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1" r:id="rId4"/>
    <p:sldId id="260" r:id="rId5"/>
    <p:sldId id="262" r:id="rId6"/>
    <p:sldId id="264" r:id="rId7"/>
    <p:sldId id="263" r:id="rId8"/>
    <p:sldId id="265"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735"/>
  </p:normalViewPr>
  <p:slideViewPr>
    <p:cSldViewPr snapToGrid="0" snapToObjects="1">
      <p:cViewPr varScale="1">
        <p:scale>
          <a:sx n="109" d="100"/>
          <a:sy n="109" d="100"/>
        </p:scale>
        <p:origin x="6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11/22/20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11/22/20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11/22/20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11/22/20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11/22/20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11/22/20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11/22/20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3A73A-B3A8-AF45-B942-D710CC92DB5C}"/>
              </a:ext>
            </a:extLst>
          </p:cNvPr>
          <p:cNvSpPr>
            <a:spLocks noGrp="1"/>
          </p:cNvSpPr>
          <p:nvPr>
            <p:ph type="ctrTitle"/>
          </p:nvPr>
        </p:nvSpPr>
        <p:spPr>
          <a:xfrm>
            <a:off x="1494924" y="691434"/>
            <a:ext cx="8825658" cy="2737566"/>
          </a:xfrm>
        </p:spPr>
        <p:txBody>
          <a:bodyPr/>
          <a:lstStyle/>
          <a:p>
            <a:r>
              <a:rPr lang="en-DE" sz="2800" dirty="0"/>
              <a:t>Rare itemsets mining algorithm based on RP-Tree and Spark Framework</a:t>
            </a:r>
          </a:p>
        </p:txBody>
      </p:sp>
    </p:spTree>
    <p:extLst>
      <p:ext uri="{BB962C8B-B14F-4D97-AF65-F5344CB8AC3E}">
        <p14:creationId xmlns:p14="http://schemas.microsoft.com/office/powerpoint/2010/main" val="3861997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415E7-C7A6-2E4B-B3F2-92F0DD7E2FF5}"/>
              </a:ext>
            </a:extLst>
          </p:cNvPr>
          <p:cNvSpPr>
            <a:spLocks noGrp="1"/>
          </p:cNvSpPr>
          <p:nvPr>
            <p:ph type="title"/>
          </p:nvPr>
        </p:nvSpPr>
        <p:spPr/>
        <p:txBody>
          <a:bodyPr/>
          <a:lstStyle/>
          <a:p>
            <a:r>
              <a:rPr lang="en-DE" dirty="0"/>
              <a:t>Problem </a:t>
            </a:r>
          </a:p>
        </p:txBody>
      </p:sp>
      <p:sp>
        <p:nvSpPr>
          <p:cNvPr id="3" name="Content Placeholder 2">
            <a:extLst>
              <a:ext uri="{FF2B5EF4-FFF2-40B4-BE49-F238E27FC236}">
                <a16:creationId xmlns:a16="http://schemas.microsoft.com/office/drawing/2014/main" id="{A3F3EEB6-E2C6-0546-9E19-5C21635C6F87}"/>
              </a:ext>
            </a:extLst>
          </p:cNvPr>
          <p:cNvSpPr>
            <a:spLocks noGrp="1"/>
          </p:cNvSpPr>
          <p:nvPr>
            <p:ph idx="1"/>
          </p:nvPr>
        </p:nvSpPr>
        <p:spPr/>
        <p:txBody>
          <a:bodyPr/>
          <a:lstStyle/>
          <a:p>
            <a:r>
              <a:rPr lang="en-GB" dirty="0"/>
              <a:t>The aim of this research is to propose a novel predictive model based on the pattern mining predictor which improves the accuracy of </a:t>
            </a:r>
            <a:r>
              <a:rPr lang="en-GB" dirty="0" err="1"/>
              <a:t>acci</a:t>
            </a:r>
            <a:r>
              <a:rPr lang="en-GB" dirty="0"/>
              <a:t>- dent prediction in frequent accident locations. </a:t>
            </a:r>
          </a:p>
          <a:p>
            <a:pPr marL="0" indent="0">
              <a:buNone/>
            </a:pPr>
            <a:endParaRPr lang="en-DE" dirty="0"/>
          </a:p>
        </p:txBody>
      </p:sp>
    </p:spTree>
    <p:extLst>
      <p:ext uri="{BB962C8B-B14F-4D97-AF65-F5344CB8AC3E}">
        <p14:creationId xmlns:p14="http://schemas.microsoft.com/office/powerpoint/2010/main" val="2828708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5F158-5B86-E14B-9204-10B908DA0E1D}"/>
              </a:ext>
            </a:extLst>
          </p:cNvPr>
          <p:cNvSpPr>
            <a:spLocks noGrp="1"/>
          </p:cNvSpPr>
          <p:nvPr>
            <p:ph type="title"/>
          </p:nvPr>
        </p:nvSpPr>
        <p:spPr/>
        <p:txBody>
          <a:bodyPr/>
          <a:lstStyle/>
          <a:p>
            <a:r>
              <a:rPr lang="en-DE" dirty="0"/>
              <a:t>Approach</a:t>
            </a:r>
          </a:p>
        </p:txBody>
      </p:sp>
      <p:sp>
        <p:nvSpPr>
          <p:cNvPr id="3" name="Content Placeholder 2">
            <a:extLst>
              <a:ext uri="{FF2B5EF4-FFF2-40B4-BE49-F238E27FC236}">
                <a16:creationId xmlns:a16="http://schemas.microsoft.com/office/drawing/2014/main" id="{1E1632BC-503B-6D49-B49E-B655BC2BF00A}"/>
              </a:ext>
            </a:extLst>
          </p:cNvPr>
          <p:cNvSpPr>
            <a:spLocks noGrp="1"/>
          </p:cNvSpPr>
          <p:nvPr>
            <p:ph idx="1"/>
          </p:nvPr>
        </p:nvSpPr>
        <p:spPr/>
        <p:txBody>
          <a:bodyPr>
            <a:normAutofit/>
          </a:bodyPr>
          <a:lstStyle/>
          <a:p>
            <a:r>
              <a:rPr lang="en-DE" dirty="0"/>
              <a:t>Area of Study: </a:t>
            </a:r>
            <a:r>
              <a:rPr lang="en-GB" dirty="0"/>
              <a:t>Road Traffic </a:t>
            </a:r>
          </a:p>
          <a:p>
            <a:r>
              <a:rPr lang="en-GB" dirty="0"/>
              <a:t>The experiment was conducted by clustering dataset generating the rules based on </a:t>
            </a:r>
            <a:r>
              <a:rPr lang="en-GB" dirty="0" err="1"/>
              <a:t>Apriori</a:t>
            </a:r>
            <a:r>
              <a:rPr lang="en-GB" dirty="0"/>
              <a:t> algorithm, which then decomposed into set of training and test data for predicting the severity of accident as reported </a:t>
            </a:r>
          </a:p>
          <a:p>
            <a:r>
              <a:rPr lang="en-GB" dirty="0"/>
              <a:t>This model consists of five stages : Data Pre-processing, Clustering, Association rules mining, Classification and Prediction. </a:t>
            </a:r>
          </a:p>
          <a:p>
            <a:r>
              <a:rPr lang="en-GB" dirty="0"/>
              <a:t>Enhanced </a:t>
            </a:r>
            <a:r>
              <a:rPr lang="en-GB" dirty="0" err="1"/>
              <a:t>Apriori</a:t>
            </a:r>
            <a:r>
              <a:rPr lang="en-GB" dirty="0"/>
              <a:t> algorithm is used which generates the candidate item sets faster, which in turn reduces the processing time. This algorithm reduces the number of candidate item sets that is needing to be scanned and by reducing the number of candidate item sets.  </a:t>
            </a:r>
          </a:p>
          <a:p>
            <a:endParaRPr lang="en-GB" dirty="0"/>
          </a:p>
        </p:txBody>
      </p:sp>
    </p:spTree>
    <p:extLst>
      <p:ext uri="{BB962C8B-B14F-4D97-AF65-F5344CB8AC3E}">
        <p14:creationId xmlns:p14="http://schemas.microsoft.com/office/powerpoint/2010/main" val="3530710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4A95F-F6BA-4240-AB98-E19145BC8C7A}"/>
              </a:ext>
            </a:extLst>
          </p:cNvPr>
          <p:cNvSpPr>
            <a:spLocks noGrp="1"/>
          </p:cNvSpPr>
          <p:nvPr>
            <p:ph type="title"/>
          </p:nvPr>
        </p:nvSpPr>
        <p:spPr/>
        <p:txBody>
          <a:bodyPr/>
          <a:lstStyle/>
          <a:p>
            <a:r>
              <a:rPr lang="en-DE" dirty="0"/>
              <a:t>Conclusion</a:t>
            </a:r>
          </a:p>
        </p:txBody>
      </p:sp>
      <p:sp>
        <p:nvSpPr>
          <p:cNvPr id="3" name="Content Placeholder 2">
            <a:extLst>
              <a:ext uri="{FF2B5EF4-FFF2-40B4-BE49-F238E27FC236}">
                <a16:creationId xmlns:a16="http://schemas.microsoft.com/office/drawing/2014/main" id="{61C4B75E-4E1C-AF44-8CC9-7328374E1FDA}"/>
              </a:ext>
            </a:extLst>
          </p:cNvPr>
          <p:cNvSpPr>
            <a:spLocks noGrp="1"/>
          </p:cNvSpPr>
          <p:nvPr>
            <p:ph idx="1"/>
          </p:nvPr>
        </p:nvSpPr>
        <p:spPr/>
        <p:txBody>
          <a:bodyPr/>
          <a:lstStyle/>
          <a:p>
            <a:r>
              <a:rPr lang="en-GB" dirty="0"/>
              <a:t>Use of </a:t>
            </a:r>
            <a:r>
              <a:rPr lang="en-GB" dirty="0" err="1"/>
              <a:t>Apriori</a:t>
            </a:r>
            <a:r>
              <a:rPr lang="en-GB" dirty="0"/>
              <a:t> Algorithm switched its performance from low to high by the reduction of processing time and helps create prediction model for the traffic road accident. Despite voluminous data, Improved </a:t>
            </a:r>
            <a:r>
              <a:rPr lang="en-GB" dirty="0" err="1"/>
              <a:t>Apriori</a:t>
            </a:r>
            <a:r>
              <a:rPr lang="en-GB" dirty="0"/>
              <a:t> Algorithm helps in search of most frequent item just once rather than in every repetition. Thus, use of Improved </a:t>
            </a:r>
            <a:r>
              <a:rPr lang="en-GB" dirty="0" err="1"/>
              <a:t>Apriori</a:t>
            </a:r>
            <a:r>
              <a:rPr lang="en-GB" dirty="0"/>
              <a:t> Algorithm for the prediction improved the processing time and accuracy for the traffic road accident prediction. </a:t>
            </a:r>
          </a:p>
        </p:txBody>
      </p:sp>
    </p:spTree>
    <p:extLst>
      <p:ext uri="{BB962C8B-B14F-4D97-AF65-F5344CB8AC3E}">
        <p14:creationId xmlns:p14="http://schemas.microsoft.com/office/powerpoint/2010/main" val="3893324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B84F331-6A2A-5D4D-822E-910C8FFD7D4D}"/>
              </a:ext>
            </a:extLst>
          </p:cNvPr>
          <p:cNvSpPr>
            <a:spLocks noGrp="1"/>
          </p:cNvSpPr>
          <p:nvPr>
            <p:ph type="title"/>
          </p:nvPr>
        </p:nvSpPr>
        <p:spPr>
          <a:xfrm>
            <a:off x="648930" y="629267"/>
            <a:ext cx="9252154" cy="1016654"/>
          </a:xfrm>
        </p:spPr>
        <p:txBody>
          <a:bodyPr>
            <a:normAutofit/>
          </a:bodyPr>
          <a:lstStyle/>
          <a:p>
            <a:r>
              <a:rPr lang="en-DE">
                <a:solidFill>
                  <a:srgbClr val="EBEBEB"/>
                </a:solidFill>
              </a:rPr>
              <a:t>Approach</a:t>
            </a:r>
          </a:p>
        </p:txBody>
      </p:sp>
      <p:sp useBgFill="1">
        <p:nvSpPr>
          <p:cNvPr id="16" name="Freeform: Shape 15">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070179C2-ED3C-F040-BE16-AA33440F4F3B}"/>
              </a:ext>
            </a:extLst>
          </p:cNvPr>
          <p:cNvSpPr>
            <a:spLocks noGrp="1"/>
          </p:cNvSpPr>
          <p:nvPr>
            <p:ph idx="1"/>
          </p:nvPr>
        </p:nvSpPr>
        <p:spPr>
          <a:xfrm>
            <a:off x="648931" y="2548281"/>
            <a:ext cx="5122606" cy="3658689"/>
          </a:xfrm>
        </p:spPr>
        <p:txBody>
          <a:bodyPr>
            <a:normAutofit/>
          </a:bodyPr>
          <a:lstStyle/>
          <a:p>
            <a:r>
              <a:rPr lang="en-GB" dirty="0"/>
              <a:t>RP-Tree avoids the expensive item set generation and pruning steps by using a tree data structure, based on FP-Tree 7, to find rare patterns. RP-Tree is based on FP- Growth 8, which is efficient at finding long patterns, since the task is divided into a series of searches for short patterns. So, RP-Tree algorithm is an improvement over these existing algorithms. </a:t>
            </a:r>
          </a:p>
          <a:p>
            <a:endParaRPr lang="en-DE" dirty="0"/>
          </a:p>
        </p:txBody>
      </p:sp>
      <p:pic>
        <p:nvPicPr>
          <p:cNvPr id="5" name="Picture 4" descr="Diagram&#10;&#10;Description automatically generated">
            <a:extLst>
              <a:ext uri="{FF2B5EF4-FFF2-40B4-BE49-F238E27FC236}">
                <a16:creationId xmlns:a16="http://schemas.microsoft.com/office/drawing/2014/main" id="{0590B377-2C40-8648-9DFF-3B345687E66B}"/>
              </a:ext>
            </a:extLst>
          </p:cNvPr>
          <p:cNvPicPr>
            <a:picLocks noChangeAspect="1"/>
          </p:cNvPicPr>
          <p:nvPr/>
        </p:nvPicPr>
        <p:blipFill>
          <a:blip r:embed="rId2"/>
          <a:stretch>
            <a:fillRect/>
          </a:stretch>
        </p:blipFill>
        <p:spPr>
          <a:xfrm>
            <a:off x="6091916" y="2655213"/>
            <a:ext cx="5451627" cy="3448154"/>
          </a:xfrm>
          <a:prstGeom prst="rect">
            <a:avLst/>
          </a:prstGeom>
          <a:effectLst/>
        </p:spPr>
      </p:pic>
    </p:spTree>
    <p:extLst>
      <p:ext uri="{BB962C8B-B14F-4D97-AF65-F5344CB8AC3E}">
        <p14:creationId xmlns:p14="http://schemas.microsoft.com/office/powerpoint/2010/main" val="208222799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999CE3-4AC9-4D43-BA71-33171113A867}"/>
              </a:ext>
            </a:extLst>
          </p:cNvPr>
          <p:cNvSpPr>
            <a:spLocks noGrp="1"/>
          </p:cNvSpPr>
          <p:nvPr>
            <p:ph idx="1"/>
          </p:nvPr>
        </p:nvSpPr>
        <p:spPr>
          <a:xfrm>
            <a:off x="1032974" y="1331259"/>
            <a:ext cx="8946541" cy="4195481"/>
          </a:xfrm>
        </p:spPr>
        <p:txBody>
          <a:bodyPr/>
          <a:lstStyle/>
          <a:p>
            <a:r>
              <a:rPr lang="en-GB" dirty="0"/>
              <a:t>The algorithm adopts the idea of vertical datasets and divides the datasets into frequent vertical datasets and rare vertical datasets, which are used to calculate the support degree of different </a:t>
            </a:r>
            <a:r>
              <a:rPr lang="en-GB" dirty="0" err="1"/>
              <a:t>itemsets</a:t>
            </a:r>
            <a:r>
              <a:rPr lang="en-GB" dirty="0"/>
              <a:t>. </a:t>
            </a:r>
          </a:p>
          <a:p>
            <a:r>
              <a:rPr lang="en-GB" dirty="0"/>
              <a:t>At the same time, in order to improve the efficiency of the algorithm, delete the combination that does not contain rare items, and do not duplicate the </a:t>
            </a:r>
            <a:r>
              <a:rPr lang="en-GB" dirty="0" err="1"/>
              <a:t>itemsets</a:t>
            </a:r>
            <a:r>
              <a:rPr lang="en-GB" dirty="0"/>
              <a:t> that have been stored in the rare vertical datasets. Thus, the number of candidate </a:t>
            </a:r>
            <a:r>
              <a:rPr lang="en-GB" dirty="0" err="1"/>
              <a:t>itemsets</a:t>
            </a:r>
            <a:r>
              <a:rPr lang="en-GB" dirty="0"/>
              <a:t> is reduced. </a:t>
            </a:r>
          </a:p>
          <a:p>
            <a:r>
              <a:rPr lang="en-GB" dirty="0"/>
              <a:t>Implemented on the Spark framework. It can effectively solve the problem of batch processing and interactive processing. </a:t>
            </a:r>
          </a:p>
          <a:p>
            <a:endParaRPr lang="en-GB" dirty="0"/>
          </a:p>
          <a:p>
            <a:endParaRPr lang="en-GB" dirty="0"/>
          </a:p>
        </p:txBody>
      </p:sp>
    </p:spTree>
    <p:extLst>
      <p:ext uri="{BB962C8B-B14F-4D97-AF65-F5344CB8AC3E}">
        <p14:creationId xmlns:p14="http://schemas.microsoft.com/office/powerpoint/2010/main" val="2249371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A9D0-4628-0546-8A24-145829CA7C79}"/>
              </a:ext>
            </a:extLst>
          </p:cNvPr>
          <p:cNvSpPr>
            <a:spLocks noGrp="1"/>
          </p:cNvSpPr>
          <p:nvPr>
            <p:ph type="title"/>
          </p:nvPr>
        </p:nvSpPr>
        <p:spPr/>
        <p:txBody>
          <a:bodyPr/>
          <a:lstStyle/>
          <a:p>
            <a:r>
              <a:rPr lang="en-DE" dirty="0"/>
              <a:t>Results</a:t>
            </a:r>
          </a:p>
        </p:txBody>
      </p:sp>
      <p:graphicFrame>
        <p:nvGraphicFramePr>
          <p:cNvPr id="4" name="Table 4">
            <a:extLst>
              <a:ext uri="{FF2B5EF4-FFF2-40B4-BE49-F238E27FC236}">
                <a16:creationId xmlns:a16="http://schemas.microsoft.com/office/drawing/2014/main" id="{AEC5CC55-E71A-E84A-8A4C-0929AF2E8BAB}"/>
              </a:ext>
            </a:extLst>
          </p:cNvPr>
          <p:cNvGraphicFramePr>
            <a:graphicFrameLocks noGrp="1"/>
          </p:cNvGraphicFramePr>
          <p:nvPr>
            <p:ph idx="1"/>
            <p:extLst>
              <p:ext uri="{D42A27DB-BD31-4B8C-83A1-F6EECF244321}">
                <p14:modId xmlns:p14="http://schemas.microsoft.com/office/powerpoint/2010/main" val="3550534314"/>
              </p:ext>
            </p:extLst>
          </p:nvPr>
        </p:nvGraphicFramePr>
        <p:xfrm>
          <a:off x="997805" y="1677500"/>
          <a:ext cx="8947149" cy="1112520"/>
        </p:xfrm>
        <a:graphic>
          <a:graphicData uri="http://schemas.openxmlformats.org/drawingml/2006/table">
            <a:tbl>
              <a:tblPr firstRow="1" bandRow="1">
                <a:tableStyleId>{5C22544A-7EE6-4342-B048-85BDC9FD1C3A}</a:tableStyleId>
              </a:tblPr>
              <a:tblGrid>
                <a:gridCol w="2982383">
                  <a:extLst>
                    <a:ext uri="{9D8B030D-6E8A-4147-A177-3AD203B41FA5}">
                      <a16:colId xmlns:a16="http://schemas.microsoft.com/office/drawing/2014/main" val="2648383416"/>
                    </a:ext>
                  </a:extLst>
                </a:gridCol>
                <a:gridCol w="2982383">
                  <a:extLst>
                    <a:ext uri="{9D8B030D-6E8A-4147-A177-3AD203B41FA5}">
                      <a16:colId xmlns:a16="http://schemas.microsoft.com/office/drawing/2014/main" val="1508505820"/>
                    </a:ext>
                  </a:extLst>
                </a:gridCol>
                <a:gridCol w="2982383">
                  <a:extLst>
                    <a:ext uri="{9D8B030D-6E8A-4147-A177-3AD203B41FA5}">
                      <a16:colId xmlns:a16="http://schemas.microsoft.com/office/drawing/2014/main" val="3558155523"/>
                    </a:ext>
                  </a:extLst>
                </a:gridCol>
              </a:tblGrid>
              <a:tr h="370840">
                <a:tc>
                  <a:txBody>
                    <a:bodyPr/>
                    <a:lstStyle/>
                    <a:p>
                      <a:r>
                        <a:rPr lang="en-DE" dirty="0"/>
                        <a:t>Dataset</a:t>
                      </a:r>
                    </a:p>
                  </a:txBody>
                  <a:tcPr/>
                </a:tc>
                <a:tc>
                  <a:txBody>
                    <a:bodyPr/>
                    <a:lstStyle/>
                    <a:p>
                      <a:r>
                        <a:rPr lang="en-DE" dirty="0"/>
                        <a:t>Number of items</a:t>
                      </a:r>
                    </a:p>
                  </a:txBody>
                  <a:tcPr/>
                </a:tc>
                <a:tc>
                  <a:txBody>
                    <a:bodyPr/>
                    <a:lstStyle/>
                    <a:p>
                      <a:r>
                        <a:rPr lang="en-DE" dirty="0"/>
                        <a:t>Number of transactions</a:t>
                      </a:r>
                    </a:p>
                  </a:txBody>
                  <a:tcPr/>
                </a:tc>
                <a:extLst>
                  <a:ext uri="{0D108BD9-81ED-4DB2-BD59-A6C34878D82A}">
                    <a16:rowId xmlns:a16="http://schemas.microsoft.com/office/drawing/2014/main" val="328620229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effectLst/>
                          <a:latin typeface="+mn-lt"/>
                          <a:ea typeface="+mn-ea"/>
                          <a:cs typeface="+mn-cs"/>
                        </a:rPr>
                        <a:t>T1014D100k</a:t>
                      </a:r>
                      <a:endParaRPr lang="en-GB" dirty="0"/>
                    </a:p>
                  </a:txBody>
                  <a:tcPr/>
                </a:tc>
                <a:tc>
                  <a:txBody>
                    <a:bodyPr/>
                    <a:lstStyle/>
                    <a:p>
                      <a:r>
                        <a:rPr lang="en-DE" dirty="0"/>
                        <a:t>870</a:t>
                      </a:r>
                    </a:p>
                  </a:txBody>
                  <a:tcPr/>
                </a:tc>
                <a:tc>
                  <a:txBody>
                    <a:bodyPr/>
                    <a:lstStyle/>
                    <a:p>
                      <a:r>
                        <a:rPr lang="en-DE" dirty="0"/>
                        <a:t>10000</a:t>
                      </a:r>
                    </a:p>
                  </a:txBody>
                  <a:tcPr/>
                </a:tc>
                <a:extLst>
                  <a:ext uri="{0D108BD9-81ED-4DB2-BD59-A6C34878D82A}">
                    <a16:rowId xmlns:a16="http://schemas.microsoft.com/office/drawing/2014/main" val="29281216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effectLst/>
                          <a:latin typeface="+mn-lt"/>
                          <a:ea typeface="+mn-ea"/>
                          <a:cs typeface="+mn-cs"/>
                        </a:rPr>
                        <a:t>T40I10D100k </a:t>
                      </a:r>
                      <a:endParaRPr lang="en-GB" dirty="0"/>
                    </a:p>
                  </a:txBody>
                  <a:tcPr/>
                </a:tc>
                <a:tc>
                  <a:txBody>
                    <a:bodyPr/>
                    <a:lstStyle/>
                    <a:p>
                      <a:r>
                        <a:rPr lang="en-DE" dirty="0"/>
                        <a:t>942</a:t>
                      </a:r>
                    </a:p>
                  </a:txBody>
                  <a:tcPr/>
                </a:tc>
                <a:tc>
                  <a:txBody>
                    <a:bodyPr/>
                    <a:lstStyle/>
                    <a:p>
                      <a:r>
                        <a:rPr lang="en-DE" dirty="0"/>
                        <a:t>10000</a:t>
                      </a:r>
                    </a:p>
                  </a:txBody>
                  <a:tcPr/>
                </a:tc>
                <a:extLst>
                  <a:ext uri="{0D108BD9-81ED-4DB2-BD59-A6C34878D82A}">
                    <a16:rowId xmlns:a16="http://schemas.microsoft.com/office/drawing/2014/main" val="3128573022"/>
                  </a:ext>
                </a:extLst>
              </a:tr>
            </a:tbl>
          </a:graphicData>
        </a:graphic>
      </p:graphicFrame>
      <p:sp>
        <p:nvSpPr>
          <p:cNvPr id="6" name="TextBox 5">
            <a:extLst>
              <a:ext uri="{FF2B5EF4-FFF2-40B4-BE49-F238E27FC236}">
                <a16:creationId xmlns:a16="http://schemas.microsoft.com/office/drawing/2014/main" id="{EFB2634C-79C9-7640-BF57-2BB01ACD7DDA}"/>
              </a:ext>
            </a:extLst>
          </p:cNvPr>
          <p:cNvSpPr txBox="1"/>
          <p:nvPr/>
        </p:nvSpPr>
        <p:spPr>
          <a:xfrm>
            <a:off x="997805" y="3692769"/>
            <a:ext cx="8947149" cy="1477328"/>
          </a:xfrm>
          <a:prstGeom prst="rect">
            <a:avLst/>
          </a:prstGeom>
          <a:noFill/>
        </p:spPr>
        <p:txBody>
          <a:bodyPr wrap="square" rtlCol="0">
            <a:spAutoFit/>
          </a:bodyPr>
          <a:lstStyle/>
          <a:p>
            <a:r>
              <a:rPr lang="en-GB" dirty="0"/>
              <a:t>The execution time of the algorithm decreases with the increase of the min Rare Sup threshold. This is because with the increase of the min Rare Sup threshold, the rare </a:t>
            </a:r>
            <a:r>
              <a:rPr lang="en-GB" dirty="0" err="1"/>
              <a:t>itemsets</a:t>
            </a:r>
            <a:r>
              <a:rPr lang="en-GB" dirty="0"/>
              <a:t> are mined less. In addition, the algorithm execution time decreases faster when the min </a:t>
            </a:r>
            <a:r>
              <a:rPr lang="en-GB" dirty="0" err="1"/>
              <a:t>RareSup</a:t>
            </a:r>
            <a:r>
              <a:rPr lang="en-GB" dirty="0"/>
              <a:t> is in the range of 0.5% to 1.5%. </a:t>
            </a:r>
          </a:p>
          <a:p>
            <a:endParaRPr lang="en-DE" dirty="0"/>
          </a:p>
        </p:txBody>
      </p:sp>
    </p:spTree>
    <p:extLst>
      <p:ext uri="{BB962C8B-B14F-4D97-AF65-F5344CB8AC3E}">
        <p14:creationId xmlns:p14="http://schemas.microsoft.com/office/powerpoint/2010/main" val="298563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0CB8F1-99B9-8B4B-AAB5-9CC50853D12D}"/>
              </a:ext>
            </a:extLst>
          </p:cNvPr>
          <p:cNvSpPr>
            <a:spLocks noGrp="1"/>
          </p:cNvSpPr>
          <p:nvPr>
            <p:ph idx="1"/>
          </p:nvPr>
        </p:nvSpPr>
        <p:spPr/>
        <p:txBody>
          <a:bodyPr/>
          <a:lstStyle/>
          <a:p>
            <a:pPr marL="0" indent="0">
              <a:buNone/>
            </a:pPr>
            <a:r>
              <a:rPr lang="en-GB" dirty="0"/>
              <a:t>Rare Association Rules Mining of Diabetic Complications Based on Improved Rarity Algorithm </a:t>
            </a:r>
          </a:p>
          <a:p>
            <a:pPr marL="0" indent="0">
              <a:buNone/>
            </a:pPr>
            <a:endParaRPr lang="en-GB" dirty="0"/>
          </a:p>
          <a:p>
            <a:pPr marL="0" indent="0">
              <a:buNone/>
            </a:pPr>
            <a:r>
              <a:rPr lang="en-GB" dirty="0" err="1"/>
              <a:t>Qiao</a:t>
            </a:r>
            <a:r>
              <a:rPr lang="en-GB" dirty="0"/>
              <a:t> Pan, Lan Xiang, </a:t>
            </a:r>
            <a:r>
              <a:rPr lang="en-GB" dirty="0" err="1"/>
              <a:t>Yanhong</a:t>
            </a:r>
            <a:r>
              <a:rPr lang="en-GB" dirty="0"/>
              <a:t> </a:t>
            </a:r>
            <a:r>
              <a:rPr lang="en-GB" dirty="0" err="1"/>
              <a:t>Jin</a:t>
            </a:r>
            <a:r>
              <a:rPr lang="en-GB" dirty="0"/>
              <a:t> </a:t>
            </a:r>
          </a:p>
          <a:p>
            <a:pPr marL="0" indent="0">
              <a:buNone/>
            </a:pPr>
            <a:r>
              <a:rPr lang="en-GB" dirty="0"/>
              <a:t>School of Computer Science and Technology, </a:t>
            </a:r>
            <a:r>
              <a:rPr lang="en-GB" dirty="0" err="1"/>
              <a:t>Donghua</a:t>
            </a:r>
            <a:r>
              <a:rPr lang="en-GB" dirty="0"/>
              <a:t> University Shanghai, China</a:t>
            </a:r>
          </a:p>
          <a:p>
            <a:pPr marL="0" indent="0">
              <a:buNone/>
            </a:pPr>
            <a:endParaRPr lang="en-DE" b="1" dirty="0"/>
          </a:p>
        </p:txBody>
      </p:sp>
    </p:spTree>
    <p:extLst>
      <p:ext uri="{BB962C8B-B14F-4D97-AF65-F5344CB8AC3E}">
        <p14:creationId xmlns:p14="http://schemas.microsoft.com/office/powerpoint/2010/main" val="407276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028FC-6EA4-2941-A8C0-46313EDA5560}"/>
              </a:ext>
            </a:extLst>
          </p:cNvPr>
          <p:cNvSpPr>
            <a:spLocks noGrp="1"/>
          </p:cNvSpPr>
          <p:nvPr>
            <p:ph type="title"/>
          </p:nvPr>
        </p:nvSpPr>
        <p:spPr/>
        <p:txBody>
          <a:bodyPr/>
          <a:lstStyle/>
          <a:p>
            <a:r>
              <a:rPr lang="en-DE" dirty="0"/>
              <a:t>Limitations of the other algorithms</a:t>
            </a:r>
          </a:p>
        </p:txBody>
      </p:sp>
      <p:sp>
        <p:nvSpPr>
          <p:cNvPr id="3" name="Content Placeholder 2">
            <a:extLst>
              <a:ext uri="{FF2B5EF4-FFF2-40B4-BE49-F238E27FC236}">
                <a16:creationId xmlns:a16="http://schemas.microsoft.com/office/drawing/2014/main" id="{E1F047B2-714D-2240-A9B3-A55D4E525B56}"/>
              </a:ext>
            </a:extLst>
          </p:cNvPr>
          <p:cNvSpPr>
            <a:spLocks noGrp="1"/>
          </p:cNvSpPr>
          <p:nvPr>
            <p:ph idx="1"/>
          </p:nvPr>
        </p:nvSpPr>
        <p:spPr/>
        <p:txBody>
          <a:bodyPr/>
          <a:lstStyle/>
          <a:p>
            <a:r>
              <a:rPr lang="en-DE" dirty="0"/>
              <a:t>Most of the algorithms need to scan the database multiple times in order to evaluate support of the candidate itemsets, which is time- consuming and inefficient. </a:t>
            </a:r>
          </a:p>
          <a:p>
            <a:r>
              <a:rPr lang="en-DE" dirty="0"/>
              <a:t>Rarity algorithm reduces the scan number to two, y</a:t>
            </a:r>
            <a:r>
              <a:rPr lang="en-GB" dirty="0"/>
              <a:t>et it uses the tree structure to record all possible combinations of all items. If there are many types of items, the tree will be too large to store in the memory, resulting in failure of mining. </a:t>
            </a:r>
          </a:p>
          <a:p>
            <a:endParaRPr lang="en-DE" dirty="0"/>
          </a:p>
          <a:p>
            <a:endParaRPr lang="en-DE" dirty="0"/>
          </a:p>
        </p:txBody>
      </p:sp>
    </p:spTree>
    <p:extLst>
      <p:ext uri="{BB962C8B-B14F-4D97-AF65-F5344CB8AC3E}">
        <p14:creationId xmlns:p14="http://schemas.microsoft.com/office/powerpoint/2010/main" val="2656718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B8794-8AFE-AA4F-B574-BA9ED03FBA43}"/>
              </a:ext>
            </a:extLst>
          </p:cNvPr>
          <p:cNvSpPr>
            <a:spLocks noGrp="1"/>
          </p:cNvSpPr>
          <p:nvPr>
            <p:ph type="title"/>
          </p:nvPr>
        </p:nvSpPr>
        <p:spPr/>
        <p:txBody>
          <a:bodyPr/>
          <a:lstStyle/>
          <a:p>
            <a:r>
              <a:rPr lang="en-DE" dirty="0"/>
              <a:t>Approach</a:t>
            </a:r>
          </a:p>
        </p:txBody>
      </p:sp>
      <p:sp>
        <p:nvSpPr>
          <p:cNvPr id="3" name="Content Placeholder 2">
            <a:extLst>
              <a:ext uri="{FF2B5EF4-FFF2-40B4-BE49-F238E27FC236}">
                <a16:creationId xmlns:a16="http://schemas.microsoft.com/office/drawing/2014/main" id="{84EE651F-8533-C640-861D-47C1219B2F88}"/>
              </a:ext>
            </a:extLst>
          </p:cNvPr>
          <p:cNvSpPr>
            <a:spLocks noGrp="1"/>
          </p:cNvSpPr>
          <p:nvPr>
            <p:ph idx="1"/>
          </p:nvPr>
        </p:nvSpPr>
        <p:spPr/>
        <p:txBody>
          <a:bodyPr/>
          <a:lstStyle/>
          <a:p>
            <a:r>
              <a:rPr lang="en-GB" dirty="0"/>
              <a:t>This paper presents an efficient method of rare pattern mining that can be divided into two steps, i.e., find all rare </a:t>
            </a:r>
            <a:r>
              <a:rPr lang="en-GB" dirty="0" err="1"/>
              <a:t>itemsets</a:t>
            </a:r>
            <a:r>
              <a:rPr lang="en-GB" dirty="0"/>
              <a:t> based on the improved Rarity, and rely on these rare </a:t>
            </a:r>
            <a:r>
              <a:rPr lang="en-GB" dirty="0" err="1"/>
              <a:t>itemsets</a:t>
            </a:r>
            <a:r>
              <a:rPr lang="en-GB" dirty="0"/>
              <a:t> to mine their association rules.</a:t>
            </a:r>
          </a:p>
          <a:p>
            <a:r>
              <a:rPr lang="en-GB" dirty="0"/>
              <a:t>Area of application: Medical field to mine useful association rules in the clinical data of diabetic complications. </a:t>
            </a:r>
          </a:p>
          <a:p>
            <a:endParaRPr lang="en-DE" dirty="0"/>
          </a:p>
        </p:txBody>
      </p:sp>
    </p:spTree>
    <p:extLst>
      <p:ext uri="{BB962C8B-B14F-4D97-AF65-F5344CB8AC3E}">
        <p14:creationId xmlns:p14="http://schemas.microsoft.com/office/powerpoint/2010/main" val="3952694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EFF82-10C4-1447-93E4-1CBC2374E182}"/>
              </a:ext>
            </a:extLst>
          </p:cNvPr>
          <p:cNvSpPr>
            <a:spLocks noGrp="1"/>
          </p:cNvSpPr>
          <p:nvPr>
            <p:ph type="title"/>
          </p:nvPr>
        </p:nvSpPr>
        <p:spPr/>
        <p:txBody>
          <a:bodyPr/>
          <a:lstStyle/>
          <a:p>
            <a:r>
              <a:rPr lang="en-DE" dirty="0"/>
              <a:t>Approach continued. </a:t>
            </a:r>
          </a:p>
        </p:txBody>
      </p:sp>
      <p:sp>
        <p:nvSpPr>
          <p:cNvPr id="3" name="Content Placeholder 2">
            <a:extLst>
              <a:ext uri="{FF2B5EF4-FFF2-40B4-BE49-F238E27FC236}">
                <a16:creationId xmlns:a16="http://schemas.microsoft.com/office/drawing/2014/main" id="{3EEC7316-06BA-3044-8933-59748E2A4417}"/>
              </a:ext>
            </a:extLst>
          </p:cNvPr>
          <p:cNvSpPr>
            <a:spLocks noGrp="1"/>
          </p:cNvSpPr>
          <p:nvPr>
            <p:ph idx="1"/>
          </p:nvPr>
        </p:nvSpPr>
        <p:spPr/>
        <p:txBody>
          <a:bodyPr/>
          <a:lstStyle/>
          <a:p>
            <a:r>
              <a:rPr lang="en-GB" dirty="0"/>
              <a:t>To solve the limitations of other algorithms stated above, this paper uses the graph structure to indicate all items’ possible combinations, defines the pattern matrix to record every itemset and its </a:t>
            </a:r>
            <a:r>
              <a:rPr lang="en-GB" i="1" dirty="0" err="1"/>
              <a:t>support_count</a:t>
            </a:r>
            <a:r>
              <a:rPr lang="en-GB" i="1" dirty="0"/>
              <a:t> </a:t>
            </a:r>
            <a:r>
              <a:rPr lang="en-GB" dirty="0"/>
              <a:t>in the database, and combines the hash table to accelerate calculation of </a:t>
            </a:r>
            <a:r>
              <a:rPr lang="en-GB" i="1" dirty="0"/>
              <a:t>support </a:t>
            </a:r>
            <a:r>
              <a:rPr lang="en-GB" dirty="0"/>
              <a:t>and efficiently mine all rare </a:t>
            </a:r>
            <a:r>
              <a:rPr lang="en-GB" dirty="0" err="1"/>
              <a:t>itemsets</a:t>
            </a:r>
            <a:r>
              <a:rPr lang="en-GB" dirty="0"/>
              <a:t>, and then quickly find interesting association rules via calculating their </a:t>
            </a:r>
            <a:r>
              <a:rPr lang="en-GB" i="1" dirty="0"/>
              <a:t>interesting rate</a:t>
            </a:r>
            <a:r>
              <a:rPr lang="en-GB" dirty="0"/>
              <a:t>. </a:t>
            </a:r>
          </a:p>
          <a:p>
            <a:r>
              <a:rPr lang="en-GB" dirty="0"/>
              <a:t>It is a top-down approach which obviously reduced the time consumption and the space waste. </a:t>
            </a:r>
          </a:p>
        </p:txBody>
      </p:sp>
    </p:spTree>
    <p:extLst>
      <p:ext uri="{BB962C8B-B14F-4D97-AF65-F5344CB8AC3E}">
        <p14:creationId xmlns:p14="http://schemas.microsoft.com/office/powerpoint/2010/main" val="805809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F1CA9-BFE1-574D-A294-DE6730821751}"/>
              </a:ext>
            </a:extLst>
          </p:cNvPr>
          <p:cNvSpPr>
            <a:spLocks noGrp="1"/>
          </p:cNvSpPr>
          <p:nvPr>
            <p:ph type="title"/>
          </p:nvPr>
        </p:nvSpPr>
        <p:spPr/>
        <p:txBody>
          <a:bodyPr/>
          <a:lstStyle/>
          <a:p>
            <a:r>
              <a:rPr lang="en-GB" b="1" dirty="0"/>
              <a:t>Pattern Mining Predictor System for Road Accidents </a:t>
            </a:r>
            <a:br>
              <a:rPr lang="en-GB" dirty="0"/>
            </a:br>
            <a:endParaRPr lang="en-DE" dirty="0"/>
          </a:p>
        </p:txBody>
      </p:sp>
      <p:sp>
        <p:nvSpPr>
          <p:cNvPr id="3" name="Content Placeholder 2">
            <a:extLst>
              <a:ext uri="{FF2B5EF4-FFF2-40B4-BE49-F238E27FC236}">
                <a16:creationId xmlns:a16="http://schemas.microsoft.com/office/drawing/2014/main" id="{B67FB83A-4041-BD46-9461-D2547D7A0E54}"/>
              </a:ext>
            </a:extLst>
          </p:cNvPr>
          <p:cNvSpPr>
            <a:spLocks noGrp="1"/>
          </p:cNvSpPr>
          <p:nvPr>
            <p:ph idx="1"/>
          </p:nvPr>
        </p:nvSpPr>
        <p:spPr/>
        <p:txBody>
          <a:bodyPr/>
          <a:lstStyle/>
          <a:p>
            <a:r>
              <a:rPr lang="en-GB" dirty="0"/>
              <a:t>Sisir Joshi1, </a:t>
            </a:r>
            <a:r>
              <a:rPr lang="en-GB" dirty="0" err="1"/>
              <a:t>Abeer</a:t>
            </a:r>
            <a:r>
              <a:rPr lang="en-GB" dirty="0"/>
              <a:t> Alsadoon1, S. M. N. </a:t>
            </a:r>
            <a:r>
              <a:rPr lang="en-GB" dirty="0" err="1"/>
              <a:t>Arosha</a:t>
            </a:r>
            <a:r>
              <a:rPr lang="en-GB" dirty="0"/>
              <a:t> Senanayake2, P. W. C. Prasad1(B), </a:t>
            </a:r>
            <a:r>
              <a:rPr lang="en-GB" dirty="0" err="1"/>
              <a:t>Shiaw</a:t>
            </a:r>
            <a:r>
              <a:rPr lang="en-GB" dirty="0"/>
              <a:t> Yin Yong2, Amr Elchouemi3, and </a:t>
            </a:r>
            <a:r>
              <a:rPr lang="en-GB" dirty="0" err="1"/>
              <a:t>Trung</a:t>
            </a:r>
            <a:r>
              <a:rPr lang="en-GB" dirty="0"/>
              <a:t> Hung Vo4 </a:t>
            </a:r>
          </a:p>
        </p:txBody>
      </p:sp>
    </p:spTree>
    <p:extLst>
      <p:ext uri="{BB962C8B-B14F-4D97-AF65-F5344CB8AC3E}">
        <p14:creationId xmlns:p14="http://schemas.microsoft.com/office/powerpoint/2010/main" val="23002107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2958</TotalTime>
  <Words>783</Words>
  <Application>Microsoft Macintosh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Rare itemsets mining algorithm based on RP-Tree and Spark Framework</vt:lpstr>
      <vt:lpstr>Approach</vt:lpstr>
      <vt:lpstr>PowerPoint Presentation</vt:lpstr>
      <vt:lpstr>Results</vt:lpstr>
      <vt:lpstr>PowerPoint Presentation</vt:lpstr>
      <vt:lpstr>Limitations of the other algorithms</vt:lpstr>
      <vt:lpstr>Approach</vt:lpstr>
      <vt:lpstr>Approach continued. </vt:lpstr>
      <vt:lpstr>Pattern Mining Predictor System for Road Accidents  </vt:lpstr>
      <vt:lpstr>Problem </vt:lpstr>
      <vt:lpstr>Approach</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Rare itemsets mining algorithm based on RP-Tree and Spark Framework</dc:title>
  <dc:creator>Anup V Padaki</dc:creator>
  <cp:lastModifiedBy>Anup V Padaki</cp:lastModifiedBy>
  <cp:revision>12</cp:revision>
  <dcterms:created xsi:type="dcterms:W3CDTF">2020-11-23T11:55:59Z</dcterms:created>
  <dcterms:modified xsi:type="dcterms:W3CDTF">2020-11-25T13:14:36Z</dcterms:modified>
</cp:coreProperties>
</file>