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60" r:id="rId3"/>
    <p:sldId id="284" r:id="rId4"/>
    <p:sldId id="257" r:id="rId5"/>
    <p:sldId id="282" r:id="rId6"/>
    <p:sldId id="283" r:id="rId7"/>
    <p:sldId id="287" r:id="rId8"/>
    <p:sldId id="285" r:id="rId9"/>
    <p:sldId id="272" r:id="rId10"/>
    <p:sldId id="273" r:id="rId11"/>
    <p:sldId id="275" r:id="rId12"/>
    <p:sldId id="261" r:id="rId13"/>
    <p:sldId id="267" r:id="rId14"/>
    <p:sldId id="276" r:id="rId15"/>
    <p:sldId id="279" r:id="rId16"/>
    <p:sldId id="281" r:id="rId17"/>
    <p:sldId id="280"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ED9E8A-A5FC-4F8B-A565-39D56820ACEF}">
          <p14:sldIdLst>
            <p14:sldId id="256"/>
            <p14:sldId id="260"/>
            <p14:sldId id="284"/>
            <p14:sldId id="257"/>
            <p14:sldId id="282"/>
            <p14:sldId id="283"/>
            <p14:sldId id="287"/>
            <p14:sldId id="285"/>
            <p14:sldId id="272"/>
            <p14:sldId id="273"/>
            <p14:sldId id="275"/>
            <p14:sldId id="261"/>
            <p14:sldId id="267"/>
            <p14:sldId id="276"/>
            <p14:sldId id="279"/>
            <p14:sldId id="281"/>
            <p14:sldId id="280"/>
            <p14:sldId id="26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db1c80545453dfc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37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p:cViewPr varScale="1">
        <p:scale>
          <a:sx n="86" d="100"/>
          <a:sy n="86" d="100"/>
        </p:scale>
        <p:origin x="562" y="48"/>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11888A7B-1E89-45E6-84F4-EF92B26189CD}">
      <dgm:prSet phldrT="[Text]"/>
      <dgm:spPr/>
      <dgm:t>
        <a:bodyPr/>
        <a:lstStyle/>
        <a:p>
          <a:r>
            <a:rPr lang="en-US" dirty="0"/>
            <a:t>Operand Fetch</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r>
            <a:rPr lang="en-US" dirty="0"/>
            <a:t>Execution</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r>
            <a:rPr lang="en-US" dirty="0"/>
            <a:t>Next Instruction</a:t>
          </a:r>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A1B5D58F-0D06-4769-8361-CC2F5439C498}" type="pres">
      <dgm:prSet presAssocID="{356F6FEF-38C8-437A-8562-86A5ED3F5885}" presName="boxAndChildren" presStyleCnt="0"/>
      <dgm:spPr/>
    </dgm:pt>
    <dgm:pt modelId="{1F61AFC6-F53C-48AB-B777-726CA49C30E8}" type="pres">
      <dgm:prSet presAssocID="{356F6FEF-38C8-437A-8562-86A5ED3F5885}" presName="parentTextBox" presStyleLbl="node1" presStyleIdx="0" presStyleCnt="3" custLinFactNeighborX="1515" custLinFactNeighborY="5349"/>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1" presStyleCnt="3" custLinFactNeighborX="0" custLinFactNeighborY="3962"/>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2" presStyleCnt="3" custLinFactNeighborX="-559" custLinFactNeighborY="1989"/>
      <dgm:spPr/>
    </dgm:pt>
  </dgm:ptLst>
  <dgm:cxnLst>
    <dgm:cxn modelId="{79EE9E02-BFF5-41D3-86F8-33470970BFCE}" type="presOf" srcId="{2EFB202A-8611-4DDC-831D-D12EB67B6CF7}" destId="{812F39FC-2D1E-4DD1-A1A6-C7F9287A4AAB}" srcOrd="0" destOrd="0" presId="urn:microsoft.com/office/officeart/2005/8/layout/process4"/>
    <dgm:cxn modelId="{B2E3875C-D3F8-41A4-A6EA-DD49F61576A0}" type="presOf" srcId="{11888A7B-1E89-45E6-84F4-EF92B26189CD}" destId="{32FA43B7-34B4-4881-9A79-E3EDEC9D4CBF}"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4D111F6B-0B5C-40A7-BA86-973E36B2D8F2}" type="presOf" srcId="{712EDDD5-F1C9-457B-A81D-F94868058B44}" destId="{D5473CBC-EEC3-408A-B4A6-07882F253A8B}" srcOrd="0" destOrd="0" presId="urn:microsoft.com/office/officeart/2005/8/layout/process4"/>
    <dgm:cxn modelId="{5376348D-4465-4E2E-9DB8-EA1F5276717B}" srcId="{2EFB202A-8611-4DDC-831D-D12EB67B6CF7}" destId="{11888A7B-1E89-45E6-84F4-EF92B26189CD}" srcOrd="0" destOrd="0" parTransId="{6043087E-917B-44BC-97F8-41385FD50DC3}" sibTransId="{438F37F5-E676-4BB5-A241-95D895E1B43F}"/>
    <dgm:cxn modelId="{8247D1A2-555D-4B39-B44D-5F2B5AE64242}" srcId="{2EFB202A-8611-4DDC-831D-D12EB67B6CF7}" destId="{356F6FEF-38C8-437A-8562-86A5ED3F5885}" srcOrd="2" destOrd="0" parTransId="{BD9B34C9-939F-47F5-A040-1B30C9EEA310}" sibTransId="{665399A3-A410-4656-8F7E-3FAB641DE891}"/>
    <dgm:cxn modelId="{900CD1D3-8DC8-485A-BFB2-68E28E9A6020}" type="presOf" srcId="{356F6FEF-38C8-437A-8562-86A5ED3F5885}" destId="{1F61AFC6-F53C-48AB-B777-726CA49C30E8}" srcOrd="0" destOrd="0" presId="urn:microsoft.com/office/officeart/2005/8/layout/process4"/>
    <dgm:cxn modelId="{34A7BC54-23B5-4ED4-A876-2CC424315D89}" type="presParOf" srcId="{812F39FC-2D1E-4DD1-A1A6-C7F9287A4AAB}" destId="{A1B5D58F-0D06-4769-8361-CC2F5439C498}" srcOrd="0" destOrd="0" presId="urn:microsoft.com/office/officeart/2005/8/layout/process4"/>
    <dgm:cxn modelId="{E2C6932B-850C-47FC-927D-41649A4CFBF4}" type="presParOf" srcId="{A1B5D58F-0D06-4769-8361-CC2F5439C498}" destId="{1F61AFC6-F53C-48AB-B777-726CA49C30E8}" srcOrd="0" destOrd="0" presId="urn:microsoft.com/office/officeart/2005/8/layout/process4"/>
    <dgm:cxn modelId="{6D5A561E-9AED-4BD0-B61C-B210C294197C}" type="presParOf" srcId="{812F39FC-2D1E-4DD1-A1A6-C7F9287A4AAB}" destId="{7FB80134-CA62-4591-A6BE-C119FEAC14B6}" srcOrd="1" destOrd="0" presId="urn:microsoft.com/office/officeart/2005/8/layout/process4"/>
    <dgm:cxn modelId="{8AA3D574-35B2-4F26-9753-43647056D5BB}" type="presParOf" srcId="{812F39FC-2D1E-4DD1-A1A6-C7F9287A4AAB}" destId="{C4866045-B43B-429F-851C-E58098BA6DB8}" srcOrd="2"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3" destOrd="0" presId="urn:microsoft.com/office/officeart/2005/8/layout/process4"/>
    <dgm:cxn modelId="{D11F7181-D05C-4ACC-A34B-6E9511FBE167}" type="presParOf" srcId="{812F39FC-2D1E-4DD1-A1A6-C7F9287A4AAB}" destId="{1C274FFF-1754-4900-887F-DFF5156E0B8D}" srcOrd="4"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61AFC6-F53C-48AB-B777-726CA49C30E8}">
      <dsp:nvSpPr>
        <dsp:cNvPr id="0" name=""/>
        <dsp:cNvSpPr/>
      </dsp:nvSpPr>
      <dsp:spPr>
        <a:xfrm>
          <a:off x="0" y="2466812"/>
          <a:ext cx="5029199" cy="809473"/>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t>Next Instruction</a:t>
          </a:r>
        </a:p>
      </dsp:txBody>
      <dsp:txXfrm>
        <a:off x="0" y="2466812"/>
        <a:ext cx="5029199" cy="809473"/>
      </dsp:txXfrm>
    </dsp:sp>
    <dsp:sp modelId="{D5473CBC-EEC3-408A-B4A6-07882F253A8B}">
      <dsp:nvSpPr>
        <dsp:cNvPr id="0" name=""/>
        <dsp:cNvSpPr/>
      </dsp:nvSpPr>
      <dsp:spPr>
        <a:xfrm rot="10800000">
          <a:off x="0" y="1282732"/>
          <a:ext cx="5029199" cy="124496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t>Execution</a:t>
          </a:r>
        </a:p>
      </dsp:txBody>
      <dsp:txXfrm rot="10800000">
        <a:off x="0" y="1282732"/>
        <a:ext cx="5029199" cy="808944"/>
      </dsp:txXfrm>
    </dsp:sp>
    <dsp:sp modelId="{32FA43B7-34B4-4881-9A79-E3EDEC9D4CBF}">
      <dsp:nvSpPr>
        <dsp:cNvPr id="0" name=""/>
        <dsp:cNvSpPr/>
      </dsp:nvSpPr>
      <dsp:spPr>
        <a:xfrm rot="10800000">
          <a:off x="0" y="25341"/>
          <a:ext cx="5029199" cy="124496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t>Operand Fetch</a:t>
          </a:r>
        </a:p>
      </dsp:txBody>
      <dsp:txXfrm rot="10800000">
        <a:off x="0" y="25341"/>
        <a:ext cx="5029199" cy="80894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5/3/2019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5/3/2019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56c28bac6e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g56c28bac6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20761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5/3/2019</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5/3/2019</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5/3/2019</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5/3/2019</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5/3/2019</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5/3/2019</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5/3/2019</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5/3/2019</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5/3/2019</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5/3/2019</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4038600"/>
            <a:ext cx="11201399" cy="1158446"/>
          </a:xfrm>
        </p:spPr>
        <p:txBody>
          <a:bodyPr>
            <a:normAutofit fontScale="90000"/>
          </a:bodyPr>
          <a:lstStyle/>
          <a:p>
            <a:r>
              <a:rPr lang="en-US" dirty="0"/>
              <a:t>Computer Organizational Architecture </a:t>
            </a:r>
          </a:p>
        </p:txBody>
      </p:sp>
      <p:sp>
        <p:nvSpPr>
          <p:cNvPr id="3" name="Subtitle 2"/>
          <p:cNvSpPr>
            <a:spLocks noGrp="1"/>
          </p:cNvSpPr>
          <p:nvPr>
            <p:ph type="subTitle" idx="1"/>
          </p:nvPr>
        </p:nvSpPr>
        <p:spPr>
          <a:xfrm>
            <a:off x="571500" y="5334000"/>
            <a:ext cx="10515598" cy="474836"/>
          </a:xfrm>
        </p:spPr>
        <p:txBody>
          <a:bodyPr/>
          <a:lstStyle/>
          <a:p>
            <a:r>
              <a:rPr lang="en-US" dirty="0">
                <a:solidFill>
                  <a:schemeClr val="tx1"/>
                </a:solidFill>
              </a:rPr>
              <a:t>8-bit Processor Design</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E89E2D0-94CC-4B8A-974F-125AB4ACA4CE}"/>
              </a:ext>
            </a:extLst>
          </p:cNvPr>
          <p:cNvSpPr>
            <a:spLocks noGrp="1"/>
          </p:cNvSpPr>
          <p:nvPr>
            <p:ph idx="1"/>
          </p:nvPr>
        </p:nvSpPr>
        <p:spPr>
          <a:xfrm>
            <a:off x="685800" y="381000"/>
            <a:ext cx="10515600" cy="4351338"/>
          </a:xfrm>
        </p:spPr>
        <p:txBody>
          <a:bodyPr>
            <a:noAutofit/>
          </a:bodyPr>
          <a:lstStyle/>
          <a:p>
            <a:pPr marL="0" indent="0">
              <a:lnSpc>
                <a:spcPct val="100000"/>
              </a:lnSpc>
              <a:buNone/>
            </a:pPr>
            <a:r>
              <a:rPr lang="en-US" sz="3200" u="sng" spc="-5" dirty="0">
                <a:uFill>
                  <a:solidFill>
                    <a:schemeClr val="tx1"/>
                  </a:solidFill>
                </a:uFill>
                <a:cs typeface="Times New Roman"/>
              </a:rPr>
              <a:t>Program</a:t>
            </a:r>
            <a:r>
              <a:rPr lang="en-US" sz="3200" u="sng" dirty="0">
                <a:uFill>
                  <a:solidFill>
                    <a:schemeClr val="tx1"/>
                  </a:solidFill>
                </a:uFill>
                <a:cs typeface="Times New Roman"/>
              </a:rPr>
              <a:t> </a:t>
            </a:r>
            <a:r>
              <a:rPr lang="en-US" sz="3200" u="sng" spc="-5" dirty="0">
                <a:uFill>
                  <a:solidFill>
                    <a:schemeClr val="tx1"/>
                  </a:solidFill>
                </a:uFill>
                <a:cs typeface="Times New Roman"/>
              </a:rPr>
              <a:t>Counter</a:t>
            </a:r>
            <a:endParaRPr lang="en-US" sz="3200" u="sng" dirty="0">
              <a:uFill>
                <a:solidFill>
                  <a:schemeClr val="tx1"/>
                </a:solidFill>
              </a:uFill>
              <a:cs typeface="Times New Roman"/>
            </a:endParaRPr>
          </a:p>
          <a:p>
            <a:pPr marL="0" indent="0">
              <a:lnSpc>
                <a:spcPct val="100000"/>
              </a:lnSpc>
              <a:spcBef>
                <a:spcPts val="35"/>
              </a:spcBef>
              <a:buNone/>
            </a:pPr>
            <a:endParaRPr lang="en-US" dirty="0">
              <a:cs typeface="Times New Roman"/>
            </a:endParaRPr>
          </a:p>
          <a:p>
            <a:pPr marL="0" marR="70485" indent="0">
              <a:lnSpc>
                <a:spcPct val="100000"/>
              </a:lnSpc>
              <a:buNone/>
            </a:pPr>
            <a:r>
              <a:rPr lang="en-US" dirty="0">
                <a:cs typeface="Times New Roman"/>
              </a:rPr>
              <a:t>It </a:t>
            </a:r>
            <a:r>
              <a:rPr lang="en-US" spc="-5" dirty="0">
                <a:cs typeface="Times New Roman"/>
              </a:rPr>
              <a:t>is </a:t>
            </a:r>
            <a:r>
              <a:rPr lang="en-US" dirty="0">
                <a:cs typeface="Times New Roman"/>
              </a:rPr>
              <a:t>a 8 </a:t>
            </a:r>
            <a:r>
              <a:rPr lang="en-US" spc="-5" dirty="0">
                <a:cs typeface="Times New Roman"/>
              </a:rPr>
              <a:t>bit </a:t>
            </a:r>
            <a:r>
              <a:rPr lang="en-US" spc="-10" dirty="0">
                <a:cs typeface="Times New Roman"/>
              </a:rPr>
              <a:t>register. </a:t>
            </a:r>
            <a:r>
              <a:rPr lang="en-US" spc="-5" dirty="0">
                <a:cs typeface="Times New Roman"/>
              </a:rPr>
              <a:t>Under normal operations, </a:t>
            </a:r>
            <a:r>
              <a:rPr lang="en-US" dirty="0">
                <a:cs typeface="Times New Roman"/>
              </a:rPr>
              <a:t>will </a:t>
            </a:r>
            <a:r>
              <a:rPr lang="en-US" spc="-5" dirty="0">
                <a:cs typeface="Times New Roman"/>
              </a:rPr>
              <a:t>always increment </a:t>
            </a:r>
            <a:r>
              <a:rPr lang="en-US" dirty="0">
                <a:cs typeface="Times New Roman"/>
              </a:rPr>
              <a:t>by 1 on </a:t>
            </a:r>
            <a:r>
              <a:rPr lang="en-US" spc="-5" dirty="0">
                <a:cs typeface="Times New Roman"/>
              </a:rPr>
              <a:t>every clock cycle, to  access the next instruction. </a:t>
            </a:r>
            <a:r>
              <a:rPr lang="en-US" dirty="0">
                <a:cs typeface="Times New Roman"/>
              </a:rPr>
              <a:t>In </a:t>
            </a:r>
            <a:r>
              <a:rPr lang="en-US" spc="-5" dirty="0">
                <a:cs typeface="Times New Roman"/>
              </a:rPr>
              <a:t>case </a:t>
            </a:r>
            <a:r>
              <a:rPr lang="en-US" dirty="0">
                <a:cs typeface="Times New Roman"/>
              </a:rPr>
              <a:t>of a </a:t>
            </a:r>
            <a:r>
              <a:rPr lang="en-US" i="1" spc="-5" dirty="0">
                <a:cs typeface="Times New Roman"/>
              </a:rPr>
              <a:t>JUMP </a:t>
            </a:r>
            <a:r>
              <a:rPr lang="en-US" i="1" dirty="0">
                <a:cs typeface="Times New Roman"/>
              </a:rPr>
              <a:t>or </a:t>
            </a:r>
            <a:r>
              <a:rPr lang="en-US" i="1" spc="-5" dirty="0">
                <a:cs typeface="Times New Roman"/>
              </a:rPr>
              <a:t>BRANCH </a:t>
            </a:r>
            <a:r>
              <a:rPr lang="en-US" spc="-5" dirty="0">
                <a:cs typeface="Times New Roman"/>
              </a:rPr>
              <a:t>type </a:t>
            </a:r>
            <a:r>
              <a:rPr lang="en-US" dirty="0">
                <a:cs typeface="Times New Roman"/>
              </a:rPr>
              <a:t>of </a:t>
            </a:r>
            <a:r>
              <a:rPr lang="en-US" spc="-5" dirty="0">
                <a:cs typeface="Times New Roman"/>
              </a:rPr>
              <a:t>instruction, will </a:t>
            </a:r>
            <a:r>
              <a:rPr lang="en-US" dirty="0">
                <a:cs typeface="Times New Roman"/>
              </a:rPr>
              <a:t>go </a:t>
            </a:r>
            <a:r>
              <a:rPr lang="en-US" spc="-5" dirty="0">
                <a:cs typeface="Times New Roman"/>
              </a:rPr>
              <a:t>to the value  specified </a:t>
            </a:r>
            <a:r>
              <a:rPr lang="en-US" dirty="0">
                <a:cs typeface="Times New Roman"/>
              </a:rPr>
              <a:t>by </a:t>
            </a:r>
            <a:r>
              <a:rPr lang="en-US" spc="-5" dirty="0">
                <a:cs typeface="Times New Roman"/>
              </a:rPr>
              <a:t>the output </a:t>
            </a:r>
            <a:r>
              <a:rPr lang="en-US" dirty="0">
                <a:cs typeface="Times New Roman"/>
              </a:rPr>
              <a:t>of </a:t>
            </a:r>
            <a:r>
              <a:rPr lang="en-US" spc="-5" dirty="0">
                <a:cs typeface="Times New Roman"/>
              </a:rPr>
              <a:t>the </a:t>
            </a:r>
            <a:r>
              <a:rPr lang="en-US" spc="-15" dirty="0">
                <a:cs typeface="Times New Roman"/>
              </a:rPr>
              <a:t>ALU </a:t>
            </a:r>
            <a:r>
              <a:rPr lang="en-US" dirty="0">
                <a:cs typeface="Times New Roman"/>
              </a:rPr>
              <a:t>or </a:t>
            </a:r>
            <a:r>
              <a:rPr lang="en-US" spc="-5" dirty="0">
                <a:cs typeface="Times New Roman"/>
              </a:rPr>
              <a:t>the immediate operand in the</a:t>
            </a:r>
            <a:r>
              <a:rPr lang="en-US" spc="60" dirty="0">
                <a:cs typeface="Times New Roman"/>
              </a:rPr>
              <a:t> </a:t>
            </a:r>
            <a:r>
              <a:rPr lang="en-US" spc="-5" dirty="0">
                <a:cs typeface="Times New Roman"/>
              </a:rPr>
              <a:t>instruction.</a:t>
            </a:r>
            <a:endParaRPr lang="en-US" dirty="0">
              <a:cs typeface="Times New Roman"/>
            </a:endParaRPr>
          </a:p>
          <a:p>
            <a:pPr marL="0" indent="0">
              <a:lnSpc>
                <a:spcPct val="100000"/>
              </a:lnSpc>
              <a:spcBef>
                <a:spcPts val="20"/>
              </a:spcBef>
              <a:buNone/>
            </a:pPr>
            <a:endParaRPr lang="en-US" dirty="0">
              <a:cs typeface="Times New Roman"/>
            </a:endParaRPr>
          </a:p>
          <a:p>
            <a:pPr marL="0" indent="0">
              <a:lnSpc>
                <a:spcPct val="100000"/>
              </a:lnSpc>
              <a:buNone/>
            </a:pPr>
            <a:r>
              <a:rPr lang="en-US" sz="3200" u="sng" spc="-5" dirty="0">
                <a:uFill>
                  <a:solidFill>
                    <a:schemeClr val="tx1"/>
                  </a:solidFill>
                </a:uFill>
                <a:cs typeface="Times New Roman"/>
              </a:rPr>
              <a:t>Register </a:t>
            </a:r>
            <a:r>
              <a:rPr lang="en-US" sz="3200" u="sng" dirty="0">
                <a:uFill>
                  <a:solidFill>
                    <a:schemeClr val="tx1"/>
                  </a:solidFill>
                </a:uFill>
                <a:cs typeface="Times New Roman"/>
              </a:rPr>
              <a:t>file</a:t>
            </a:r>
          </a:p>
          <a:p>
            <a:pPr marL="0" indent="0">
              <a:lnSpc>
                <a:spcPct val="100000"/>
              </a:lnSpc>
              <a:spcBef>
                <a:spcPts val="35"/>
              </a:spcBef>
              <a:buNone/>
            </a:pPr>
            <a:endParaRPr lang="en-US" dirty="0">
              <a:cs typeface="Times New Roman"/>
            </a:endParaRPr>
          </a:p>
          <a:p>
            <a:pPr marL="0" marR="187960" indent="0">
              <a:lnSpc>
                <a:spcPct val="100000"/>
              </a:lnSpc>
              <a:buNone/>
            </a:pPr>
            <a:r>
              <a:rPr lang="en-US" spc="-5" dirty="0">
                <a:cs typeface="Times New Roman"/>
              </a:rPr>
              <a:t>This is </a:t>
            </a:r>
            <a:r>
              <a:rPr lang="en-US" dirty="0">
                <a:cs typeface="Times New Roman"/>
              </a:rPr>
              <a:t>a </a:t>
            </a:r>
            <a:r>
              <a:rPr lang="en-US" spc="-5" dirty="0">
                <a:cs typeface="Times New Roman"/>
              </a:rPr>
              <a:t>set </a:t>
            </a:r>
            <a:r>
              <a:rPr lang="en-US" dirty="0">
                <a:cs typeface="Times New Roman"/>
              </a:rPr>
              <a:t>of 8 </a:t>
            </a:r>
            <a:r>
              <a:rPr lang="en-US" spc="-5" dirty="0">
                <a:cs typeface="Times New Roman"/>
              </a:rPr>
              <a:t>registers, each storing an </a:t>
            </a:r>
            <a:r>
              <a:rPr lang="en-US" dirty="0">
                <a:cs typeface="Times New Roman"/>
              </a:rPr>
              <a:t>8 </a:t>
            </a:r>
            <a:r>
              <a:rPr lang="en-US" spc="-5" dirty="0">
                <a:cs typeface="Times New Roman"/>
              </a:rPr>
              <a:t>bit value. There are </a:t>
            </a:r>
            <a:r>
              <a:rPr lang="en-US" dirty="0">
                <a:cs typeface="Times New Roman"/>
              </a:rPr>
              <a:t>2 </a:t>
            </a:r>
            <a:r>
              <a:rPr lang="en-US" spc="-5" dirty="0">
                <a:cs typeface="Times New Roman"/>
              </a:rPr>
              <a:t>output values R</a:t>
            </a:r>
            <a:r>
              <a:rPr lang="en-US" dirty="0">
                <a:cs typeface="Times New Roman"/>
              </a:rPr>
              <a:t>a </a:t>
            </a:r>
            <a:r>
              <a:rPr lang="en-US" spc="-5" dirty="0">
                <a:cs typeface="Times New Roman"/>
              </a:rPr>
              <a:t>and </a:t>
            </a:r>
            <a:r>
              <a:rPr lang="en-US" spc="-5" dirty="0" err="1">
                <a:cs typeface="Times New Roman"/>
              </a:rPr>
              <a:t>R</a:t>
            </a:r>
            <a:r>
              <a:rPr lang="en-US" dirty="0" err="1">
                <a:cs typeface="Times New Roman"/>
              </a:rPr>
              <a:t>b</a:t>
            </a:r>
            <a:r>
              <a:rPr lang="en-US" dirty="0">
                <a:cs typeface="Times New Roman"/>
              </a:rPr>
              <a:t>, whose  </a:t>
            </a:r>
            <a:r>
              <a:rPr lang="en-US" spc="-5" dirty="0">
                <a:cs typeface="Times New Roman"/>
              </a:rPr>
              <a:t>values are selected based </a:t>
            </a:r>
            <a:r>
              <a:rPr lang="en-US" dirty="0">
                <a:cs typeface="Times New Roman"/>
              </a:rPr>
              <a:t>on </a:t>
            </a:r>
            <a:r>
              <a:rPr lang="en-US" spc="-5" dirty="0">
                <a:cs typeface="Times New Roman"/>
              </a:rPr>
              <a:t>the instruction word, as in the instruction definitions given</a:t>
            </a:r>
            <a:r>
              <a:rPr lang="en-US" spc="190" dirty="0">
                <a:cs typeface="Times New Roman"/>
              </a:rPr>
              <a:t> </a:t>
            </a:r>
            <a:r>
              <a:rPr lang="en-US" spc="-5" dirty="0">
                <a:cs typeface="Times New Roman"/>
              </a:rPr>
              <a:t>above.</a:t>
            </a:r>
            <a:endParaRPr lang="en-US" dirty="0">
              <a:cs typeface="Times New Roman"/>
            </a:endParaRPr>
          </a:p>
          <a:p>
            <a:pPr marL="0" marR="215900" indent="0">
              <a:lnSpc>
                <a:spcPct val="100000"/>
              </a:lnSpc>
              <a:buNone/>
            </a:pPr>
            <a:r>
              <a:rPr lang="en-US" spc="-5" dirty="0">
                <a:cs typeface="Times New Roman"/>
              </a:rPr>
              <a:t>There is </a:t>
            </a:r>
            <a:r>
              <a:rPr lang="en-US" dirty="0">
                <a:cs typeface="Times New Roman"/>
              </a:rPr>
              <a:t>one port by </a:t>
            </a:r>
            <a:r>
              <a:rPr lang="en-US" spc="-5" dirty="0">
                <a:cs typeface="Times New Roman"/>
              </a:rPr>
              <a:t>which data can </a:t>
            </a:r>
            <a:r>
              <a:rPr lang="en-US" dirty="0">
                <a:cs typeface="Times New Roman"/>
              </a:rPr>
              <a:t>be </a:t>
            </a:r>
            <a:r>
              <a:rPr lang="en-US" spc="-5" dirty="0">
                <a:cs typeface="Times New Roman"/>
              </a:rPr>
              <a:t>written into </a:t>
            </a:r>
            <a:r>
              <a:rPr lang="en-US" dirty="0">
                <a:cs typeface="Times New Roman"/>
              </a:rPr>
              <a:t>one of </a:t>
            </a:r>
            <a:r>
              <a:rPr lang="en-US" spc="-5" dirty="0">
                <a:cs typeface="Times New Roman"/>
              </a:rPr>
              <a:t>the registers, there is an  enable signal which decides whether to update the register. </a:t>
            </a:r>
            <a:endParaRPr lang="en-US" dirty="0">
              <a:cs typeface="Times New Roman"/>
            </a:endParaRPr>
          </a:p>
          <a:p>
            <a:pPr marL="0" indent="0">
              <a:lnSpc>
                <a:spcPct val="100000"/>
              </a:lnSpc>
              <a:spcBef>
                <a:spcPts val="20"/>
              </a:spcBef>
              <a:buNone/>
            </a:pPr>
            <a:endParaRPr lang="en-US" dirty="0">
              <a:cs typeface="Times New Roman"/>
            </a:endParaRPr>
          </a:p>
        </p:txBody>
      </p:sp>
    </p:spTree>
    <p:extLst>
      <p:ext uri="{BB962C8B-B14F-4D97-AF65-F5344CB8AC3E}">
        <p14:creationId xmlns:p14="http://schemas.microsoft.com/office/powerpoint/2010/main" val="3869511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C5CFE2-9778-4629-B08B-FBBFFDC598DA}"/>
              </a:ext>
            </a:extLst>
          </p:cNvPr>
          <p:cNvSpPr/>
          <p:nvPr/>
        </p:nvSpPr>
        <p:spPr>
          <a:xfrm>
            <a:off x="914400" y="381000"/>
            <a:ext cx="10287000" cy="4955203"/>
          </a:xfrm>
          <a:prstGeom prst="rect">
            <a:avLst/>
          </a:prstGeom>
        </p:spPr>
        <p:txBody>
          <a:bodyPr wrap="square">
            <a:spAutoFit/>
          </a:bodyPr>
          <a:lstStyle/>
          <a:p>
            <a:r>
              <a:rPr lang="en-US" sz="3200" u="sng" spc="-5" dirty="0">
                <a:uFill>
                  <a:solidFill>
                    <a:schemeClr val="tx1"/>
                  </a:solidFill>
                </a:uFill>
                <a:cs typeface="Times New Roman"/>
              </a:rPr>
              <a:t>Data</a:t>
            </a:r>
            <a:r>
              <a:rPr lang="en-US" sz="3200" u="sng" dirty="0">
                <a:uFill>
                  <a:solidFill>
                    <a:schemeClr val="tx1"/>
                  </a:solidFill>
                </a:uFill>
                <a:cs typeface="Times New Roman"/>
              </a:rPr>
              <a:t> </a:t>
            </a:r>
            <a:r>
              <a:rPr lang="en-US" sz="3200" u="sng" spc="-5" dirty="0">
                <a:uFill>
                  <a:solidFill>
                    <a:schemeClr val="tx1"/>
                  </a:solidFill>
                </a:uFill>
                <a:cs typeface="Times New Roman"/>
              </a:rPr>
              <a:t>Memory</a:t>
            </a:r>
            <a:endParaRPr lang="en-US" sz="3200" dirty="0">
              <a:uFill>
                <a:solidFill>
                  <a:schemeClr val="tx1"/>
                </a:solidFill>
              </a:uFill>
              <a:cs typeface="Times New Roman"/>
            </a:endParaRPr>
          </a:p>
          <a:p>
            <a:pPr>
              <a:spcBef>
                <a:spcPts val="35"/>
              </a:spcBef>
            </a:pPr>
            <a:endParaRPr lang="en-US" dirty="0">
              <a:cs typeface="Times New Roman"/>
            </a:endParaRPr>
          </a:p>
          <a:p>
            <a:pPr marR="114300"/>
            <a:r>
              <a:rPr lang="en-US" spc="-5" dirty="0">
                <a:cs typeface="Times New Roman"/>
              </a:rPr>
              <a:t>This is</a:t>
            </a:r>
            <a:r>
              <a:rPr lang="en-US" dirty="0">
                <a:cs typeface="Times New Roman"/>
              </a:rPr>
              <a:t> a </a:t>
            </a:r>
            <a:r>
              <a:rPr lang="en-US" spc="-5" dirty="0">
                <a:cs typeface="Times New Roman"/>
              </a:rPr>
              <a:t>sequential </a:t>
            </a:r>
            <a:r>
              <a:rPr lang="en-US" dirty="0">
                <a:cs typeface="Times New Roman"/>
              </a:rPr>
              <a:t>/ </a:t>
            </a:r>
            <a:r>
              <a:rPr lang="en-US" spc="-5" dirty="0">
                <a:cs typeface="Times New Roman"/>
              </a:rPr>
              <a:t>clocked </a:t>
            </a:r>
            <a:r>
              <a:rPr lang="en-US" dirty="0">
                <a:cs typeface="Times New Roman"/>
              </a:rPr>
              <a:t>unit. </a:t>
            </a:r>
            <a:r>
              <a:rPr lang="en-US" spc="-20" dirty="0">
                <a:cs typeface="Times New Roman"/>
              </a:rPr>
              <a:t>At </a:t>
            </a:r>
            <a:r>
              <a:rPr lang="en-US" spc="-5" dirty="0">
                <a:cs typeface="Times New Roman"/>
              </a:rPr>
              <a:t>any given cycle, we</a:t>
            </a:r>
            <a:r>
              <a:rPr lang="en-US" dirty="0">
                <a:cs typeface="Times New Roman"/>
              </a:rPr>
              <a:t> </a:t>
            </a:r>
            <a:r>
              <a:rPr lang="en-US" spc="-5" dirty="0">
                <a:cs typeface="Times New Roman"/>
              </a:rPr>
              <a:t>are either reading </a:t>
            </a:r>
            <a:r>
              <a:rPr lang="en-US" dirty="0">
                <a:cs typeface="Times New Roman"/>
              </a:rPr>
              <a:t>from </a:t>
            </a:r>
            <a:r>
              <a:rPr lang="en-US" spc="-5" dirty="0">
                <a:cs typeface="Times New Roman"/>
              </a:rPr>
              <a:t>it </a:t>
            </a:r>
            <a:r>
              <a:rPr lang="en-US" dirty="0">
                <a:cs typeface="Times New Roman"/>
              </a:rPr>
              <a:t>or  </a:t>
            </a:r>
            <a:r>
              <a:rPr lang="en-US" spc="-5" dirty="0">
                <a:cs typeface="Times New Roman"/>
              </a:rPr>
              <a:t>writing to it, with the address given </a:t>
            </a:r>
            <a:r>
              <a:rPr lang="en-US" dirty="0">
                <a:cs typeface="Times New Roman"/>
              </a:rPr>
              <a:t>by </a:t>
            </a:r>
            <a:r>
              <a:rPr lang="en-US" spc="-5" dirty="0">
                <a:cs typeface="Times New Roman"/>
              </a:rPr>
              <a:t>the address bus. </a:t>
            </a:r>
            <a:r>
              <a:rPr lang="en-US" dirty="0">
                <a:cs typeface="Times New Roman"/>
              </a:rPr>
              <a:t>In </a:t>
            </a:r>
            <a:r>
              <a:rPr lang="en-US" spc="-5" dirty="0">
                <a:cs typeface="Times New Roman"/>
              </a:rPr>
              <a:t>case </a:t>
            </a:r>
            <a:r>
              <a:rPr lang="en-US" dirty="0">
                <a:cs typeface="Times New Roman"/>
              </a:rPr>
              <a:t>of a </a:t>
            </a:r>
            <a:r>
              <a:rPr lang="en-US" i="1" spc="-5" dirty="0" err="1">
                <a:cs typeface="Times New Roman"/>
              </a:rPr>
              <a:t>lw</a:t>
            </a:r>
            <a:r>
              <a:rPr lang="en-US" i="1" spc="-5" dirty="0">
                <a:cs typeface="Times New Roman"/>
              </a:rPr>
              <a:t> </a:t>
            </a:r>
            <a:r>
              <a:rPr lang="en-US" i="1" spc="-10" dirty="0">
                <a:cs typeface="Times New Roman"/>
              </a:rPr>
              <a:t>(load-word) </a:t>
            </a:r>
            <a:r>
              <a:rPr lang="en-US" i="1" dirty="0">
                <a:cs typeface="Times New Roman"/>
              </a:rPr>
              <a:t>or </a:t>
            </a:r>
            <a:r>
              <a:rPr lang="en-US" i="1" spc="-5" dirty="0" err="1">
                <a:cs typeface="Times New Roman"/>
              </a:rPr>
              <a:t>sw</a:t>
            </a:r>
            <a:r>
              <a:rPr lang="en-US" i="1" spc="-5" dirty="0">
                <a:cs typeface="Times New Roman"/>
              </a:rPr>
              <a:t> </a:t>
            </a:r>
            <a:r>
              <a:rPr lang="en-US" i="1" spc="-10" dirty="0">
                <a:cs typeface="Times New Roman"/>
              </a:rPr>
              <a:t>(store-  </a:t>
            </a:r>
            <a:r>
              <a:rPr lang="en-US" i="1" spc="-15" dirty="0">
                <a:cs typeface="Times New Roman"/>
              </a:rPr>
              <a:t>word) </a:t>
            </a:r>
            <a:r>
              <a:rPr lang="en-US" spc="-5" dirty="0">
                <a:cs typeface="Times New Roman"/>
              </a:rPr>
              <a:t>instruction, the address is either immediate </a:t>
            </a:r>
            <a:r>
              <a:rPr lang="en-US" dirty="0">
                <a:cs typeface="Times New Roman"/>
              </a:rPr>
              <a:t>or </a:t>
            </a:r>
            <a:r>
              <a:rPr lang="en-US" spc="-5" dirty="0">
                <a:cs typeface="Times New Roman"/>
              </a:rPr>
              <a:t>the output </a:t>
            </a:r>
            <a:r>
              <a:rPr lang="en-US" dirty="0">
                <a:cs typeface="Times New Roman"/>
              </a:rPr>
              <a:t>of </a:t>
            </a:r>
            <a:r>
              <a:rPr lang="en-US" spc="-5" dirty="0">
                <a:cs typeface="Times New Roman"/>
              </a:rPr>
              <a:t>the </a:t>
            </a:r>
            <a:r>
              <a:rPr lang="en-US" spc="-15" dirty="0">
                <a:cs typeface="Times New Roman"/>
              </a:rPr>
              <a:t>ALU. </a:t>
            </a:r>
            <a:r>
              <a:rPr lang="en-US" spc="-5" dirty="0">
                <a:cs typeface="Times New Roman"/>
              </a:rPr>
              <a:t>The data output </a:t>
            </a:r>
            <a:r>
              <a:rPr lang="en-US" dirty="0">
                <a:cs typeface="Times New Roman"/>
              </a:rPr>
              <a:t>of </a:t>
            </a:r>
            <a:r>
              <a:rPr lang="en-US" spc="-5" dirty="0">
                <a:cs typeface="Times New Roman"/>
              </a:rPr>
              <a:t>the  </a:t>
            </a:r>
            <a:r>
              <a:rPr lang="en-US" i="1" spc="-5" dirty="0">
                <a:cs typeface="Times New Roman"/>
              </a:rPr>
              <a:t>DMEM </a:t>
            </a:r>
            <a:r>
              <a:rPr lang="en-US" spc="-5" dirty="0">
                <a:cs typeface="Times New Roman"/>
              </a:rPr>
              <a:t>will always </a:t>
            </a:r>
            <a:r>
              <a:rPr lang="en-US" dirty="0">
                <a:cs typeface="Times New Roman"/>
              </a:rPr>
              <a:t>go </a:t>
            </a:r>
            <a:r>
              <a:rPr lang="en-US" spc="-5" dirty="0">
                <a:cs typeface="Times New Roman"/>
              </a:rPr>
              <a:t>into the register file, where it gets stored into </a:t>
            </a:r>
            <a:r>
              <a:rPr lang="en-US" dirty="0">
                <a:cs typeface="Times New Roman"/>
              </a:rPr>
              <a:t>a </a:t>
            </a:r>
            <a:r>
              <a:rPr lang="en-US" spc="-5" dirty="0">
                <a:cs typeface="Times New Roman"/>
              </a:rPr>
              <a:t>register selected </a:t>
            </a:r>
            <a:r>
              <a:rPr lang="en-US" dirty="0">
                <a:cs typeface="Times New Roman"/>
              </a:rPr>
              <a:t>by</a:t>
            </a:r>
            <a:r>
              <a:rPr lang="en-US" spc="160" dirty="0">
                <a:cs typeface="Times New Roman"/>
              </a:rPr>
              <a:t> </a:t>
            </a:r>
            <a:r>
              <a:rPr lang="en-US" dirty="0">
                <a:cs typeface="Times New Roman"/>
              </a:rPr>
              <a:t>rd.</a:t>
            </a:r>
          </a:p>
          <a:p>
            <a:pPr marR="114300"/>
            <a:endParaRPr lang="en-US" dirty="0">
              <a:cs typeface="Times New Roman"/>
            </a:endParaRPr>
          </a:p>
          <a:p>
            <a:pPr marR="114300"/>
            <a:endParaRPr lang="en-US" dirty="0">
              <a:cs typeface="Times New Roman"/>
            </a:endParaRPr>
          </a:p>
          <a:p>
            <a:pPr>
              <a:spcBef>
                <a:spcPts val="20"/>
              </a:spcBef>
            </a:pPr>
            <a:endParaRPr lang="en-US" dirty="0">
              <a:cs typeface="Times New Roman"/>
            </a:endParaRPr>
          </a:p>
          <a:p>
            <a:r>
              <a:rPr lang="en-US" sz="3200" u="sng" spc="-5" dirty="0">
                <a:uFill>
                  <a:solidFill>
                    <a:schemeClr val="tx1"/>
                  </a:solidFill>
                </a:uFill>
                <a:cs typeface="Times New Roman"/>
              </a:rPr>
              <a:t>Arithmetic and Logic Unit</a:t>
            </a:r>
            <a:r>
              <a:rPr lang="en-US" sz="3200" u="sng" spc="5" dirty="0">
                <a:uFill>
                  <a:solidFill>
                    <a:schemeClr val="tx1"/>
                  </a:solidFill>
                </a:uFill>
                <a:cs typeface="Times New Roman"/>
              </a:rPr>
              <a:t> </a:t>
            </a:r>
            <a:r>
              <a:rPr lang="en-US" sz="3200" u="sng" spc="-5" dirty="0">
                <a:uFill>
                  <a:solidFill>
                    <a:schemeClr val="tx1"/>
                  </a:solidFill>
                </a:uFill>
                <a:cs typeface="Times New Roman"/>
              </a:rPr>
              <a:t>(ALU)</a:t>
            </a:r>
            <a:endParaRPr lang="en-US" sz="3200" dirty="0">
              <a:uFill>
                <a:solidFill>
                  <a:schemeClr val="tx1"/>
                </a:solidFill>
              </a:uFill>
              <a:cs typeface="Times New Roman"/>
            </a:endParaRPr>
          </a:p>
          <a:p>
            <a:pPr>
              <a:spcBef>
                <a:spcPts val="35"/>
              </a:spcBef>
            </a:pPr>
            <a:endParaRPr lang="en-US" dirty="0">
              <a:cs typeface="Times New Roman"/>
            </a:endParaRPr>
          </a:p>
          <a:p>
            <a:pPr marR="203835"/>
            <a:r>
              <a:rPr lang="en-US" spc="-5" dirty="0">
                <a:cs typeface="Times New Roman"/>
              </a:rPr>
              <a:t>The core </a:t>
            </a:r>
            <a:r>
              <a:rPr lang="en-US" dirty="0">
                <a:cs typeface="Times New Roman"/>
              </a:rPr>
              <a:t>of </a:t>
            </a:r>
            <a:r>
              <a:rPr lang="en-US" spc="-5" dirty="0">
                <a:cs typeface="Times New Roman"/>
              </a:rPr>
              <a:t>the processor </a:t>
            </a:r>
            <a:r>
              <a:rPr lang="en-US" dirty="0">
                <a:cs typeface="Times New Roman"/>
              </a:rPr>
              <a:t>- </a:t>
            </a:r>
            <a:r>
              <a:rPr lang="en-US" spc="-5" dirty="0">
                <a:cs typeface="Times New Roman"/>
              </a:rPr>
              <a:t>all the actual computations are performed here. </a:t>
            </a:r>
            <a:r>
              <a:rPr lang="en-US" spc="-20" dirty="0">
                <a:cs typeface="Times New Roman"/>
              </a:rPr>
              <a:t>As </a:t>
            </a:r>
            <a:r>
              <a:rPr lang="en-US" spc="-5" dirty="0">
                <a:cs typeface="Times New Roman"/>
              </a:rPr>
              <a:t>shown in the  instruction set, operations such </a:t>
            </a:r>
            <a:r>
              <a:rPr lang="en-US" spc="-10" dirty="0">
                <a:cs typeface="Times New Roman"/>
              </a:rPr>
              <a:t>as </a:t>
            </a:r>
            <a:r>
              <a:rPr lang="en-US" spc="-5" dirty="0">
                <a:cs typeface="Times New Roman"/>
              </a:rPr>
              <a:t>addition, subtraction and logical operations are all </a:t>
            </a:r>
            <a:r>
              <a:rPr lang="en-US" dirty="0">
                <a:cs typeface="Times New Roman"/>
              </a:rPr>
              <a:t>done </a:t>
            </a:r>
            <a:r>
              <a:rPr lang="en-US" spc="-5" dirty="0">
                <a:cs typeface="Times New Roman"/>
              </a:rPr>
              <a:t>in this  unit. </a:t>
            </a:r>
            <a:r>
              <a:rPr lang="en-US" spc="-10" dirty="0">
                <a:cs typeface="Times New Roman"/>
              </a:rPr>
              <a:t>Also, </a:t>
            </a:r>
            <a:r>
              <a:rPr lang="en-US" spc="-5" dirty="0">
                <a:cs typeface="Times New Roman"/>
              </a:rPr>
              <a:t>the output </a:t>
            </a:r>
            <a:r>
              <a:rPr lang="en-US" dirty="0">
                <a:cs typeface="Times New Roman"/>
              </a:rPr>
              <a:t>of </a:t>
            </a:r>
            <a:r>
              <a:rPr lang="en-US" spc="-5" dirty="0">
                <a:cs typeface="Times New Roman"/>
              </a:rPr>
              <a:t>the </a:t>
            </a:r>
            <a:r>
              <a:rPr lang="en-US" spc="-15" dirty="0">
                <a:cs typeface="Times New Roman"/>
              </a:rPr>
              <a:t>ALU </a:t>
            </a:r>
            <a:r>
              <a:rPr lang="en-US" spc="-5" dirty="0">
                <a:cs typeface="Times New Roman"/>
              </a:rPr>
              <a:t>is used as the address </a:t>
            </a:r>
            <a:r>
              <a:rPr lang="en-US" dirty="0">
                <a:cs typeface="Times New Roman"/>
              </a:rPr>
              <a:t>for </a:t>
            </a:r>
            <a:r>
              <a:rPr lang="en-US" spc="-5" dirty="0">
                <a:cs typeface="Times New Roman"/>
              </a:rPr>
              <a:t>certain memory related</a:t>
            </a:r>
            <a:r>
              <a:rPr lang="en-US" spc="120" dirty="0">
                <a:cs typeface="Times New Roman"/>
              </a:rPr>
              <a:t> </a:t>
            </a:r>
            <a:r>
              <a:rPr lang="en-US" spc="-5" dirty="0">
                <a:cs typeface="Times New Roman"/>
              </a:rPr>
              <a:t>operations.</a:t>
            </a:r>
            <a:endParaRPr lang="en-US" dirty="0">
              <a:cs typeface="Times New Roman"/>
            </a:endParaRPr>
          </a:p>
          <a:p>
            <a:endParaRPr lang="en-US" dirty="0"/>
          </a:p>
        </p:txBody>
      </p:sp>
    </p:spTree>
    <p:extLst>
      <p:ext uri="{BB962C8B-B14F-4D97-AF65-F5344CB8AC3E}">
        <p14:creationId xmlns:p14="http://schemas.microsoft.com/office/powerpoint/2010/main" val="350859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248" y="2895600"/>
            <a:ext cx="9601200" cy="1838519"/>
          </a:xfrm>
        </p:spPr>
        <p:txBody>
          <a:bodyPr/>
          <a:lstStyle/>
          <a:p>
            <a:r>
              <a:rPr lang="en-US" dirty="0"/>
              <a:t>Design of the Processor</a:t>
            </a:r>
          </a:p>
        </p:txBody>
      </p:sp>
      <p:sp>
        <p:nvSpPr>
          <p:cNvPr id="3" name="Text Placeholder 2"/>
          <p:cNvSpPr>
            <a:spLocks noGrp="1"/>
          </p:cNvSpPr>
          <p:nvPr>
            <p:ph type="body" idx="1"/>
          </p:nvPr>
        </p:nvSpPr>
        <p:spPr>
          <a:xfrm>
            <a:off x="533400" y="5029200"/>
            <a:ext cx="9601200" cy="475488"/>
          </a:xfrm>
        </p:spPr>
        <p:txBody>
          <a:bodyPr/>
          <a:lstStyle/>
          <a:p>
            <a:r>
              <a:rPr lang="en-US" dirty="0"/>
              <a:t>	8 bit architecture </a:t>
            </a:r>
          </a:p>
        </p:txBody>
      </p: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4BFBFE4E-A948-4A89-A13C-4B8264034CA9}"/>
              </a:ext>
            </a:extLst>
          </p:cNvPr>
          <p:cNvSpPr/>
          <p:nvPr/>
        </p:nvSpPr>
        <p:spPr>
          <a:xfrm>
            <a:off x="9396774" y="644650"/>
            <a:ext cx="14478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CONTROL</a:t>
            </a:r>
          </a:p>
          <a:p>
            <a:pPr algn="ctr"/>
            <a:r>
              <a:rPr lang="en-US" sz="1200" dirty="0"/>
              <a:t>UNIT</a:t>
            </a:r>
          </a:p>
        </p:txBody>
      </p:sp>
      <p:sp>
        <p:nvSpPr>
          <p:cNvPr id="7" name="Rectangle 6">
            <a:extLst>
              <a:ext uri="{FF2B5EF4-FFF2-40B4-BE49-F238E27FC236}">
                <a16:creationId xmlns:a16="http://schemas.microsoft.com/office/drawing/2014/main" id="{32FBF93E-6B1D-4C60-B0A9-F14CA8F13C62}"/>
              </a:ext>
            </a:extLst>
          </p:cNvPr>
          <p:cNvSpPr/>
          <p:nvPr/>
        </p:nvSpPr>
        <p:spPr>
          <a:xfrm>
            <a:off x="8319645" y="3361418"/>
            <a:ext cx="1253901" cy="1347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 </a:t>
            </a:r>
            <a:r>
              <a:rPr lang="en-US" sz="2000" dirty="0"/>
              <a:t>/</a:t>
            </a:r>
          </a:p>
          <a:p>
            <a:pPr algn="ctr"/>
            <a:r>
              <a:rPr lang="en-US" dirty="0"/>
              <a:t>Data</a:t>
            </a:r>
          </a:p>
          <a:p>
            <a:pPr algn="ctr"/>
            <a:r>
              <a:rPr lang="en-US" dirty="0"/>
              <a:t>Memory</a:t>
            </a:r>
          </a:p>
        </p:txBody>
      </p:sp>
      <p:sp>
        <p:nvSpPr>
          <p:cNvPr id="9" name="Rectangle 8">
            <a:extLst>
              <a:ext uri="{FF2B5EF4-FFF2-40B4-BE49-F238E27FC236}">
                <a16:creationId xmlns:a16="http://schemas.microsoft.com/office/drawing/2014/main" id="{D517EC9A-6838-43C0-A15E-E76D3E6E2B02}"/>
              </a:ext>
            </a:extLst>
          </p:cNvPr>
          <p:cNvSpPr/>
          <p:nvPr/>
        </p:nvSpPr>
        <p:spPr>
          <a:xfrm>
            <a:off x="5210823" y="2081812"/>
            <a:ext cx="2057400" cy="1023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Register files</a:t>
            </a:r>
          </a:p>
        </p:txBody>
      </p:sp>
      <p:sp>
        <p:nvSpPr>
          <p:cNvPr id="10" name="Rectangle 9">
            <a:extLst>
              <a:ext uri="{FF2B5EF4-FFF2-40B4-BE49-F238E27FC236}">
                <a16:creationId xmlns:a16="http://schemas.microsoft.com/office/drawing/2014/main" id="{2F81C8B6-039F-4004-9A89-1B1A9DE7EAA1}"/>
              </a:ext>
            </a:extLst>
          </p:cNvPr>
          <p:cNvSpPr/>
          <p:nvPr/>
        </p:nvSpPr>
        <p:spPr>
          <a:xfrm>
            <a:off x="3522928" y="2962423"/>
            <a:ext cx="762000" cy="797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Sign</a:t>
            </a:r>
          </a:p>
          <a:p>
            <a:pPr algn="ctr"/>
            <a:r>
              <a:rPr lang="en-US" sz="1100" dirty="0"/>
              <a:t>extender</a:t>
            </a:r>
            <a:endParaRPr lang="en-US" sz="1200" dirty="0"/>
          </a:p>
        </p:txBody>
      </p:sp>
      <p:sp>
        <p:nvSpPr>
          <p:cNvPr id="11" name="Rectangle 10">
            <a:extLst>
              <a:ext uri="{FF2B5EF4-FFF2-40B4-BE49-F238E27FC236}">
                <a16:creationId xmlns:a16="http://schemas.microsoft.com/office/drawing/2014/main" id="{87BBBC65-21B9-483B-9D7C-E0551263B373}"/>
              </a:ext>
            </a:extLst>
          </p:cNvPr>
          <p:cNvSpPr/>
          <p:nvPr/>
        </p:nvSpPr>
        <p:spPr>
          <a:xfrm>
            <a:off x="2894838" y="736847"/>
            <a:ext cx="1256181" cy="1344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 </a:t>
            </a:r>
          </a:p>
          <a:p>
            <a:pPr algn="ctr"/>
            <a:r>
              <a:rPr lang="en-US" sz="1600" dirty="0"/>
              <a:t>Instruction memory</a:t>
            </a:r>
          </a:p>
        </p:txBody>
      </p:sp>
      <p:sp>
        <p:nvSpPr>
          <p:cNvPr id="12" name="Rectangle 11">
            <a:extLst>
              <a:ext uri="{FF2B5EF4-FFF2-40B4-BE49-F238E27FC236}">
                <a16:creationId xmlns:a16="http://schemas.microsoft.com/office/drawing/2014/main" id="{908E7E24-169E-4FBB-9E35-4F8D6FE5566F}"/>
              </a:ext>
            </a:extLst>
          </p:cNvPr>
          <p:cNvSpPr/>
          <p:nvPr/>
        </p:nvSpPr>
        <p:spPr>
          <a:xfrm>
            <a:off x="1288000" y="2045562"/>
            <a:ext cx="762000" cy="805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a:t>
            </a:r>
          </a:p>
        </p:txBody>
      </p:sp>
      <p:sp>
        <p:nvSpPr>
          <p:cNvPr id="13" name="Flowchart: Manual Operation 12">
            <a:extLst>
              <a:ext uri="{FF2B5EF4-FFF2-40B4-BE49-F238E27FC236}">
                <a16:creationId xmlns:a16="http://schemas.microsoft.com/office/drawing/2014/main" id="{85620CF0-845F-4540-9571-41FBB2B4E5F6}"/>
              </a:ext>
            </a:extLst>
          </p:cNvPr>
          <p:cNvSpPr/>
          <p:nvPr/>
        </p:nvSpPr>
        <p:spPr>
          <a:xfrm>
            <a:off x="4760822" y="5104720"/>
            <a:ext cx="2397344" cy="906262"/>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a:p>
            <a:pPr algn="ctr"/>
            <a:r>
              <a:rPr lang="en-US" b="1" dirty="0"/>
              <a:t>ALU</a:t>
            </a:r>
          </a:p>
        </p:txBody>
      </p:sp>
      <p:sp>
        <p:nvSpPr>
          <p:cNvPr id="14" name="Flowchart: Manual Operation 13">
            <a:extLst>
              <a:ext uri="{FF2B5EF4-FFF2-40B4-BE49-F238E27FC236}">
                <a16:creationId xmlns:a16="http://schemas.microsoft.com/office/drawing/2014/main" id="{57CD7FE2-2934-44D9-93ED-957139911FCE}"/>
              </a:ext>
            </a:extLst>
          </p:cNvPr>
          <p:cNvSpPr/>
          <p:nvPr/>
        </p:nvSpPr>
        <p:spPr>
          <a:xfrm>
            <a:off x="1353101" y="4117981"/>
            <a:ext cx="742019" cy="294427"/>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MUX</a:t>
            </a:r>
            <a:endParaRPr lang="en-US" sz="800" dirty="0"/>
          </a:p>
        </p:txBody>
      </p:sp>
      <p:sp>
        <p:nvSpPr>
          <p:cNvPr id="15" name="Flowchart: Manual Operation 14">
            <a:extLst>
              <a:ext uri="{FF2B5EF4-FFF2-40B4-BE49-F238E27FC236}">
                <a16:creationId xmlns:a16="http://schemas.microsoft.com/office/drawing/2014/main" id="{A14B2E06-E14C-45D0-84C4-DB27B94D9C0B}"/>
              </a:ext>
            </a:extLst>
          </p:cNvPr>
          <p:cNvSpPr/>
          <p:nvPr/>
        </p:nvSpPr>
        <p:spPr>
          <a:xfrm rot="16200000">
            <a:off x="10234613" y="3778554"/>
            <a:ext cx="1268253" cy="498123"/>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MUX</a:t>
            </a:r>
          </a:p>
        </p:txBody>
      </p:sp>
      <p:sp>
        <p:nvSpPr>
          <p:cNvPr id="16" name="Flowchart: Manual Operation 15">
            <a:extLst>
              <a:ext uri="{FF2B5EF4-FFF2-40B4-BE49-F238E27FC236}">
                <a16:creationId xmlns:a16="http://schemas.microsoft.com/office/drawing/2014/main" id="{277C86D6-18CB-4CE0-A46E-5CC351CC8C60}"/>
              </a:ext>
            </a:extLst>
          </p:cNvPr>
          <p:cNvSpPr/>
          <p:nvPr/>
        </p:nvSpPr>
        <p:spPr>
          <a:xfrm>
            <a:off x="5599460" y="1231924"/>
            <a:ext cx="741740" cy="350787"/>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MUX</a:t>
            </a:r>
          </a:p>
        </p:txBody>
      </p:sp>
      <p:sp>
        <p:nvSpPr>
          <p:cNvPr id="17" name="Flowchart: Manual Operation 16">
            <a:extLst>
              <a:ext uri="{FF2B5EF4-FFF2-40B4-BE49-F238E27FC236}">
                <a16:creationId xmlns:a16="http://schemas.microsoft.com/office/drawing/2014/main" id="{92013633-6879-4475-939E-CB03ADE00890}"/>
              </a:ext>
            </a:extLst>
          </p:cNvPr>
          <p:cNvSpPr/>
          <p:nvPr/>
        </p:nvSpPr>
        <p:spPr>
          <a:xfrm>
            <a:off x="4724956" y="4164081"/>
            <a:ext cx="971734" cy="454586"/>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anual Operation 18">
            <a:extLst>
              <a:ext uri="{FF2B5EF4-FFF2-40B4-BE49-F238E27FC236}">
                <a16:creationId xmlns:a16="http://schemas.microsoft.com/office/drawing/2014/main" id="{F5A3CE6A-68F1-46A5-B73A-267F05383984}"/>
              </a:ext>
            </a:extLst>
          </p:cNvPr>
          <p:cNvSpPr/>
          <p:nvPr/>
        </p:nvSpPr>
        <p:spPr>
          <a:xfrm>
            <a:off x="1371682" y="3361419"/>
            <a:ext cx="596302" cy="246355"/>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nual Operation 19">
            <a:extLst>
              <a:ext uri="{FF2B5EF4-FFF2-40B4-BE49-F238E27FC236}">
                <a16:creationId xmlns:a16="http://schemas.microsoft.com/office/drawing/2014/main" id="{7530AEAB-280A-461E-86C3-B9DE269376D5}"/>
              </a:ext>
            </a:extLst>
          </p:cNvPr>
          <p:cNvSpPr/>
          <p:nvPr/>
        </p:nvSpPr>
        <p:spPr>
          <a:xfrm>
            <a:off x="1484289" y="3327148"/>
            <a:ext cx="375175" cy="140368"/>
          </a:xfrm>
          <a:prstGeom prst="flowChartManualOperation">
            <a:avLst/>
          </a:prstGeom>
          <a:solidFill>
            <a:srgbClr val="3D372E"/>
          </a:solidFill>
          <a:ln>
            <a:solidFill>
              <a:srgbClr val="3D37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nual Operation 20">
            <a:extLst>
              <a:ext uri="{FF2B5EF4-FFF2-40B4-BE49-F238E27FC236}">
                <a16:creationId xmlns:a16="http://schemas.microsoft.com/office/drawing/2014/main" id="{93925DB2-0643-4414-B984-7DE10B7271A3}"/>
              </a:ext>
            </a:extLst>
          </p:cNvPr>
          <p:cNvSpPr/>
          <p:nvPr/>
        </p:nvSpPr>
        <p:spPr>
          <a:xfrm>
            <a:off x="5392882" y="5040230"/>
            <a:ext cx="1071982" cy="389878"/>
          </a:xfrm>
          <a:prstGeom prst="flowChartManualOperation">
            <a:avLst/>
          </a:prstGeom>
          <a:solidFill>
            <a:srgbClr val="3D372E"/>
          </a:solidFill>
          <a:ln>
            <a:solidFill>
              <a:srgbClr val="3D37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70726CB1-260F-4191-8631-32640B8B83C6}"/>
              </a:ext>
            </a:extLst>
          </p:cNvPr>
          <p:cNvCxnSpPr>
            <a:cxnSpLocks/>
          </p:cNvCxnSpPr>
          <p:nvPr/>
        </p:nvCxnSpPr>
        <p:spPr>
          <a:xfrm>
            <a:off x="5867400" y="1578099"/>
            <a:ext cx="0" cy="4893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2D2ACE3-280C-4367-B84F-E9947CCA8AF9}"/>
              </a:ext>
            </a:extLst>
          </p:cNvPr>
          <p:cNvCxnSpPr>
            <a:cxnSpLocks/>
          </p:cNvCxnSpPr>
          <p:nvPr/>
        </p:nvCxnSpPr>
        <p:spPr>
          <a:xfrm>
            <a:off x="5089125" y="4661742"/>
            <a:ext cx="0" cy="4429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1128BE6-923E-43D8-A944-B8F90CE3A9E9}"/>
              </a:ext>
            </a:extLst>
          </p:cNvPr>
          <p:cNvCxnSpPr>
            <a:cxnSpLocks/>
          </p:cNvCxnSpPr>
          <p:nvPr/>
        </p:nvCxnSpPr>
        <p:spPr>
          <a:xfrm>
            <a:off x="1642363" y="3628234"/>
            <a:ext cx="0" cy="4897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95C9901-809F-44A7-B014-75EA6A25B1AC}"/>
              </a:ext>
            </a:extLst>
          </p:cNvPr>
          <p:cNvCxnSpPr>
            <a:cxnSpLocks/>
          </p:cNvCxnSpPr>
          <p:nvPr/>
        </p:nvCxnSpPr>
        <p:spPr>
          <a:xfrm>
            <a:off x="9593331" y="3786338"/>
            <a:ext cx="10263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0D4AA5F-D7F6-41B8-9C0D-A57D571AE701}"/>
              </a:ext>
            </a:extLst>
          </p:cNvPr>
          <p:cNvCxnSpPr>
            <a:cxnSpLocks/>
          </p:cNvCxnSpPr>
          <p:nvPr/>
        </p:nvCxnSpPr>
        <p:spPr>
          <a:xfrm>
            <a:off x="1916417" y="2851211"/>
            <a:ext cx="0" cy="5154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3C2BC91-EC8E-4E27-8EAA-453E6B1B7003}"/>
              </a:ext>
            </a:extLst>
          </p:cNvPr>
          <p:cNvCxnSpPr>
            <a:cxnSpLocks/>
          </p:cNvCxnSpPr>
          <p:nvPr/>
        </p:nvCxnSpPr>
        <p:spPr>
          <a:xfrm>
            <a:off x="1909233" y="3873108"/>
            <a:ext cx="28410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2A8C8F-DBD0-4CF8-B341-8248BCA6F744}"/>
              </a:ext>
            </a:extLst>
          </p:cNvPr>
          <p:cNvCxnSpPr>
            <a:cxnSpLocks/>
          </p:cNvCxnSpPr>
          <p:nvPr/>
        </p:nvCxnSpPr>
        <p:spPr>
          <a:xfrm>
            <a:off x="869808" y="1704000"/>
            <a:ext cx="6127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CD5235A-7542-45DD-A400-24DCB127C930}"/>
              </a:ext>
            </a:extLst>
          </p:cNvPr>
          <p:cNvCxnSpPr>
            <a:cxnSpLocks/>
          </p:cNvCxnSpPr>
          <p:nvPr/>
        </p:nvCxnSpPr>
        <p:spPr>
          <a:xfrm flipH="1">
            <a:off x="1426177" y="3104964"/>
            <a:ext cx="3669" cy="2885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C4421E5-391A-46CC-849D-48CFCAFF3079}"/>
              </a:ext>
            </a:extLst>
          </p:cNvPr>
          <p:cNvCxnSpPr>
            <a:cxnSpLocks/>
          </p:cNvCxnSpPr>
          <p:nvPr/>
        </p:nvCxnSpPr>
        <p:spPr>
          <a:xfrm flipV="1">
            <a:off x="849832" y="1704000"/>
            <a:ext cx="19976" cy="30324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49BC538-EF9B-44CC-8513-98CE6253FEDA}"/>
              </a:ext>
            </a:extLst>
          </p:cNvPr>
          <p:cNvCxnSpPr>
            <a:cxnSpLocks/>
          </p:cNvCxnSpPr>
          <p:nvPr/>
        </p:nvCxnSpPr>
        <p:spPr>
          <a:xfrm flipH="1">
            <a:off x="1477743" y="1704000"/>
            <a:ext cx="3669" cy="2885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A95BA14-6DC6-4FB4-A43B-7D3726223C32}"/>
              </a:ext>
            </a:extLst>
          </p:cNvPr>
          <p:cNvCxnSpPr>
            <a:cxnSpLocks/>
          </p:cNvCxnSpPr>
          <p:nvPr/>
        </p:nvCxnSpPr>
        <p:spPr>
          <a:xfrm flipH="1" flipV="1">
            <a:off x="1856587" y="1158763"/>
            <a:ext cx="4867" cy="8867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7B0274FA-42DA-417A-AEE8-448F86772BEA}"/>
              </a:ext>
            </a:extLst>
          </p:cNvPr>
          <p:cNvCxnSpPr>
            <a:cxnSpLocks/>
          </p:cNvCxnSpPr>
          <p:nvPr/>
        </p:nvCxnSpPr>
        <p:spPr>
          <a:xfrm>
            <a:off x="1856587" y="1178965"/>
            <a:ext cx="10263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9DE59A8-5258-492F-AA4C-9232EEDE4046}"/>
              </a:ext>
            </a:extLst>
          </p:cNvPr>
          <p:cNvCxnSpPr>
            <a:cxnSpLocks/>
          </p:cNvCxnSpPr>
          <p:nvPr/>
        </p:nvCxnSpPr>
        <p:spPr>
          <a:xfrm>
            <a:off x="848288" y="4736431"/>
            <a:ext cx="8207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3447C83-A291-4244-8711-46C237D2676C}"/>
              </a:ext>
            </a:extLst>
          </p:cNvPr>
          <p:cNvCxnSpPr>
            <a:cxnSpLocks/>
          </p:cNvCxnSpPr>
          <p:nvPr/>
        </p:nvCxnSpPr>
        <p:spPr>
          <a:xfrm flipV="1">
            <a:off x="5959494" y="6041313"/>
            <a:ext cx="0" cy="2226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ECF4A69E-AA0D-40CA-813A-888EEE028C63}"/>
              </a:ext>
            </a:extLst>
          </p:cNvPr>
          <p:cNvCxnSpPr>
            <a:cxnSpLocks/>
          </p:cNvCxnSpPr>
          <p:nvPr/>
        </p:nvCxnSpPr>
        <p:spPr>
          <a:xfrm flipV="1">
            <a:off x="8534400" y="4693605"/>
            <a:ext cx="0" cy="15703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4C5B905-3550-43E2-B08E-FC52769E8B64}"/>
              </a:ext>
            </a:extLst>
          </p:cNvPr>
          <p:cNvCxnSpPr>
            <a:cxnSpLocks/>
          </p:cNvCxnSpPr>
          <p:nvPr/>
        </p:nvCxnSpPr>
        <p:spPr>
          <a:xfrm flipV="1">
            <a:off x="1668999" y="4395415"/>
            <a:ext cx="0" cy="341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8E9205C-A9F0-4F5D-9FF2-6004B606A550}"/>
              </a:ext>
            </a:extLst>
          </p:cNvPr>
          <p:cNvCxnSpPr>
            <a:cxnSpLocks/>
          </p:cNvCxnSpPr>
          <p:nvPr/>
        </p:nvCxnSpPr>
        <p:spPr>
          <a:xfrm>
            <a:off x="4289769" y="3484596"/>
            <a:ext cx="7394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9C771F4-C261-4F9F-8956-D0758083FEF6}"/>
              </a:ext>
            </a:extLst>
          </p:cNvPr>
          <p:cNvCxnSpPr>
            <a:cxnSpLocks/>
          </p:cNvCxnSpPr>
          <p:nvPr/>
        </p:nvCxnSpPr>
        <p:spPr>
          <a:xfrm flipH="1">
            <a:off x="4760822" y="3506026"/>
            <a:ext cx="1" cy="3670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733691A-BBF3-44C2-A93C-B2488E4B3819}"/>
              </a:ext>
            </a:extLst>
          </p:cNvPr>
          <p:cNvCxnSpPr>
            <a:cxnSpLocks/>
          </p:cNvCxnSpPr>
          <p:nvPr/>
        </p:nvCxnSpPr>
        <p:spPr>
          <a:xfrm flipH="1">
            <a:off x="4892480" y="2889775"/>
            <a:ext cx="3209" cy="3278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D73E6083-64B7-414D-A57C-42A7AE0CFF4F}"/>
              </a:ext>
            </a:extLst>
          </p:cNvPr>
          <p:cNvCxnSpPr>
            <a:cxnSpLocks/>
          </p:cNvCxnSpPr>
          <p:nvPr/>
        </p:nvCxnSpPr>
        <p:spPr>
          <a:xfrm flipH="1">
            <a:off x="1908655" y="3873108"/>
            <a:ext cx="7762" cy="2448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ECE290B8-2502-4BDE-97B6-B2096D1EB4AC}"/>
              </a:ext>
            </a:extLst>
          </p:cNvPr>
          <p:cNvCxnSpPr>
            <a:cxnSpLocks/>
          </p:cNvCxnSpPr>
          <p:nvPr/>
        </p:nvCxnSpPr>
        <p:spPr>
          <a:xfrm>
            <a:off x="4895421" y="2892362"/>
            <a:ext cx="31540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EAEFCA1-C3A9-4C8C-A8C7-9CCDA11A8DFA}"/>
              </a:ext>
            </a:extLst>
          </p:cNvPr>
          <p:cNvCxnSpPr>
            <a:cxnSpLocks/>
          </p:cNvCxnSpPr>
          <p:nvPr/>
        </p:nvCxnSpPr>
        <p:spPr>
          <a:xfrm flipV="1">
            <a:off x="3124200" y="2103923"/>
            <a:ext cx="0" cy="13250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8E1F5BD2-90D9-4CDE-8D0F-A019B084B403}"/>
              </a:ext>
            </a:extLst>
          </p:cNvPr>
          <p:cNvCxnSpPr>
            <a:cxnSpLocks/>
          </p:cNvCxnSpPr>
          <p:nvPr/>
        </p:nvCxnSpPr>
        <p:spPr>
          <a:xfrm>
            <a:off x="5029200" y="3506026"/>
            <a:ext cx="0" cy="6119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C2498CA-7FD3-4C72-8718-2D788C69B5FC}"/>
              </a:ext>
            </a:extLst>
          </p:cNvPr>
          <p:cNvCxnSpPr>
            <a:cxnSpLocks/>
          </p:cNvCxnSpPr>
          <p:nvPr/>
        </p:nvCxnSpPr>
        <p:spPr>
          <a:xfrm>
            <a:off x="5381556" y="3145252"/>
            <a:ext cx="0" cy="9727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6752EB30-5207-49FB-B54F-3886AC6B9900}"/>
              </a:ext>
            </a:extLst>
          </p:cNvPr>
          <p:cNvCxnSpPr>
            <a:cxnSpLocks/>
          </p:cNvCxnSpPr>
          <p:nvPr/>
        </p:nvCxnSpPr>
        <p:spPr>
          <a:xfrm flipV="1">
            <a:off x="3123678" y="3436414"/>
            <a:ext cx="408128" cy="98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0229294A-EB36-4FAF-BDFA-B92FB8C61CAC}"/>
              </a:ext>
            </a:extLst>
          </p:cNvPr>
          <p:cNvCxnSpPr>
            <a:cxnSpLocks/>
          </p:cNvCxnSpPr>
          <p:nvPr/>
        </p:nvCxnSpPr>
        <p:spPr>
          <a:xfrm>
            <a:off x="2528654" y="1837121"/>
            <a:ext cx="43527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BDD64C39-AEB2-4B28-BFDE-089715FDC75A}"/>
              </a:ext>
            </a:extLst>
          </p:cNvPr>
          <p:cNvSpPr/>
          <p:nvPr/>
        </p:nvSpPr>
        <p:spPr>
          <a:xfrm>
            <a:off x="2751159" y="1789686"/>
            <a:ext cx="97074" cy="948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Arrow Connector 89">
            <a:extLst>
              <a:ext uri="{FF2B5EF4-FFF2-40B4-BE49-F238E27FC236}">
                <a16:creationId xmlns:a16="http://schemas.microsoft.com/office/drawing/2014/main" id="{EA200E6A-0CED-4067-BDCD-209D92BFD11C}"/>
              </a:ext>
            </a:extLst>
          </p:cNvPr>
          <p:cNvCxnSpPr>
            <a:cxnSpLocks/>
          </p:cNvCxnSpPr>
          <p:nvPr/>
        </p:nvCxnSpPr>
        <p:spPr>
          <a:xfrm rot="16200000">
            <a:off x="8854373" y="4860305"/>
            <a:ext cx="43527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7B6B92DA-E048-41E1-B73C-65A19E31F8B6}"/>
              </a:ext>
            </a:extLst>
          </p:cNvPr>
          <p:cNvSpPr/>
          <p:nvPr/>
        </p:nvSpPr>
        <p:spPr>
          <a:xfrm rot="16200000">
            <a:off x="9023471" y="4755455"/>
            <a:ext cx="97074" cy="948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Arrow Connector 98">
            <a:extLst>
              <a:ext uri="{FF2B5EF4-FFF2-40B4-BE49-F238E27FC236}">
                <a16:creationId xmlns:a16="http://schemas.microsoft.com/office/drawing/2014/main" id="{DCC7D5DA-21C3-43BF-9E43-316670BB3544}"/>
              </a:ext>
            </a:extLst>
          </p:cNvPr>
          <p:cNvCxnSpPr>
            <a:cxnSpLocks/>
          </p:cNvCxnSpPr>
          <p:nvPr/>
        </p:nvCxnSpPr>
        <p:spPr>
          <a:xfrm>
            <a:off x="6858000" y="3145808"/>
            <a:ext cx="0" cy="18833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469D5ADB-5FBC-49C0-99F7-A1F430241C3B}"/>
              </a:ext>
            </a:extLst>
          </p:cNvPr>
          <p:cNvCxnSpPr>
            <a:cxnSpLocks/>
          </p:cNvCxnSpPr>
          <p:nvPr/>
        </p:nvCxnSpPr>
        <p:spPr>
          <a:xfrm>
            <a:off x="4133298" y="914400"/>
            <a:ext cx="2648502" cy="68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BFD1E29E-78BC-404A-B48A-188F2A929F81}"/>
              </a:ext>
            </a:extLst>
          </p:cNvPr>
          <p:cNvCxnSpPr>
            <a:cxnSpLocks/>
          </p:cNvCxnSpPr>
          <p:nvPr/>
        </p:nvCxnSpPr>
        <p:spPr>
          <a:xfrm>
            <a:off x="6781800" y="914400"/>
            <a:ext cx="0" cy="11311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66CC7213-F099-4864-8573-CFBF675F0DD2}"/>
              </a:ext>
            </a:extLst>
          </p:cNvPr>
          <p:cNvCxnSpPr>
            <a:cxnSpLocks/>
          </p:cNvCxnSpPr>
          <p:nvPr/>
        </p:nvCxnSpPr>
        <p:spPr>
          <a:xfrm>
            <a:off x="5342459" y="921220"/>
            <a:ext cx="0" cy="11243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E6B2FFAF-7DA9-4D48-9B09-EDAE4AB61F26}"/>
              </a:ext>
            </a:extLst>
          </p:cNvPr>
          <p:cNvCxnSpPr>
            <a:cxnSpLocks/>
          </p:cNvCxnSpPr>
          <p:nvPr/>
        </p:nvCxnSpPr>
        <p:spPr>
          <a:xfrm>
            <a:off x="6215591" y="921220"/>
            <a:ext cx="0" cy="3107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BA3A3CB-6623-4D06-8981-F3E0D51E08D5}"/>
              </a:ext>
            </a:extLst>
          </p:cNvPr>
          <p:cNvCxnSpPr>
            <a:cxnSpLocks/>
          </p:cNvCxnSpPr>
          <p:nvPr/>
        </p:nvCxnSpPr>
        <p:spPr>
          <a:xfrm>
            <a:off x="5696690" y="1101439"/>
            <a:ext cx="0" cy="1478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1DC414D-0268-4594-9F3C-73FF6F83DA4D}"/>
              </a:ext>
            </a:extLst>
          </p:cNvPr>
          <p:cNvCxnSpPr>
            <a:cxnSpLocks/>
          </p:cNvCxnSpPr>
          <p:nvPr/>
        </p:nvCxnSpPr>
        <p:spPr>
          <a:xfrm>
            <a:off x="5342534" y="1076572"/>
            <a:ext cx="3566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EB7BB931-89E4-4248-8267-0DE2CE6CAF9B}"/>
              </a:ext>
            </a:extLst>
          </p:cNvPr>
          <p:cNvCxnSpPr>
            <a:cxnSpLocks/>
          </p:cNvCxnSpPr>
          <p:nvPr/>
        </p:nvCxnSpPr>
        <p:spPr>
          <a:xfrm>
            <a:off x="9843873" y="4257672"/>
            <a:ext cx="7898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674F2F92-2E11-4436-ADE0-DE746492C829}"/>
              </a:ext>
            </a:extLst>
          </p:cNvPr>
          <p:cNvCxnSpPr>
            <a:cxnSpLocks/>
          </p:cNvCxnSpPr>
          <p:nvPr/>
        </p:nvCxnSpPr>
        <p:spPr>
          <a:xfrm flipH="1" flipV="1">
            <a:off x="9846092" y="4254183"/>
            <a:ext cx="49685" cy="20097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1FB8A06C-D9C9-42B3-910E-90429845206B}"/>
              </a:ext>
            </a:extLst>
          </p:cNvPr>
          <p:cNvCxnSpPr>
            <a:cxnSpLocks/>
          </p:cNvCxnSpPr>
          <p:nvPr/>
        </p:nvCxnSpPr>
        <p:spPr>
          <a:xfrm>
            <a:off x="5962578" y="6264679"/>
            <a:ext cx="3933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4A1FDFD-A184-4717-8C0C-C1E44457732C}"/>
              </a:ext>
            </a:extLst>
          </p:cNvPr>
          <p:cNvCxnSpPr>
            <a:cxnSpLocks/>
          </p:cNvCxnSpPr>
          <p:nvPr/>
        </p:nvCxnSpPr>
        <p:spPr>
          <a:xfrm>
            <a:off x="4892480" y="3249226"/>
            <a:ext cx="6461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D8C9C185-B251-4328-8A5B-81FB9732F73B}"/>
              </a:ext>
            </a:extLst>
          </p:cNvPr>
          <p:cNvCxnSpPr>
            <a:cxnSpLocks/>
          </p:cNvCxnSpPr>
          <p:nvPr/>
        </p:nvCxnSpPr>
        <p:spPr>
          <a:xfrm flipV="1">
            <a:off x="11353800" y="3258149"/>
            <a:ext cx="0" cy="776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16E27940-55A9-4826-BB10-F4D8A995EF4D}"/>
              </a:ext>
            </a:extLst>
          </p:cNvPr>
          <p:cNvCxnSpPr>
            <a:cxnSpLocks/>
            <a:stCxn id="15" idx="2"/>
          </p:cNvCxnSpPr>
          <p:nvPr/>
        </p:nvCxnSpPr>
        <p:spPr>
          <a:xfrm>
            <a:off x="11117801" y="4027615"/>
            <a:ext cx="235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F33D1EE5-54FF-47FD-9A31-48135CAB37B7}"/>
              </a:ext>
            </a:extLst>
          </p:cNvPr>
          <p:cNvSpPr/>
          <p:nvPr/>
        </p:nvSpPr>
        <p:spPr>
          <a:xfrm>
            <a:off x="3537368" y="220526"/>
            <a:ext cx="6526585" cy="8719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D518E5D2-3D43-4A3D-BD2E-DB856CBE4B71}"/>
              </a:ext>
            </a:extLst>
          </p:cNvPr>
          <p:cNvSpPr/>
          <p:nvPr/>
        </p:nvSpPr>
        <p:spPr>
          <a:xfrm>
            <a:off x="9934250" y="242010"/>
            <a:ext cx="185373" cy="39371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Left 17">
            <a:extLst>
              <a:ext uri="{FF2B5EF4-FFF2-40B4-BE49-F238E27FC236}">
                <a16:creationId xmlns:a16="http://schemas.microsoft.com/office/drawing/2014/main" id="{569D46D7-F3CA-4465-B1DA-A79A0D1595FE}"/>
              </a:ext>
            </a:extLst>
          </p:cNvPr>
          <p:cNvSpPr/>
          <p:nvPr/>
        </p:nvSpPr>
        <p:spPr>
          <a:xfrm>
            <a:off x="6307453" y="1330450"/>
            <a:ext cx="3086942" cy="94483"/>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a:extLst>
              <a:ext uri="{FF2B5EF4-FFF2-40B4-BE49-F238E27FC236}">
                <a16:creationId xmlns:a16="http://schemas.microsoft.com/office/drawing/2014/main" id="{941C5BF6-8429-4370-92DE-AA9ACF39AEF8}"/>
              </a:ext>
            </a:extLst>
          </p:cNvPr>
          <p:cNvSpPr/>
          <p:nvPr/>
        </p:nvSpPr>
        <p:spPr>
          <a:xfrm>
            <a:off x="10765824" y="2914424"/>
            <a:ext cx="140392" cy="52774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A9971D9-840D-4A93-AAFD-C01CBC40DFCA}"/>
              </a:ext>
            </a:extLst>
          </p:cNvPr>
          <p:cNvSpPr/>
          <p:nvPr/>
        </p:nvSpPr>
        <p:spPr>
          <a:xfrm>
            <a:off x="10343360" y="1965698"/>
            <a:ext cx="65841" cy="8972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B6D013C0-5EBB-4E8F-AA83-69625F0060B9}"/>
              </a:ext>
            </a:extLst>
          </p:cNvPr>
          <p:cNvSpPr/>
          <p:nvPr/>
        </p:nvSpPr>
        <p:spPr>
          <a:xfrm>
            <a:off x="9862856" y="1979797"/>
            <a:ext cx="65841" cy="8972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CC7EC97-9421-4ED9-B637-EE61A9C7B410}"/>
              </a:ext>
            </a:extLst>
          </p:cNvPr>
          <p:cNvSpPr/>
          <p:nvPr/>
        </p:nvSpPr>
        <p:spPr>
          <a:xfrm>
            <a:off x="7772400" y="2896668"/>
            <a:ext cx="2156297"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9741C56-0EB2-4978-925F-AC9F4064CB5E}"/>
              </a:ext>
            </a:extLst>
          </p:cNvPr>
          <p:cNvSpPr/>
          <p:nvPr/>
        </p:nvSpPr>
        <p:spPr>
          <a:xfrm>
            <a:off x="7734078" y="2894801"/>
            <a:ext cx="45719" cy="151761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Left 25">
            <a:extLst>
              <a:ext uri="{FF2B5EF4-FFF2-40B4-BE49-F238E27FC236}">
                <a16:creationId xmlns:a16="http://schemas.microsoft.com/office/drawing/2014/main" id="{1F6B9BFF-ADDD-4A35-9B86-9B11D5E78F51}"/>
              </a:ext>
            </a:extLst>
          </p:cNvPr>
          <p:cNvSpPr/>
          <p:nvPr/>
        </p:nvSpPr>
        <p:spPr>
          <a:xfrm>
            <a:off x="5798598" y="4309459"/>
            <a:ext cx="1981199" cy="140316"/>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AA30E1B-B646-4B24-849A-10714FCA4473}"/>
              </a:ext>
            </a:extLst>
          </p:cNvPr>
          <p:cNvSpPr/>
          <p:nvPr/>
        </p:nvSpPr>
        <p:spPr>
          <a:xfrm>
            <a:off x="10347055" y="2850411"/>
            <a:ext cx="513459" cy="6534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063CE65-612D-46D2-8108-14D449DCEB30}"/>
              </a:ext>
            </a:extLst>
          </p:cNvPr>
          <p:cNvSpPr/>
          <p:nvPr/>
        </p:nvSpPr>
        <p:spPr>
          <a:xfrm>
            <a:off x="10836020" y="1231925"/>
            <a:ext cx="1219405" cy="985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D914C38-C3BA-49A6-8970-658DF72003AB}"/>
              </a:ext>
            </a:extLst>
          </p:cNvPr>
          <p:cNvSpPr/>
          <p:nvPr/>
        </p:nvSpPr>
        <p:spPr>
          <a:xfrm>
            <a:off x="11904956" y="1293635"/>
            <a:ext cx="132089" cy="52385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EAFEB5E-1E3B-4B0F-9D80-3E1F163E6BCE}"/>
              </a:ext>
            </a:extLst>
          </p:cNvPr>
          <p:cNvSpPr/>
          <p:nvPr/>
        </p:nvSpPr>
        <p:spPr>
          <a:xfrm>
            <a:off x="2501271" y="6471942"/>
            <a:ext cx="9507864" cy="8099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1B30DD6-0D08-4919-8210-8D43321F4CEB}"/>
              </a:ext>
            </a:extLst>
          </p:cNvPr>
          <p:cNvSpPr/>
          <p:nvPr/>
        </p:nvSpPr>
        <p:spPr>
          <a:xfrm>
            <a:off x="2473124" y="4300581"/>
            <a:ext cx="60427" cy="224052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Left 36">
            <a:extLst>
              <a:ext uri="{FF2B5EF4-FFF2-40B4-BE49-F238E27FC236}">
                <a16:creationId xmlns:a16="http://schemas.microsoft.com/office/drawing/2014/main" id="{8677EADB-C01E-4C22-84DA-A12633D08A8D}"/>
              </a:ext>
            </a:extLst>
          </p:cNvPr>
          <p:cNvSpPr/>
          <p:nvPr/>
        </p:nvSpPr>
        <p:spPr>
          <a:xfrm>
            <a:off x="2023846" y="4260568"/>
            <a:ext cx="506010" cy="127706"/>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E5D6ED1-08A1-4AA4-BAF1-6E019F173D09}"/>
              </a:ext>
            </a:extLst>
          </p:cNvPr>
          <p:cNvSpPr/>
          <p:nvPr/>
        </p:nvSpPr>
        <p:spPr>
          <a:xfrm>
            <a:off x="4441305" y="5514111"/>
            <a:ext cx="82402" cy="95783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004CD9EE-B920-4CD3-B97C-48AC052CFE73}"/>
              </a:ext>
            </a:extLst>
          </p:cNvPr>
          <p:cNvSpPr/>
          <p:nvPr/>
        </p:nvSpPr>
        <p:spPr>
          <a:xfrm rot="10800000">
            <a:off x="4443847" y="5487693"/>
            <a:ext cx="380376" cy="140315"/>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1A048D-2D58-4936-A4F2-0A57A5E03F16}"/>
              </a:ext>
            </a:extLst>
          </p:cNvPr>
          <p:cNvSpPr/>
          <p:nvPr/>
        </p:nvSpPr>
        <p:spPr>
          <a:xfrm>
            <a:off x="4831772" y="4200782"/>
            <a:ext cx="694280" cy="307777"/>
          </a:xfrm>
          <a:prstGeom prst="rect">
            <a:avLst/>
          </a:prstGeom>
        </p:spPr>
        <p:txBody>
          <a:bodyPr wrap="square">
            <a:spAutoFit/>
          </a:bodyPr>
          <a:lstStyle/>
          <a:p>
            <a:pPr algn="ctr"/>
            <a:r>
              <a:rPr lang="en-US" sz="1400" dirty="0"/>
              <a:t>MUX</a:t>
            </a:r>
          </a:p>
        </p:txBody>
      </p:sp>
      <p:sp>
        <p:nvSpPr>
          <p:cNvPr id="51" name="TextBox 50">
            <a:extLst>
              <a:ext uri="{FF2B5EF4-FFF2-40B4-BE49-F238E27FC236}">
                <a16:creationId xmlns:a16="http://schemas.microsoft.com/office/drawing/2014/main" id="{C72F54DF-0572-4EF8-A4CF-08C359B03523}"/>
              </a:ext>
            </a:extLst>
          </p:cNvPr>
          <p:cNvSpPr txBox="1"/>
          <p:nvPr/>
        </p:nvSpPr>
        <p:spPr>
          <a:xfrm>
            <a:off x="8850548" y="5104720"/>
            <a:ext cx="742778" cy="338554"/>
          </a:xfrm>
          <a:prstGeom prst="rect">
            <a:avLst/>
          </a:prstGeom>
          <a:noFill/>
        </p:spPr>
        <p:txBody>
          <a:bodyPr wrap="square" rtlCol="0">
            <a:spAutoFit/>
          </a:bodyPr>
          <a:lstStyle/>
          <a:p>
            <a:r>
              <a:rPr lang="en-US" sz="1600" dirty="0"/>
              <a:t>Clock</a:t>
            </a:r>
          </a:p>
        </p:txBody>
      </p:sp>
      <p:sp>
        <p:nvSpPr>
          <p:cNvPr id="54" name="Rectangle 53">
            <a:extLst>
              <a:ext uri="{FF2B5EF4-FFF2-40B4-BE49-F238E27FC236}">
                <a16:creationId xmlns:a16="http://schemas.microsoft.com/office/drawing/2014/main" id="{9125AE03-C145-461C-8076-57963CF6D631}"/>
              </a:ext>
            </a:extLst>
          </p:cNvPr>
          <p:cNvSpPr/>
          <p:nvPr/>
        </p:nvSpPr>
        <p:spPr>
          <a:xfrm>
            <a:off x="1982802" y="1691201"/>
            <a:ext cx="634088" cy="276999"/>
          </a:xfrm>
          <a:prstGeom prst="rect">
            <a:avLst/>
          </a:prstGeom>
        </p:spPr>
        <p:txBody>
          <a:bodyPr wrap="square">
            <a:spAutoFit/>
          </a:bodyPr>
          <a:lstStyle/>
          <a:p>
            <a:r>
              <a:rPr lang="en-US" sz="1200" dirty="0"/>
              <a:t>Clock</a:t>
            </a:r>
          </a:p>
        </p:txBody>
      </p:sp>
      <p:sp>
        <p:nvSpPr>
          <p:cNvPr id="82" name="Arrow: Down 81">
            <a:extLst>
              <a:ext uri="{FF2B5EF4-FFF2-40B4-BE49-F238E27FC236}">
                <a16:creationId xmlns:a16="http://schemas.microsoft.com/office/drawing/2014/main" id="{879711E2-AC90-4622-8906-123627262379}"/>
              </a:ext>
            </a:extLst>
          </p:cNvPr>
          <p:cNvSpPr/>
          <p:nvPr/>
        </p:nvSpPr>
        <p:spPr>
          <a:xfrm>
            <a:off x="3488896" y="288779"/>
            <a:ext cx="185373" cy="39371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Arrow: Down 82">
            <a:extLst>
              <a:ext uri="{FF2B5EF4-FFF2-40B4-BE49-F238E27FC236}">
                <a16:creationId xmlns:a16="http://schemas.microsoft.com/office/drawing/2014/main" id="{66B8B935-0885-4FF7-94B9-E02A6D8461C7}"/>
              </a:ext>
            </a:extLst>
          </p:cNvPr>
          <p:cNvSpPr/>
          <p:nvPr/>
        </p:nvSpPr>
        <p:spPr>
          <a:xfrm>
            <a:off x="8956141" y="2955773"/>
            <a:ext cx="140392" cy="39650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325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522" y="3733800"/>
            <a:ext cx="9601200" cy="1838519"/>
          </a:xfrm>
        </p:spPr>
        <p:txBody>
          <a:bodyPr>
            <a:normAutofit fontScale="90000"/>
          </a:bodyPr>
          <a:lstStyle/>
          <a:p>
            <a:r>
              <a:rPr lang="en-US" sz="4800" dirty="0"/>
              <a:t>Design of </a:t>
            </a:r>
            <a:br>
              <a:rPr lang="en-US" sz="4800" dirty="0"/>
            </a:br>
            <a:br>
              <a:rPr lang="en-US" dirty="0"/>
            </a:br>
            <a:r>
              <a:rPr lang="en-US" u="sng" dirty="0"/>
              <a:t>Arithmetic and Logic Unit</a:t>
            </a:r>
          </a:p>
        </p:txBody>
      </p:sp>
      <p:sp>
        <p:nvSpPr>
          <p:cNvPr id="3" name="Arc 2">
            <a:extLst>
              <a:ext uri="{FF2B5EF4-FFF2-40B4-BE49-F238E27FC236}">
                <a16:creationId xmlns:a16="http://schemas.microsoft.com/office/drawing/2014/main" id="{27F3D801-B533-425C-9D2B-61AD6B6FE776}"/>
              </a:ext>
            </a:extLst>
          </p:cNvPr>
          <p:cNvSpPr/>
          <p:nvPr/>
        </p:nvSpPr>
        <p:spPr>
          <a:xfrm>
            <a:off x="8639175" y="3486150"/>
            <a:ext cx="2971798" cy="129539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Arc 3">
            <a:extLst>
              <a:ext uri="{FF2B5EF4-FFF2-40B4-BE49-F238E27FC236}">
                <a16:creationId xmlns:a16="http://schemas.microsoft.com/office/drawing/2014/main" id="{9B90A1EB-CC7D-4317-85E5-6C2B53D391BE}"/>
              </a:ext>
            </a:extLst>
          </p:cNvPr>
          <p:cNvSpPr/>
          <p:nvPr/>
        </p:nvSpPr>
        <p:spPr>
          <a:xfrm flipV="1">
            <a:off x="8639175" y="3505201"/>
            <a:ext cx="2971798" cy="129539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Arc 4">
            <a:extLst>
              <a:ext uri="{FF2B5EF4-FFF2-40B4-BE49-F238E27FC236}">
                <a16:creationId xmlns:a16="http://schemas.microsoft.com/office/drawing/2014/main" id="{7346A38B-06AF-4B7E-B602-0ADDF446B522}"/>
              </a:ext>
            </a:extLst>
          </p:cNvPr>
          <p:cNvSpPr/>
          <p:nvPr/>
        </p:nvSpPr>
        <p:spPr>
          <a:xfrm>
            <a:off x="9324975" y="3476625"/>
            <a:ext cx="1575560" cy="1409697"/>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Arc 5">
            <a:extLst>
              <a:ext uri="{FF2B5EF4-FFF2-40B4-BE49-F238E27FC236}">
                <a16:creationId xmlns:a16="http://schemas.microsoft.com/office/drawing/2014/main" id="{E5D12D3B-1B1E-4252-A267-D2B206120B56}"/>
              </a:ext>
            </a:extLst>
          </p:cNvPr>
          <p:cNvSpPr/>
          <p:nvPr/>
        </p:nvSpPr>
        <p:spPr>
          <a:xfrm flipV="1">
            <a:off x="9296399" y="3457575"/>
            <a:ext cx="1604135" cy="135255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91506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Arrow: Left 180">
            <a:extLst>
              <a:ext uri="{FF2B5EF4-FFF2-40B4-BE49-F238E27FC236}">
                <a16:creationId xmlns:a16="http://schemas.microsoft.com/office/drawing/2014/main" id="{6909CBC7-AA31-4B9E-8AC7-9E839252F5BD}"/>
              </a:ext>
            </a:extLst>
          </p:cNvPr>
          <p:cNvSpPr/>
          <p:nvPr/>
        </p:nvSpPr>
        <p:spPr>
          <a:xfrm flipH="1">
            <a:off x="9483962" y="3137861"/>
            <a:ext cx="884775" cy="147837"/>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531F50A4-00FD-4DDD-85F3-672023ECB34E}"/>
              </a:ext>
            </a:extLst>
          </p:cNvPr>
          <p:cNvSpPr/>
          <p:nvPr/>
        </p:nvSpPr>
        <p:spPr>
          <a:xfrm>
            <a:off x="7426737" y="2528261"/>
            <a:ext cx="1962197" cy="12953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B8D22237-6C3C-4EEA-B7EE-9405D7CC3D5A}"/>
              </a:ext>
            </a:extLst>
          </p:cNvPr>
          <p:cNvSpPr/>
          <p:nvPr/>
        </p:nvSpPr>
        <p:spPr>
          <a:xfrm>
            <a:off x="6066658" y="2428297"/>
            <a:ext cx="2724147" cy="149046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6715C9B8-BB39-4BC6-B426-39448844580F}"/>
              </a:ext>
            </a:extLst>
          </p:cNvPr>
          <p:cNvCxnSpPr>
            <a:cxnSpLocks/>
          </p:cNvCxnSpPr>
          <p:nvPr/>
        </p:nvCxnSpPr>
        <p:spPr>
          <a:xfrm>
            <a:off x="1263819" y="528224"/>
            <a:ext cx="29282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AB2EA62-E72B-4146-BF66-132612F4F2EF}"/>
              </a:ext>
            </a:extLst>
          </p:cNvPr>
          <p:cNvCxnSpPr>
            <a:cxnSpLocks/>
          </p:cNvCxnSpPr>
          <p:nvPr/>
        </p:nvCxnSpPr>
        <p:spPr>
          <a:xfrm>
            <a:off x="631059" y="680624"/>
            <a:ext cx="35571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3A0F082B-7FF0-4F8F-86BE-C2EB35FDC71D}"/>
              </a:ext>
            </a:extLst>
          </p:cNvPr>
          <p:cNvSpPr/>
          <p:nvPr/>
        </p:nvSpPr>
        <p:spPr>
          <a:xfrm>
            <a:off x="4236496" y="443146"/>
            <a:ext cx="961377" cy="397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ADD</a:t>
            </a:r>
          </a:p>
        </p:txBody>
      </p:sp>
      <p:sp>
        <p:nvSpPr>
          <p:cNvPr id="38" name="Rectangle 37">
            <a:extLst>
              <a:ext uri="{FF2B5EF4-FFF2-40B4-BE49-F238E27FC236}">
                <a16:creationId xmlns:a16="http://schemas.microsoft.com/office/drawing/2014/main" id="{EFE06DD2-E288-4D08-B910-6369C34235C6}"/>
              </a:ext>
            </a:extLst>
          </p:cNvPr>
          <p:cNvSpPr/>
          <p:nvPr/>
        </p:nvSpPr>
        <p:spPr>
          <a:xfrm>
            <a:off x="4236496" y="1092873"/>
            <a:ext cx="961377" cy="397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SUB</a:t>
            </a:r>
          </a:p>
        </p:txBody>
      </p:sp>
      <p:sp>
        <p:nvSpPr>
          <p:cNvPr id="39" name="Rectangle 38">
            <a:extLst>
              <a:ext uri="{FF2B5EF4-FFF2-40B4-BE49-F238E27FC236}">
                <a16:creationId xmlns:a16="http://schemas.microsoft.com/office/drawing/2014/main" id="{B0F466E1-A0C7-4235-BED5-B0EF7A5510C7}"/>
              </a:ext>
            </a:extLst>
          </p:cNvPr>
          <p:cNvSpPr/>
          <p:nvPr/>
        </p:nvSpPr>
        <p:spPr>
          <a:xfrm>
            <a:off x="4236496" y="1792868"/>
            <a:ext cx="961377" cy="397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a:t>
            </a:r>
          </a:p>
        </p:txBody>
      </p:sp>
      <p:sp>
        <p:nvSpPr>
          <p:cNvPr id="40" name="Rectangle 39">
            <a:extLst>
              <a:ext uri="{FF2B5EF4-FFF2-40B4-BE49-F238E27FC236}">
                <a16:creationId xmlns:a16="http://schemas.microsoft.com/office/drawing/2014/main" id="{F87F4501-5E30-49F7-8713-4DC91BCD5A40}"/>
              </a:ext>
            </a:extLst>
          </p:cNvPr>
          <p:cNvSpPr/>
          <p:nvPr/>
        </p:nvSpPr>
        <p:spPr>
          <a:xfrm>
            <a:off x="4236496" y="2442595"/>
            <a:ext cx="961377" cy="397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L Shift</a:t>
            </a:r>
          </a:p>
        </p:txBody>
      </p:sp>
      <p:sp>
        <p:nvSpPr>
          <p:cNvPr id="41" name="Rectangle 40">
            <a:extLst>
              <a:ext uri="{FF2B5EF4-FFF2-40B4-BE49-F238E27FC236}">
                <a16:creationId xmlns:a16="http://schemas.microsoft.com/office/drawing/2014/main" id="{1056A91E-32D1-4F40-8AA4-014EB98823D8}"/>
              </a:ext>
            </a:extLst>
          </p:cNvPr>
          <p:cNvSpPr/>
          <p:nvPr/>
        </p:nvSpPr>
        <p:spPr>
          <a:xfrm>
            <a:off x="4236496" y="3129707"/>
            <a:ext cx="961377" cy="397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R Shift</a:t>
            </a:r>
          </a:p>
        </p:txBody>
      </p:sp>
      <p:sp>
        <p:nvSpPr>
          <p:cNvPr id="42" name="Rectangle 41">
            <a:extLst>
              <a:ext uri="{FF2B5EF4-FFF2-40B4-BE49-F238E27FC236}">
                <a16:creationId xmlns:a16="http://schemas.microsoft.com/office/drawing/2014/main" id="{19B797AB-BEF6-4097-B345-02DAB2905846}"/>
              </a:ext>
            </a:extLst>
          </p:cNvPr>
          <p:cNvSpPr/>
          <p:nvPr/>
        </p:nvSpPr>
        <p:spPr>
          <a:xfrm>
            <a:off x="4236496" y="3779434"/>
            <a:ext cx="961377" cy="397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AND</a:t>
            </a:r>
          </a:p>
        </p:txBody>
      </p:sp>
      <p:sp>
        <p:nvSpPr>
          <p:cNvPr id="43" name="Rectangle 42">
            <a:extLst>
              <a:ext uri="{FF2B5EF4-FFF2-40B4-BE49-F238E27FC236}">
                <a16:creationId xmlns:a16="http://schemas.microsoft.com/office/drawing/2014/main" id="{C0A34308-0FB4-42CF-B38F-B011B0DB27E1}"/>
              </a:ext>
            </a:extLst>
          </p:cNvPr>
          <p:cNvSpPr/>
          <p:nvPr/>
        </p:nvSpPr>
        <p:spPr>
          <a:xfrm>
            <a:off x="4236496" y="4479429"/>
            <a:ext cx="961377" cy="397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OR</a:t>
            </a:r>
          </a:p>
        </p:txBody>
      </p:sp>
      <p:sp>
        <p:nvSpPr>
          <p:cNvPr id="44" name="Rectangle 43">
            <a:extLst>
              <a:ext uri="{FF2B5EF4-FFF2-40B4-BE49-F238E27FC236}">
                <a16:creationId xmlns:a16="http://schemas.microsoft.com/office/drawing/2014/main" id="{8327CADC-4F99-4EB7-8CD9-FD7C80D5DB3F}"/>
              </a:ext>
            </a:extLst>
          </p:cNvPr>
          <p:cNvSpPr/>
          <p:nvPr/>
        </p:nvSpPr>
        <p:spPr>
          <a:xfrm>
            <a:off x="4236496" y="5129156"/>
            <a:ext cx="961377" cy="397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XOR</a:t>
            </a:r>
          </a:p>
        </p:txBody>
      </p:sp>
      <p:sp>
        <p:nvSpPr>
          <p:cNvPr id="50" name="Rectangle 49">
            <a:extLst>
              <a:ext uri="{FF2B5EF4-FFF2-40B4-BE49-F238E27FC236}">
                <a16:creationId xmlns:a16="http://schemas.microsoft.com/office/drawing/2014/main" id="{640C8208-0B95-47C8-8364-CC0AFEB52AD1}"/>
              </a:ext>
            </a:extLst>
          </p:cNvPr>
          <p:cNvSpPr/>
          <p:nvPr/>
        </p:nvSpPr>
        <p:spPr>
          <a:xfrm rot="5400000">
            <a:off x="-2319610" y="3390093"/>
            <a:ext cx="5933259" cy="7926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8EE78175-4E9E-4F04-A654-0765860B9955}"/>
              </a:ext>
            </a:extLst>
          </p:cNvPr>
          <p:cNvCxnSpPr>
            <a:cxnSpLocks/>
          </p:cNvCxnSpPr>
          <p:nvPr/>
        </p:nvCxnSpPr>
        <p:spPr>
          <a:xfrm>
            <a:off x="1262339" y="1214024"/>
            <a:ext cx="29282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3B3FFA0-AA8E-4419-9417-22B40BFFE809}"/>
              </a:ext>
            </a:extLst>
          </p:cNvPr>
          <p:cNvCxnSpPr>
            <a:cxnSpLocks/>
          </p:cNvCxnSpPr>
          <p:nvPr/>
        </p:nvCxnSpPr>
        <p:spPr>
          <a:xfrm>
            <a:off x="629579" y="1366424"/>
            <a:ext cx="35571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5CEE5C0-620E-4D47-8738-54B4EF60C3AE}"/>
              </a:ext>
            </a:extLst>
          </p:cNvPr>
          <p:cNvCxnSpPr>
            <a:cxnSpLocks/>
          </p:cNvCxnSpPr>
          <p:nvPr/>
        </p:nvCxnSpPr>
        <p:spPr>
          <a:xfrm>
            <a:off x="1263819" y="1899824"/>
            <a:ext cx="29282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D25B0C6-54C8-4F60-9264-2ED74D8FC8B7}"/>
              </a:ext>
            </a:extLst>
          </p:cNvPr>
          <p:cNvCxnSpPr>
            <a:cxnSpLocks/>
          </p:cNvCxnSpPr>
          <p:nvPr/>
        </p:nvCxnSpPr>
        <p:spPr>
          <a:xfrm>
            <a:off x="631059" y="2052224"/>
            <a:ext cx="35571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A7D776D-4B4F-4F3F-BD25-FE2740C5AC5E}"/>
              </a:ext>
            </a:extLst>
          </p:cNvPr>
          <p:cNvCxnSpPr>
            <a:cxnSpLocks/>
          </p:cNvCxnSpPr>
          <p:nvPr/>
        </p:nvCxnSpPr>
        <p:spPr>
          <a:xfrm>
            <a:off x="1262339" y="2585624"/>
            <a:ext cx="29282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01F03F3-F317-4F41-B01B-E34B30E5A049}"/>
              </a:ext>
            </a:extLst>
          </p:cNvPr>
          <p:cNvCxnSpPr>
            <a:cxnSpLocks/>
          </p:cNvCxnSpPr>
          <p:nvPr/>
        </p:nvCxnSpPr>
        <p:spPr>
          <a:xfrm>
            <a:off x="629579" y="2738024"/>
            <a:ext cx="35571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5340F46-213D-40A5-8BF6-56E4540CD6EA}"/>
              </a:ext>
            </a:extLst>
          </p:cNvPr>
          <p:cNvCxnSpPr>
            <a:cxnSpLocks/>
          </p:cNvCxnSpPr>
          <p:nvPr/>
        </p:nvCxnSpPr>
        <p:spPr>
          <a:xfrm>
            <a:off x="1263819" y="3195224"/>
            <a:ext cx="29282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B6D7BF0-42D7-4C37-BFDA-8373BE2BC8A7}"/>
              </a:ext>
            </a:extLst>
          </p:cNvPr>
          <p:cNvCxnSpPr>
            <a:cxnSpLocks/>
          </p:cNvCxnSpPr>
          <p:nvPr/>
        </p:nvCxnSpPr>
        <p:spPr>
          <a:xfrm>
            <a:off x="631059" y="3347624"/>
            <a:ext cx="35571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06A572A-C1AC-4530-A86B-9CBA09EA614E}"/>
              </a:ext>
            </a:extLst>
          </p:cNvPr>
          <p:cNvCxnSpPr>
            <a:cxnSpLocks/>
          </p:cNvCxnSpPr>
          <p:nvPr/>
        </p:nvCxnSpPr>
        <p:spPr>
          <a:xfrm>
            <a:off x="1262339" y="3881024"/>
            <a:ext cx="29282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89D66B2-75D0-40DA-BE7E-3159A93645AF}"/>
              </a:ext>
            </a:extLst>
          </p:cNvPr>
          <p:cNvCxnSpPr>
            <a:cxnSpLocks/>
          </p:cNvCxnSpPr>
          <p:nvPr/>
        </p:nvCxnSpPr>
        <p:spPr>
          <a:xfrm>
            <a:off x="629579" y="4033424"/>
            <a:ext cx="35571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CD0BEEF-1A34-4458-AFDE-254BF8CA253E}"/>
              </a:ext>
            </a:extLst>
          </p:cNvPr>
          <p:cNvCxnSpPr>
            <a:cxnSpLocks/>
          </p:cNvCxnSpPr>
          <p:nvPr/>
        </p:nvCxnSpPr>
        <p:spPr>
          <a:xfrm>
            <a:off x="1263819" y="4566824"/>
            <a:ext cx="29282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9C99403-B6AE-4B2E-93B8-CBCCB35D7C08}"/>
              </a:ext>
            </a:extLst>
          </p:cNvPr>
          <p:cNvCxnSpPr>
            <a:cxnSpLocks/>
          </p:cNvCxnSpPr>
          <p:nvPr/>
        </p:nvCxnSpPr>
        <p:spPr>
          <a:xfrm>
            <a:off x="631059" y="4719224"/>
            <a:ext cx="35571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419BBAA-C993-44D7-A54D-1F9C5739FC73}"/>
              </a:ext>
            </a:extLst>
          </p:cNvPr>
          <p:cNvCxnSpPr>
            <a:cxnSpLocks/>
          </p:cNvCxnSpPr>
          <p:nvPr/>
        </p:nvCxnSpPr>
        <p:spPr>
          <a:xfrm>
            <a:off x="1262339" y="5252624"/>
            <a:ext cx="29282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85A83F7C-F919-446B-BBF1-CFF4345770FF}"/>
              </a:ext>
            </a:extLst>
          </p:cNvPr>
          <p:cNvCxnSpPr>
            <a:cxnSpLocks/>
          </p:cNvCxnSpPr>
          <p:nvPr/>
        </p:nvCxnSpPr>
        <p:spPr>
          <a:xfrm>
            <a:off x="629579" y="5405024"/>
            <a:ext cx="35571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C941683B-0443-4010-97AC-59442600B263}"/>
              </a:ext>
            </a:extLst>
          </p:cNvPr>
          <p:cNvSpPr/>
          <p:nvPr/>
        </p:nvSpPr>
        <p:spPr>
          <a:xfrm>
            <a:off x="1544951" y="6069059"/>
            <a:ext cx="3650831" cy="480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DECODER</a:t>
            </a:r>
          </a:p>
        </p:txBody>
      </p:sp>
      <p:cxnSp>
        <p:nvCxnSpPr>
          <p:cNvPr id="70" name="Straight Connector 69">
            <a:extLst>
              <a:ext uri="{FF2B5EF4-FFF2-40B4-BE49-F238E27FC236}">
                <a16:creationId xmlns:a16="http://schemas.microsoft.com/office/drawing/2014/main" id="{97158813-DE00-4211-B908-120DB18B8802}"/>
              </a:ext>
            </a:extLst>
          </p:cNvPr>
          <p:cNvCxnSpPr>
            <a:cxnSpLocks/>
          </p:cNvCxnSpPr>
          <p:nvPr/>
        </p:nvCxnSpPr>
        <p:spPr>
          <a:xfrm flipV="1">
            <a:off x="1744004" y="940603"/>
            <a:ext cx="0" cy="51570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8642028B-808F-4AEF-B1F6-3BFC7ED97709}"/>
              </a:ext>
            </a:extLst>
          </p:cNvPr>
          <p:cNvCxnSpPr>
            <a:cxnSpLocks/>
          </p:cNvCxnSpPr>
          <p:nvPr/>
        </p:nvCxnSpPr>
        <p:spPr>
          <a:xfrm flipV="1">
            <a:off x="4675591" y="5546153"/>
            <a:ext cx="0" cy="1269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4E992D6-97C5-414B-9EAE-839BE80C6C7E}"/>
              </a:ext>
            </a:extLst>
          </p:cNvPr>
          <p:cNvCxnSpPr>
            <a:cxnSpLocks/>
          </p:cNvCxnSpPr>
          <p:nvPr/>
        </p:nvCxnSpPr>
        <p:spPr>
          <a:xfrm>
            <a:off x="3996457" y="5673084"/>
            <a:ext cx="6791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B267BF8-1A39-43CC-B795-86C023970537}"/>
              </a:ext>
            </a:extLst>
          </p:cNvPr>
          <p:cNvCxnSpPr>
            <a:cxnSpLocks/>
          </p:cNvCxnSpPr>
          <p:nvPr/>
        </p:nvCxnSpPr>
        <p:spPr>
          <a:xfrm flipV="1">
            <a:off x="4684469" y="4889206"/>
            <a:ext cx="0" cy="1269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F5F1363-67EA-464E-922D-42045180DF96}"/>
              </a:ext>
            </a:extLst>
          </p:cNvPr>
          <p:cNvCxnSpPr>
            <a:cxnSpLocks/>
          </p:cNvCxnSpPr>
          <p:nvPr/>
        </p:nvCxnSpPr>
        <p:spPr>
          <a:xfrm>
            <a:off x="3677579" y="5016137"/>
            <a:ext cx="10068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39042B4A-4ACD-46DC-AB86-14F270AF4E03}"/>
              </a:ext>
            </a:extLst>
          </p:cNvPr>
          <p:cNvCxnSpPr>
            <a:cxnSpLocks/>
          </p:cNvCxnSpPr>
          <p:nvPr/>
        </p:nvCxnSpPr>
        <p:spPr>
          <a:xfrm flipV="1">
            <a:off x="4712579" y="4189340"/>
            <a:ext cx="0" cy="1269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2304E54-484F-4251-BD2F-47BF171BDDAB}"/>
              </a:ext>
            </a:extLst>
          </p:cNvPr>
          <p:cNvCxnSpPr>
            <a:cxnSpLocks/>
          </p:cNvCxnSpPr>
          <p:nvPr/>
        </p:nvCxnSpPr>
        <p:spPr>
          <a:xfrm>
            <a:off x="3344204" y="4304201"/>
            <a:ext cx="1368375" cy="12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EAC3552-9518-4C33-AE41-0EE6E5E5BADE}"/>
              </a:ext>
            </a:extLst>
          </p:cNvPr>
          <p:cNvCxnSpPr>
            <a:cxnSpLocks/>
          </p:cNvCxnSpPr>
          <p:nvPr/>
        </p:nvCxnSpPr>
        <p:spPr>
          <a:xfrm flipV="1">
            <a:off x="4721457" y="3532393"/>
            <a:ext cx="0" cy="1269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0D52B34-03FE-4EE4-8FA6-B02388ACA1CC}"/>
              </a:ext>
            </a:extLst>
          </p:cNvPr>
          <p:cNvCxnSpPr>
            <a:cxnSpLocks/>
          </p:cNvCxnSpPr>
          <p:nvPr/>
        </p:nvCxnSpPr>
        <p:spPr>
          <a:xfrm>
            <a:off x="3020354" y="3659324"/>
            <a:ext cx="17011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EB570591-A5A1-4090-863D-CAF883F63ACD}"/>
              </a:ext>
            </a:extLst>
          </p:cNvPr>
          <p:cNvCxnSpPr>
            <a:cxnSpLocks/>
          </p:cNvCxnSpPr>
          <p:nvPr/>
        </p:nvCxnSpPr>
        <p:spPr>
          <a:xfrm flipV="1">
            <a:off x="4737713" y="2830815"/>
            <a:ext cx="0" cy="1269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D169EA36-71D2-4859-A08D-ED8FF4A95041}"/>
              </a:ext>
            </a:extLst>
          </p:cNvPr>
          <p:cNvCxnSpPr>
            <a:cxnSpLocks/>
          </p:cNvCxnSpPr>
          <p:nvPr/>
        </p:nvCxnSpPr>
        <p:spPr>
          <a:xfrm>
            <a:off x="2696504" y="2957746"/>
            <a:ext cx="20412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7075AB51-3B68-4EAC-A791-33FBD878BB0E}"/>
              </a:ext>
            </a:extLst>
          </p:cNvPr>
          <p:cNvCxnSpPr>
            <a:cxnSpLocks/>
          </p:cNvCxnSpPr>
          <p:nvPr/>
        </p:nvCxnSpPr>
        <p:spPr>
          <a:xfrm flipV="1">
            <a:off x="4746591" y="2173868"/>
            <a:ext cx="0" cy="1269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FC7D208-D84B-4E4D-B981-E751CD314C3C}"/>
              </a:ext>
            </a:extLst>
          </p:cNvPr>
          <p:cNvCxnSpPr>
            <a:cxnSpLocks/>
          </p:cNvCxnSpPr>
          <p:nvPr/>
        </p:nvCxnSpPr>
        <p:spPr>
          <a:xfrm>
            <a:off x="2363129" y="2300799"/>
            <a:ext cx="23834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2AC480A2-961E-4C4F-B264-D1BBF0C524DD}"/>
              </a:ext>
            </a:extLst>
          </p:cNvPr>
          <p:cNvCxnSpPr>
            <a:cxnSpLocks/>
          </p:cNvCxnSpPr>
          <p:nvPr/>
        </p:nvCxnSpPr>
        <p:spPr>
          <a:xfrm flipV="1">
            <a:off x="4774701" y="1474002"/>
            <a:ext cx="0" cy="1269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E13AB33-0B8B-4C5A-8C30-A93F0B7AFEB4}"/>
              </a:ext>
            </a:extLst>
          </p:cNvPr>
          <p:cNvCxnSpPr>
            <a:cxnSpLocks/>
          </p:cNvCxnSpPr>
          <p:nvPr/>
        </p:nvCxnSpPr>
        <p:spPr>
          <a:xfrm>
            <a:off x="2039279" y="1600933"/>
            <a:ext cx="27354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7FC965E3-C873-4D68-AB36-D1C604DDEB1F}"/>
              </a:ext>
            </a:extLst>
          </p:cNvPr>
          <p:cNvCxnSpPr>
            <a:cxnSpLocks/>
          </p:cNvCxnSpPr>
          <p:nvPr/>
        </p:nvCxnSpPr>
        <p:spPr>
          <a:xfrm flipV="1">
            <a:off x="4783579" y="817055"/>
            <a:ext cx="0" cy="1269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2B5EB4B-6AB4-4FA3-9287-B9214D1E073A}"/>
              </a:ext>
            </a:extLst>
          </p:cNvPr>
          <p:cNvCxnSpPr>
            <a:cxnSpLocks/>
          </p:cNvCxnSpPr>
          <p:nvPr/>
        </p:nvCxnSpPr>
        <p:spPr>
          <a:xfrm>
            <a:off x="1744004" y="943986"/>
            <a:ext cx="30395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EE5DAA2-9B25-4A31-8A52-E3DED07CB6C1}"/>
              </a:ext>
            </a:extLst>
          </p:cNvPr>
          <p:cNvCxnSpPr>
            <a:cxnSpLocks/>
          </p:cNvCxnSpPr>
          <p:nvPr/>
        </p:nvCxnSpPr>
        <p:spPr>
          <a:xfrm flipV="1">
            <a:off x="2039279" y="1604550"/>
            <a:ext cx="0" cy="44325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C47661D-8513-4D9A-83BA-27E5FA7B709D}"/>
              </a:ext>
            </a:extLst>
          </p:cNvPr>
          <p:cNvCxnSpPr>
            <a:cxnSpLocks/>
          </p:cNvCxnSpPr>
          <p:nvPr/>
        </p:nvCxnSpPr>
        <p:spPr>
          <a:xfrm flipV="1">
            <a:off x="2363129" y="2290350"/>
            <a:ext cx="0" cy="38072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7B1E1500-45F6-496F-8023-F45ECD239422}"/>
              </a:ext>
            </a:extLst>
          </p:cNvPr>
          <p:cNvCxnSpPr>
            <a:cxnSpLocks/>
          </p:cNvCxnSpPr>
          <p:nvPr/>
        </p:nvCxnSpPr>
        <p:spPr>
          <a:xfrm flipV="1">
            <a:off x="2696504" y="2958707"/>
            <a:ext cx="0" cy="3078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C3061ED-9C00-4B55-B36D-E494154D8C7B}"/>
              </a:ext>
            </a:extLst>
          </p:cNvPr>
          <p:cNvCxnSpPr>
            <a:cxnSpLocks/>
          </p:cNvCxnSpPr>
          <p:nvPr/>
        </p:nvCxnSpPr>
        <p:spPr>
          <a:xfrm flipV="1">
            <a:off x="3020354" y="3662686"/>
            <a:ext cx="0" cy="23744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20E4484-260B-42E7-9747-716402A3EC23}"/>
              </a:ext>
            </a:extLst>
          </p:cNvPr>
          <p:cNvCxnSpPr>
            <a:cxnSpLocks/>
          </p:cNvCxnSpPr>
          <p:nvPr/>
        </p:nvCxnSpPr>
        <p:spPr>
          <a:xfrm flipV="1">
            <a:off x="3344204" y="4304201"/>
            <a:ext cx="0" cy="17648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EF8D8DF-9CC9-4FBB-996B-A10F5F9010B5}"/>
              </a:ext>
            </a:extLst>
          </p:cNvPr>
          <p:cNvCxnSpPr>
            <a:cxnSpLocks/>
          </p:cNvCxnSpPr>
          <p:nvPr/>
        </p:nvCxnSpPr>
        <p:spPr>
          <a:xfrm flipV="1">
            <a:off x="3677579" y="5017839"/>
            <a:ext cx="0" cy="10193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CBA20357-31E6-4DBE-A23C-70F089A06C48}"/>
              </a:ext>
            </a:extLst>
          </p:cNvPr>
          <p:cNvCxnSpPr>
            <a:cxnSpLocks/>
          </p:cNvCxnSpPr>
          <p:nvPr/>
        </p:nvCxnSpPr>
        <p:spPr>
          <a:xfrm flipV="1">
            <a:off x="3996457" y="5673085"/>
            <a:ext cx="0" cy="3959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A5931558-2B2E-4A5A-AB51-6C81B026FF1D}"/>
              </a:ext>
            </a:extLst>
          </p:cNvPr>
          <p:cNvCxnSpPr>
            <a:cxnSpLocks/>
          </p:cNvCxnSpPr>
          <p:nvPr/>
        </p:nvCxnSpPr>
        <p:spPr>
          <a:xfrm>
            <a:off x="5208426" y="5353832"/>
            <a:ext cx="19404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8F75B205-5660-42EA-9E2E-3E3A39D0F1D3}"/>
              </a:ext>
            </a:extLst>
          </p:cNvPr>
          <p:cNvCxnSpPr>
            <a:cxnSpLocks/>
          </p:cNvCxnSpPr>
          <p:nvPr/>
        </p:nvCxnSpPr>
        <p:spPr>
          <a:xfrm>
            <a:off x="5201579" y="4700174"/>
            <a:ext cx="15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8597E5D9-589A-435C-A98E-D8D8376200EE}"/>
              </a:ext>
            </a:extLst>
          </p:cNvPr>
          <p:cNvCxnSpPr>
            <a:cxnSpLocks/>
          </p:cNvCxnSpPr>
          <p:nvPr/>
        </p:nvCxnSpPr>
        <p:spPr>
          <a:xfrm>
            <a:off x="5189376" y="3963182"/>
            <a:ext cx="11552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B5EA4B7B-69B7-4A72-B6CE-3B94BEC4DDB9}"/>
              </a:ext>
            </a:extLst>
          </p:cNvPr>
          <p:cNvCxnSpPr>
            <a:cxnSpLocks/>
          </p:cNvCxnSpPr>
          <p:nvPr/>
        </p:nvCxnSpPr>
        <p:spPr>
          <a:xfrm>
            <a:off x="5195624" y="3259898"/>
            <a:ext cx="11243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3CEA12AB-160F-4188-9EA7-9E55A6F21F70}"/>
              </a:ext>
            </a:extLst>
          </p:cNvPr>
          <p:cNvCxnSpPr>
            <a:cxnSpLocks/>
          </p:cNvCxnSpPr>
          <p:nvPr/>
        </p:nvCxnSpPr>
        <p:spPr>
          <a:xfrm>
            <a:off x="5208426" y="2648732"/>
            <a:ext cx="9075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4ABB41E7-DF6B-4561-87DC-C02BF0D65EC9}"/>
              </a:ext>
            </a:extLst>
          </p:cNvPr>
          <p:cNvCxnSpPr>
            <a:cxnSpLocks/>
          </p:cNvCxnSpPr>
          <p:nvPr/>
        </p:nvCxnSpPr>
        <p:spPr>
          <a:xfrm>
            <a:off x="5201579" y="1995074"/>
            <a:ext cx="1152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89700444-8702-427A-B426-C8248C3EAFE5}"/>
              </a:ext>
            </a:extLst>
          </p:cNvPr>
          <p:cNvCxnSpPr>
            <a:cxnSpLocks/>
          </p:cNvCxnSpPr>
          <p:nvPr/>
        </p:nvCxnSpPr>
        <p:spPr>
          <a:xfrm>
            <a:off x="5189376" y="1299749"/>
            <a:ext cx="15362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7496CB90-8CB3-4B0E-A047-42973237C867}"/>
              </a:ext>
            </a:extLst>
          </p:cNvPr>
          <p:cNvCxnSpPr>
            <a:cxnSpLocks/>
          </p:cNvCxnSpPr>
          <p:nvPr/>
        </p:nvCxnSpPr>
        <p:spPr>
          <a:xfrm>
            <a:off x="5182529" y="646091"/>
            <a:ext cx="19404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2260062-FC97-4A5B-B157-7747C65A9989}"/>
              </a:ext>
            </a:extLst>
          </p:cNvPr>
          <p:cNvCxnSpPr>
            <a:cxnSpLocks/>
          </p:cNvCxnSpPr>
          <p:nvPr/>
        </p:nvCxnSpPr>
        <p:spPr>
          <a:xfrm flipV="1">
            <a:off x="7125629" y="642524"/>
            <a:ext cx="0" cy="1943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190A50BB-C73E-42B1-8B90-6F6DB8E14338}"/>
              </a:ext>
            </a:extLst>
          </p:cNvPr>
          <p:cNvCxnSpPr>
            <a:cxnSpLocks/>
          </p:cNvCxnSpPr>
          <p:nvPr/>
        </p:nvCxnSpPr>
        <p:spPr>
          <a:xfrm flipV="1">
            <a:off x="6725579" y="1322327"/>
            <a:ext cx="0" cy="1460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ECD1ADDE-6F6F-43F5-BB1B-7793C22F5B46}"/>
              </a:ext>
            </a:extLst>
          </p:cNvPr>
          <p:cNvCxnSpPr>
            <a:cxnSpLocks/>
          </p:cNvCxnSpPr>
          <p:nvPr/>
        </p:nvCxnSpPr>
        <p:spPr>
          <a:xfrm flipV="1">
            <a:off x="6735104" y="3599385"/>
            <a:ext cx="0" cy="10970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0C7866E-7BB2-4F38-BF9A-3F8087CAEE3D}"/>
              </a:ext>
            </a:extLst>
          </p:cNvPr>
          <p:cNvCxnSpPr>
            <a:cxnSpLocks/>
          </p:cNvCxnSpPr>
          <p:nvPr/>
        </p:nvCxnSpPr>
        <p:spPr>
          <a:xfrm flipV="1">
            <a:off x="6354104" y="3409225"/>
            <a:ext cx="0" cy="5629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5419A7F3-6626-4363-8F1F-13C0E3AA6A2F}"/>
              </a:ext>
            </a:extLst>
          </p:cNvPr>
          <p:cNvCxnSpPr>
            <a:cxnSpLocks/>
          </p:cNvCxnSpPr>
          <p:nvPr/>
        </p:nvCxnSpPr>
        <p:spPr>
          <a:xfrm flipV="1">
            <a:off x="6354104" y="1985158"/>
            <a:ext cx="0" cy="967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7446CB54-6B36-46E8-AAB9-AAE24C5DCAC9}"/>
              </a:ext>
            </a:extLst>
          </p:cNvPr>
          <p:cNvCxnSpPr>
            <a:cxnSpLocks/>
          </p:cNvCxnSpPr>
          <p:nvPr/>
        </p:nvCxnSpPr>
        <p:spPr>
          <a:xfrm flipV="1">
            <a:off x="7132539" y="3744870"/>
            <a:ext cx="0" cy="1606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6B953E68-E081-45DD-8140-0DA3DBF8E2EF}"/>
              </a:ext>
            </a:extLst>
          </p:cNvPr>
          <p:cNvCxnSpPr>
            <a:cxnSpLocks/>
          </p:cNvCxnSpPr>
          <p:nvPr/>
        </p:nvCxnSpPr>
        <p:spPr>
          <a:xfrm flipV="1">
            <a:off x="6115979" y="2654334"/>
            <a:ext cx="0" cy="4753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000504AA-438C-49C5-90E5-50825125E4B2}"/>
              </a:ext>
            </a:extLst>
          </p:cNvPr>
          <p:cNvCxnSpPr>
            <a:cxnSpLocks/>
          </p:cNvCxnSpPr>
          <p:nvPr/>
        </p:nvCxnSpPr>
        <p:spPr>
          <a:xfrm>
            <a:off x="7126597" y="2585624"/>
            <a:ext cx="9367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0C8B9B34-B019-4E61-91D0-32839F7C4597}"/>
              </a:ext>
            </a:extLst>
          </p:cNvPr>
          <p:cNvCxnSpPr>
            <a:cxnSpLocks/>
          </p:cNvCxnSpPr>
          <p:nvPr/>
        </p:nvCxnSpPr>
        <p:spPr>
          <a:xfrm>
            <a:off x="7131894" y="3747674"/>
            <a:ext cx="9367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6CDABC68-8A35-4318-8148-031599FB9440}"/>
              </a:ext>
            </a:extLst>
          </p:cNvPr>
          <p:cNvCxnSpPr>
            <a:cxnSpLocks/>
          </p:cNvCxnSpPr>
          <p:nvPr/>
        </p:nvCxnSpPr>
        <p:spPr>
          <a:xfrm>
            <a:off x="6714506" y="2785649"/>
            <a:ext cx="13714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9120EBD2-C235-4A8F-813D-01836C9753DD}"/>
              </a:ext>
            </a:extLst>
          </p:cNvPr>
          <p:cNvCxnSpPr>
            <a:cxnSpLocks/>
          </p:cNvCxnSpPr>
          <p:nvPr/>
        </p:nvCxnSpPr>
        <p:spPr>
          <a:xfrm>
            <a:off x="6725579" y="3585749"/>
            <a:ext cx="13714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A2A88709-6FAA-4879-B755-3577E1338244}"/>
              </a:ext>
            </a:extLst>
          </p:cNvPr>
          <p:cNvCxnSpPr>
            <a:cxnSpLocks/>
          </p:cNvCxnSpPr>
          <p:nvPr/>
        </p:nvCxnSpPr>
        <p:spPr>
          <a:xfrm>
            <a:off x="6354104" y="2953101"/>
            <a:ext cx="17429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FAA9D7E8-32D8-4D0A-BA2D-DDEB0BFC9B15}"/>
              </a:ext>
            </a:extLst>
          </p:cNvPr>
          <p:cNvCxnSpPr>
            <a:cxnSpLocks/>
          </p:cNvCxnSpPr>
          <p:nvPr/>
        </p:nvCxnSpPr>
        <p:spPr>
          <a:xfrm>
            <a:off x="6354104" y="3404774"/>
            <a:ext cx="17429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B339C88D-E97B-4E39-BEC2-7A6A4AB9792F}"/>
              </a:ext>
            </a:extLst>
          </p:cNvPr>
          <p:cNvCxnSpPr>
            <a:cxnSpLocks/>
          </p:cNvCxnSpPr>
          <p:nvPr/>
        </p:nvCxnSpPr>
        <p:spPr>
          <a:xfrm>
            <a:off x="6115979" y="3119024"/>
            <a:ext cx="198245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375AED43-F3A1-43ED-8220-D22C362D035C}"/>
              </a:ext>
            </a:extLst>
          </p:cNvPr>
          <p:cNvCxnSpPr>
            <a:cxnSpLocks/>
          </p:cNvCxnSpPr>
          <p:nvPr/>
        </p:nvCxnSpPr>
        <p:spPr>
          <a:xfrm>
            <a:off x="6152771" y="3257901"/>
            <a:ext cx="194424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2" name="Arrow: Left 181">
            <a:extLst>
              <a:ext uri="{FF2B5EF4-FFF2-40B4-BE49-F238E27FC236}">
                <a16:creationId xmlns:a16="http://schemas.microsoft.com/office/drawing/2014/main" id="{EC90093A-D79C-4D75-AC86-FF72388E1085}"/>
              </a:ext>
            </a:extLst>
          </p:cNvPr>
          <p:cNvSpPr/>
          <p:nvPr/>
        </p:nvSpPr>
        <p:spPr>
          <a:xfrm>
            <a:off x="5317239" y="6243224"/>
            <a:ext cx="2813375" cy="127706"/>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DA91BFC5-D9FB-441E-B024-6CD2A1A01F1A}"/>
              </a:ext>
            </a:extLst>
          </p:cNvPr>
          <p:cNvSpPr/>
          <p:nvPr/>
        </p:nvSpPr>
        <p:spPr>
          <a:xfrm>
            <a:off x="8263621" y="6090824"/>
            <a:ext cx="1407553" cy="480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OPCODE</a:t>
            </a:r>
          </a:p>
        </p:txBody>
      </p:sp>
      <p:sp>
        <p:nvSpPr>
          <p:cNvPr id="87" name="Rectangle 86">
            <a:extLst>
              <a:ext uri="{FF2B5EF4-FFF2-40B4-BE49-F238E27FC236}">
                <a16:creationId xmlns:a16="http://schemas.microsoft.com/office/drawing/2014/main" id="{80E068EC-D2EE-44FC-B156-CBFD4B37170D}"/>
              </a:ext>
            </a:extLst>
          </p:cNvPr>
          <p:cNvSpPr/>
          <p:nvPr/>
        </p:nvSpPr>
        <p:spPr>
          <a:xfrm>
            <a:off x="10503518" y="2971284"/>
            <a:ext cx="1407553" cy="480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OUTPUT</a:t>
            </a:r>
          </a:p>
        </p:txBody>
      </p:sp>
      <p:sp>
        <p:nvSpPr>
          <p:cNvPr id="88" name="Rectangle 87">
            <a:extLst>
              <a:ext uri="{FF2B5EF4-FFF2-40B4-BE49-F238E27FC236}">
                <a16:creationId xmlns:a16="http://schemas.microsoft.com/office/drawing/2014/main" id="{2EC061A2-8055-409D-A458-964952B42195}"/>
              </a:ext>
            </a:extLst>
          </p:cNvPr>
          <p:cNvSpPr/>
          <p:nvPr/>
        </p:nvSpPr>
        <p:spPr>
          <a:xfrm rot="5400000">
            <a:off x="-1764016" y="3379019"/>
            <a:ext cx="5933259" cy="7926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CC5BC6E6-0A11-4375-9095-6C79110B8F94}"/>
              </a:ext>
            </a:extLst>
          </p:cNvPr>
          <p:cNvSpPr/>
          <p:nvPr/>
        </p:nvSpPr>
        <p:spPr>
          <a:xfrm>
            <a:off x="439699" y="99969"/>
            <a:ext cx="379760" cy="330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A</a:t>
            </a:r>
          </a:p>
        </p:txBody>
      </p:sp>
      <p:sp>
        <p:nvSpPr>
          <p:cNvPr id="100" name="Rectangle 99">
            <a:extLst>
              <a:ext uri="{FF2B5EF4-FFF2-40B4-BE49-F238E27FC236}">
                <a16:creationId xmlns:a16="http://schemas.microsoft.com/office/drawing/2014/main" id="{C344DD91-9B41-425E-9138-3CEA853B035B}"/>
              </a:ext>
            </a:extLst>
          </p:cNvPr>
          <p:cNvSpPr/>
          <p:nvPr/>
        </p:nvSpPr>
        <p:spPr>
          <a:xfrm>
            <a:off x="1012734" y="87277"/>
            <a:ext cx="379760" cy="330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B</a:t>
            </a:r>
          </a:p>
        </p:txBody>
      </p:sp>
      <p:sp>
        <p:nvSpPr>
          <p:cNvPr id="4" name="Rectangle 3">
            <a:extLst>
              <a:ext uri="{FF2B5EF4-FFF2-40B4-BE49-F238E27FC236}">
                <a16:creationId xmlns:a16="http://schemas.microsoft.com/office/drawing/2014/main" id="{F1E55503-6F0D-4FF4-85CC-4C90C239C258}"/>
              </a:ext>
            </a:extLst>
          </p:cNvPr>
          <p:cNvSpPr/>
          <p:nvPr/>
        </p:nvSpPr>
        <p:spPr>
          <a:xfrm>
            <a:off x="8354742" y="1747838"/>
            <a:ext cx="765648" cy="487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OR</a:t>
            </a:r>
          </a:p>
        </p:txBody>
      </p:sp>
    </p:spTree>
    <p:extLst>
      <p:ext uri="{BB962C8B-B14F-4D97-AF65-F5344CB8AC3E}">
        <p14:creationId xmlns:p14="http://schemas.microsoft.com/office/powerpoint/2010/main" val="2961984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874" y="3810000"/>
            <a:ext cx="9601200" cy="1838519"/>
          </a:xfrm>
        </p:spPr>
        <p:txBody>
          <a:bodyPr>
            <a:normAutofit fontScale="90000"/>
          </a:bodyPr>
          <a:lstStyle/>
          <a:p>
            <a:r>
              <a:rPr lang="en-US" sz="4800" dirty="0"/>
              <a:t>Design of </a:t>
            </a:r>
            <a:br>
              <a:rPr lang="en-US" sz="4800" dirty="0"/>
            </a:br>
            <a:br>
              <a:rPr lang="en-US" sz="4800" dirty="0"/>
            </a:br>
            <a:r>
              <a:rPr lang="en-US" u="sng" dirty="0"/>
              <a:t>Control Unit</a:t>
            </a:r>
          </a:p>
        </p:txBody>
      </p:sp>
      <p:sp>
        <p:nvSpPr>
          <p:cNvPr id="3" name="Arc 2">
            <a:extLst>
              <a:ext uri="{FF2B5EF4-FFF2-40B4-BE49-F238E27FC236}">
                <a16:creationId xmlns:a16="http://schemas.microsoft.com/office/drawing/2014/main" id="{27F3D801-B533-425C-9D2B-61AD6B6FE776}"/>
              </a:ext>
            </a:extLst>
          </p:cNvPr>
          <p:cNvSpPr/>
          <p:nvPr/>
        </p:nvSpPr>
        <p:spPr>
          <a:xfrm>
            <a:off x="8639175" y="3486150"/>
            <a:ext cx="2971798" cy="129539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Arc 3">
            <a:extLst>
              <a:ext uri="{FF2B5EF4-FFF2-40B4-BE49-F238E27FC236}">
                <a16:creationId xmlns:a16="http://schemas.microsoft.com/office/drawing/2014/main" id="{9B90A1EB-CC7D-4317-85E5-6C2B53D391BE}"/>
              </a:ext>
            </a:extLst>
          </p:cNvPr>
          <p:cNvSpPr/>
          <p:nvPr/>
        </p:nvSpPr>
        <p:spPr>
          <a:xfrm flipV="1">
            <a:off x="8639175" y="3505201"/>
            <a:ext cx="2971798" cy="129539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Arc 4">
            <a:extLst>
              <a:ext uri="{FF2B5EF4-FFF2-40B4-BE49-F238E27FC236}">
                <a16:creationId xmlns:a16="http://schemas.microsoft.com/office/drawing/2014/main" id="{7346A38B-06AF-4B7E-B602-0ADDF446B522}"/>
              </a:ext>
            </a:extLst>
          </p:cNvPr>
          <p:cNvSpPr/>
          <p:nvPr/>
        </p:nvSpPr>
        <p:spPr>
          <a:xfrm>
            <a:off x="9324975" y="3476625"/>
            <a:ext cx="1575560" cy="1409697"/>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Arc 5">
            <a:extLst>
              <a:ext uri="{FF2B5EF4-FFF2-40B4-BE49-F238E27FC236}">
                <a16:creationId xmlns:a16="http://schemas.microsoft.com/office/drawing/2014/main" id="{E5D12D3B-1B1E-4252-A267-D2B206120B56}"/>
              </a:ext>
            </a:extLst>
          </p:cNvPr>
          <p:cNvSpPr/>
          <p:nvPr/>
        </p:nvSpPr>
        <p:spPr>
          <a:xfrm flipV="1">
            <a:off x="9296399" y="3457575"/>
            <a:ext cx="1604135" cy="135255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802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4"/>
          <p:cNvSpPr/>
          <p:nvPr/>
        </p:nvSpPr>
        <p:spPr>
          <a:xfrm>
            <a:off x="1059516" y="611559"/>
            <a:ext cx="5549400" cy="5571000"/>
          </a:xfrm>
          <a:prstGeom prst="rect">
            <a:avLst/>
          </a:prstGeom>
          <a:solidFill>
            <a:schemeClr val="accent1"/>
          </a:solidFill>
          <a:ln w="12700" cap="flat" cmpd="sng">
            <a:solidFill>
              <a:srgbClr val="81978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000" dirty="0">
                <a:solidFill>
                  <a:schemeClr val="lt1"/>
                </a:solidFill>
                <a:latin typeface="Century Schoolbook"/>
                <a:ea typeface="Century Schoolbook"/>
                <a:cs typeface="Century Schoolbook"/>
                <a:sym typeface="Century Schoolbook"/>
              </a:rPr>
              <a:t>Control Unit</a:t>
            </a:r>
            <a:endParaRPr sz="3000" dirty="0">
              <a:solidFill>
                <a:schemeClr val="lt1"/>
              </a:solidFill>
              <a:latin typeface="Century Schoolbook"/>
              <a:ea typeface="Century Schoolbook"/>
              <a:cs typeface="Century Schoolbook"/>
              <a:sym typeface="Century Schoolbook"/>
            </a:endParaRPr>
          </a:p>
          <a:p>
            <a:pPr marL="0" marR="0" lvl="0" indent="0" algn="l" rtl="0">
              <a:spcBef>
                <a:spcPts val="0"/>
              </a:spcBef>
              <a:spcAft>
                <a:spcPts val="0"/>
              </a:spcAft>
              <a:buNone/>
            </a:pPr>
            <a:endParaRPr sz="3000" dirty="0">
              <a:solidFill>
                <a:schemeClr val="lt1"/>
              </a:solidFill>
              <a:latin typeface="Century Schoolbook"/>
              <a:ea typeface="Century Schoolbook"/>
              <a:cs typeface="Century Schoolbook"/>
              <a:sym typeface="Century Schoolbook"/>
            </a:endParaRPr>
          </a:p>
          <a:p>
            <a:pPr marL="0" marR="0" lvl="0" indent="0" algn="ctr" rtl="0">
              <a:spcBef>
                <a:spcPts val="0"/>
              </a:spcBef>
              <a:spcAft>
                <a:spcPts val="0"/>
              </a:spcAft>
              <a:buNone/>
            </a:pPr>
            <a:endParaRPr sz="3000" dirty="0">
              <a:solidFill>
                <a:schemeClr val="lt1"/>
              </a:solidFill>
              <a:latin typeface="Century Schoolbook"/>
              <a:ea typeface="Century Schoolbook"/>
              <a:cs typeface="Century Schoolbook"/>
              <a:sym typeface="Century Schoolbook"/>
            </a:endParaRPr>
          </a:p>
          <a:p>
            <a:pPr marL="0" marR="0" lvl="0" indent="0" algn="ctr" rtl="0">
              <a:spcBef>
                <a:spcPts val="0"/>
              </a:spcBef>
              <a:spcAft>
                <a:spcPts val="0"/>
              </a:spcAft>
              <a:buNone/>
            </a:pPr>
            <a:endParaRPr sz="3000" dirty="0">
              <a:solidFill>
                <a:schemeClr val="lt1"/>
              </a:solidFill>
              <a:latin typeface="Century Schoolbook"/>
              <a:ea typeface="Century Schoolbook"/>
              <a:cs typeface="Century Schoolbook"/>
              <a:sym typeface="Century Schoolbook"/>
            </a:endParaRPr>
          </a:p>
          <a:p>
            <a:pPr marL="0" marR="0" lvl="0" indent="0" algn="ctr" rtl="0">
              <a:spcBef>
                <a:spcPts val="0"/>
              </a:spcBef>
              <a:spcAft>
                <a:spcPts val="0"/>
              </a:spcAft>
              <a:buNone/>
            </a:pPr>
            <a:endParaRPr sz="3000" dirty="0">
              <a:solidFill>
                <a:schemeClr val="lt1"/>
              </a:solidFill>
              <a:latin typeface="Century Schoolbook"/>
              <a:ea typeface="Century Schoolbook"/>
              <a:cs typeface="Century Schoolbook"/>
              <a:sym typeface="Century Schoolbook"/>
            </a:endParaRPr>
          </a:p>
          <a:p>
            <a:pPr marL="0" marR="0" lvl="0" indent="0" algn="l" rtl="0">
              <a:spcBef>
                <a:spcPts val="0"/>
              </a:spcBef>
              <a:spcAft>
                <a:spcPts val="0"/>
              </a:spcAft>
              <a:buNone/>
            </a:pPr>
            <a:endParaRPr sz="3000" dirty="0">
              <a:solidFill>
                <a:schemeClr val="lt1"/>
              </a:solidFill>
              <a:latin typeface="Century Schoolbook"/>
              <a:ea typeface="Century Schoolbook"/>
              <a:cs typeface="Century Schoolbook"/>
              <a:sym typeface="Century Schoolbook"/>
            </a:endParaRPr>
          </a:p>
          <a:p>
            <a:pPr marL="0" marR="0" lvl="0" indent="0" algn="ctr" rtl="0">
              <a:spcBef>
                <a:spcPts val="0"/>
              </a:spcBef>
              <a:spcAft>
                <a:spcPts val="0"/>
              </a:spcAft>
              <a:buNone/>
            </a:pPr>
            <a:endParaRPr sz="3000" dirty="0">
              <a:solidFill>
                <a:schemeClr val="lt1"/>
              </a:solidFill>
              <a:latin typeface="Century Schoolbook"/>
              <a:ea typeface="Century Schoolbook"/>
              <a:cs typeface="Century Schoolbook"/>
              <a:sym typeface="Century Schoolbook"/>
            </a:endParaRPr>
          </a:p>
          <a:p>
            <a:pPr marL="0" marR="0" lvl="0" indent="0" algn="ctr" rtl="0">
              <a:spcBef>
                <a:spcPts val="0"/>
              </a:spcBef>
              <a:spcAft>
                <a:spcPts val="0"/>
              </a:spcAft>
              <a:buNone/>
            </a:pPr>
            <a:endParaRPr sz="3000" dirty="0">
              <a:solidFill>
                <a:schemeClr val="lt1"/>
              </a:solidFill>
              <a:latin typeface="Century Schoolbook"/>
              <a:ea typeface="Century Schoolbook"/>
              <a:cs typeface="Century Schoolbook"/>
              <a:sym typeface="Century Schoolbook"/>
            </a:endParaRPr>
          </a:p>
          <a:p>
            <a:pPr marL="0" marR="0" lvl="0" indent="0" algn="ctr" rtl="0">
              <a:spcBef>
                <a:spcPts val="0"/>
              </a:spcBef>
              <a:spcAft>
                <a:spcPts val="0"/>
              </a:spcAft>
              <a:buNone/>
            </a:pPr>
            <a:endParaRPr sz="3000" dirty="0">
              <a:solidFill>
                <a:schemeClr val="lt1"/>
              </a:solidFill>
              <a:latin typeface="Century Schoolbook"/>
              <a:ea typeface="Century Schoolbook"/>
              <a:cs typeface="Century Schoolbook"/>
              <a:sym typeface="Century Schoolbook"/>
            </a:endParaRPr>
          </a:p>
          <a:p>
            <a:pPr marL="0" marR="0" lvl="0" indent="0" algn="ctr" rtl="0">
              <a:spcBef>
                <a:spcPts val="0"/>
              </a:spcBef>
              <a:spcAft>
                <a:spcPts val="0"/>
              </a:spcAft>
              <a:buNone/>
            </a:pPr>
            <a:endParaRPr sz="3000" dirty="0">
              <a:solidFill>
                <a:schemeClr val="lt1"/>
              </a:solidFill>
              <a:latin typeface="Century Schoolbook"/>
              <a:ea typeface="Century Schoolbook"/>
              <a:cs typeface="Century Schoolbook"/>
              <a:sym typeface="Century Schoolbook"/>
            </a:endParaRPr>
          </a:p>
          <a:p>
            <a:pPr marL="0" marR="0" lvl="0" indent="0" algn="ctr" rtl="0">
              <a:spcBef>
                <a:spcPts val="0"/>
              </a:spcBef>
              <a:spcAft>
                <a:spcPts val="0"/>
              </a:spcAft>
              <a:buNone/>
            </a:pPr>
            <a:endParaRPr sz="3000" dirty="0">
              <a:solidFill>
                <a:schemeClr val="lt1"/>
              </a:solidFill>
              <a:latin typeface="Century Schoolbook"/>
              <a:ea typeface="Century Schoolbook"/>
              <a:cs typeface="Century Schoolbook"/>
              <a:sym typeface="Century Schoolbook"/>
            </a:endParaRPr>
          </a:p>
        </p:txBody>
      </p:sp>
      <p:sp>
        <p:nvSpPr>
          <p:cNvPr id="279" name="Google Shape;279;p24"/>
          <p:cNvSpPr/>
          <p:nvPr/>
        </p:nvSpPr>
        <p:spPr>
          <a:xfrm>
            <a:off x="-51100" y="3476069"/>
            <a:ext cx="2279100" cy="498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80" name="Google Shape;280;p24"/>
          <p:cNvSpPr/>
          <p:nvPr/>
        </p:nvSpPr>
        <p:spPr>
          <a:xfrm>
            <a:off x="7120975" y="150"/>
            <a:ext cx="364500" cy="68580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81" name="Google Shape;281;p24"/>
          <p:cNvSpPr/>
          <p:nvPr/>
        </p:nvSpPr>
        <p:spPr>
          <a:xfrm>
            <a:off x="2902750" y="1466075"/>
            <a:ext cx="924000" cy="4236600"/>
          </a:xfrm>
          <a:prstGeom prst="rect">
            <a:avLst/>
          </a:prstGeom>
          <a:solidFill>
            <a:srgbClr val="3D372E"/>
          </a:solidFill>
          <a:ln w="12700" cap="flat" cmpd="sng">
            <a:solidFill>
              <a:srgbClr val="3D372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Century Schoolbook"/>
              <a:ea typeface="Century Schoolbook"/>
              <a:cs typeface="Century Schoolbook"/>
              <a:sym typeface="Century Schoolbook"/>
            </a:endParaRPr>
          </a:p>
        </p:txBody>
      </p:sp>
      <p:sp>
        <p:nvSpPr>
          <p:cNvPr id="282" name="Google Shape;282;p24"/>
          <p:cNvSpPr/>
          <p:nvPr/>
        </p:nvSpPr>
        <p:spPr>
          <a:xfrm rot="10800000">
            <a:off x="2228025" y="3560443"/>
            <a:ext cx="674700" cy="203400"/>
          </a:xfrm>
          <a:prstGeom prst="left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83" name="Google Shape;283;p24"/>
          <p:cNvSpPr/>
          <p:nvPr/>
        </p:nvSpPr>
        <p:spPr>
          <a:xfrm>
            <a:off x="7566450" y="1466125"/>
            <a:ext cx="2965500" cy="461100"/>
          </a:xfrm>
          <a:prstGeom prst="rect">
            <a:avLst/>
          </a:prstGeom>
          <a:solidFill>
            <a:schemeClr val="accent1"/>
          </a:solidFill>
          <a:ln w="12700" cap="flat" cmpd="sng">
            <a:solidFill>
              <a:srgbClr val="81978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600">
                <a:solidFill>
                  <a:schemeClr val="lt1"/>
                </a:solidFill>
                <a:latin typeface="Century Schoolbook"/>
                <a:ea typeface="Century Schoolbook"/>
                <a:cs typeface="Century Schoolbook"/>
                <a:sym typeface="Century Schoolbook"/>
              </a:rPr>
              <a:t>   Program Counter’s MUX</a:t>
            </a:r>
            <a:endParaRPr sz="1600">
              <a:solidFill>
                <a:schemeClr val="lt1"/>
              </a:solidFill>
              <a:latin typeface="Century Schoolbook"/>
              <a:ea typeface="Century Schoolbook"/>
              <a:cs typeface="Century Schoolbook"/>
              <a:sym typeface="Century Schoolbook"/>
            </a:endParaRPr>
          </a:p>
        </p:txBody>
      </p:sp>
      <p:cxnSp>
        <p:nvCxnSpPr>
          <p:cNvPr id="284" name="Google Shape;284;p24"/>
          <p:cNvCxnSpPr/>
          <p:nvPr/>
        </p:nvCxnSpPr>
        <p:spPr>
          <a:xfrm>
            <a:off x="3826753" y="1696675"/>
            <a:ext cx="3259200" cy="0"/>
          </a:xfrm>
          <a:prstGeom prst="straightConnector1">
            <a:avLst/>
          </a:prstGeom>
          <a:noFill/>
          <a:ln w="9525" cap="flat" cmpd="sng">
            <a:solidFill>
              <a:schemeClr val="lt1"/>
            </a:solidFill>
            <a:prstDash val="solid"/>
            <a:miter lim="800000"/>
            <a:headEnd type="none" w="sm" len="sm"/>
            <a:tailEnd type="triangle" w="med" len="med"/>
          </a:ln>
        </p:spPr>
      </p:cxnSp>
      <p:sp>
        <p:nvSpPr>
          <p:cNvPr id="285" name="Google Shape;285;p24"/>
          <p:cNvSpPr/>
          <p:nvPr/>
        </p:nvSpPr>
        <p:spPr>
          <a:xfrm>
            <a:off x="7566450" y="2005475"/>
            <a:ext cx="2965500" cy="461100"/>
          </a:xfrm>
          <a:prstGeom prst="rect">
            <a:avLst/>
          </a:prstGeom>
          <a:solidFill>
            <a:schemeClr val="accent1"/>
          </a:solidFill>
          <a:ln w="12700" cap="flat" cmpd="sng">
            <a:solidFill>
              <a:srgbClr val="819783"/>
            </a:solidFill>
            <a:prstDash val="solid"/>
            <a:miter lim="800000"/>
            <a:headEnd type="none" w="sm" len="sm"/>
            <a:tailEnd type="none" w="sm" len="sm"/>
          </a:ln>
        </p:spPr>
        <p:txBody>
          <a:bodyPr spcFirstLastPara="1" wrap="square" lIns="91425" tIns="45700" rIns="91425" bIns="45700" anchor="ctr" anchorCtr="0">
            <a:noAutofit/>
          </a:bodyPr>
          <a:lstStyle/>
          <a:p>
            <a:pPr marL="457200" marR="0" lvl="0" indent="457200" algn="l" rtl="0">
              <a:spcBef>
                <a:spcPts val="0"/>
              </a:spcBef>
              <a:spcAft>
                <a:spcPts val="0"/>
              </a:spcAft>
              <a:buNone/>
            </a:pPr>
            <a:r>
              <a:rPr lang="en-US" sz="1600">
                <a:solidFill>
                  <a:schemeClr val="lt1"/>
                </a:solidFill>
                <a:latin typeface="Century Schoolbook"/>
                <a:ea typeface="Century Schoolbook"/>
                <a:cs typeface="Century Schoolbook"/>
                <a:sym typeface="Century Schoolbook"/>
              </a:rPr>
              <a:t>     ALU</a:t>
            </a:r>
            <a:endParaRPr sz="1600">
              <a:solidFill>
                <a:schemeClr val="lt1"/>
              </a:solidFill>
              <a:latin typeface="Century Schoolbook"/>
              <a:ea typeface="Century Schoolbook"/>
              <a:cs typeface="Century Schoolbook"/>
              <a:sym typeface="Century Schoolbook"/>
            </a:endParaRPr>
          </a:p>
        </p:txBody>
      </p:sp>
      <p:cxnSp>
        <p:nvCxnSpPr>
          <p:cNvPr id="286" name="Google Shape;286;p24"/>
          <p:cNvCxnSpPr/>
          <p:nvPr/>
        </p:nvCxnSpPr>
        <p:spPr>
          <a:xfrm>
            <a:off x="3826753" y="2236025"/>
            <a:ext cx="3259200" cy="0"/>
          </a:xfrm>
          <a:prstGeom prst="straightConnector1">
            <a:avLst/>
          </a:prstGeom>
          <a:noFill/>
          <a:ln w="9525" cap="flat" cmpd="sng">
            <a:solidFill>
              <a:schemeClr val="lt1"/>
            </a:solidFill>
            <a:prstDash val="solid"/>
            <a:miter lim="800000"/>
            <a:headEnd type="none" w="sm" len="sm"/>
            <a:tailEnd type="triangle" w="med" len="med"/>
          </a:ln>
        </p:spPr>
      </p:cxnSp>
      <p:sp>
        <p:nvSpPr>
          <p:cNvPr id="287" name="Google Shape;287;p24"/>
          <p:cNvSpPr/>
          <p:nvPr/>
        </p:nvSpPr>
        <p:spPr>
          <a:xfrm>
            <a:off x="7566450" y="2544825"/>
            <a:ext cx="2965500" cy="461100"/>
          </a:xfrm>
          <a:prstGeom prst="rect">
            <a:avLst/>
          </a:prstGeom>
          <a:solidFill>
            <a:schemeClr val="accent1"/>
          </a:solidFill>
          <a:ln w="12700" cap="flat" cmpd="sng">
            <a:solidFill>
              <a:srgbClr val="81978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600">
                <a:solidFill>
                  <a:schemeClr val="lt1"/>
                </a:solidFill>
                <a:latin typeface="Century Schoolbook"/>
                <a:ea typeface="Century Schoolbook"/>
                <a:cs typeface="Century Schoolbook"/>
                <a:sym typeface="Century Schoolbook"/>
              </a:rPr>
              <a:t>         Data Memory Read</a:t>
            </a:r>
            <a:endParaRPr sz="1600">
              <a:solidFill>
                <a:schemeClr val="lt1"/>
              </a:solidFill>
              <a:latin typeface="Century Schoolbook"/>
              <a:ea typeface="Century Schoolbook"/>
              <a:cs typeface="Century Schoolbook"/>
              <a:sym typeface="Century Schoolbook"/>
            </a:endParaRPr>
          </a:p>
        </p:txBody>
      </p:sp>
      <p:cxnSp>
        <p:nvCxnSpPr>
          <p:cNvPr id="288" name="Google Shape;288;p24"/>
          <p:cNvCxnSpPr/>
          <p:nvPr/>
        </p:nvCxnSpPr>
        <p:spPr>
          <a:xfrm>
            <a:off x="3826753" y="2775375"/>
            <a:ext cx="3259200" cy="0"/>
          </a:xfrm>
          <a:prstGeom prst="straightConnector1">
            <a:avLst/>
          </a:prstGeom>
          <a:noFill/>
          <a:ln w="9525" cap="flat" cmpd="sng">
            <a:solidFill>
              <a:schemeClr val="lt1"/>
            </a:solidFill>
            <a:prstDash val="solid"/>
            <a:miter lim="800000"/>
            <a:headEnd type="none" w="sm" len="sm"/>
            <a:tailEnd type="triangle" w="med" len="med"/>
          </a:ln>
        </p:spPr>
      </p:cxnSp>
      <p:sp>
        <p:nvSpPr>
          <p:cNvPr id="289" name="Google Shape;289;p24"/>
          <p:cNvSpPr/>
          <p:nvPr/>
        </p:nvSpPr>
        <p:spPr>
          <a:xfrm>
            <a:off x="7566450" y="3084175"/>
            <a:ext cx="2965500" cy="461100"/>
          </a:xfrm>
          <a:prstGeom prst="rect">
            <a:avLst/>
          </a:prstGeom>
          <a:solidFill>
            <a:schemeClr val="accent1"/>
          </a:solidFill>
          <a:ln w="12700" cap="flat" cmpd="sng">
            <a:solidFill>
              <a:srgbClr val="81978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dk2"/>
              </a:buClr>
              <a:buFont typeface="Arial"/>
              <a:buNone/>
            </a:pPr>
            <a:r>
              <a:rPr lang="en-US" sz="1600">
                <a:solidFill>
                  <a:schemeClr val="lt1"/>
                </a:solidFill>
                <a:latin typeface="Century Schoolbook"/>
                <a:ea typeface="Century Schoolbook"/>
                <a:cs typeface="Century Schoolbook"/>
                <a:sym typeface="Century Schoolbook"/>
              </a:rPr>
              <a:t>         Data Memory Write</a:t>
            </a:r>
            <a:endParaRPr sz="1600">
              <a:solidFill>
                <a:schemeClr val="lt1"/>
              </a:solidFill>
              <a:latin typeface="Century Schoolbook"/>
              <a:ea typeface="Century Schoolbook"/>
              <a:cs typeface="Century Schoolbook"/>
              <a:sym typeface="Century Schoolbook"/>
            </a:endParaRPr>
          </a:p>
        </p:txBody>
      </p:sp>
      <p:cxnSp>
        <p:nvCxnSpPr>
          <p:cNvPr id="290" name="Google Shape;290;p24"/>
          <p:cNvCxnSpPr/>
          <p:nvPr/>
        </p:nvCxnSpPr>
        <p:spPr>
          <a:xfrm>
            <a:off x="3826753" y="3314725"/>
            <a:ext cx="3259200" cy="0"/>
          </a:xfrm>
          <a:prstGeom prst="straightConnector1">
            <a:avLst/>
          </a:prstGeom>
          <a:noFill/>
          <a:ln w="9525" cap="flat" cmpd="sng">
            <a:solidFill>
              <a:schemeClr val="lt1"/>
            </a:solidFill>
            <a:prstDash val="solid"/>
            <a:miter lim="800000"/>
            <a:headEnd type="none" w="sm" len="sm"/>
            <a:tailEnd type="triangle" w="med" len="med"/>
          </a:ln>
        </p:spPr>
      </p:cxnSp>
      <p:sp>
        <p:nvSpPr>
          <p:cNvPr id="291" name="Google Shape;291;p24"/>
          <p:cNvSpPr/>
          <p:nvPr/>
        </p:nvSpPr>
        <p:spPr>
          <a:xfrm>
            <a:off x="7566450" y="3623513"/>
            <a:ext cx="2965500" cy="461100"/>
          </a:xfrm>
          <a:prstGeom prst="rect">
            <a:avLst/>
          </a:prstGeom>
          <a:solidFill>
            <a:schemeClr val="accent1"/>
          </a:solidFill>
          <a:ln w="12700" cap="flat" cmpd="sng">
            <a:solidFill>
              <a:srgbClr val="81978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600">
                <a:solidFill>
                  <a:schemeClr val="lt1"/>
                </a:solidFill>
                <a:latin typeface="Century Schoolbook"/>
                <a:ea typeface="Century Schoolbook"/>
                <a:cs typeface="Century Schoolbook"/>
                <a:sym typeface="Century Schoolbook"/>
              </a:rPr>
              <a:t>        Instruction Memory</a:t>
            </a:r>
            <a:endParaRPr sz="1600">
              <a:solidFill>
                <a:schemeClr val="lt1"/>
              </a:solidFill>
              <a:latin typeface="Century Schoolbook"/>
              <a:ea typeface="Century Schoolbook"/>
              <a:cs typeface="Century Schoolbook"/>
              <a:sym typeface="Century Schoolbook"/>
            </a:endParaRPr>
          </a:p>
        </p:txBody>
      </p:sp>
      <p:cxnSp>
        <p:nvCxnSpPr>
          <p:cNvPr id="292" name="Google Shape;292;p24"/>
          <p:cNvCxnSpPr/>
          <p:nvPr/>
        </p:nvCxnSpPr>
        <p:spPr>
          <a:xfrm>
            <a:off x="3826753" y="3854063"/>
            <a:ext cx="3259200" cy="0"/>
          </a:xfrm>
          <a:prstGeom prst="straightConnector1">
            <a:avLst/>
          </a:prstGeom>
          <a:noFill/>
          <a:ln w="9525" cap="flat" cmpd="sng">
            <a:solidFill>
              <a:schemeClr val="lt1"/>
            </a:solidFill>
            <a:prstDash val="solid"/>
            <a:miter lim="800000"/>
            <a:headEnd type="none" w="sm" len="sm"/>
            <a:tailEnd type="triangle" w="med" len="med"/>
          </a:ln>
        </p:spPr>
      </p:cxnSp>
      <p:sp>
        <p:nvSpPr>
          <p:cNvPr id="293" name="Google Shape;293;p24"/>
          <p:cNvSpPr/>
          <p:nvPr/>
        </p:nvSpPr>
        <p:spPr>
          <a:xfrm>
            <a:off x="7566450" y="5241575"/>
            <a:ext cx="2965500" cy="461100"/>
          </a:xfrm>
          <a:prstGeom prst="rect">
            <a:avLst/>
          </a:prstGeom>
          <a:solidFill>
            <a:schemeClr val="accent1"/>
          </a:solidFill>
          <a:ln w="12700" cap="flat" cmpd="sng">
            <a:solidFill>
              <a:srgbClr val="81978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600">
                <a:solidFill>
                  <a:schemeClr val="lt1"/>
                </a:solidFill>
                <a:latin typeface="Century Schoolbook"/>
                <a:ea typeface="Century Schoolbook"/>
                <a:cs typeface="Century Schoolbook"/>
                <a:sym typeface="Century Schoolbook"/>
              </a:rPr>
              <a:t>        Sign Extender MUX</a:t>
            </a:r>
            <a:endParaRPr sz="1600">
              <a:solidFill>
                <a:schemeClr val="lt1"/>
              </a:solidFill>
              <a:latin typeface="Century Schoolbook"/>
              <a:ea typeface="Century Schoolbook"/>
              <a:cs typeface="Century Schoolbook"/>
              <a:sym typeface="Century Schoolbook"/>
            </a:endParaRPr>
          </a:p>
        </p:txBody>
      </p:sp>
      <p:cxnSp>
        <p:nvCxnSpPr>
          <p:cNvPr id="294" name="Google Shape;294;p24"/>
          <p:cNvCxnSpPr/>
          <p:nvPr/>
        </p:nvCxnSpPr>
        <p:spPr>
          <a:xfrm>
            <a:off x="3826753" y="5472125"/>
            <a:ext cx="3259200" cy="0"/>
          </a:xfrm>
          <a:prstGeom prst="straightConnector1">
            <a:avLst/>
          </a:prstGeom>
          <a:noFill/>
          <a:ln w="9525" cap="flat" cmpd="sng">
            <a:solidFill>
              <a:schemeClr val="lt1"/>
            </a:solidFill>
            <a:prstDash val="solid"/>
            <a:miter lim="800000"/>
            <a:headEnd type="none" w="sm" len="sm"/>
            <a:tailEnd type="triangle" w="med" len="med"/>
          </a:ln>
        </p:spPr>
      </p:cxnSp>
      <p:sp>
        <p:nvSpPr>
          <p:cNvPr id="295" name="Google Shape;295;p24"/>
          <p:cNvSpPr/>
          <p:nvPr/>
        </p:nvSpPr>
        <p:spPr>
          <a:xfrm>
            <a:off x="7566450" y="4162875"/>
            <a:ext cx="2965500" cy="461100"/>
          </a:xfrm>
          <a:prstGeom prst="rect">
            <a:avLst/>
          </a:prstGeom>
          <a:solidFill>
            <a:schemeClr val="accent1"/>
          </a:solidFill>
          <a:ln w="12700" cap="flat" cmpd="sng">
            <a:solidFill>
              <a:srgbClr val="81978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600">
                <a:solidFill>
                  <a:schemeClr val="lt1"/>
                </a:solidFill>
                <a:latin typeface="Century Schoolbook"/>
                <a:ea typeface="Century Schoolbook"/>
                <a:cs typeface="Century Schoolbook"/>
                <a:sym typeface="Century Schoolbook"/>
              </a:rPr>
              <a:t>   MUX (Instruction Mem)</a:t>
            </a:r>
            <a:endParaRPr sz="1600">
              <a:solidFill>
                <a:schemeClr val="lt1"/>
              </a:solidFill>
              <a:latin typeface="Century Schoolbook"/>
              <a:ea typeface="Century Schoolbook"/>
              <a:cs typeface="Century Schoolbook"/>
              <a:sym typeface="Century Schoolbook"/>
            </a:endParaRPr>
          </a:p>
        </p:txBody>
      </p:sp>
      <p:cxnSp>
        <p:nvCxnSpPr>
          <p:cNvPr id="296" name="Google Shape;296;p24"/>
          <p:cNvCxnSpPr/>
          <p:nvPr/>
        </p:nvCxnSpPr>
        <p:spPr>
          <a:xfrm>
            <a:off x="3826753" y="4393425"/>
            <a:ext cx="3259200" cy="0"/>
          </a:xfrm>
          <a:prstGeom prst="straightConnector1">
            <a:avLst/>
          </a:prstGeom>
          <a:noFill/>
          <a:ln w="9525" cap="flat" cmpd="sng">
            <a:solidFill>
              <a:schemeClr val="lt1"/>
            </a:solidFill>
            <a:prstDash val="solid"/>
            <a:miter lim="800000"/>
            <a:headEnd type="none" w="sm" len="sm"/>
            <a:tailEnd type="triangle" w="med" len="med"/>
          </a:ln>
        </p:spPr>
      </p:cxnSp>
      <p:sp>
        <p:nvSpPr>
          <p:cNvPr id="297" name="Google Shape;297;p24"/>
          <p:cNvSpPr/>
          <p:nvPr/>
        </p:nvSpPr>
        <p:spPr>
          <a:xfrm>
            <a:off x="7566450" y="4702225"/>
            <a:ext cx="2965500" cy="461100"/>
          </a:xfrm>
          <a:prstGeom prst="rect">
            <a:avLst/>
          </a:prstGeom>
          <a:solidFill>
            <a:schemeClr val="accent1"/>
          </a:solidFill>
          <a:ln w="12700" cap="flat" cmpd="sng">
            <a:solidFill>
              <a:srgbClr val="81978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600">
                <a:solidFill>
                  <a:schemeClr val="lt1"/>
                </a:solidFill>
                <a:latin typeface="Century Schoolbook"/>
                <a:ea typeface="Century Schoolbook"/>
                <a:cs typeface="Century Schoolbook"/>
                <a:sym typeface="Century Schoolbook"/>
              </a:rPr>
              <a:t>          MUX (Data Mem)</a:t>
            </a:r>
            <a:endParaRPr sz="1600">
              <a:solidFill>
                <a:schemeClr val="lt1"/>
              </a:solidFill>
              <a:latin typeface="Century Schoolbook"/>
              <a:ea typeface="Century Schoolbook"/>
              <a:cs typeface="Century Schoolbook"/>
              <a:sym typeface="Century Schoolbook"/>
            </a:endParaRPr>
          </a:p>
        </p:txBody>
      </p:sp>
      <p:cxnSp>
        <p:nvCxnSpPr>
          <p:cNvPr id="298" name="Google Shape;298;p24"/>
          <p:cNvCxnSpPr/>
          <p:nvPr/>
        </p:nvCxnSpPr>
        <p:spPr>
          <a:xfrm>
            <a:off x="3826753" y="4932775"/>
            <a:ext cx="3259200" cy="0"/>
          </a:xfrm>
          <a:prstGeom prst="straightConnector1">
            <a:avLst/>
          </a:prstGeom>
          <a:noFill/>
          <a:ln w="9525" cap="flat" cmpd="sng">
            <a:solidFill>
              <a:schemeClr val="lt1"/>
            </a:solidFill>
            <a:prstDash val="solid"/>
            <a:miter lim="800000"/>
            <a:headEnd type="none" w="sm" len="sm"/>
            <a:tailEnd type="triangle" w="med" len="med"/>
          </a:ln>
        </p:spPr>
      </p:cxnSp>
      <p:sp>
        <p:nvSpPr>
          <p:cNvPr id="300" name="Google Shape;300;p24"/>
          <p:cNvSpPr txBox="1"/>
          <p:nvPr/>
        </p:nvSpPr>
        <p:spPr>
          <a:xfrm>
            <a:off x="7148043" y="2005463"/>
            <a:ext cx="1572600" cy="461100"/>
          </a:xfrm>
          <a:prstGeom prst="rect">
            <a:avLst/>
          </a:prstGeom>
          <a:solidFill>
            <a:srgbClr val="FFFFFF">
              <a:alpha val="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dk1"/>
                </a:solidFill>
                <a:highlight>
                  <a:srgbClr val="FFFFFF"/>
                </a:highlight>
                <a:latin typeface="Century Schoolbook"/>
                <a:ea typeface="Century Schoolbook"/>
                <a:cs typeface="Century Schoolbook"/>
                <a:sym typeface="Century Schoolbook"/>
              </a:rPr>
              <a:t>C</a:t>
            </a:r>
          </a:p>
          <a:p>
            <a:pPr marL="0" lvl="0" indent="0" algn="l" rtl="0">
              <a:spcBef>
                <a:spcPts val="0"/>
              </a:spcBef>
              <a:spcAft>
                <a:spcPts val="0"/>
              </a:spcAft>
              <a:buNone/>
            </a:pPr>
            <a:r>
              <a:rPr lang="en-US" dirty="0">
                <a:solidFill>
                  <a:schemeClr val="dk1"/>
                </a:solidFill>
                <a:highlight>
                  <a:srgbClr val="FFFFFF"/>
                </a:highlight>
                <a:latin typeface="Century Schoolbook"/>
                <a:ea typeface="Century Schoolbook"/>
                <a:cs typeface="Century Schoolbook"/>
                <a:sym typeface="Century Schoolbook"/>
              </a:rPr>
              <a:t>O</a:t>
            </a:r>
          </a:p>
          <a:p>
            <a:pPr marL="0" lvl="0" indent="0" algn="l" rtl="0">
              <a:spcBef>
                <a:spcPts val="0"/>
              </a:spcBef>
              <a:spcAft>
                <a:spcPts val="0"/>
              </a:spcAft>
              <a:buNone/>
            </a:pPr>
            <a:r>
              <a:rPr lang="en-US" sz="1800" dirty="0">
                <a:solidFill>
                  <a:schemeClr val="dk1"/>
                </a:solidFill>
                <a:highlight>
                  <a:srgbClr val="FFFFFF"/>
                </a:highlight>
                <a:latin typeface="Century Schoolbook"/>
                <a:ea typeface="Century Schoolbook"/>
                <a:cs typeface="Century Schoolbook"/>
                <a:sym typeface="Century Schoolbook"/>
              </a:rPr>
              <a:t>N</a:t>
            </a:r>
          </a:p>
          <a:p>
            <a:pPr marL="0" lvl="0" indent="0" algn="l" rtl="0">
              <a:spcBef>
                <a:spcPts val="0"/>
              </a:spcBef>
              <a:spcAft>
                <a:spcPts val="0"/>
              </a:spcAft>
              <a:buNone/>
            </a:pPr>
            <a:r>
              <a:rPr lang="en-US" dirty="0">
                <a:solidFill>
                  <a:schemeClr val="dk1"/>
                </a:solidFill>
                <a:highlight>
                  <a:srgbClr val="FFFFFF"/>
                </a:highlight>
                <a:latin typeface="Century Schoolbook"/>
                <a:ea typeface="Century Schoolbook"/>
                <a:cs typeface="Century Schoolbook"/>
                <a:sym typeface="Century Schoolbook"/>
              </a:rPr>
              <a:t>T</a:t>
            </a:r>
          </a:p>
          <a:p>
            <a:pPr marL="0" lvl="0" indent="0" algn="l" rtl="0">
              <a:spcBef>
                <a:spcPts val="0"/>
              </a:spcBef>
              <a:spcAft>
                <a:spcPts val="0"/>
              </a:spcAft>
              <a:buNone/>
            </a:pPr>
            <a:r>
              <a:rPr lang="en-US" sz="1800" dirty="0">
                <a:solidFill>
                  <a:schemeClr val="dk1"/>
                </a:solidFill>
                <a:highlight>
                  <a:srgbClr val="FFFFFF"/>
                </a:highlight>
                <a:latin typeface="Century Schoolbook"/>
                <a:ea typeface="Century Schoolbook"/>
                <a:cs typeface="Century Schoolbook"/>
                <a:sym typeface="Century Schoolbook"/>
              </a:rPr>
              <a:t>R</a:t>
            </a:r>
          </a:p>
          <a:p>
            <a:pPr marL="0" lvl="0" indent="0" algn="l" rtl="0">
              <a:spcBef>
                <a:spcPts val="0"/>
              </a:spcBef>
              <a:spcAft>
                <a:spcPts val="0"/>
              </a:spcAft>
              <a:buNone/>
            </a:pPr>
            <a:r>
              <a:rPr lang="en-US" dirty="0">
                <a:solidFill>
                  <a:schemeClr val="dk1"/>
                </a:solidFill>
                <a:highlight>
                  <a:srgbClr val="FFFFFF"/>
                </a:highlight>
                <a:latin typeface="Century Schoolbook"/>
                <a:ea typeface="Century Schoolbook"/>
                <a:cs typeface="Century Schoolbook"/>
                <a:sym typeface="Century Schoolbook"/>
              </a:rPr>
              <a:t>O</a:t>
            </a:r>
          </a:p>
          <a:p>
            <a:pPr marL="0" lvl="0" indent="0" algn="l" rtl="0">
              <a:spcBef>
                <a:spcPts val="0"/>
              </a:spcBef>
              <a:spcAft>
                <a:spcPts val="0"/>
              </a:spcAft>
              <a:buNone/>
            </a:pPr>
            <a:r>
              <a:rPr lang="en-US" sz="1800" dirty="0">
                <a:solidFill>
                  <a:schemeClr val="dk1"/>
                </a:solidFill>
                <a:highlight>
                  <a:srgbClr val="FFFFFF"/>
                </a:highlight>
                <a:latin typeface="Century Schoolbook"/>
                <a:ea typeface="Century Schoolbook"/>
                <a:cs typeface="Century Schoolbook"/>
                <a:sym typeface="Century Schoolbook"/>
              </a:rPr>
              <a:t>L</a:t>
            </a:r>
          </a:p>
          <a:p>
            <a:pPr marL="0" lvl="0" indent="0" algn="l" rtl="0">
              <a:spcBef>
                <a:spcPts val="0"/>
              </a:spcBef>
              <a:spcAft>
                <a:spcPts val="0"/>
              </a:spcAft>
              <a:buNone/>
            </a:pPr>
            <a:endParaRPr lang="en-US" dirty="0">
              <a:solidFill>
                <a:schemeClr val="dk1"/>
              </a:solidFill>
              <a:highlight>
                <a:srgbClr val="FFFFFF"/>
              </a:highlight>
              <a:latin typeface="Century Schoolbook"/>
              <a:ea typeface="Century Schoolbook"/>
              <a:cs typeface="Century Schoolbook"/>
              <a:sym typeface="Century Schoolbook"/>
            </a:endParaRPr>
          </a:p>
          <a:p>
            <a:pPr marL="0" lvl="0" indent="0" algn="l" rtl="0">
              <a:spcBef>
                <a:spcPts val="0"/>
              </a:spcBef>
              <a:spcAft>
                <a:spcPts val="0"/>
              </a:spcAft>
              <a:buNone/>
            </a:pPr>
            <a:r>
              <a:rPr lang="en-US" sz="1800" dirty="0">
                <a:solidFill>
                  <a:schemeClr val="dk1"/>
                </a:solidFill>
                <a:highlight>
                  <a:srgbClr val="FFFFFF"/>
                </a:highlight>
                <a:latin typeface="Century Schoolbook"/>
                <a:ea typeface="Century Schoolbook"/>
                <a:cs typeface="Century Schoolbook"/>
                <a:sym typeface="Century Schoolbook"/>
              </a:rPr>
              <a:t>B</a:t>
            </a:r>
          </a:p>
          <a:p>
            <a:pPr marL="0" lvl="0" indent="0" algn="l" rtl="0">
              <a:spcBef>
                <a:spcPts val="0"/>
              </a:spcBef>
              <a:spcAft>
                <a:spcPts val="0"/>
              </a:spcAft>
              <a:buNone/>
            </a:pPr>
            <a:r>
              <a:rPr lang="en-US" dirty="0">
                <a:solidFill>
                  <a:schemeClr val="dk1"/>
                </a:solidFill>
                <a:highlight>
                  <a:srgbClr val="FFFFFF"/>
                </a:highlight>
                <a:latin typeface="Century Schoolbook"/>
                <a:ea typeface="Century Schoolbook"/>
                <a:cs typeface="Century Schoolbook"/>
                <a:sym typeface="Century Schoolbook"/>
              </a:rPr>
              <a:t>U</a:t>
            </a:r>
          </a:p>
          <a:p>
            <a:pPr marL="0" lvl="0" indent="0" algn="l" rtl="0">
              <a:spcBef>
                <a:spcPts val="0"/>
              </a:spcBef>
              <a:spcAft>
                <a:spcPts val="0"/>
              </a:spcAft>
              <a:buNone/>
            </a:pPr>
            <a:r>
              <a:rPr lang="en-US" sz="1800" dirty="0">
                <a:solidFill>
                  <a:schemeClr val="dk1"/>
                </a:solidFill>
                <a:highlight>
                  <a:srgbClr val="FFFFFF"/>
                </a:highlight>
                <a:latin typeface="Century Schoolbook"/>
                <a:ea typeface="Century Schoolbook"/>
                <a:cs typeface="Century Schoolbook"/>
                <a:sym typeface="Century Schoolbook"/>
              </a:rPr>
              <a:t>S</a:t>
            </a:r>
            <a:endParaRPr sz="1800" dirty="0">
              <a:solidFill>
                <a:schemeClr val="dk1"/>
              </a:solidFill>
              <a:highlight>
                <a:srgbClr val="FFFFFF"/>
              </a:highlight>
              <a:latin typeface="Century Schoolbook"/>
              <a:ea typeface="Century Schoolbook"/>
              <a:cs typeface="Century Schoolbook"/>
              <a:sym typeface="Century Schoolbook"/>
            </a:endParaRPr>
          </a:p>
        </p:txBody>
      </p:sp>
      <p:sp>
        <p:nvSpPr>
          <p:cNvPr id="301" name="Google Shape;301;p24"/>
          <p:cNvSpPr/>
          <p:nvPr/>
        </p:nvSpPr>
        <p:spPr>
          <a:xfrm>
            <a:off x="2228023" y="3037799"/>
            <a:ext cx="135600" cy="9285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302" name="Google Shape;302;p24"/>
          <p:cNvSpPr/>
          <p:nvPr/>
        </p:nvSpPr>
        <p:spPr>
          <a:xfrm rot="10800000">
            <a:off x="2228025" y="3824073"/>
            <a:ext cx="674700" cy="203400"/>
          </a:xfrm>
          <a:prstGeom prst="left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303" name="Google Shape;303;p24"/>
          <p:cNvSpPr/>
          <p:nvPr/>
        </p:nvSpPr>
        <p:spPr>
          <a:xfrm rot="10800000">
            <a:off x="2228025" y="2978859"/>
            <a:ext cx="674700" cy="203400"/>
          </a:xfrm>
          <a:prstGeom prst="left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304" name="Google Shape;304;p24"/>
          <p:cNvSpPr/>
          <p:nvPr/>
        </p:nvSpPr>
        <p:spPr>
          <a:xfrm rot="10800000">
            <a:off x="2228025" y="3287720"/>
            <a:ext cx="674700" cy="203400"/>
          </a:xfrm>
          <a:prstGeom prst="left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305" name="Google Shape;305;p24"/>
          <p:cNvSpPr txBox="1"/>
          <p:nvPr/>
        </p:nvSpPr>
        <p:spPr>
          <a:xfrm>
            <a:off x="1071588" y="3045514"/>
            <a:ext cx="2139300" cy="46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dirty="0">
                <a:solidFill>
                  <a:schemeClr val="bg2"/>
                </a:solidFill>
                <a:latin typeface="Century Schoolbook"/>
                <a:ea typeface="Century Schoolbook"/>
                <a:cs typeface="Century Schoolbook"/>
                <a:sym typeface="Century Schoolbook"/>
              </a:rPr>
              <a:t>Instruction </a:t>
            </a:r>
            <a:endParaRPr sz="1500" dirty="0">
              <a:solidFill>
                <a:schemeClr val="bg2"/>
              </a:solidFill>
              <a:latin typeface="Century Schoolbook"/>
              <a:ea typeface="Century Schoolbook"/>
              <a:cs typeface="Century Schoolbook"/>
              <a:sym typeface="Century Schoolbook"/>
            </a:endParaRPr>
          </a:p>
        </p:txBody>
      </p:sp>
      <p:sp>
        <p:nvSpPr>
          <p:cNvPr id="31" name="Google Shape;305;p24">
            <a:extLst>
              <a:ext uri="{FF2B5EF4-FFF2-40B4-BE49-F238E27FC236}">
                <a16:creationId xmlns:a16="http://schemas.microsoft.com/office/drawing/2014/main" id="{5983E4B3-39D0-4EC7-B1CB-DF9A449123F5}"/>
              </a:ext>
            </a:extLst>
          </p:cNvPr>
          <p:cNvSpPr txBox="1"/>
          <p:nvPr/>
        </p:nvSpPr>
        <p:spPr>
          <a:xfrm>
            <a:off x="1088450" y="3500513"/>
            <a:ext cx="2139300" cy="46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dirty="0">
                <a:solidFill>
                  <a:schemeClr val="bg2"/>
                </a:solidFill>
                <a:latin typeface="Century Schoolbook"/>
                <a:ea typeface="Century Schoolbook"/>
                <a:cs typeface="Century Schoolbook"/>
                <a:sym typeface="Century Schoolbook"/>
              </a:rPr>
              <a:t>Memory </a:t>
            </a:r>
            <a:endParaRPr sz="1500" dirty="0">
              <a:solidFill>
                <a:schemeClr val="bg2"/>
              </a:solidFill>
              <a:latin typeface="Century Schoolbook"/>
              <a:ea typeface="Century Schoolbook"/>
              <a:cs typeface="Century Schoolbook"/>
              <a:sym typeface="Century Schoolbook"/>
            </a:endParaRPr>
          </a:p>
        </p:txBody>
      </p:sp>
      <p:sp>
        <p:nvSpPr>
          <p:cNvPr id="32" name="Google Shape;299;p24">
            <a:extLst>
              <a:ext uri="{FF2B5EF4-FFF2-40B4-BE49-F238E27FC236}">
                <a16:creationId xmlns:a16="http://schemas.microsoft.com/office/drawing/2014/main" id="{EB9066F8-36BA-4DB5-A768-1A562F0FE21A}"/>
              </a:ext>
            </a:extLst>
          </p:cNvPr>
          <p:cNvSpPr txBox="1"/>
          <p:nvPr/>
        </p:nvSpPr>
        <p:spPr>
          <a:xfrm>
            <a:off x="1390000" y="2075182"/>
            <a:ext cx="3949500" cy="461100"/>
          </a:xfrm>
          <a:prstGeom prst="rect">
            <a:avLst/>
          </a:prstGeom>
          <a:solidFill>
            <a:srgbClr val="FFFFFF">
              <a:alpha val="0"/>
            </a:srgbClr>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solidFill>
                  <a:schemeClr val="lt1"/>
                </a:solidFill>
                <a:latin typeface="Century Schoolbook"/>
                <a:ea typeface="Century Schoolbook"/>
                <a:cs typeface="Century Schoolbook"/>
                <a:sym typeface="Century Schoolbook"/>
              </a:rPr>
              <a:t>D</a:t>
            </a:r>
          </a:p>
          <a:p>
            <a:pPr marL="0" lvl="0" indent="0" algn="ctr" rtl="0">
              <a:spcBef>
                <a:spcPts val="0"/>
              </a:spcBef>
              <a:spcAft>
                <a:spcPts val="0"/>
              </a:spcAft>
              <a:buNone/>
            </a:pPr>
            <a:r>
              <a:rPr lang="en-US" sz="2400" dirty="0">
                <a:solidFill>
                  <a:schemeClr val="lt1"/>
                </a:solidFill>
                <a:latin typeface="Century Schoolbook"/>
                <a:ea typeface="Century Schoolbook"/>
                <a:cs typeface="Century Schoolbook"/>
                <a:sym typeface="Century Schoolbook"/>
              </a:rPr>
              <a:t>E</a:t>
            </a:r>
          </a:p>
          <a:p>
            <a:pPr marL="0" lvl="0" indent="0" algn="ctr" rtl="0">
              <a:spcBef>
                <a:spcPts val="0"/>
              </a:spcBef>
              <a:spcAft>
                <a:spcPts val="0"/>
              </a:spcAft>
              <a:buNone/>
            </a:pPr>
            <a:r>
              <a:rPr lang="en-US" sz="2400" dirty="0">
                <a:solidFill>
                  <a:schemeClr val="lt1"/>
                </a:solidFill>
                <a:latin typeface="Century Schoolbook"/>
                <a:ea typeface="Century Schoolbook"/>
                <a:cs typeface="Century Schoolbook"/>
                <a:sym typeface="Century Schoolbook"/>
              </a:rPr>
              <a:t>C</a:t>
            </a:r>
          </a:p>
          <a:p>
            <a:pPr marL="0" lvl="0" indent="0" algn="ctr" rtl="0">
              <a:spcBef>
                <a:spcPts val="0"/>
              </a:spcBef>
              <a:spcAft>
                <a:spcPts val="0"/>
              </a:spcAft>
              <a:buNone/>
            </a:pPr>
            <a:r>
              <a:rPr lang="en-US" sz="2400" dirty="0">
                <a:solidFill>
                  <a:schemeClr val="lt1"/>
                </a:solidFill>
                <a:latin typeface="Century Schoolbook"/>
                <a:ea typeface="Century Schoolbook"/>
                <a:cs typeface="Century Schoolbook"/>
                <a:sym typeface="Century Schoolbook"/>
              </a:rPr>
              <a:t>O</a:t>
            </a:r>
          </a:p>
          <a:p>
            <a:pPr marL="0" lvl="0" indent="0" algn="ctr" rtl="0">
              <a:spcBef>
                <a:spcPts val="0"/>
              </a:spcBef>
              <a:spcAft>
                <a:spcPts val="0"/>
              </a:spcAft>
              <a:buNone/>
            </a:pPr>
            <a:r>
              <a:rPr lang="en-US" sz="2400" dirty="0">
                <a:solidFill>
                  <a:schemeClr val="lt1"/>
                </a:solidFill>
                <a:latin typeface="Century Schoolbook"/>
                <a:ea typeface="Century Schoolbook"/>
                <a:cs typeface="Century Schoolbook"/>
                <a:sym typeface="Century Schoolbook"/>
              </a:rPr>
              <a:t>D</a:t>
            </a:r>
          </a:p>
          <a:p>
            <a:pPr marL="0" lvl="0" indent="0" algn="ctr" rtl="0">
              <a:spcBef>
                <a:spcPts val="0"/>
              </a:spcBef>
              <a:spcAft>
                <a:spcPts val="0"/>
              </a:spcAft>
              <a:buNone/>
            </a:pPr>
            <a:r>
              <a:rPr lang="en-US" sz="2400" dirty="0">
                <a:solidFill>
                  <a:schemeClr val="lt1"/>
                </a:solidFill>
                <a:latin typeface="Century Schoolbook"/>
                <a:ea typeface="Century Schoolbook"/>
                <a:cs typeface="Century Schoolbook"/>
                <a:sym typeface="Century Schoolbook"/>
              </a:rPr>
              <a:t>E</a:t>
            </a:r>
          </a:p>
          <a:p>
            <a:pPr marL="0" lvl="0" indent="0" algn="ctr" rtl="0">
              <a:spcBef>
                <a:spcPts val="0"/>
              </a:spcBef>
              <a:spcAft>
                <a:spcPts val="0"/>
              </a:spcAft>
              <a:buNone/>
            </a:pPr>
            <a:r>
              <a:rPr lang="en-US" sz="2400" dirty="0">
                <a:solidFill>
                  <a:schemeClr val="lt1"/>
                </a:solidFill>
                <a:latin typeface="Century Schoolbook"/>
                <a:ea typeface="Century Schoolbook"/>
                <a:cs typeface="Century Schoolbook"/>
                <a:sym typeface="Century Schoolbook"/>
              </a:rPr>
              <a:t>R</a:t>
            </a:r>
            <a:endParaRPr sz="2400" dirty="0">
              <a:solidFill>
                <a:schemeClr val="lt1"/>
              </a:solidFill>
              <a:latin typeface="Century Schoolbook"/>
              <a:ea typeface="Century Schoolbook"/>
              <a:cs typeface="Century Schoolbook"/>
              <a:sym typeface="Century Schoolbook"/>
            </a:endParaRPr>
          </a:p>
        </p:txBody>
      </p:sp>
    </p:spTree>
    <p:extLst>
      <p:ext uri="{BB962C8B-B14F-4D97-AF65-F5344CB8AC3E}">
        <p14:creationId xmlns:p14="http://schemas.microsoft.com/office/powerpoint/2010/main" val="313778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30014-30D0-4DB0-85B0-877FA7469675}"/>
              </a:ext>
            </a:extLst>
          </p:cNvPr>
          <p:cNvSpPr>
            <a:spLocks noGrp="1"/>
          </p:cNvSpPr>
          <p:nvPr>
            <p:ph type="title"/>
          </p:nvPr>
        </p:nvSpPr>
        <p:spPr>
          <a:xfrm>
            <a:off x="838200" y="337954"/>
            <a:ext cx="10515600" cy="1145224"/>
          </a:xfrm>
        </p:spPr>
        <p:txBody>
          <a:bodyPr>
            <a:normAutofit/>
          </a:bodyPr>
          <a:lstStyle/>
          <a:p>
            <a:r>
              <a:rPr lang="en-US" sz="6600" u="sng" dirty="0"/>
              <a:t>Group 20</a:t>
            </a:r>
          </a:p>
        </p:txBody>
      </p:sp>
      <p:sp>
        <p:nvSpPr>
          <p:cNvPr id="3" name="Content Placeholder 2">
            <a:extLst>
              <a:ext uri="{FF2B5EF4-FFF2-40B4-BE49-F238E27FC236}">
                <a16:creationId xmlns:a16="http://schemas.microsoft.com/office/drawing/2014/main" id="{027DFFAC-87D7-4D66-9C5C-D5B62D7280F9}"/>
              </a:ext>
            </a:extLst>
          </p:cNvPr>
          <p:cNvSpPr>
            <a:spLocks noGrp="1"/>
          </p:cNvSpPr>
          <p:nvPr>
            <p:ph sz="half" idx="1"/>
          </p:nvPr>
        </p:nvSpPr>
        <p:spPr>
          <a:xfrm>
            <a:off x="860764" y="1956685"/>
            <a:ext cx="5029200" cy="4351338"/>
          </a:xfrm>
        </p:spPr>
        <p:txBody>
          <a:bodyPr>
            <a:normAutofit/>
          </a:bodyPr>
          <a:lstStyle/>
          <a:p>
            <a:r>
              <a:rPr lang="en-US" sz="2700" dirty="0"/>
              <a:t>Nikhil Kumar Gujrati</a:t>
            </a:r>
          </a:p>
          <a:p>
            <a:r>
              <a:rPr lang="en-US" sz="2700" dirty="0"/>
              <a:t>Harsh Kochar</a:t>
            </a:r>
          </a:p>
          <a:p>
            <a:r>
              <a:rPr lang="en-US" sz="2700" dirty="0"/>
              <a:t>Aditya Kumar</a:t>
            </a:r>
          </a:p>
          <a:p>
            <a:r>
              <a:rPr lang="en-US" sz="2700" dirty="0"/>
              <a:t>Kamran Hussain</a:t>
            </a:r>
          </a:p>
          <a:p>
            <a:r>
              <a:rPr lang="en-US" sz="2700" dirty="0"/>
              <a:t>Abhinav Batta</a:t>
            </a:r>
          </a:p>
        </p:txBody>
      </p:sp>
      <p:sp>
        <p:nvSpPr>
          <p:cNvPr id="4" name="Content Placeholder 3">
            <a:extLst>
              <a:ext uri="{FF2B5EF4-FFF2-40B4-BE49-F238E27FC236}">
                <a16:creationId xmlns:a16="http://schemas.microsoft.com/office/drawing/2014/main" id="{062CF923-6881-457F-ACF6-B73030BFF91B}"/>
              </a:ext>
            </a:extLst>
          </p:cNvPr>
          <p:cNvSpPr>
            <a:spLocks noGrp="1"/>
          </p:cNvSpPr>
          <p:nvPr>
            <p:ph sz="half" idx="2"/>
          </p:nvPr>
        </p:nvSpPr>
        <p:spPr>
          <a:xfrm>
            <a:off x="5912528" y="1956685"/>
            <a:ext cx="5029200" cy="4351338"/>
          </a:xfrm>
        </p:spPr>
        <p:txBody>
          <a:bodyPr>
            <a:normAutofit/>
          </a:bodyPr>
          <a:lstStyle/>
          <a:p>
            <a:pPr marL="0" indent="0">
              <a:buNone/>
            </a:pPr>
            <a:r>
              <a:rPr lang="en-US" sz="2700" dirty="0"/>
              <a:t> IIT2018048</a:t>
            </a:r>
          </a:p>
          <a:p>
            <a:pPr marL="0" indent="0">
              <a:buNone/>
            </a:pPr>
            <a:r>
              <a:rPr lang="en-US" sz="2700" dirty="0"/>
              <a:t> IIT2018049</a:t>
            </a:r>
          </a:p>
          <a:p>
            <a:pPr marL="0" indent="0">
              <a:buNone/>
            </a:pPr>
            <a:r>
              <a:rPr lang="en-US" sz="2700" dirty="0"/>
              <a:t> IIT2018046</a:t>
            </a:r>
          </a:p>
          <a:p>
            <a:pPr marL="0" indent="0">
              <a:buNone/>
            </a:pPr>
            <a:r>
              <a:rPr lang="en-US" sz="2700" dirty="0"/>
              <a:t> IIT2018036</a:t>
            </a:r>
          </a:p>
          <a:p>
            <a:pPr marL="0" indent="0">
              <a:buNone/>
            </a:pPr>
            <a:r>
              <a:rPr lang="en-US" sz="2700" dirty="0"/>
              <a:t> IIT2018010</a:t>
            </a:r>
          </a:p>
        </p:txBody>
      </p:sp>
      <p:sp>
        <p:nvSpPr>
          <p:cNvPr id="5" name="Title 1">
            <a:extLst>
              <a:ext uri="{FF2B5EF4-FFF2-40B4-BE49-F238E27FC236}">
                <a16:creationId xmlns:a16="http://schemas.microsoft.com/office/drawing/2014/main" id="{49F0B44F-A0A4-40E3-B6F9-C942D75DE8A7}"/>
              </a:ext>
            </a:extLst>
          </p:cNvPr>
          <p:cNvSpPr txBox="1">
            <a:spLocks/>
          </p:cNvSpPr>
          <p:nvPr/>
        </p:nvSpPr>
        <p:spPr>
          <a:xfrm>
            <a:off x="815636" y="685800"/>
            <a:ext cx="10515600" cy="57308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dirty="0">
                <a:solidFill>
                  <a:schemeClr val="tx1"/>
                </a:solidFill>
              </a:rPr>
              <a:t>THANK YOU </a:t>
            </a:r>
            <a:r>
              <a:rPr lang="en-US" dirty="0">
                <a:solidFill>
                  <a:schemeClr val="tx1"/>
                </a:solidFill>
                <a:sym typeface="Wingdings" panose="05000000000000000000" pitchFamily="2" charset="2"/>
              </a:rPr>
              <a:t></a:t>
            </a:r>
            <a:endParaRPr lang="en-US" dirty="0">
              <a:solidFill>
                <a:schemeClr val="tx1"/>
              </a:solidFill>
            </a:endParaRPr>
          </a:p>
        </p:txBody>
      </p:sp>
    </p:spTree>
    <p:extLst>
      <p:ext uri="{BB962C8B-B14F-4D97-AF65-F5344CB8AC3E}">
        <p14:creationId xmlns:p14="http://schemas.microsoft.com/office/powerpoint/2010/main" val="696181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570" y="35626"/>
            <a:ext cx="10515600" cy="1145224"/>
          </a:xfrm>
        </p:spPr>
        <p:txBody>
          <a:bodyPr/>
          <a:lstStyle/>
          <a:p>
            <a:r>
              <a:rPr lang="en-US" u="sng" dirty="0"/>
              <a:t>Data Flow Cycle </a:t>
            </a:r>
          </a:p>
        </p:txBody>
      </p:sp>
      <p:sp>
        <p:nvSpPr>
          <p:cNvPr id="5" name="Content Placeholder 3"/>
          <p:cNvSpPr>
            <a:spLocks noGrp="1"/>
          </p:cNvSpPr>
          <p:nvPr>
            <p:ph sz="half" idx="1"/>
          </p:nvPr>
        </p:nvSpPr>
        <p:spPr>
          <a:xfrm>
            <a:off x="575570" y="1445424"/>
            <a:ext cx="3638365" cy="4500557"/>
          </a:xfrm>
        </p:spPr>
        <p:txBody>
          <a:bodyPr>
            <a:normAutofit fontScale="92500" lnSpcReduction="10000"/>
          </a:bodyPr>
          <a:lstStyle/>
          <a:p>
            <a:r>
              <a:rPr lang="en-US" dirty="0"/>
              <a:t>16 bit instruction is fetched from the memory.</a:t>
            </a:r>
          </a:p>
          <a:p>
            <a:r>
              <a:rPr lang="en-US" dirty="0"/>
              <a:t>Opcode is decoded from the instruction i.e. 1</a:t>
            </a:r>
            <a:r>
              <a:rPr lang="en-US" baseline="30000" dirty="0"/>
              <a:t>st</a:t>
            </a:r>
            <a:r>
              <a:rPr lang="en-US" dirty="0"/>
              <a:t> 4 bits.</a:t>
            </a:r>
          </a:p>
          <a:p>
            <a:r>
              <a:rPr lang="en-US" dirty="0"/>
              <a:t>Operands are fetched accordingly.</a:t>
            </a:r>
          </a:p>
          <a:p>
            <a:r>
              <a:rPr lang="en-US" dirty="0"/>
              <a:t>Operation is performed         ( in ALU ) according to the opcode.</a:t>
            </a:r>
          </a:p>
          <a:p>
            <a:r>
              <a:rPr lang="en-US" dirty="0"/>
              <a:t>Output is either stored in register for further use or sent to the user.</a:t>
            </a:r>
          </a:p>
          <a:p>
            <a:r>
              <a:rPr lang="en-US" dirty="0"/>
              <a:t>Next cycle of the instruction continues.</a:t>
            </a:r>
          </a:p>
        </p:txBody>
      </p:sp>
      <p:graphicFrame>
        <p:nvGraphicFramePr>
          <p:cNvPr id="6"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2071386538"/>
              </p:ext>
            </p:extLst>
          </p:nvPr>
        </p:nvGraphicFramePr>
        <p:xfrm>
          <a:off x="6553200" y="3067364"/>
          <a:ext cx="5029200" cy="32762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 name="Group 6">
            <a:extLst>
              <a:ext uri="{FF2B5EF4-FFF2-40B4-BE49-F238E27FC236}">
                <a16:creationId xmlns:a16="http://schemas.microsoft.com/office/drawing/2014/main" id="{4A11EC87-1D42-44EA-AB30-9EED0367B18C}"/>
              </a:ext>
            </a:extLst>
          </p:cNvPr>
          <p:cNvGrpSpPr/>
          <p:nvPr/>
        </p:nvGrpSpPr>
        <p:grpSpPr>
          <a:xfrm>
            <a:off x="6400800" y="1866465"/>
            <a:ext cx="5181599" cy="1200899"/>
            <a:chOff x="-2830499" y="408021"/>
            <a:chExt cx="5181599" cy="1200899"/>
          </a:xfrm>
        </p:grpSpPr>
        <p:sp>
          <p:nvSpPr>
            <p:cNvPr id="8" name="Callout: Up Arrow 7">
              <a:extLst>
                <a:ext uri="{FF2B5EF4-FFF2-40B4-BE49-F238E27FC236}">
                  <a16:creationId xmlns:a16="http://schemas.microsoft.com/office/drawing/2014/main" id="{3FDBE997-B566-4D3B-9ACC-3BA82A2B816B}"/>
                </a:ext>
              </a:extLst>
            </p:cNvPr>
            <p:cNvSpPr/>
            <p:nvPr/>
          </p:nvSpPr>
          <p:spPr>
            <a:xfrm rot="10800000">
              <a:off x="-2678099" y="408021"/>
              <a:ext cx="5029199" cy="1200899"/>
            </a:xfrm>
            <a:prstGeom prst="upArrowCallout">
              <a:avLst/>
            </a:prstGeom>
          </p:spPr>
          <p:style>
            <a:lnRef idx="0">
              <a:schemeClr val="accent1">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9" name="Callout: Up Arrow 4">
              <a:extLst>
                <a:ext uri="{FF2B5EF4-FFF2-40B4-BE49-F238E27FC236}">
                  <a16:creationId xmlns:a16="http://schemas.microsoft.com/office/drawing/2014/main" id="{877C2A89-BFCA-4D2D-8AA0-BD497C14D522}"/>
                </a:ext>
              </a:extLst>
            </p:cNvPr>
            <p:cNvSpPr txBox="1"/>
            <p:nvPr/>
          </p:nvSpPr>
          <p:spPr>
            <a:xfrm>
              <a:off x="-2830499" y="408021"/>
              <a:ext cx="5029199" cy="78030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dirty="0"/>
                <a:t>Instruction Decode</a:t>
              </a:r>
              <a:endParaRPr lang="en-US" sz="2700" kern="1200" dirty="0"/>
            </a:p>
          </p:txBody>
        </p:sp>
      </p:grpSp>
      <p:sp>
        <p:nvSpPr>
          <p:cNvPr id="10" name="Callout: Up Arrow 9">
            <a:extLst>
              <a:ext uri="{FF2B5EF4-FFF2-40B4-BE49-F238E27FC236}">
                <a16:creationId xmlns:a16="http://schemas.microsoft.com/office/drawing/2014/main" id="{1B011FE1-33E9-445B-BBAD-C53476B13FF3}"/>
              </a:ext>
            </a:extLst>
          </p:cNvPr>
          <p:cNvSpPr/>
          <p:nvPr/>
        </p:nvSpPr>
        <p:spPr>
          <a:xfrm rot="10800000">
            <a:off x="6572435" y="665565"/>
            <a:ext cx="5029199" cy="1200899"/>
          </a:xfrm>
          <a:prstGeom prst="upArrowCallout">
            <a:avLst/>
          </a:prstGeom>
        </p:spPr>
        <p:style>
          <a:lnRef idx="0">
            <a:schemeClr val="accent1">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11" name="Callout: Up Arrow 4">
            <a:extLst>
              <a:ext uri="{FF2B5EF4-FFF2-40B4-BE49-F238E27FC236}">
                <a16:creationId xmlns:a16="http://schemas.microsoft.com/office/drawing/2014/main" id="{0A0A87CC-6CE2-4307-BF8B-0FBA0D75501F}"/>
              </a:ext>
            </a:extLst>
          </p:cNvPr>
          <p:cNvSpPr txBox="1"/>
          <p:nvPr/>
        </p:nvSpPr>
        <p:spPr>
          <a:xfrm>
            <a:off x="6477000" y="696004"/>
            <a:ext cx="5029199" cy="78030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dirty="0"/>
              <a:t>Instruction Fetch</a:t>
            </a:r>
            <a:endParaRPr lang="en-US" sz="2700" kern="1200" dirty="0"/>
          </a:p>
        </p:txBody>
      </p:sp>
      <p:cxnSp>
        <p:nvCxnSpPr>
          <p:cNvPr id="4" name="Connector: Elbow 3">
            <a:extLst>
              <a:ext uri="{FF2B5EF4-FFF2-40B4-BE49-F238E27FC236}">
                <a16:creationId xmlns:a16="http://schemas.microsoft.com/office/drawing/2014/main" id="{85BC4D8E-9508-4360-8E97-AA9D78C82CB1}"/>
              </a:ext>
            </a:extLst>
          </p:cNvPr>
          <p:cNvCxnSpPr>
            <a:cxnSpLocks/>
          </p:cNvCxnSpPr>
          <p:nvPr/>
        </p:nvCxnSpPr>
        <p:spPr>
          <a:xfrm rot="5400000">
            <a:off x="2966943" y="2478734"/>
            <a:ext cx="5095879" cy="1885766"/>
          </a:xfrm>
          <a:prstGeom prst="bentConnector3">
            <a:avLst>
              <a:gd name="adj1" fmla="val 175"/>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Arrow: Right 17">
            <a:extLst>
              <a:ext uri="{FF2B5EF4-FFF2-40B4-BE49-F238E27FC236}">
                <a16:creationId xmlns:a16="http://schemas.microsoft.com/office/drawing/2014/main" id="{9F305000-42E1-4DF8-AA14-49831D7121F2}"/>
              </a:ext>
            </a:extLst>
          </p:cNvPr>
          <p:cNvSpPr/>
          <p:nvPr/>
        </p:nvSpPr>
        <p:spPr>
          <a:xfrm>
            <a:off x="5877015" y="645329"/>
            <a:ext cx="590367" cy="4572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cxnSp>
        <p:nvCxnSpPr>
          <p:cNvPr id="20" name="Straight Connector 19">
            <a:extLst>
              <a:ext uri="{FF2B5EF4-FFF2-40B4-BE49-F238E27FC236}">
                <a16:creationId xmlns:a16="http://schemas.microsoft.com/office/drawing/2014/main" id="{DF09C392-0B78-4382-A18C-1CD5DD2B7442}"/>
              </a:ext>
            </a:extLst>
          </p:cNvPr>
          <p:cNvCxnSpPr/>
          <p:nvPr/>
        </p:nvCxnSpPr>
        <p:spPr>
          <a:xfrm>
            <a:off x="4571999" y="5969557"/>
            <a:ext cx="15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Arrow: Left 21">
            <a:extLst>
              <a:ext uri="{FF2B5EF4-FFF2-40B4-BE49-F238E27FC236}">
                <a16:creationId xmlns:a16="http://schemas.microsoft.com/office/drawing/2014/main" id="{60FD0FAF-9B07-40E1-9EEB-39D4C92B7628}"/>
              </a:ext>
            </a:extLst>
          </p:cNvPr>
          <p:cNvSpPr/>
          <p:nvPr/>
        </p:nvSpPr>
        <p:spPr>
          <a:xfrm>
            <a:off x="5715000" y="5715000"/>
            <a:ext cx="609601" cy="461963"/>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Up 22">
            <a:extLst>
              <a:ext uri="{FF2B5EF4-FFF2-40B4-BE49-F238E27FC236}">
                <a16:creationId xmlns:a16="http://schemas.microsoft.com/office/drawing/2014/main" id="{D05C6EE9-68B7-40E0-8EFF-6BAE88DBF8BB}"/>
              </a:ext>
            </a:extLst>
          </p:cNvPr>
          <p:cNvSpPr/>
          <p:nvPr/>
        </p:nvSpPr>
        <p:spPr>
          <a:xfrm>
            <a:off x="4419598" y="2861639"/>
            <a:ext cx="304800" cy="782227"/>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0"/>
            <a:ext cx="9601200" cy="1838519"/>
          </a:xfrm>
        </p:spPr>
        <p:txBody>
          <a:bodyPr/>
          <a:lstStyle/>
          <a:p>
            <a:r>
              <a:rPr lang="en-US" dirty="0"/>
              <a:t>Instruction Set</a:t>
            </a:r>
          </a:p>
        </p:txBody>
      </p:sp>
    </p:spTree>
    <p:extLst>
      <p:ext uri="{BB962C8B-B14F-4D97-AF65-F5344CB8AC3E}">
        <p14:creationId xmlns:p14="http://schemas.microsoft.com/office/powerpoint/2010/main" val="270485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470" y="253691"/>
            <a:ext cx="10515600" cy="1145224"/>
          </a:xfrm>
        </p:spPr>
        <p:txBody>
          <a:bodyPr/>
          <a:lstStyle/>
          <a:p>
            <a:r>
              <a:rPr lang="en-US" u="sng" dirty="0"/>
              <a:t>Immediate / Branch</a:t>
            </a:r>
            <a:r>
              <a:rPr lang="en-US" dirty="0"/>
              <a:t>   </a:t>
            </a:r>
            <a:r>
              <a:rPr lang="en-US" u="sng" dirty="0"/>
              <a:t>Instruction Set </a:t>
            </a:r>
            <a:r>
              <a:rPr lang="en-US" dirty="0"/>
              <a:t> [ 16-bits ]</a:t>
            </a:r>
          </a:p>
        </p:txBody>
      </p:sp>
      <p:sp>
        <p:nvSpPr>
          <p:cNvPr id="3" name="Content Placeholder 2"/>
          <p:cNvSpPr>
            <a:spLocks noGrp="1"/>
          </p:cNvSpPr>
          <p:nvPr>
            <p:ph idx="1"/>
          </p:nvPr>
        </p:nvSpPr>
        <p:spPr>
          <a:xfrm>
            <a:off x="784952" y="3230155"/>
            <a:ext cx="10515600" cy="4351338"/>
          </a:xfrm>
        </p:spPr>
        <p:txBody>
          <a:bodyPr/>
          <a:lstStyle/>
          <a:p>
            <a:r>
              <a:rPr lang="en-US" dirty="0"/>
              <a:t>The Opcode resides in 15</a:t>
            </a:r>
            <a:r>
              <a:rPr lang="en-US" baseline="30000" dirty="0"/>
              <a:t>th</a:t>
            </a:r>
            <a:r>
              <a:rPr lang="en-US" dirty="0"/>
              <a:t> to 12</a:t>
            </a:r>
            <a:r>
              <a:rPr lang="en-US" baseline="30000" dirty="0"/>
              <a:t>th  </a:t>
            </a:r>
            <a:r>
              <a:rPr lang="en-US" dirty="0"/>
              <a:t>bit.</a:t>
            </a:r>
          </a:p>
          <a:p>
            <a:r>
              <a:rPr lang="en-US" dirty="0"/>
              <a:t>R</a:t>
            </a:r>
            <a:r>
              <a:rPr lang="en-US" baseline="-25000" dirty="0"/>
              <a:t>d  </a:t>
            </a:r>
            <a:r>
              <a:rPr lang="en-US" dirty="0"/>
              <a:t>is contained in 11</a:t>
            </a:r>
            <a:r>
              <a:rPr lang="en-US" baseline="30000" dirty="0"/>
              <a:t>th</a:t>
            </a:r>
            <a:r>
              <a:rPr lang="en-US" dirty="0"/>
              <a:t> to 9</a:t>
            </a:r>
            <a:r>
              <a:rPr lang="en-US" baseline="30000" dirty="0"/>
              <a:t>th</a:t>
            </a:r>
            <a:r>
              <a:rPr lang="en-US" dirty="0"/>
              <a:t> bit.  ( destination )</a:t>
            </a:r>
          </a:p>
          <a:p>
            <a:r>
              <a:rPr lang="en-US" dirty="0"/>
              <a:t>R</a:t>
            </a:r>
            <a:r>
              <a:rPr lang="en-US" baseline="-25000" dirty="0"/>
              <a:t>s  </a:t>
            </a:r>
            <a:r>
              <a:rPr lang="en-US" dirty="0"/>
              <a:t>is contained in 8</a:t>
            </a:r>
            <a:r>
              <a:rPr lang="en-US" baseline="30000" dirty="0"/>
              <a:t>th</a:t>
            </a:r>
            <a:r>
              <a:rPr lang="en-US" dirty="0"/>
              <a:t> to 6</a:t>
            </a:r>
            <a:r>
              <a:rPr lang="en-US" baseline="30000" dirty="0"/>
              <a:t>th</a:t>
            </a:r>
            <a:r>
              <a:rPr lang="en-US" dirty="0"/>
              <a:t> bit. ( source )</a:t>
            </a:r>
          </a:p>
          <a:p>
            <a:r>
              <a:rPr lang="en-US" dirty="0"/>
              <a:t>Immediate DATA is stored in 5</a:t>
            </a:r>
            <a:r>
              <a:rPr lang="en-US" baseline="30000" dirty="0"/>
              <a:t>th</a:t>
            </a:r>
            <a:r>
              <a:rPr lang="en-US" dirty="0"/>
              <a:t> to 0</a:t>
            </a:r>
            <a:r>
              <a:rPr lang="en-US" baseline="30000" dirty="0"/>
              <a:t>th</a:t>
            </a:r>
            <a:r>
              <a:rPr lang="en-US" dirty="0"/>
              <a:t> bit. ( or amount </a:t>
            </a:r>
            <a:r>
              <a:rPr lang="en-US"/>
              <a:t>shit required )</a:t>
            </a:r>
            <a:endParaRPr lang="en-US" dirty="0"/>
          </a:p>
          <a:p>
            <a:r>
              <a:rPr lang="en-US" dirty="0"/>
              <a:t>For Branching 5</a:t>
            </a:r>
            <a:r>
              <a:rPr lang="en-US" baseline="30000" dirty="0"/>
              <a:t>th</a:t>
            </a:r>
            <a:r>
              <a:rPr lang="en-US" dirty="0"/>
              <a:t> to 0</a:t>
            </a:r>
            <a:r>
              <a:rPr lang="en-US" baseline="30000" dirty="0"/>
              <a:t>th</a:t>
            </a:r>
            <a:r>
              <a:rPr lang="en-US" dirty="0"/>
              <a:t> bits are used as an offset.</a:t>
            </a:r>
          </a:p>
          <a:p>
            <a:endParaRPr lang="en-US" dirty="0"/>
          </a:p>
        </p:txBody>
      </p:sp>
      <p:sp>
        <p:nvSpPr>
          <p:cNvPr id="21" name="Rectangle 20">
            <a:extLst>
              <a:ext uri="{FF2B5EF4-FFF2-40B4-BE49-F238E27FC236}">
                <a16:creationId xmlns:a16="http://schemas.microsoft.com/office/drawing/2014/main" id="{3626A371-B450-4568-869B-CC12C8844508}"/>
              </a:ext>
            </a:extLst>
          </p:cNvPr>
          <p:cNvSpPr/>
          <p:nvPr/>
        </p:nvSpPr>
        <p:spPr>
          <a:xfrm>
            <a:off x="730104" y="2048667"/>
            <a:ext cx="10697509" cy="664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F5FDF31-35A8-455D-B7B2-3B1AED8D24CB}"/>
              </a:ext>
            </a:extLst>
          </p:cNvPr>
          <p:cNvSpPr/>
          <p:nvPr/>
        </p:nvSpPr>
        <p:spPr>
          <a:xfrm>
            <a:off x="9464334" y="2182167"/>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0BF443E-3324-4B0C-A80A-1F861AA565B6}"/>
              </a:ext>
            </a:extLst>
          </p:cNvPr>
          <p:cNvSpPr/>
          <p:nvPr/>
        </p:nvSpPr>
        <p:spPr>
          <a:xfrm>
            <a:off x="10122451" y="2182167"/>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43EBE5C-C7E8-4C03-939E-34EF8C9EAA77}"/>
              </a:ext>
            </a:extLst>
          </p:cNvPr>
          <p:cNvSpPr/>
          <p:nvPr/>
        </p:nvSpPr>
        <p:spPr>
          <a:xfrm>
            <a:off x="10796762" y="2190487"/>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459FDF70-35CE-4B4E-983C-ACC5C4687702}"/>
              </a:ext>
            </a:extLst>
          </p:cNvPr>
          <p:cNvSpPr txBox="1"/>
          <p:nvPr/>
        </p:nvSpPr>
        <p:spPr>
          <a:xfrm>
            <a:off x="10726330" y="2162772"/>
            <a:ext cx="1148445" cy="954107"/>
          </a:xfrm>
          <a:prstGeom prst="rect">
            <a:avLst/>
          </a:prstGeom>
          <a:noFill/>
        </p:spPr>
        <p:txBody>
          <a:bodyPr wrap="square" rtlCol="0">
            <a:spAutoFit/>
          </a:bodyPr>
          <a:lstStyle/>
          <a:p>
            <a:r>
              <a:rPr lang="en-US" sz="1000" dirty="0">
                <a:solidFill>
                  <a:schemeClr val="bg2"/>
                </a:solidFill>
              </a:rPr>
              <a:t> </a:t>
            </a:r>
            <a:r>
              <a:rPr lang="en-US" sz="2800" dirty="0">
                <a:solidFill>
                  <a:schemeClr val="bg2"/>
                </a:solidFill>
              </a:rPr>
              <a:t>0</a:t>
            </a:r>
            <a:r>
              <a:rPr lang="en-US" sz="2800" baseline="30000" dirty="0">
                <a:solidFill>
                  <a:schemeClr val="bg2"/>
                </a:solidFill>
              </a:rPr>
              <a:t>th</a:t>
            </a:r>
            <a:endParaRPr lang="en-US" sz="2800" dirty="0">
              <a:solidFill>
                <a:schemeClr val="bg2"/>
              </a:solidFill>
            </a:endParaRPr>
          </a:p>
          <a:p>
            <a:endParaRPr lang="en-US" sz="2800" dirty="0"/>
          </a:p>
        </p:txBody>
      </p:sp>
      <p:sp>
        <p:nvSpPr>
          <p:cNvPr id="22" name="Rectangle 21">
            <a:extLst>
              <a:ext uri="{FF2B5EF4-FFF2-40B4-BE49-F238E27FC236}">
                <a16:creationId xmlns:a16="http://schemas.microsoft.com/office/drawing/2014/main" id="{D80914AA-DF3A-4DC6-99BA-0A285D57DE31}"/>
              </a:ext>
            </a:extLst>
          </p:cNvPr>
          <p:cNvSpPr/>
          <p:nvPr/>
        </p:nvSpPr>
        <p:spPr>
          <a:xfrm>
            <a:off x="7494964" y="2183644"/>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18EDB00-AA9C-4F77-848D-A9C68DDAA5FC}"/>
              </a:ext>
            </a:extLst>
          </p:cNvPr>
          <p:cNvSpPr/>
          <p:nvPr/>
        </p:nvSpPr>
        <p:spPr>
          <a:xfrm>
            <a:off x="8153081" y="2183644"/>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7FD1A66-C4F2-4B41-93B0-C2930654E13B}"/>
              </a:ext>
            </a:extLst>
          </p:cNvPr>
          <p:cNvSpPr/>
          <p:nvPr/>
        </p:nvSpPr>
        <p:spPr>
          <a:xfrm>
            <a:off x="8827392" y="2191964"/>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0395486-C03D-4984-B973-E1F5CA9F7501}"/>
              </a:ext>
            </a:extLst>
          </p:cNvPr>
          <p:cNvSpPr/>
          <p:nvPr/>
        </p:nvSpPr>
        <p:spPr>
          <a:xfrm>
            <a:off x="5492972" y="2174765"/>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1B6C05F-52ED-4B8B-81A4-472AA6B3530B}"/>
              </a:ext>
            </a:extLst>
          </p:cNvPr>
          <p:cNvSpPr/>
          <p:nvPr/>
        </p:nvSpPr>
        <p:spPr>
          <a:xfrm>
            <a:off x="6146729" y="2174765"/>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7808942-4D2A-44BE-8580-84A4BDFC1173}"/>
              </a:ext>
            </a:extLst>
          </p:cNvPr>
          <p:cNvSpPr/>
          <p:nvPr/>
        </p:nvSpPr>
        <p:spPr>
          <a:xfrm>
            <a:off x="6821040" y="2183085"/>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C5C9318-58C1-4880-AD5C-7C0654AD2EBC}"/>
              </a:ext>
            </a:extLst>
          </p:cNvPr>
          <p:cNvSpPr/>
          <p:nvPr/>
        </p:nvSpPr>
        <p:spPr>
          <a:xfrm>
            <a:off x="3523602" y="2176242"/>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4C79A90-D6B1-474A-AE87-F1D777D9BA1D}"/>
              </a:ext>
            </a:extLst>
          </p:cNvPr>
          <p:cNvSpPr/>
          <p:nvPr/>
        </p:nvSpPr>
        <p:spPr>
          <a:xfrm>
            <a:off x="4181719" y="2176242"/>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465573F-8A1F-4636-9F06-03D37AB328D8}"/>
              </a:ext>
            </a:extLst>
          </p:cNvPr>
          <p:cNvSpPr/>
          <p:nvPr/>
        </p:nvSpPr>
        <p:spPr>
          <a:xfrm>
            <a:off x="4856030" y="2184562"/>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482A5D8-DD0A-4C10-86BB-4E4B26D9B50F}"/>
              </a:ext>
            </a:extLst>
          </p:cNvPr>
          <p:cNvSpPr/>
          <p:nvPr/>
        </p:nvSpPr>
        <p:spPr>
          <a:xfrm>
            <a:off x="2860817" y="2174765"/>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E8397B2-79BF-4A84-BE2F-42F39E1ACD07}"/>
              </a:ext>
            </a:extLst>
          </p:cNvPr>
          <p:cNvSpPr/>
          <p:nvPr/>
        </p:nvSpPr>
        <p:spPr>
          <a:xfrm>
            <a:off x="891447" y="2176242"/>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EDF5169-19AB-4292-981F-737F551FA290}"/>
              </a:ext>
            </a:extLst>
          </p:cNvPr>
          <p:cNvSpPr/>
          <p:nvPr/>
        </p:nvSpPr>
        <p:spPr>
          <a:xfrm>
            <a:off x="1549564" y="2176242"/>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D037FB5-F68D-4CA7-A1B6-B83B14A34D0F}"/>
              </a:ext>
            </a:extLst>
          </p:cNvPr>
          <p:cNvSpPr/>
          <p:nvPr/>
        </p:nvSpPr>
        <p:spPr>
          <a:xfrm>
            <a:off x="2223875" y="2184562"/>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09670CFE-C3B4-444C-8E91-B3F5BB5BEE79}"/>
              </a:ext>
            </a:extLst>
          </p:cNvPr>
          <p:cNvSpPr txBox="1"/>
          <p:nvPr/>
        </p:nvSpPr>
        <p:spPr>
          <a:xfrm>
            <a:off x="8080998" y="2163109"/>
            <a:ext cx="1148445" cy="1384995"/>
          </a:xfrm>
          <a:prstGeom prst="rect">
            <a:avLst/>
          </a:prstGeom>
          <a:noFill/>
        </p:spPr>
        <p:txBody>
          <a:bodyPr wrap="square" rtlCol="0">
            <a:spAutoFit/>
          </a:bodyPr>
          <a:lstStyle/>
          <a:p>
            <a:r>
              <a:rPr lang="en-US" sz="1000" dirty="0">
                <a:solidFill>
                  <a:schemeClr val="bg2"/>
                </a:solidFill>
              </a:rPr>
              <a:t> </a:t>
            </a:r>
            <a:r>
              <a:rPr lang="en-US" sz="2800" dirty="0">
                <a:solidFill>
                  <a:schemeClr val="bg2"/>
                </a:solidFill>
              </a:rPr>
              <a:t>4</a:t>
            </a:r>
            <a:r>
              <a:rPr lang="en-US" sz="2800" baseline="30000" dirty="0">
                <a:solidFill>
                  <a:schemeClr val="bg2"/>
                </a:solidFill>
              </a:rPr>
              <a:t>th</a:t>
            </a:r>
            <a:endParaRPr lang="en-US" sz="2800" dirty="0">
              <a:solidFill>
                <a:schemeClr val="bg2"/>
              </a:solidFill>
            </a:endParaRPr>
          </a:p>
          <a:p>
            <a:endParaRPr lang="en-US" sz="2800" dirty="0">
              <a:solidFill>
                <a:schemeClr val="bg2"/>
              </a:solidFill>
            </a:endParaRPr>
          </a:p>
          <a:p>
            <a:endParaRPr lang="en-US" sz="2800" dirty="0"/>
          </a:p>
        </p:txBody>
      </p:sp>
      <p:sp>
        <p:nvSpPr>
          <p:cNvPr id="44" name="TextBox 43">
            <a:extLst>
              <a:ext uri="{FF2B5EF4-FFF2-40B4-BE49-F238E27FC236}">
                <a16:creationId xmlns:a16="http://schemas.microsoft.com/office/drawing/2014/main" id="{87236AE4-CCAB-4486-B61D-073A4FF90BB5}"/>
              </a:ext>
            </a:extLst>
          </p:cNvPr>
          <p:cNvSpPr txBox="1"/>
          <p:nvPr/>
        </p:nvSpPr>
        <p:spPr>
          <a:xfrm>
            <a:off x="8794567" y="2182167"/>
            <a:ext cx="1148445" cy="1384995"/>
          </a:xfrm>
          <a:prstGeom prst="rect">
            <a:avLst/>
          </a:prstGeom>
          <a:noFill/>
        </p:spPr>
        <p:txBody>
          <a:bodyPr wrap="square" rtlCol="0">
            <a:spAutoFit/>
          </a:bodyPr>
          <a:lstStyle/>
          <a:p>
            <a:r>
              <a:rPr lang="en-US" sz="1000" dirty="0">
                <a:solidFill>
                  <a:schemeClr val="bg2"/>
                </a:solidFill>
              </a:rPr>
              <a:t> </a:t>
            </a:r>
            <a:r>
              <a:rPr lang="en-US" sz="2800" dirty="0">
                <a:solidFill>
                  <a:schemeClr val="bg2"/>
                </a:solidFill>
              </a:rPr>
              <a:t>3</a:t>
            </a:r>
            <a:r>
              <a:rPr lang="en-US" sz="2800" baseline="30000" dirty="0">
                <a:solidFill>
                  <a:schemeClr val="bg2"/>
                </a:solidFill>
              </a:rPr>
              <a:t>rd</a:t>
            </a:r>
            <a:endParaRPr lang="en-US" sz="2800" dirty="0">
              <a:solidFill>
                <a:schemeClr val="bg2"/>
              </a:solidFill>
            </a:endParaRPr>
          </a:p>
          <a:p>
            <a:endParaRPr lang="en-US" sz="2800" dirty="0">
              <a:solidFill>
                <a:schemeClr val="bg2"/>
              </a:solidFill>
            </a:endParaRPr>
          </a:p>
          <a:p>
            <a:endParaRPr lang="en-US" sz="2800" dirty="0"/>
          </a:p>
        </p:txBody>
      </p:sp>
      <p:sp>
        <p:nvSpPr>
          <p:cNvPr id="45" name="TextBox 44">
            <a:extLst>
              <a:ext uri="{FF2B5EF4-FFF2-40B4-BE49-F238E27FC236}">
                <a16:creationId xmlns:a16="http://schemas.microsoft.com/office/drawing/2014/main" id="{B7A413B2-2CFD-45FA-925E-99FF016382E2}"/>
              </a:ext>
            </a:extLst>
          </p:cNvPr>
          <p:cNvSpPr txBox="1"/>
          <p:nvPr/>
        </p:nvSpPr>
        <p:spPr>
          <a:xfrm>
            <a:off x="9398833" y="2167966"/>
            <a:ext cx="1148445" cy="1384995"/>
          </a:xfrm>
          <a:prstGeom prst="rect">
            <a:avLst/>
          </a:prstGeom>
          <a:noFill/>
        </p:spPr>
        <p:txBody>
          <a:bodyPr wrap="square" rtlCol="0">
            <a:spAutoFit/>
          </a:bodyPr>
          <a:lstStyle/>
          <a:p>
            <a:r>
              <a:rPr lang="en-US" sz="1000" dirty="0">
                <a:solidFill>
                  <a:schemeClr val="bg2"/>
                </a:solidFill>
              </a:rPr>
              <a:t> </a:t>
            </a:r>
            <a:r>
              <a:rPr lang="en-US" sz="2800" dirty="0">
                <a:solidFill>
                  <a:schemeClr val="bg2"/>
                </a:solidFill>
              </a:rPr>
              <a:t>2</a:t>
            </a:r>
            <a:r>
              <a:rPr lang="en-US" sz="2800" baseline="30000" dirty="0">
                <a:solidFill>
                  <a:schemeClr val="bg2"/>
                </a:solidFill>
              </a:rPr>
              <a:t>nd</a:t>
            </a:r>
            <a:endParaRPr lang="en-US" sz="2800" dirty="0">
              <a:solidFill>
                <a:schemeClr val="bg2"/>
              </a:solidFill>
            </a:endParaRPr>
          </a:p>
          <a:p>
            <a:endParaRPr lang="en-US" sz="2800" dirty="0">
              <a:solidFill>
                <a:schemeClr val="bg2"/>
              </a:solidFill>
            </a:endParaRPr>
          </a:p>
          <a:p>
            <a:endParaRPr lang="en-US" sz="2800" dirty="0"/>
          </a:p>
        </p:txBody>
      </p:sp>
      <p:sp>
        <p:nvSpPr>
          <p:cNvPr id="46" name="TextBox 45">
            <a:extLst>
              <a:ext uri="{FF2B5EF4-FFF2-40B4-BE49-F238E27FC236}">
                <a16:creationId xmlns:a16="http://schemas.microsoft.com/office/drawing/2014/main" id="{A00BA9AF-FC34-4A98-92E5-F4AEC224EE50}"/>
              </a:ext>
            </a:extLst>
          </p:cNvPr>
          <p:cNvSpPr txBox="1"/>
          <p:nvPr/>
        </p:nvSpPr>
        <p:spPr>
          <a:xfrm>
            <a:off x="10061844" y="2183998"/>
            <a:ext cx="1148445" cy="1384995"/>
          </a:xfrm>
          <a:prstGeom prst="rect">
            <a:avLst/>
          </a:prstGeom>
          <a:noFill/>
        </p:spPr>
        <p:txBody>
          <a:bodyPr wrap="square" rtlCol="0">
            <a:spAutoFit/>
          </a:bodyPr>
          <a:lstStyle/>
          <a:p>
            <a:r>
              <a:rPr lang="en-US" sz="1000" dirty="0">
                <a:solidFill>
                  <a:schemeClr val="bg2"/>
                </a:solidFill>
              </a:rPr>
              <a:t> </a:t>
            </a:r>
            <a:r>
              <a:rPr lang="en-US" sz="2800" dirty="0">
                <a:solidFill>
                  <a:schemeClr val="bg2"/>
                </a:solidFill>
              </a:rPr>
              <a:t>1</a:t>
            </a:r>
            <a:r>
              <a:rPr lang="en-US" sz="2800" baseline="30000" dirty="0">
                <a:solidFill>
                  <a:schemeClr val="bg2"/>
                </a:solidFill>
              </a:rPr>
              <a:t>st</a:t>
            </a:r>
            <a:endParaRPr lang="en-US" sz="2800" dirty="0">
              <a:solidFill>
                <a:schemeClr val="bg2"/>
              </a:solidFill>
            </a:endParaRPr>
          </a:p>
          <a:p>
            <a:endParaRPr lang="en-US" sz="2800" dirty="0">
              <a:solidFill>
                <a:schemeClr val="bg2"/>
              </a:solidFill>
            </a:endParaRPr>
          </a:p>
          <a:p>
            <a:endParaRPr lang="en-US" sz="2800" dirty="0"/>
          </a:p>
        </p:txBody>
      </p:sp>
      <p:sp>
        <p:nvSpPr>
          <p:cNvPr id="47" name="TextBox 46">
            <a:extLst>
              <a:ext uri="{FF2B5EF4-FFF2-40B4-BE49-F238E27FC236}">
                <a16:creationId xmlns:a16="http://schemas.microsoft.com/office/drawing/2014/main" id="{CE24B1AD-502C-4803-9277-F588C3C625A6}"/>
              </a:ext>
            </a:extLst>
          </p:cNvPr>
          <p:cNvSpPr txBox="1"/>
          <p:nvPr/>
        </p:nvSpPr>
        <p:spPr>
          <a:xfrm>
            <a:off x="3375106" y="2154733"/>
            <a:ext cx="1148445" cy="830997"/>
          </a:xfrm>
          <a:prstGeom prst="rect">
            <a:avLst/>
          </a:prstGeom>
          <a:noFill/>
        </p:spPr>
        <p:txBody>
          <a:bodyPr wrap="square" rtlCol="0">
            <a:spAutoFit/>
          </a:bodyPr>
          <a:lstStyle/>
          <a:p>
            <a:r>
              <a:rPr lang="en-US" sz="900" dirty="0">
                <a:solidFill>
                  <a:schemeClr val="bg2"/>
                </a:solidFill>
              </a:rPr>
              <a:t> </a:t>
            </a:r>
            <a:r>
              <a:rPr lang="en-US" sz="2400" dirty="0">
                <a:solidFill>
                  <a:schemeClr val="bg2"/>
                </a:solidFill>
              </a:rPr>
              <a:t>11</a:t>
            </a:r>
            <a:r>
              <a:rPr lang="en-US" sz="2400" baseline="30000" dirty="0">
                <a:solidFill>
                  <a:schemeClr val="bg2"/>
                </a:solidFill>
              </a:rPr>
              <a:t>th</a:t>
            </a:r>
            <a:endParaRPr lang="en-US" sz="2400" dirty="0">
              <a:solidFill>
                <a:schemeClr val="bg2"/>
              </a:solidFill>
            </a:endParaRPr>
          </a:p>
          <a:p>
            <a:endParaRPr lang="en-US" sz="2400" dirty="0"/>
          </a:p>
        </p:txBody>
      </p:sp>
      <p:sp>
        <p:nvSpPr>
          <p:cNvPr id="48" name="TextBox 47">
            <a:extLst>
              <a:ext uri="{FF2B5EF4-FFF2-40B4-BE49-F238E27FC236}">
                <a16:creationId xmlns:a16="http://schemas.microsoft.com/office/drawing/2014/main" id="{6D716341-A59E-4F1D-BD6A-F66130862793}"/>
              </a:ext>
            </a:extLst>
          </p:cNvPr>
          <p:cNvSpPr txBox="1"/>
          <p:nvPr/>
        </p:nvSpPr>
        <p:spPr>
          <a:xfrm>
            <a:off x="4031937" y="2155611"/>
            <a:ext cx="1148445" cy="830997"/>
          </a:xfrm>
          <a:prstGeom prst="rect">
            <a:avLst/>
          </a:prstGeom>
          <a:noFill/>
        </p:spPr>
        <p:txBody>
          <a:bodyPr wrap="square" rtlCol="0">
            <a:spAutoFit/>
          </a:bodyPr>
          <a:lstStyle/>
          <a:p>
            <a:r>
              <a:rPr lang="en-US" sz="900" dirty="0">
                <a:solidFill>
                  <a:schemeClr val="bg2"/>
                </a:solidFill>
              </a:rPr>
              <a:t> </a:t>
            </a:r>
            <a:r>
              <a:rPr lang="en-US" sz="2400" dirty="0">
                <a:solidFill>
                  <a:schemeClr val="bg2"/>
                </a:solidFill>
              </a:rPr>
              <a:t>10</a:t>
            </a:r>
            <a:r>
              <a:rPr lang="en-US" sz="2400" baseline="30000" dirty="0">
                <a:solidFill>
                  <a:schemeClr val="bg2"/>
                </a:solidFill>
              </a:rPr>
              <a:t>th</a:t>
            </a:r>
            <a:endParaRPr lang="en-US" sz="2400" dirty="0">
              <a:solidFill>
                <a:schemeClr val="bg2"/>
              </a:solidFill>
            </a:endParaRPr>
          </a:p>
          <a:p>
            <a:endParaRPr lang="en-US" sz="2400" dirty="0"/>
          </a:p>
        </p:txBody>
      </p:sp>
      <p:sp>
        <p:nvSpPr>
          <p:cNvPr id="49" name="TextBox 48">
            <a:extLst>
              <a:ext uri="{FF2B5EF4-FFF2-40B4-BE49-F238E27FC236}">
                <a16:creationId xmlns:a16="http://schemas.microsoft.com/office/drawing/2014/main" id="{8193A0A7-5A2C-4447-9937-8820A75C32C5}"/>
              </a:ext>
            </a:extLst>
          </p:cNvPr>
          <p:cNvSpPr txBox="1"/>
          <p:nvPr/>
        </p:nvSpPr>
        <p:spPr>
          <a:xfrm>
            <a:off x="6078859" y="2176088"/>
            <a:ext cx="1148445" cy="954107"/>
          </a:xfrm>
          <a:prstGeom prst="rect">
            <a:avLst/>
          </a:prstGeom>
          <a:noFill/>
        </p:spPr>
        <p:txBody>
          <a:bodyPr wrap="square" rtlCol="0">
            <a:spAutoFit/>
          </a:bodyPr>
          <a:lstStyle/>
          <a:p>
            <a:r>
              <a:rPr lang="en-US" sz="1000" dirty="0">
                <a:solidFill>
                  <a:schemeClr val="bg2"/>
                </a:solidFill>
              </a:rPr>
              <a:t> </a:t>
            </a:r>
            <a:r>
              <a:rPr lang="en-US" sz="2800" dirty="0">
                <a:solidFill>
                  <a:schemeClr val="bg2"/>
                </a:solidFill>
              </a:rPr>
              <a:t>7</a:t>
            </a:r>
            <a:r>
              <a:rPr lang="en-US" sz="2800" baseline="30000" dirty="0">
                <a:solidFill>
                  <a:schemeClr val="bg2"/>
                </a:solidFill>
              </a:rPr>
              <a:t>th</a:t>
            </a:r>
            <a:endParaRPr lang="en-US" sz="2800" dirty="0">
              <a:solidFill>
                <a:schemeClr val="bg2"/>
              </a:solidFill>
            </a:endParaRPr>
          </a:p>
          <a:p>
            <a:endParaRPr lang="en-US" sz="2800" dirty="0"/>
          </a:p>
        </p:txBody>
      </p:sp>
      <p:sp>
        <p:nvSpPr>
          <p:cNvPr id="50" name="TextBox 49">
            <a:extLst>
              <a:ext uri="{FF2B5EF4-FFF2-40B4-BE49-F238E27FC236}">
                <a16:creationId xmlns:a16="http://schemas.microsoft.com/office/drawing/2014/main" id="{92214F0D-DB40-47CC-86F3-9C78F26FBAD8}"/>
              </a:ext>
            </a:extLst>
          </p:cNvPr>
          <p:cNvSpPr txBox="1"/>
          <p:nvPr/>
        </p:nvSpPr>
        <p:spPr>
          <a:xfrm>
            <a:off x="4810531" y="2162772"/>
            <a:ext cx="1148445" cy="954107"/>
          </a:xfrm>
          <a:prstGeom prst="rect">
            <a:avLst/>
          </a:prstGeom>
          <a:noFill/>
        </p:spPr>
        <p:txBody>
          <a:bodyPr wrap="square" rtlCol="0">
            <a:spAutoFit/>
          </a:bodyPr>
          <a:lstStyle/>
          <a:p>
            <a:r>
              <a:rPr lang="en-US" sz="1000" dirty="0">
                <a:solidFill>
                  <a:schemeClr val="bg2"/>
                </a:solidFill>
              </a:rPr>
              <a:t> </a:t>
            </a:r>
            <a:r>
              <a:rPr lang="en-US" sz="2800" dirty="0">
                <a:solidFill>
                  <a:schemeClr val="bg2"/>
                </a:solidFill>
              </a:rPr>
              <a:t>9</a:t>
            </a:r>
            <a:r>
              <a:rPr lang="en-US" sz="2800" baseline="30000" dirty="0">
                <a:solidFill>
                  <a:schemeClr val="bg2"/>
                </a:solidFill>
              </a:rPr>
              <a:t>th</a:t>
            </a:r>
            <a:endParaRPr lang="en-US" sz="2800" dirty="0">
              <a:solidFill>
                <a:schemeClr val="bg2"/>
              </a:solidFill>
            </a:endParaRPr>
          </a:p>
          <a:p>
            <a:endParaRPr lang="en-US" sz="2800" dirty="0"/>
          </a:p>
        </p:txBody>
      </p:sp>
      <p:sp>
        <p:nvSpPr>
          <p:cNvPr id="51" name="TextBox 50">
            <a:extLst>
              <a:ext uri="{FF2B5EF4-FFF2-40B4-BE49-F238E27FC236}">
                <a16:creationId xmlns:a16="http://schemas.microsoft.com/office/drawing/2014/main" id="{5E247CAF-BC59-4CD8-BD1A-5B7FB80AADE6}"/>
              </a:ext>
            </a:extLst>
          </p:cNvPr>
          <p:cNvSpPr txBox="1"/>
          <p:nvPr/>
        </p:nvSpPr>
        <p:spPr>
          <a:xfrm>
            <a:off x="5406781" y="2135242"/>
            <a:ext cx="1148445" cy="954107"/>
          </a:xfrm>
          <a:prstGeom prst="rect">
            <a:avLst/>
          </a:prstGeom>
          <a:noFill/>
        </p:spPr>
        <p:txBody>
          <a:bodyPr wrap="square" rtlCol="0">
            <a:spAutoFit/>
          </a:bodyPr>
          <a:lstStyle/>
          <a:p>
            <a:r>
              <a:rPr lang="en-US" sz="1000" dirty="0">
                <a:solidFill>
                  <a:schemeClr val="bg2"/>
                </a:solidFill>
              </a:rPr>
              <a:t> </a:t>
            </a:r>
            <a:r>
              <a:rPr lang="en-US" sz="2800" dirty="0">
                <a:solidFill>
                  <a:schemeClr val="bg2"/>
                </a:solidFill>
              </a:rPr>
              <a:t>8</a:t>
            </a:r>
            <a:r>
              <a:rPr lang="en-US" sz="2800" baseline="30000" dirty="0">
                <a:solidFill>
                  <a:schemeClr val="bg2"/>
                </a:solidFill>
              </a:rPr>
              <a:t>th</a:t>
            </a:r>
            <a:endParaRPr lang="en-US" sz="2800" dirty="0">
              <a:solidFill>
                <a:schemeClr val="bg2"/>
              </a:solidFill>
            </a:endParaRPr>
          </a:p>
          <a:p>
            <a:endParaRPr lang="en-US" sz="2800" dirty="0"/>
          </a:p>
        </p:txBody>
      </p:sp>
      <p:sp>
        <p:nvSpPr>
          <p:cNvPr id="52" name="TextBox 51">
            <a:extLst>
              <a:ext uri="{FF2B5EF4-FFF2-40B4-BE49-F238E27FC236}">
                <a16:creationId xmlns:a16="http://schemas.microsoft.com/office/drawing/2014/main" id="{BD5E658F-5F1E-4F75-ACFC-4538931BF202}"/>
              </a:ext>
            </a:extLst>
          </p:cNvPr>
          <p:cNvSpPr txBox="1"/>
          <p:nvPr/>
        </p:nvSpPr>
        <p:spPr>
          <a:xfrm>
            <a:off x="6731382" y="2178410"/>
            <a:ext cx="1148445" cy="954107"/>
          </a:xfrm>
          <a:prstGeom prst="rect">
            <a:avLst/>
          </a:prstGeom>
          <a:noFill/>
        </p:spPr>
        <p:txBody>
          <a:bodyPr wrap="square" rtlCol="0">
            <a:spAutoFit/>
          </a:bodyPr>
          <a:lstStyle/>
          <a:p>
            <a:r>
              <a:rPr lang="en-US" sz="1000" dirty="0">
                <a:solidFill>
                  <a:schemeClr val="bg2"/>
                </a:solidFill>
              </a:rPr>
              <a:t> </a:t>
            </a:r>
            <a:r>
              <a:rPr lang="en-US" sz="2800" dirty="0">
                <a:solidFill>
                  <a:schemeClr val="bg2"/>
                </a:solidFill>
              </a:rPr>
              <a:t>6</a:t>
            </a:r>
            <a:r>
              <a:rPr lang="en-US" sz="2800" baseline="30000" dirty="0">
                <a:solidFill>
                  <a:schemeClr val="bg2"/>
                </a:solidFill>
              </a:rPr>
              <a:t>th</a:t>
            </a:r>
            <a:endParaRPr lang="en-US" sz="2800" dirty="0">
              <a:solidFill>
                <a:schemeClr val="bg2"/>
              </a:solidFill>
            </a:endParaRPr>
          </a:p>
          <a:p>
            <a:endParaRPr lang="en-US" sz="2800" dirty="0"/>
          </a:p>
        </p:txBody>
      </p:sp>
      <p:sp>
        <p:nvSpPr>
          <p:cNvPr id="53" name="TextBox 52">
            <a:extLst>
              <a:ext uri="{FF2B5EF4-FFF2-40B4-BE49-F238E27FC236}">
                <a16:creationId xmlns:a16="http://schemas.microsoft.com/office/drawing/2014/main" id="{7B51FA17-4E2E-4FE3-A2CE-A3CACEF39BBC}"/>
              </a:ext>
            </a:extLst>
          </p:cNvPr>
          <p:cNvSpPr txBox="1"/>
          <p:nvPr/>
        </p:nvSpPr>
        <p:spPr>
          <a:xfrm>
            <a:off x="7406356" y="2162772"/>
            <a:ext cx="1148445" cy="954107"/>
          </a:xfrm>
          <a:prstGeom prst="rect">
            <a:avLst/>
          </a:prstGeom>
          <a:noFill/>
        </p:spPr>
        <p:txBody>
          <a:bodyPr wrap="square" rtlCol="0">
            <a:spAutoFit/>
          </a:bodyPr>
          <a:lstStyle/>
          <a:p>
            <a:r>
              <a:rPr lang="en-US" sz="1000" dirty="0">
                <a:solidFill>
                  <a:schemeClr val="bg2"/>
                </a:solidFill>
              </a:rPr>
              <a:t> </a:t>
            </a:r>
            <a:r>
              <a:rPr lang="en-US" sz="2800" dirty="0">
                <a:solidFill>
                  <a:schemeClr val="bg2"/>
                </a:solidFill>
              </a:rPr>
              <a:t>5</a:t>
            </a:r>
            <a:r>
              <a:rPr lang="en-US" sz="2800" baseline="30000" dirty="0">
                <a:solidFill>
                  <a:schemeClr val="bg2"/>
                </a:solidFill>
              </a:rPr>
              <a:t>th</a:t>
            </a:r>
            <a:endParaRPr lang="en-US" sz="2800" dirty="0">
              <a:solidFill>
                <a:schemeClr val="bg2"/>
              </a:solidFill>
            </a:endParaRPr>
          </a:p>
          <a:p>
            <a:endParaRPr lang="en-US" sz="2800" dirty="0"/>
          </a:p>
        </p:txBody>
      </p:sp>
      <p:sp>
        <p:nvSpPr>
          <p:cNvPr id="54" name="TextBox 53">
            <a:extLst>
              <a:ext uri="{FF2B5EF4-FFF2-40B4-BE49-F238E27FC236}">
                <a16:creationId xmlns:a16="http://schemas.microsoft.com/office/drawing/2014/main" id="{3874408C-C65C-47CD-84DF-3F8BD81CBF13}"/>
              </a:ext>
            </a:extLst>
          </p:cNvPr>
          <p:cNvSpPr txBox="1"/>
          <p:nvPr/>
        </p:nvSpPr>
        <p:spPr>
          <a:xfrm>
            <a:off x="740887" y="2162772"/>
            <a:ext cx="983276" cy="830997"/>
          </a:xfrm>
          <a:prstGeom prst="rect">
            <a:avLst/>
          </a:prstGeom>
          <a:noFill/>
        </p:spPr>
        <p:txBody>
          <a:bodyPr wrap="square" rtlCol="0">
            <a:spAutoFit/>
          </a:bodyPr>
          <a:lstStyle/>
          <a:p>
            <a:r>
              <a:rPr lang="en-US" sz="900" dirty="0">
                <a:solidFill>
                  <a:schemeClr val="bg2"/>
                </a:solidFill>
              </a:rPr>
              <a:t> </a:t>
            </a:r>
            <a:r>
              <a:rPr lang="en-US" sz="2400" dirty="0">
                <a:solidFill>
                  <a:schemeClr val="bg2"/>
                </a:solidFill>
              </a:rPr>
              <a:t>15</a:t>
            </a:r>
            <a:r>
              <a:rPr lang="en-US" sz="2400" baseline="30000" dirty="0">
                <a:solidFill>
                  <a:schemeClr val="bg2"/>
                </a:solidFill>
              </a:rPr>
              <a:t>th</a:t>
            </a:r>
            <a:endParaRPr lang="en-US" sz="2400" dirty="0">
              <a:solidFill>
                <a:schemeClr val="bg2"/>
              </a:solidFill>
            </a:endParaRPr>
          </a:p>
          <a:p>
            <a:endParaRPr lang="en-US" sz="2400" dirty="0"/>
          </a:p>
        </p:txBody>
      </p:sp>
      <p:sp>
        <p:nvSpPr>
          <p:cNvPr id="55" name="TextBox 54">
            <a:extLst>
              <a:ext uri="{FF2B5EF4-FFF2-40B4-BE49-F238E27FC236}">
                <a16:creationId xmlns:a16="http://schemas.microsoft.com/office/drawing/2014/main" id="{72CE6594-592A-4502-89DE-E5CD507432AE}"/>
              </a:ext>
            </a:extLst>
          </p:cNvPr>
          <p:cNvSpPr txBox="1"/>
          <p:nvPr/>
        </p:nvSpPr>
        <p:spPr>
          <a:xfrm>
            <a:off x="1415990" y="2182304"/>
            <a:ext cx="1148445" cy="830997"/>
          </a:xfrm>
          <a:prstGeom prst="rect">
            <a:avLst/>
          </a:prstGeom>
          <a:noFill/>
        </p:spPr>
        <p:txBody>
          <a:bodyPr wrap="square" rtlCol="0">
            <a:spAutoFit/>
          </a:bodyPr>
          <a:lstStyle/>
          <a:p>
            <a:r>
              <a:rPr lang="en-US" sz="900" dirty="0">
                <a:solidFill>
                  <a:schemeClr val="bg2"/>
                </a:solidFill>
              </a:rPr>
              <a:t> </a:t>
            </a:r>
            <a:r>
              <a:rPr lang="en-US" sz="2400" dirty="0">
                <a:solidFill>
                  <a:schemeClr val="bg2"/>
                </a:solidFill>
              </a:rPr>
              <a:t>14</a:t>
            </a:r>
            <a:r>
              <a:rPr lang="en-US" sz="2400" baseline="30000" dirty="0">
                <a:solidFill>
                  <a:schemeClr val="bg2"/>
                </a:solidFill>
              </a:rPr>
              <a:t>th</a:t>
            </a:r>
            <a:endParaRPr lang="en-US" sz="2400" dirty="0">
              <a:solidFill>
                <a:schemeClr val="bg2"/>
              </a:solidFill>
            </a:endParaRPr>
          </a:p>
          <a:p>
            <a:endParaRPr lang="en-US" sz="2400" dirty="0"/>
          </a:p>
        </p:txBody>
      </p:sp>
      <p:sp>
        <p:nvSpPr>
          <p:cNvPr id="56" name="TextBox 55">
            <a:extLst>
              <a:ext uri="{FF2B5EF4-FFF2-40B4-BE49-F238E27FC236}">
                <a16:creationId xmlns:a16="http://schemas.microsoft.com/office/drawing/2014/main" id="{A21B715A-4269-4548-AE4D-08C212475BF9}"/>
              </a:ext>
            </a:extLst>
          </p:cNvPr>
          <p:cNvSpPr txBox="1"/>
          <p:nvPr/>
        </p:nvSpPr>
        <p:spPr>
          <a:xfrm>
            <a:off x="2067828" y="2162772"/>
            <a:ext cx="1148445" cy="830997"/>
          </a:xfrm>
          <a:prstGeom prst="rect">
            <a:avLst/>
          </a:prstGeom>
          <a:noFill/>
        </p:spPr>
        <p:txBody>
          <a:bodyPr wrap="square" rtlCol="0">
            <a:spAutoFit/>
          </a:bodyPr>
          <a:lstStyle/>
          <a:p>
            <a:r>
              <a:rPr lang="en-US" sz="900" dirty="0">
                <a:solidFill>
                  <a:schemeClr val="bg2"/>
                </a:solidFill>
              </a:rPr>
              <a:t> </a:t>
            </a:r>
            <a:r>
              <a:rPr lang="en-US" sz="2400" dirty="0">
                <a:solidFill>
                  <a:schemeClr val="bg2"/>
                </a:solidFill>
              </a:rPr>
              <a:t>13</a:t>
            </a:r>
            <a:r>
              <a:rPr lang="en-US" sz="2400" baseline="30000" dirty="0">
                <a:solidFill>
                  <a:schemeClr val="bg2"/>
                </a:solidFill>
              </a:rPr>
              <a:t>th</a:t>
            </a:r>
            <a:endParaRPr lang="en-US" sz="2400" dirty="0">
              <a:solidFill>
                <a:schemeClr val="bg2"/>
              </a:solidFill>
            </a:endParaRPr>
          </a:p>
          <a:p>
            <a:endParaRPr lang="en-US" sz="2400" dirty="0"/>
          </a:p>
        </p:txBody>
      </p:sp>
      <p:sp>
        <p:nvSpPr>
          <p:cNvPr id="57" name="TextBox 56">
            <a:extLst>
              <a:ext uri="{FF2B5EF4-FFF2-40B4-BE49-F238E27FC236}">
                <a16:creationId xmlns:a16="http://schemas.microsoft.com/office/drawing/2014/main" id="{67609304-3650-4A8B-A216-90D7856E96AF}"/>
              </a:ext>
            </a:extLst>
          </p:cNvPr>
          <p:cNvSpPr txBox="1"/>
          <p:nvPr/>
        </p:nvSpPr>
        <p:spPr>
          <a:xfrm>
            <a:off x="2697775" y="2151584"/>
            <a:ext cx="1148445" cy="830997"/>
          </a:xfrm>
          <a:prstGeom prst="rect">
            <a:avLst/>
          </a:prstGeom>
          <a:noFill/>
        </p:spPr>
        <p:txBody>
          <a:bodyPr wrap="square" rtlCol="0">
            <a:spAutoFit/>
          </a:bodyPr>
          <a:lstStyle/>
          <a:p>
            <a:r>
              <a:rPr lang="en-US" sz="900" dirty="0">
                <a:solidFill>
                  <a:schemeClr val="bg2"/>
                </a:solidFill>
              </a:rPr>
              <a:t> </a:t>
            </a:r>
            <a:r>
              <a:rPr lang="en-US" sz="2400" dirty="0">
                <a:solidFill>
                  <a:schemeClr val="bg2"/>
                </a:solidFill>
              </a:rPr>
              <a:t>12</a:t>
            </a:r>
            <a:r>
              <a:rPr lang="en-US" sz="2400" baseline="30000" dirty="0">
                <a:solidFill>
                  <a:schemeClr val="bg2"/>
                </a:solidFill>
              </a:rPr>
              <a:t>th</a:t>
            </a:r>
            <a:endParaRPr lang="en-US" sz="2400" dirty="0">
              <a:solidFill>
                <a:schemeClr val="bg2"/>
              </a:solidFill>
            </a:endParaRPr>
          </a:p>
          <a:p>
            <a:endParaRPr lang="en-US" sz="2400" dirty="0"/>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470" y="253691"/>
            <a:ext cx="10515600" cy="1145224"/>
          </a:xfrm>
        </p:spPr>
        <p:txBody>
          <a:bodyPr/>
          <a:lstStyle/>
          <a:p>
            <a:r>
              <a:rPr lang="en-US" u="sng" dirty="0"/>
              <a:t>R type</a:t>
            </a:r>
            <a:r>
              <a:rPr lang="en-US" dirty="0"/>
              <a:t>   </a:t>
            </a:r>
            <a:r>
              <a:rPr lang="en-US" u="sng" dirty="0"/>
              <a:t>Instruction Set </a:t>
            </a:r>
            <a:r>
              <a:rPr lang="en-US" dirty="0"/>
              <a:t> [ 16-bits ]</a:t>
            </a:r>
          </a:p>
        </p:txBody>
      </p:sp>
      <p:sp>
        <p:nvSpPr>
          <p:cNvPr id="3" name="Content Placeholder 2"/>
          <p:cNvSpPr>
            <a:spLocks noGrp="1"/>
          </p:cNvSpPr>
          <p:nvPr>
            <p:ph idx="1"/>
          </p:nvPr>
        </p:nvSpPr>
        <p:spPr>
          <a:xfrm>
            <a:off x="784952" y="3230155"/>
            <a:ext cx="10515600" cy="4351338"/>
          </a:xfrm>
        </p:spPr>
        <p:txBody>
          <a:bodyPr/>
          <a:lstStyle/>
          <a:p>
            <a:r>
              <a:rPr lang="en-US" dirty="0"/>
              <a:t>The Opcode resides in 15</a:t>
            </a:r>
            <a:r>
              <a:rPr lang="en-US" baseline="30000" dirty="0"/>
              <a:t>th</a:t>
            </a:r>
            <a:r>
              <a:rPr lang="en-US" dirty="0"/>
              <a:t> to 12</a:t>
            </a:r>
            <a:r>
              <a:rPr lang="en-US" baseline="30000" dirty="0"/>
              <a:t>th  </a:t>
            </a:r>
            <a:r>
              <a:rPr lang="en-US" dirty="0"/>
              <a:t>bit.</a:t>
            </a:r>
          </a:p>
          <a:p>
            <a:r>
              <a:rPr lang="en-US" dirty="0"/>
              <a:t>R</a:t>
            </a:r>
            <a:r>
              <a:rPr lang="en-US" baseline="-25000" dirty="0"/>
              <a:t>0  </a:t>
            </a:r>
            <a:r>
              <a:rPr lang="en-US" dirty="0"/>
              <a:t>is contained in 11</a:t>
            </a:r>
            <a:r>
              <a:rPr lang="en-US" baseline="30000" dirty="0"/>
              <a:t>th</a:t>
            </a:r>
            <a:r>
              <a:rPr lang="en-US" dirty="0"/>
              <a:t> to 9</a:t>
            </a:r>
            <a:r>
              <a:rPr lang="en-US" baseline="30000" dirty="0"/>
              <a:t>th</a:t>
            </a:r>
            <a:r>
              <a:rPr lang="en-US" dirty="0"/>
              <a:t> bit. ($a0)</a:t>
            </a:r>
          </a:p>
          <a:p>
            <a:r>
              <a:rPr lang="en-US" dirty="0"/>
              <a:t>R</a:t>
            </a:r>
            <a:r>
              <a:rPr lang="en-US" baseline="-25000" dirty="0"/>
              <a:t>1  </a:t>
            </a:r>
            <a:r>
              <a:rPr lang="en-US" dirty="0"/>
              <a:t>is contained in 8</a:t>
            </a:r>
            <a:r>
              <a:rPr lang="en-US" baseline="30000" dirty="0"/>
              <a:t>th</a:t>
            </a:r>
            <a:r>
              <a:rPr lang="en-US" dirty="0"/>
              <a:t> to 6</a:t>
            </a:r>
            <a:r>
              <a:rPr lang="en-US" baseline="30000" dirty="0"/>
              <a:t>th</a:t>
            </a:r>
            <a:r>
              <a:rPr lang="en-US" dirty="0"/>
              <a:t> bit. ($a1)</a:t>
            </a:r>
          </a:p>
          <a:p>
            <a:r>
              <a:rPr lang="en-US" dirty="0"/>
              <a:t>R</a:t>
            </a:r>
            <a:r>
              <a:rPr lang="en-US" baseline="-25000" dirty="0"/>
              <a:t>d  </a:t>
            </a:r>
            <a:r>
              <a:rPr lang="en-US" dirty="0"/>
              <a:t>is contained in 5</a:t>
            </a:r>
            <a:r>
              <a:rPr lang="en-US" baseline="30000" dirty="0"/>
              <a:t>th</a:t>
            </a:r>
            <a:r>
              <a:rPr lang="en-US" dirty="0"/>
              <a:t> to 3</a:t>
            </a:r>
            <a:r>
              <a:rPr lang="en-US" baseline="30000" dirty="0"/>
              <a:t>th</a:t>
            </a:r>
            <a:r>
              <a:rPr lang="en-US" dirty="0"/>
              <a:t> bit. ($a2)</a:t>
            </a:r>
          </a:p>
          <a:p>
            <a:r>
              <a:rPr lang="en-US" dirty="0"/>
              <a:t>Later part is don’t care.</a:t>
            </a:r>
          </a:p>
        </p:txBody>
      </p:sp>
      <p:sp>
        <p:nvSpPr>
          <p:cNvPr id="21" name="Rectangle 20">
            <a:extLst>
              <a:ext uri="{FF2B5EF4-FFF2-40B4-BE49-F238E27FC236}">
                <a16:creationId xmlns:a16="http://schemas.microsoft.com/office/drawing/2014/main" id="{3626A371-B450-4568-869B-CC12C8844508}"/>
              </a:ext>
            </a:extLst>
          </p:cNvPr>
          <p:cNvSpPr/>
          <p:nvPr/>
        </p:nvSpPr>
        <p:spPr>
          <a:xfrm>
            <a:off x="730104" y="2048667"/>
            <a:ext cx="10697509" cy="664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F5FDF31-35A8-455D-B7B2-3B1AED8D24CB}"/>
              </a:ext>
            </a:extLst>
          </p:cNvPr>
          <p:cNvSpPr/>
          <p:nvPr/>
        </p:nvSpPr>
        <p:spPr>
          <a:xfrm>
            <a:off x="9464334" y="2182167"/>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0BF443E-3324-4B0C-A80A-1F861AA565B6}"/>
              </a:ext>
            </a:extLst>
          </p:cNvPr>
          <p:cNvSpPr/>
          <p:nvPr/>
        </p:nvSpPr>
        <p:spPr>
          <a:xfrm>
            <a:off x="10122451" y="2182167"/>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43EBE5C-C7E8-4C03-939E-34EF8C9EAA77}"/>
              </a:ext>
            </a:extLst>
          </p:cNvPr>
          <p:cNvSpPr/>
          <p:nvPr/>
        </p:nvSpPr>
        <p:spPr>
          <a:xfrm>
            <a:off x="10796762" y="2190487"/>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459FDF70-35CE-4B4E-983C-ACC5C4687702}"/>
              </a:ext>
            </a:extLst>
          </p:cNvPr>
          <p:cNvSpPr txBox="1"/>
          <p:nvPr/>
        </p:nvSpPr>
        <p:spPr>
          <a:xfrm>
            <a:off x="10726330" y="2162772"/>
            <a:ext cx="1148445" cy="954107"/>
          </a:xfrm>
          <a:prstGeom prst="rect">
            <a:avLst/>
          </a:prstGeom>
          <a:noFill/>
        </p:spPr>
        <p:txBody>
          <a:bodyPr wrap="square" rtlCol="0">
            <a:spAutoFit/>
          </a:bodyPr>
          <a:lstStyle/>
          <a:p>
            <a:r>
              <a:rPr lang="en-US" sz="1000" dirty="0">
                <a:solidFill>
                  <a:schemeClr val="bg2"/>
                </a:solidFill>
              </a:rPr>
              <a:t> </a:t>
            </a:r>
            <a:r>
              <a:rPr lang="en-US" sz="2800" dirty="0">
                <a:solidFill>
                  <a:schemeClr val="bg2"/>
                </a:solidFill>
              </a:rPr>
              <a:t>0</a:t>
            </a:r>
            <a:r>
              <a:rPr lang="en-US" sz="2800" baseline="30000" dirty="0">
                <a:solidFill>
                  <a:schemeClr val="bg2"/>
                </a:solidFill>
              </a:rPr>
              <a:t>th</a:t>
            </a:r>
            <a:endParaRPr lang="en-US" sz="2800" dirty="0">
              <a:solidFill>
                <a:schemeClr val="bg2"/>
              </a:solidFill>
            </a:endParaRPr>
          </a:p>
          <a:p>
            <a:endParaRPr lang="en-US" sz="2800" dirty="0"/>
          </a:p>
        </p:txBody>
      </p:sp>
      <p:sp>
        <p:nvSpPr>
          <p:cNvPr id="22" name="Rectangle 21">
            <a:extLst>
              <a:ext uri="{FF2B5EF4-FFF2-40B4-BE49-F238E27FC236}">
                <a16:creationId xmlns:a16="http://schemas.microsoft.com/office/drawing/2014/main" id="{D80914AA-DF3A-4DC6-99BA-0A285D57DE31}"/>
              </a:ext>
            </a:extLst>
          </p:cNvPr>
          <p:cNvSpPr/>
          <p:nvPr/>
        </p:nvSpPr>
        <p:spPr>
          <a:xfrm>
            <a:off x="7494964" y="2183644"/>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18EDB00-AA9C-4F77-848D-A9C68DDAA5FC}"/>
              </a:ext>
            </a:extLst>
          </p:cNvPr>
          <p:cNvSpPr/>
          <p:nvPr/>
        </p:nvSpPr>
        <p:spPr>
          <a:xfrm>
            <a:off x="8153081" y="2183644"/>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7FD1A66-C4F2-4B41-93B0-C2930654E13B}"/>
              </a:ext>
            </a:extLst>
          </p:cNvPr>
          <p:cNvSpPr/>
          <p:nvPr/>
        </p:nvSpPr>
        <p:spPr>
          <a:xfrm>
            <a:off x="8827392" y="2191964"/>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0395486-C03D-4984-B973-E1F5CA9F7501}"/>
              </a:ext>
            </a:extLst>
          </p:cNvPr>
          <p:cNvSpPr/>
          <p:nvPr/>
        </p:nvSpPr>
        <p:spPr>
          <a:xfrm>
            <a:off x="5492972" y="2174765"/>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1B6C05F-52ED-4B8B-81A4-472AA6B3530B}"/>
              </a:ext>
            </a:extLst>
          </p:cNvPr>
          <p:cNvSpPr/>
          <p:nvPr/>
        </p:nvSpPr>
        <p:spPr>
          <a:xfrm>
            <a:off x="6146729" y="2174765"/>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7808942-4D2A-44BE-8580-84A4BDFC1173}"/>
              </a:ext>
            </a:extLst>
          </p:cNvPr>
          <p:cNvSpPr/>
          <p:nvPr/>
        </p:nvSpPr>
        <p:spPr>
          <a:xfrm>
            <a:off x="6821040" y="2183085"/>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C5C9318-58C1-4880-AD5C-7C0654AD2EBC}"/>
              </a:ext>
            </a:extLst>
          </p:cNvPr>
          <p:cNvSpPr/>
          <p:nvPr/>
        </p:nvSpPr>
        <p:spPr>
          <a:xfrm>
            <a:off x="3523602" y="2176242"/>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4C79A90-D6B1-474A-AE87-F1D777D9BA1D}"/>
              </a:ext>
            </a:extLst>
          </p:cNvPr>
          <p:cNvSpPr/>
          <p:nvPr/>
        </p:nvSpPr>
        <p:spPr>
          <a:xfrm>
            <a:off x="4181719" y="2176242"/>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465573F-8A1F-4636-9F06-03D37AB328D8}"/>
              </a:ext>
            </a:extLst>
          </p:cNvPr>
          <p:cNvSpPr/>
          <p:nvPr/>
        </p:nvSpPr>
        <p:spPr>
          <a:xfrm>
            <a:off x="4856030" y="2184562"/>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482A5D8-DD0A-4C10-86BB-4E4B26D9B50F}"/>
              </a:ext>
            </a:extLst>
          </p:cNvPr>
          <p:cNvSpPr/>
          <p:nvPr/>
        </p:nvSpPr>
        <p:spPr>
          <a:xfrm>
            <a:off x="2860817" y="2174765"/>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E8397B2-79BF-4A84-BE2F-42F39E1ACD07}"/>
              </a:ext>
            </a:extLst>
          </p:cNvPr>
          <p:cNvSpPr/>
          <p:nvPr/>
        </p:nvSpPr>
        <p:spPr>
          <a:xfrm>
            <a:off x="891447" y="2176242"/>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EDF5169-19AB-4292-981F-737F551FA290}"/>
              </a:ext>
            </a:extLst>
          </p:cNvPr>
          <p:cNvSpPr/>
          <p:nvPr/>
        </p:nvSpPr>
        <p:spPr>
          <a:xfrm>
            <a:off x="1549564" y="2176242"/>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D037FB5-F68D-4CA7-A1B6-B83B14A34D0F}"/>
              </a:ext>
            </a:extLst>
          </p:cNvPr>
          <p:cNvSpPr/>
          <p:nvPr/>
        </p:nvSpPr>
        <p:spPr>
          <a:xfrm>
            <a:off x="2223875" y="2184562"/>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09670CFE-C3B4-444C-8E91-B3F5BB5BEE79}"/>
              </a:ext>
            </a:extLst>
          </p:cNvPr>
          <p:cNvSpPr txBox="1"/>
          <p:nvPr/>
        </p:nvSpPr>
        <p:spPr>
          <a:xfrm>
            <a:off x="8080998" y="2163109"/>
            <a:ext cx="1148445" cy="1384995"/>
          </a:xfrm>
          <a:prstGeom prst="rect">
            <a:avLst/>
          </a:prstGeom>
          <a:noFill/>
        </p:spPr>
        <p:txBody>
          <a:bodyPr wrap="square" rtlCol="0">
            <a:spAutoFit/>
          </a:bodyPr>
          <a:lstStyle/>
          <a:p>
            <a:r>
              <a:rPr lang="en-US" sz="1000" dirty="0">
                <a:solidFill>
                  <a:schemeClr val="bg2"/>
                </a:solidFill>
              </a:rPr>
              <a:t> </a:t>
            </a:r>
            <a:r>
              <a:rPr lang="en-US" sz="2800" dirty="0">
                <a:solidFill>
                  <a:schemeClr val="bg2"/>
                </a:solidFill>
              </a:rPr>
              <a:t>4</a:t>
            </a:r>
            <a:r>
              <a:rPr lang="en-US" sz="2800" baseline="30000" dirty="0">
                <a:solidFill>
                  <a:schemeClr val="bg2"/>
                </a:solidFill>
              </a:rPr>
              <a:t>th</a:t>
            </a:r>
            <a:endParaRPr lang="en-US" sz="2800" dirty="0">
              <a:solidFill>
                <a:schemeClr val="bg2"/>
              </a:solidFill>
            </a:endParaRPr>
          </a:p>
          <a:p>
            <a:endParaRPr lang="en-US" sz="2800" dirty="0">
              <a:solidFill>
                <a:schemeClr val="bg2"/>
              </a:solidFill>
            </a:endParaRPr>
          </a:p>
          <a:p>
            <a:endParaRPr lang="en-US" sz="2800" dirty="0"/>
          </a:p>
        </p:txBody>
      </p:sp>
      <p:sp>
        <p:nvSpPr>
          <p:cNvPr id="44" name="TextBox 43">
            <a:extLst>
              <a:ext uri="{FF2B5EF4-FFF2-40B4-BE49-F238E27FC236}">
                <a16:creationId xmlns:a16="http://schemas.microsoft.com/office/drawing/2014/main" id="{87236AE4-CCAB-4486-B61D-073A4FF90BB5}"/>
              </a:ext>
            </a:extLst>
          </p:cNvPr>
          <p:cNvSpPr txBox="1"/>
          <p:nvPr/>
        </p:nvSpPr>
        <p:spPr>
          <a:xfrm>
            <a:off x="8794567" y="2182167"/>
            <a:ext cx="1148445" cy="1384995"/>
          </a:xfrm>
          <a:prstGeom prst="rect">
            <a:avLst/>
          </a:prstGeom>
          <a:noFill/>
        </p:spPr>
        <p:txBody>
          <a:bodyPr wrap="square" rtlCol="0">
            <a:spAutoFit/>
          </a:bodyPr>
          <a:lstStyle/>
          <a:p>
            <a:r>
              <a:rPr lang="en-US" sz="1000" dirty="0">
                <a:solidFill>
                  <a:schemeClr val="bg2"/>
                </a:solidFill>
              </a:rPr>
              <a:t> </a:t>
            </a:r>
            <a:r>
              <a:rPr lang="en-US" sz="2800" dirty="0">
                <a:solidFill>
                  <a:schemeClr val="bg2"/>
                </a:solidFill>
              </a:rPr>
              <a:t>3</a:t>
            </a:r>
            <a:r>
              <a:rPr lang="en-US" sz="2800" baseline="30000" dirty="0">
                <a:solidFill>
                  <a:schemeClr val="bg2"/>
                </a:solidFill>
              </a:rPr>
              <a:t>rd</a:t>
            </a:r>
            <a:endParaRPr lang="en-US" sz="2800" dirty="0">
              <a:solidFill>
                <a:schemeClr val="bg2"/>
              </a:solidFill>
            </a:endParaRPr>
          </a:p>
          <a:p>
            <a:endParaRPr lang="en-US" sz="2800" dirty="0">
              <a:solidFill>
                <a:schemeClr val="bg2"/>
              </a:solidFill>
            </a:endParaRPr>
          </a:p>
          <a:p>
            <a:endParaRPr lang="en-US" sz="2800" dirty="0"/>
          </a:p>
        </p:txBody>
      </p:sp>
      <p:sp>
        <p:nvSpPr>
          <p:cNvPr id="45" name="TextBox 44">
            <a:extLst>
              <a:ext uri="{FF2B5EF4-FFF2-40B4-BE49-F238E27FC236}">
                <a16:creationId xmlns:a16="http://schemas.microsoft.com/office/drawing/2014/main" id="{B7A413B2-2CFD-45FA-925E-99FF016382E2}"/>
              </a:ext>
            </a:extLst>
          </p:cNvPr>
          <p:cNvSpPr txBox="1"/>
          <p:nvPr/>
        </p:nvSpPr>
        <p:spPr>
          <a:xfrm>
            <a:off x="9398833" y="2167966"/>
            <a:ext cx="1148445" cy="1384995"/>
          </a:xfrm>
          <a:prstGeom prst="rect">
            <a:avLst/>
          </a:prstGeom>
          <a:noFill/>
        </p:spPr>
        <p:txBody>
          <a:bodyPr wrap="square" rtlCol="0">
            <a:spAutoFit/>
          </a:bodyPr>
          <a:lstStyle/>
          <a:p>
            <a:r>
              <a:rPr lang="en-US" sz="1000" dirty="0">
                <a:solidFill>
                  <a:schemeClr val="bg2"/>
                </a:solidFill>
              </a:rPr>
              <a:t> </a:t>
            </a:r>
            <a:r>
              <a:rPr lang="en-US" sz="2800" dirty="0">
                <a:solidFill>
                  <a:schemeClr val="bg2"/>
                </a:solidFill>
              </a:rPr>
              <a:t>2</a:t>
            </a:r>
            <a:r>
              <a:rPr lang="en-US" sz="2800" baseline="30000" dirty="0">
                <a:solidFill>
                  <a:schemeClr val="bg2"/>
                </a:solidFill>
              </a:rPr>
              <a:t>nd</a:t>
            </a:r>
            <a:endParaRPr lang="en-US" sz="2800" dirty="0">
              <a:solidFill>
                <a:schemeClr val="bg2"/>
              </a:solidFill>
            </a:endParaRPr>
          </a:p>
          <a:p>
            <a:endParaRPr lang="en-US" sz="2800" dirty="0">
              <a:solidFill>
                <a:schemeClr val="bg2"/>
              </a:solidFill>
            </a:endParaRPr>
          </a:p>
          <a:p>
            <a:endParaRPr lang="en-US" sz="2800" dirty="0"/>
          </a:p>
        </p:txBody>
      </p:sp>
      <p:sp>
        <p:nvSpPr>
          <p:cNvPr id="46" name="TextBox 45">
            <a:extLst>
              <a:ext uri="{FF2B5EF4-FFF2-40B4-BE49-F238E27FC236}">
                <a16:creationId xmlns:a16="http://schemas.microsoft.com/office/drawing/2014/main" id="{A00BA9AF-FC34-4A98-92E5-F4AEC224EE50}"/>
              </a:ext>
            </a:extLst>
          </p:cNvPr>
          <p:cNvSpPr txBox="1"/>
          <p:nvPr/>
        </p:nvSpPr>
        <p:spPr>
          <a:xfrm>
            <a:off x="10061844" y="2183998"/>
            <a:ext cx="1148445" cy="1384995"/>
          </a:xfrm>
          <a:prstGeom prst="rect">
            <a:avLst/>
          </a:prstGeom>
          <a:noFill/>
        </p:spPr>
        <p:txBody>
          <a:bodyPr wrap="square" rtlCol="0">
            <a:spAutoFit/>
          </a:bodyPr>
          <a:lstStyle/>
          <a:p>
            <a:r>
              <a:rPr lang="en-US" sz="1000" dirty="0">
                <a:solidFill>
                  <a:schemeClr val="bg2"/>
                </a:solidFill>
              </a:rPr>
              <a:t> </a:t>
            </a:r>
            <a:r>
              <a:rPr lang="en-US" sz="2800" dirty="0">
                <a:solidFill>
                  <a:schemeClr val="bg2"/>
                </a:solidFill>
              </a:rPr>
              <a:t>1</a:t>
            </a:r>
            <a:r>
              <a:rPr lang="en-US" sz="2800" baseline="30000" dirty="0">
                <a:solidFill>
                  <a:schemeClr val="bg2"/>
                </a:solidFill>
              </a:rPr>
              <a:t>st</a:t>
            </a:r>
            <a:endParaRPr lang="en-US" sz="2800" dirty="0">
              <a:solidFill>
                <a:schemeClr val="bg2"/>
              </a:solidFill>
            </a:endParaRPr>
          </a:p>
          <a:p>
            <a:endParaRPr lang="en-US" sz="2800" dirty="0">
              <a:solidFill>
                <a:schemeClr val="bg2"/>
              </a:solidFill>
            </a:endParaRPr>
          </a:p>
          <a:p>
            <a:endParaRPr lang="en-US" sz="2800" dirty="0"/>
          </a:p>
        </p:txBody>
      </p:sp>
      <p:sp>
        <p:nvSpPr>
          <p:cNvPr id="47" name="TextBox 46">
            <a:extLst>
              <a:ext uri="{FF2B5EF4-FFF2-40B4-BE49-F238E27FC236}">
                <a16:creationId xmlns:a16="http://schemas.microsoft.com/office/drawing/2014/main" id="{CE24B1AD-502C-4803-9277-F588C3C625A6}"/>
              </a:ext>
            </a:extLst>
          </p:cNvPr>
          <p:cNvSpPr txBox="1"/>
          <p:nvPr/>
        </p:nvSpPr>
        <p:spPr>
          <a:xfrm>
            <a:off x="3375106" y="2154733"/>
            <a:ext cx="1148445" cy="830997"/>
          </a:xfrm>
          <a:prstGeom prst="rect">
            <a:avLst/>
          </a:prstGeom>
          <a:noFill/>
        </p:spPr>
        <p:txBody>
          <a:bodyPr wrap="square" rtlCol="0">
            <a:spAutoFit/>
          </a:bodyPr>
          <a:lstStyle/>
          <a:p>
            <a:r>
              <a:rPr lang="en-US" sz="900" dirty="0">
                <a:solidFill>
                  <a:schemeClr val="bg2"/>
                </a:solidFill>
              </a:rPr>
              <a:t> </a:t>
            </a:r>
            <a:r>
              <a:rPr lang="en-US" sz="2400" dirty="0">
                <a:solidFill>
                  <a:schemeClr val="bg2"/>
                </a:solidFill>
              </a:rPr>
              <a:t>11</a:t>
            </a:r>
            <a:r>
              <a:rPr lang="en-US" sz="2400" baseline="30000" dirty="0">
                <a:solidFill>
                  <a:schemeClr val="bg2"/>
                </a:solidFill>
              </a:rPr>
              <a:t>th</a:t>
            </a:r>
            <a:endParaRPr lang="en-US" sz="2400" dirty="0">
              <a:solidFill>
                <a:schemeClr val="bg2"/>
              </a:solidFill>
            </a:endParaRPr>
          </a:p>
          <a:p>
            <a:endParaRPr lang="en-US" sz="2400" dirty="0"/>
          </a:p>
        </p:txBody>
      </p:sp>
      <p:sp>
        <p:nvSpPr>
          <p:cNvPr id="48" name="TextBox 47">
            <a:extLst>
              <a:ext uri="{FF2B5EF4-FFF2-40B4-BE49-F238E27FC236}">
                <a16:creationId xmlns:a16="http://schemas.microsoft.com/office/drawing/2014/main" id="{6D716341-A59E-4F1D-BD6A-F66130862793}"/>
              </a:ext>
            </a:extLst>
          </p:cNvPr>
          <p:cNvSpPr txBox="1"/>
          <p:nvPr/>
        </p:nvSpPr>
        <p:spPr>
          <a:xfrm>
            <a:off x="4031937" y="2155611"/>
            <a:ext cx="1148445" cy="830997"/>
          </a:xfrm>
          <a:prstGeom prst="rect">
            <a:avLst/>
          </a:prstGeom>
          <a:noFill/>
        </p:spPr>
        <p:txBody>
          <a:bodyPr wrap="square" rtlCol="0">
            <a:spAutoFit/>
          </a:bodyPr>
          <a:lstStyle/>
          <a:p>
            <a:r>
              <a:rPr lang="en-US" sz="900" dirty="0">
                <a:solidFill>
                  <a:schemeClr val="bg2"/>
                </a:solidFill>
              </a:rPr>
              <a:t> </a:t>
            </a:r>
            <a:r>
              <a:rPr lang="en-US" sz="2400" dirty="0">
                <a:solidFill>
                  <a:schemeClr val="bg2"/>
                </a:solidFill>
              </a:rPr>
              <a:t>10</a:t>
            </a:r>
            <a:r>
              <a:rPr lang="en-US" sz="2400" baseline="30000" dirty="0">
                <a:solidFill>
                  <a:schemeClr val="bg2"/>
                </a:solidFill>
              </a:rPr>
              <a:t>th</a:t>
            </a:r>
            <a:endParaRPr lang="en-US" sz="2400" dirty="0">
              <a:solidFill>
                <a:schemeClr val="bg2"/>
              </a:solidFill>
            </a:endParaRPr>
          </a:p>
          <a:p>
            <a:endParaRPr lang="en-US" sz="2400" dirty="0"/>
          </a:p>
        </p:txBody>
      </p:sp>
      <p:sp>
        <p:nvSpPr>
          <p:cNvPr id="49" name="TextBox 48">
            <a:extLst>
              <a:ext uri="{FF2B5EF4-FFF2-40B4-BE49-F238E27FC236}">
                <a16:creationId xmlns:a16="http://schemas.microsoft.com/office/drawing/2014/main" id="{8193A0A7-5A2C-4447-9937-8820A75C32C5}"/>
              </a:ext>
            </a:extLst>
          </p:cNvPr>
          <p:cNvSpPr txBox="1"/>
          <p:nvPr/>
        </p:nvSpPr>
        <p:spPr>
          <a:xfrm>
            <a:off x="6078859" y="2176088"/>
            <a:ext cx="1148445" cy="954107"/>
          </a:xfrm>
          <a:prstGeom prst="rect">
            <a:avLst/>
          </a:prstGeom>
          <a:noFill/>
        </p:spPr>
        <p:txBody>
          <a:bodyPr wrap="square" rtlCol="0">
            <a:spAutoFit/>
          </a:bodyPr>
          <a:lstStyle/>
          <a:p>
            <a:r>
              <a:rPr lang="en-US" sz="1000" dirty="0">
                <a:solidFill>
                  <a:schemeClr val="bg2"/>
                </a:solidFill>
              </a:rPr>
              <a:t> </a:t>
            </a:r>
            <a:r>
              <a:rPr lang="en-US" sz="2800" dirty="0">
                <a:solidFill>
                  <a:schemeClr val="bg2"/>
                </a:solidFill>
              </a:rPr>
              <a:t>7</a:t>
            </a:r>
            <a:r>
              <a:rPr lang="en-US" sz="2800" baseline="30000" dirty="0">
                <a:solidFill>
                  <a:schemeClr val="bg2"/>
                </a:solidFill>
              </a:rPr>
              <a:t>th</a:t>
            </a:r>
            <a:endParaRPr lang="en-US" sz="2800" dirty="0">
              <a:solidFill>
                <a:schemeClr val="bg2"/>
              </a:solidFill>
            </a:endParaRPr>
          </a:p>
          <a:p>
            <a:endParaRPr lang="en-US" sz="2800" dirty="0"/>
          </a:p>
        </p:txBody>
      </p:sp>
      <p:sp>
        <p:nvSpPr>
          <p:cNvPr id="50" name="TextBox 49">
            <a:extLst>
              <a:ext uri="{FF2B5EF4-FFF2-40B4-BE49-F238E27FC236}">
                <a16:creationId xmlns:a16="http://schemas.microsoft.com/office/drawing/2014/main" id="{92214F0D-DB40-47CC-86F3-9C78F26FBAD8}"/>
              </a:ext>
            </a:extLst>
          </p:cNvPr>
          <p:cNvSpPr txBox="1"/>
          <p:nvPr/>
        </p:nvSpPr>
        <p:spPr>
          <a:xfrm>
            <a:off x="4810531" y="2162772"/>
            <a:ext cx="1148445" cy="954107"/>
          </a:xfrm>
          <a:prstGeom prst="rect">
            <a:avLst/>
          </a:prstGeom>
          <a:noFill/>
        </p:spPr>
        <p:txBody>
          <a:bodyPr wrap="square" rtlCol="0">
            <a:spAutoFit/>
          </a:bodyPr>
          <a:lstStyle/>
          <a:p>
            <a:r>
              <a:rPr lang="en-US" sz="1000" dirty="0">
                <a:solidFill>
                  <a:schemeClr val="bg2"/>
                </a:solidFill>
              </a:rPr>
              <a:t> </a:t>
            </a:r>
            <a:r>
              <a:rPr lang="en-US" sz="2800" dirty="0">
                <a:solidFill>
                  <a:schemeClr val="bg2"/>
                </a:solidFill>
              </a:rPr>
              <a:t>9</a:t>
            </a:r>
            <a:r>
              <a:rPr lang="en-US" sz="2800" baseline="30000" dirty="0">
                <a:solidFill>
                  <a:schemeClr val="bg2"/>
                </a:solidFill>
              </a:rPr>
              <a:t>th</a:t>
            </a:r>
            <a:endParaRPr lang="en-US" sz="2800" dirty="0">
              <a:solidFill>
                <a:schemeClr val="bg2"/>
              </a:solidFill>
            </a:endParaRPr>
          </a:p>
          <a:p>
            <a:endParaRPr lang="en-US" sz="2800" dirty="0"/>
          </a:p>
        </p:txBody>
      </p:sp>
      <p:sp>
        <p:nvSpPr>
          <p:cNvPr id="51" name="TextBox 50">
            <a:extLst>
              <a:ext uri="{FF2B5EF4-FFF2-40B4-BE49-F238E27FC236}">
                <a16:creationId xmlns:a16="http://schemas.microsoft.com/office/drawing/2014/main" id="{5E247CAF-BC59-4CD8-BD1A-5B7FB80AADE6}"/>
              </a:ext>
            </a:extLst>
          </p:cNvPr>
          <p:cNvSpPr txBox="1"/>
          <p:nvPr/>
        </p:nvSpPr>
        <p:spPr>
          <a:xfrm>
            <a:off x="5406781" y="2135242"/>
            <a:ext cx="1148445" cy="954107"/>
          </a:xfrm>
          <a:prstGeom prst="rect">
            <a:avLst/>
          </a:prstGeom>
          <a:noFill/>
        </p:spPr>
        <p:txBody>
          <a:bodyPr wrap="square" rtlCol="0">
            <a:spAutoFit/>
          </a:bodyPr>
          <a:lstStyle/>
          <a:p>
            <a:r>
              <a:rPr lang="en-US" sz="1000" dirty="0">
                <a:solidFill>
                  <a:schemeClr val="bg2"/>
                </a:solidFill>
              </a:rPr>
              <a:t> </a:t>
            </a:r>
            <a:r>
              <a:rPr lang="en-US" sz="2800" dirty="0">
                <a:solidFill>
                  <a:schemeClr val="bg2"/>
                </a:solidFill>
              </a:rPr>
              <a:t>8</a:t>
            </a:r>
            <a:r>
              <a:rPr lang="en-US" sz="2800" baseline="30000" dirty="0">
                <a:solidFill>
                  <a:schemeClr val="bg2"/>
                </a:solidFill>
              </a:rPr>
              <a:t>th</a:t>
            </a:r>
            <a:endParaRPr lang="en-US" sz="2800" dirty="0">
              <a:solidFill>
                <a:schemeClr val="bg2"/>
              </a:solidFill>
            </a:endParaRPr>
          </a:p>
          <a:p>
            <a:endParaRPr lang="en-US" sz="2800" dirty="0"/>
          </a:p>
        </p:txBody>
      </p:sp>
      <p:sp>
        <p:nvSpPr>
          <p:cNvPr id="52" name="TextBox 51">
            <a:extLst>
              <a:ext uri="{FF2B5EF4-FFF2-40B4-BE49-F238E27FC236}">
                <a16:creationId xmlns:a16="http://schemas.microsoft.com/office/drawing/2014/main" id="{BD5E658F-5F1E-4F75-ACFC-4538931BF202}"/>
              </a:ext>
            </a:extLst>
          </p:cNvPr>
          <p:cNvSpPr txBox="1"/>
          <p:nvPr/>
        </p:nvSpPr>
        <p:spPr>
          <a:xfrm>
            <a:off x="6731382" y="2178410"/>
            <a:ext cx="1148445" cy="954107"/>
          </a:xfrm>
          <a:prstGeom prst="rect">
            <a:avLst/>
          </a:prstGeom>
          <a:noFill/>
        </p:spPr>
        <p:txBody>
          <a:bodyPr wrap="square" rtlCol="0">
            <a:spAutoFit/>
          </a:bodyPr>
          <a:lstStyle/>
          <a:p>
            <a:r>
              <a:rPr lang="en-US" sz="1000" dirty="0">
                <a:solidFill>
                  <a:schemeClr val="bg2"/>
                </a:solidFill>
              </a:rPr>
              <a:t> </a:t>
            </a:r>
            <a:r>
              <a:rPr lang="en-US" sz="2800" dirty="0">
                <a:solidFill>
                  <a:schemeClr val="bg2"/>
                </a:solidFill>
              </a:rPr>
              <a:t>6</a:t>
            </a:r>
            <a:r>
              <a:rPr lang="en-US" sz="2800" baseline="30000" dirty="0">
                <a:solidFill>
                  <a:schemeClr val="bg2"/>
                </a:solidFill>
              </a:rPr>
              <a:t>th</a:t>
            </a:r>
            <a:endParaRPr lang="en-US" sz="2800" dirty="0">
              <a:solidFill>
                <a:schemeClr val="bg2"/>
              </a:solidFill>
            </a:endParaRPr>
          </a:p>
          <a:p>
            <a:endParaRPr lang="en-US" sz="2800" dirty="0"/>
          </a:p>
        </p:txBody>
      </p:sp>
      <p:sp>
        <p:nvSpPr>
          <p:cNvPr id="53" name="TextBox 52">
            <a:extLst>
              <a:ext uri="{FF2B5EF4-FFF2-40B4-BE49-F238E27FC236}">
                <a16:creationId xmlns:a16="http://schemas.microsoft.com/office/drawing/2014/main" id="{7B51FA17-4E2E-4FE3-A2CE-A3CACEF39BBC}"/>
              </a:ext>
            </a:extLst>
          </p:cNvPr>
          <p:cNvSpPr txBox="1"/>
          <p:nvPr/>
        </p:nvSpPr>
        <p:spPr>
          <a:xfrm>
            <a:off x="7406356" y="2162772"/>
            <a:ext cx="1148445" cy="954107"/>
          </a:xfrm>
          <a:prstGeom prst="rect">
            <a:avLst/>
          </a:prstGeom>
          <a:noFill/>
        </p:spPr>
        <p:txBody>
          <a:bodyPr wrap="square" rtlCol="0">
            <a:spAutoFit/>
          </a:bodyPr>
          <a:lstStyle/>
          <a:p>
            <a:r>
              <a:rPr lang="en-US" sz="1000" dirty="0">
                <a:solidFill>
                  <a:schemeClr val="bg2"/>
                </a:solidFill>
              </a:rPr>
              <a:t> </a:t>
            </a:r>
            <a:r>
              <a:rPr lang="en-US" sz="2800" dirty="0">
                <a:solidFill>
                  <a:schemeClr val="bg2"/>
                </a:solidFill>
              </a:rPr>
              <a:t>5</a:t>
            </a:r>
            <a:r>
              <a:rPr lang="en-US" sz="2800" baseline="30000" dirty="0">
                <a:solidFill>
                  <a:schemeClr val="bg2"/>
                </a:solidFill>
              </a:rPr>
              <a:t>th</a:t>
            </a:r>
            <a:endParaRPr lang="en-US" sz="2800" dirty="0">
              <a:solidFill>
                <a:schemeClr val="bg2"/>
              </a:solidFill>
            </a:endParaRPr>
          </a:p>
          <a:p>
            <a:endParaRPr lang="en-US" sz="2800" dirty="0"/>
          </a:p>
        </p:txBody>
      </p:sp>
      <p:sp>
        <p:nvSpPr>
          <p:cNvPr id="54" name="TextBox 53">
            <a:extLst>
              <a:ext uri="{FF2B5EF4-FFF2-40B4-BE49-F238E27FC236}">
                <a16:creationId xmlns:a16="http://schemas.microsoft.com/office/drawing/2014/main" id="{3874408C-C65C-47CD-84DF-3F8BD81CBF13}"/>
              </a:ext>
            </a:extLst>
          </p:cNvPr>
          <p:cNvSpPr txBox="1"/>
          <p:nvPr/>
        </p:nvSpPr>
        <p:spPr>
          <a:xfrm>
            <a:off x="740887" y="2162772"/>
            <a:ext cx="983276" cy="830997"/>
          </a:xfrm>
          <a:prstGeom prst="rect">
            <a:avLst/>
          </a:prstGeom>
          <a:noFill/>
        </p:spPr>
        <p:txBody>
          <a:bodyPr wrap="square" rtlCol="0">
            <a:spAutoFit/>
          </a:bodyPr>
          <a:lstStyle/>
          <a:p>
            <a:r>
              <a:rPr lang="en-US" sz="900" dirty="0">
                <a:solidFill>
                  <a:schemeClr val="bg2"/>
                </a:solidFill>
              </a:rPr>
              <a:t> </a:t>
            </a:r>
            <a:r>
              <a:rPr lang="en-US" sz="2400" dirty="0">
                <a:solidFill>
                  <a:schemeClr val="bg2"/>
                </a:solidFill>
              </a:rPr>
              <a:t>15</a:t>
            </a:r>
            <a:r>
              <a:rPr lang="en-US" sz="2400" baseline="30000" dirty="0">
                <a:solidFill>
                  <a:schemeClr val="bg2"/>
                </a:solidFill>
              </a:rPr>
              <a:t>th</a:t>
            </a:r>
            <a:endParaRPr lang="en-US" sz="2400" dirty="0">
              <a:solidFill>
                <a:schemeClr val="bg2"/>
              </a:solidFill>
            </a:endParaRPr>
          </a:p>
          <a:p>
            <a:endParaRPr lang="en-US" sz="2400" dirty="0"/>
          </a:p>
        </p:txBody>
      </p:sp>
      <p:sp>
        <p:nvSpPr>
          <p:cNvPr id="55" name="TextBox 54">
            <a:extLst>
              <a:ext uri="{FF2B5EF4-FFF2-40B4-BE49-F238E27FC236}">
                <a16:creationId xmlns:a16="http://schemas.microsoft.com/office/drawing/2014/main" id="{72CE6594-592A-4502-89DE-E5CD507432AE}"/>
              </a:ext>
            </a:extLst>
          </p:cNvPr>
          <p:cNvSpPr txBox="1"/>
          <p:nvPr/>
        </p:nvSpPr>
        <p:spPr>
          <a:xfrm>
            <a:off x="1415990" y="2182304"/>
            <a:ext cx="1148445" cy="830997"/>
          </a:xfrm>
          <a:prstGeom prst="rect">
            <a:avLst/>
          </a:prstGeom>
          <a:noFill/>
        </p:spPr>
        <p:txBody>
          <a:bodyPr wrap="square" rtlCol="0">
            <a:spAutoFit/>
          </a:bodyPr>
          <a:lstStyle/>
          <a:p>
            <a:r>
              <a:rPr lang="en-US" sz="900" dirty="0">
                <a:solidFill>
                  <a:schemeClr val="bg2"/>
                </a:solidFill>
              </a:rPr>
              <a:t> </a:t>
            </a:r>
            <a:r>
              <a:rPr lang="en-US" sz="2400" dirty="0">
                <a:solidFill>
                  <a:schemeClr val="bg2"/>
                </a:solidFill>
              </a:rPr>
              <a:t>14</a:t>
            </a:r>
            <a:r>
              <a:rPr lang="en-US" sz="2400" baseline="30000" dirty="0">
                <a:solidFill>
                  <a:schemeClr val="bg2"/>
                </a:solidFill>
              </a:rPr>
              <a:t>th</a:t>
            </a:r>
            <a:endParaRPr lang="en-US" sz="2400" dirty="0">
              <a:solidFill>
                <a:schemeClr val="bg2"/>
              </a:solidFill>
            </a:endParaRPr>
          </a:p>
          <a:p>
            <a:endParaRPr lang="en-US" sz="2400" dirty="0"/>
          </a:p>
        </p:txBody>
      </p:sp>
      <p:sp>
        <p:nvSpPr>
          <p:cNvPr id="56" name="TextBox 55">
            <a:extLst>
              <a:ext uri="{FF2B5EF4-FFF2-40B4-BE49-F238E27FC236}">
                <a16:creationId xmlns:a16="http://schemas.microsoft.com/office/drawing/2014/main" id="{A21B715A-4269-4548-AE4D-08C212475BF9}"/>
              </a:ext>
            </a:extLst>
          </p:cNvPr>
          <p:cNvSpPr txBox="1"/>
          <p:nvPr/>
        </p:nvSpPr>
        <p:spPr>
          <a:xfrm>
            <a:off x="2067828" y="2162772"/>
            <a:ext cx="1148445" cy="830997"/>
          </a:xfrm>
          <a:prstGeom prst="rect">
            <a:avLst/>
          </a:prstGeom>
          <a:noFill/>
        </p:spPr>
        <p:txBody>
          <a:bodyPr wrap="square" rtlCol="0">
            <a:spAutoFit/>
          </a:bodyPr>
          <a:lstStyle/>
          <a:p>
            <a:r>
              <a:rPr lang="en-US" sz="900" dirty="0">
                <a:solidFill>
                  <a:schemeClr val="bg2"/>
                </a:solidFill>
              </a:rPr>
              <a:t> </a:t>
            </a:r>
            <a:r>
              <a:rPr lang="en-US" sz="2400" dirty="0">
                <a:solidFill>
                  <a:schemeClr val="bg2"/>
                </a:solidFill>
              </a:rPr>
              <a:t>13</a:t>
            </a:r>
            <a:r>
              <a:rPr lang="en-US" sz="2400" baseline="30000" dirty="0">
                <a:solidFill>
                  <a:schemeClr val="bg2"/>
                </a:solidFill>
              </a:rPr>
              <a:t>th</a:t>
            </a:r>
            <a:endParaRPr lang="en-US" sz="2400" dirty="0">
              <a:solidFill>
                <a:schemeClr val="bg2"/>
              </a:solidFill>
            </a:endParaRPr>
          </a:p>
          <a:p>
            <a:endParaRPr lang="en-US" sz="2400" dirty="0"/>
          </a:p>
        </p:txBody>
      </p:sp>
      <p:sp>
        <p:nvSpPr>
          <p:cNvPr id="57" name="TextBox 56">
            <a:extLst>
              <a:ext uri="{FF2B5EF4-FFF2-40B4-BE49-F238E27FC236}">
                <a16:creationId xmlns:a16="http://schemas.microsoft.com/office/drawing/2014/main" id="{67609304-3650-4A8B-A216-90D7856E96AF}"/>
              </a:ext>
            </a:extLst>
          </p:cNvPr>
          <p:cNvSpPr txBox="1"/>
          <p:nvPr/>
        </p:nvSpPr>
        <p:spPr>
          <a:xfrm>
            <a:off x="2697775" y="2151584"/>
            <a:ext cx="1148445" cy="830997"/>
          </a:xfrm>
          <a:prstGeom prst="rect">
            <a:avLst/>
          </a:prstGeom>
          <a:noFill/>
        </p:spPr>
        <p:txBody>
          <a:bodyPr wrap="square" rtlCol="0">
            <a:spAutoFit/>
          </a:bodyPr>
          <a:lstStyle/>
          <a:p>
            <a:r>
              <a:rPr lang="en-US" sz="900" dirty="0">
                <a:solidFill>
                  <a:schemeClr val="bg2"/>
                </a:solidFill>
              </a:rPr>
              <a:t> </a:t>
            </a:r>
            <a:r>
              <a:rPr lang="en-US" sz="2400" dirty="0">
                <a:solidFill>
                  <a:schemeClr val="bg2"/>
                </a:solidFill>
              </a:rPr>
              <a:t>12</a:t>
            </a:r>
            <a:r>
              <a:rPr lang="en-US" sz="2400" baseline="30000" dirty="0">
                <a:solidFill>
                  <a:schemeClr val="bg2"/>
                </a:solidFill>
              </a:rPr>
              <a:t>th</a:t>
            </a:r>
            <a:endParaRPr lang="en-US" sz="2400" dirty="0">
              <a:solidFill>
                <a:schemeClr val="bg2"/>
              </a:solidFill>
            </a:endParaRPr>
          </a:p>
          <a:p>
            <a:endParaRPr lang="en-US" sz="2400" dirty="0"/>
          </a:p>
        </p:txBody>
      </p:sp>
    </p:spTree>
    <p:extLst>
      <p:ext uri="{BB962C8B-B14F-4D97-AF65-F5344CB8AC3E}">
        <p14:creationId xmlns:p14="http://schemas.microsoft.com/office/powerpoint/2010/main" val="1424043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470" y="253691"/>
            <a:ext cx="10515600" cy="1145224"/>
          </a:xfrm>
        </p:spPr>
        <p:txBody>
          <a:bodyPr/>
          <a:lstStyle/>
          <a:p>
            <a:r>
              <a:rPr lang="en-US" u="sng" dirty="0"/>
              <a:t>J type</a:t>
            </a:r>
            <a:r>
              <a:rPr lang="en-US" dirty="0"/>
              <a:t>   </a:t>
            </a:r>
            <a:r>
              <a:rPr lang="en-US" u="sng" dirty="0"/>
              <a:t>Instruction Set </a:t>
            </a:r>
            <a:r>
              <a:rPr lang="en-US" dirty="0"/>
              <a:t> [ 16-bits ]</a:t>
            </a:r>
          </a:p>
        </p:txBody>
      </p:sp>
      <p:sp>
        <p:nvSpPr>
          <p:cNvPr id="3" name="Content Placeholder 2"/>
          <p:cNvSpPr>
            <a:spLocks noGrp="1"/>
          </p:cNvSpPr>
          <p:nvPr>
            <p:ph idx="1"/>
          </p:nvPr>
        </p:nvSpPr>
        <p:spPr>
          <a:xfrm>
            <a:off x="784952" y="3230155"/>
            <a:ext cx="10515600" cy="4351338"/>
          </a:xfrm>
        </p:spPr>
        <p:txBody>
          <a:bodyPr/>
          <a:lstStyle/>
          <a:p>
            <a:r>
              <a:rPr lang="en-US" dirty="0"/>
              <a:t>The Opcode resides in 15</a:t>
            </a:r>
            <a:r>
              <a:rPr lang="en-US" baseline="30000" dirty="0"/>
              <a:t>th</a:t>
            </a:r>
            <a:r>
              <a:rPr lang="en-US" dirty="0"/>
              <a:t> to 12</a:t>
            </a:r>
            <a:r>
              <a:rPr lang="en-US" baseline="30000" dirty="0"/>
              <a:t>th  </a:t>
            </a:r>
            <a:r>
              <a:rPr lang="en-US" dirty="0"/>
              <a:t>bit.</a:t>
            </a:r>
          </a:p>
          <a:p>
            <a:r>
              <a:rPr lang="en-US" dirty="0"/>
              <a:t>11</a:t>
            </a:r>
            <a:r>
              <a:rPr lang="en-US" baseline="30000" dirty="0"/>
              <a:t>th</a:t>
            </a:r>
            <a:r>
              <a:rPr lang="en-US" dirty="0"/>
              <a:t> to 4</a:t>
            </a:r>
            <a:r>
              <a:rPr lang="en-US" baseline="30000" dirty="0"/>
              <a:t>th</a:t>
            </a:r>
            <a:r>
              <a:rPr lang="en-US" dirty="0"/>
              <a:t> bit are don’t care.</a:t>
            </a:r>
          </a:p>
          <a:p>
            <a:r>
              <a:rPr lang="en-US" dirty="0"/>
              <a:t>JUMP address location is stored in 3</a:t>
            </a:r>
            <a:r>
              <a:rPr lang="en-US" baseline="30000" dirty="0"/>
              <a:t>rd</a:t>
            </a:r>
            <a:r>
              <a:rPr lang="en-US" dirty="0"/>
              <a:t> to 0</a:t>
            </a:r>
            <a:r>
              <a:rPr lang="en-US" baseline="30000" dirty="0"/>
              <a:t>th</a:t>
            </a:r>
            <a:r>
              <a:rPr lang="en-US" dirty="0"/>
              <a:t> bit.</a:t>
            </a:r>
          </a:p>
        </p:txBody>
      </p:sp>
      <p:sp>
        <p:nvSpPr>
          <p:cNvPr id="21" name="Rectangle 20">
            <a:extLst>
              <a:ext uri="{FF2B5EF4-FFF2-40B4-BE49-F238E27FC236}">
                <a16:creationId xmlns:a16="http://schemas.microsoft.com/office/drawing/2014/main" id="{3626A371-B450-4568-869B-CC12C8844508}"/>
              </a:ext>
            </a:extLst>
          </p:cNvPr>
          <p:cNvSpPr/>
          <p:nvPr/>
        </p:nvSpPr>
        <p:spPr>
          <a:xfrm>
            <a:off x="730104" y="2048667"/>
            <a:ext cx="10697509" cy="664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F5FDF31-35A8-455D-B7B2-3B1AED8D24CB}"/>
              </a:ext>
            </a:extLst>
          </p:cNvPr>
          <p:cNvSpPr/>
          <p:nvPr/>
        </p:nvSpPr>
        <p:spPr>
          <a:xfrm>
            <a:off x="9464334" y="2182167"/>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0BF443E-3324-4B0C-A80A-1F861AA565B6}"/>
              </a:ext>
            </a:extLst>
          </p:cNvPr>
          <p:cNvSpPr/>
          <p:nvPr/>
        </p:nvSpPr>
        <p:spPr>
          <a:xfrm>
            <a:off x="10122451" y="2182167"/>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43EBE5C-C7E8-4C03-939E-34EF8C9EAA77}"/>
              </a:ext>
            </a:extLst>
          </p:cNvPr>
          <p:cNvSpPr/>
          <p:nvPr/>
        </p:nvSpPr>
        <p:spPr>
          <a:xfrm>
            <a:off x="10796762" y="2190487"/>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459FDF70-35CE-4B4E-983C-ACC5C4687702}"/>
              </a:ext>
            </a:extLst>
          </p:cNvPr>
          <p:cNvSpPr txBox="1"/>
          <p:nvPr/>
        </p:nvSpPr>
        <p:spPr>
          <a:xfrm>
            <a:off x="10726330" y="2162772"/>
            <a:ext cx="1148445" cy="954107"/>
          </a:xfrm>
          <a:prstGeom prst="rect">
            <a:avLst/>
          </a:prstGeom>
          <a:noFill/>
        </p:spPr>
        <p:txBody>
          <a:bodyPr wrap="square" rtlCol="0">
            <a:spAutoFit/>
          </a:bodyPr>
          <a:lstStyle/>
          <a:p>
            <a:r>
              <a:rPr lang="en-US" sz="1000" dirty="0">
                <a:solidFill>
                  <a:schemeClr val="bg2"/>
                </a:solidFill>
              </a:rPr>
              <a:t> </a:t>
            </a:r>
            <a:r>
              <a:rPr lang="en-US" sz="2800" dirty="0">
                <a:solidFill>
                  <a:schemeClr val="bg2"/>
                </a:solidFill>
              </a:rPr>
              <a:t>0</a:t>
            </a:r>
            <a:r>
              <a:rPr lang="en-US" sz="2800" baseline="30000" dirty="0">
                <a:solidFill>
                  <a:schemeClr val="bg2"/>
                </a:solidFill>
              </a:rPr>
              <a:t>th</a:t>
            </a:r>
            <a:endParaRPr lang="en-US" sz="2800" dirty="0">
              <a:solidFill>
                <a:schemeClr val="bg2"/>
              </a:solidFill>
            </a:endParaRPr>
          </a:p>
          <a:p>
            <a:endParaRPr lang="en-US" sz="2800" dirty="0"/>
          </a:p>
        </p:txBody>
      </p:sp>
      <p:sp>
        <p:nvSpPr>
          <p:cNvPr id="22" name="Rectangle 21">
            <a:extLst>
              <a:ext uri="{FF2B5EF4-FFF2-40B4-BE49-F238E27FC236}">
                <a16:creationId xmlns:a16="http://schemas.microsoft.com/office/drawing/2014/main" id="{D80914AA-DF3A-4DC6-99BA-0A285D57DE31}"/>
              </a:ext>
            </a:extLst>
          </p:cNvPr>
          <p:cNvSpPr/>
          <p:nvPr/>
        </p:nvSpPr>
        <p:spPr>
          <a:xfrm>
            <a:off x="7494964" y="2183644"/>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18EDB00-AA9C-4F77-848D-A9C68DDAA5FC}"/>
              </a:ext>
            </a:extLst>
          </p:cNvPr>
          <p:cNvSpPr/>
          <p:nvPr/>
        </p:nvSpPr>
        <p:spPr>
          <a:xfrm>
            <a:off x="8153081" y="2183644"/>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7FD1A66-C4F2-4B41-93B0-C2930654E13B}"/>
              </a:ext>
            </a:extLst>
          </p:cNvPr>
          <p:cNvSpPr/>
          <p:nvPr/>
        </p:nvSpPr>
        <p:spPr>
          <a:xfrm>
            <a:off x="8827392" y="2191964"/>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0395486-C03D-4984-B973-E1F5CA9F7501}"/>
              </a:ext>
            </a:extLst>
          </p:cNvPr>
          <p:cNvSpPr/>
          <p:nvPr/>
        </p:nvSpPr>
        <p:spPr>
          <a:xfrm>
            <a:off x="5492972" y="2174765"/>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1B6C05F-52ED-4B8B-81A4-472AA6B3530B}"/>
              </a:ext>
            </a:extLst>
          </p:cNvPr>
          <p:cNvSpPr/>
          <p:nvPr/>
        </p:nvSpPr>
        <p:spPr>
          <a:xfrm>
            <a:off x="6146729" y="2174765"/>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7808942-4D2A-44BE-8580-84A4BDFC1173}"/>
              </a:ext>
            </a:extLst>
          </p:cNvPr>
          <p:cNvSpPr/>
          <p:nvPr/>
        </p:nvSpPr>
        <p:spPr>
          <a:xfrm>
            <a:off x="6821040" y="2183085"/>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C5C9318-58C1-4880-AD5C-7C0654AD2EBC}"/>
              </a:ext>
            </a:extLst>
          </p:cNvPr>
          <p:cNvSpPr/>
          <p:nvPr/>
        </p:nvSpPr>
        <p:spPr>
          <a:xfrm>
            <a:off x="3523602" y="2176242"/>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4C79A90-D6B1-474A-AE87-F1D777D9BA1D}"/>
              </a:ext>
            </a:extLst>
          </p:cNvPr>
          <p:cNvSpPr/>
          <p:nvPr/>
        </p:nvSpPr>
        <p:spPr>
          <a:xfrm>
            <a:off x="4181719" y="2176242"/>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465573F-8A1F-4636-9F06-03D37AB328D8}"/>
              </a:ext>
            </a:extLst>
          </p:cNvPr>
          <p:cNvSpPr/>
          <p:nvPr/>
        </p:nvSpPr>
        <p:spPr>
          <a:xfrm>
            <a:off x="4856030" y="2184562"/>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482A5D8-DD0A-4C10-86BB-4E4B26D9B50F}"/>
              </a:ext>
            </a:extLst>
          </p:cNvPr>
          <p:cNvSpPr/>
          <p:nvPr/>
        </p:nvSpPr>
        <p:spPr>
          <a:xfrm>
            <a:off x="2860817" y="2174765"/>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E8397B2-79BF-4A84-BE2F-42F39E1ACD07}"/>
              </a:ext>
            </a:extLst>
          </p:cNvPr>
          <p:cNvSpPr/>
          <p:nvPr/>
        </p:nvSpPr>
        <p:spPr>
          <a:xfrm>
            <a:off x="891447" y="2176242"/>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EDF5169-19AB-4292-981F-737F551FA290}"/>
              </a:ext>
            </a:extLst>
          </p:cNvPr>
          <p:cNvSpPr/>
          <p:nvPr/>
        </p:nvSpPr>
        <p:spPr>
          <a:xfrm>
            <a:off x="1549564" y="2176242"/>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D037FB5-F68D-4CA7-A1B6-B83B14A34D0F}"/>
              </a:ext>
            </a:extLst>
          </p:cNvPr>
          <p:cNvSpPr/>
          <p:nvPr/>
        </p:nvSpPr>
        <p:spPr>
          <a:xfrm>
            <a:off x="2223875" y="2184562"/>
            <a:ext cx="508335" cy="430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09670CFE-C3B4-444C-8E91-B3F5BB5BEE79}"/>
              </a:ext>
            </a:extLst>
          </p:cNvPr>
          <p:cNvSpPr txBox="1"/>
          <p:nvPr/>
        </p:nvSpPr>
        <p:spPr>
          <a:xfrm>
            <a:off x="8080998" y="2163109"/>
            <a:ext cx="1148445" cy="1384995"/>
          </a:xfrm>
          <a:prstGeom prst="rect">
            <a:avLst/>
          </a:prstGeom>
          <a:noFill/>
        </p:spPr>
        <p:txBody>
          <a:bodyPr wrap="square" rtlCol="0">
            <a:spAutoFit/>
          </a:bodyPr>
          <a:lstStyle/>
          <a:p>
            <a:r>
              <a:rPr lang="en-US" sz="1000" dirty="0">
                <a:solidFill>
                  <a:schemeClr val="bg2"/>
                </a:solidFill>
              </a:rPr>
              <a:t> </a:t>
            </a:r>
            <a:r>
              <a:rPr lang="en-US" sz="2800" dirty="0">
                <a:solidFill>
                  <a:schemeClr val="bg2"/>
                </a:solidFill>
              </a:rPr>
              <a:t>4</a:t>
            </a:r>
            <a:r>
              <a:rPr lang="en-US" sz="2800" baseline="30000" dirty="0">
                <a:solidFill>
                  <a:schemeClr val="bg2"/>
                </a:solidFill>
              </a:rPr>
              <a:t>th</a:t>
            </a:r>
            <a:endParaRPr lang="en-US" sz="2800" dirty="0">
              <a:solidFill>
                <a:schemeClr val="bg2"/>
              </a:solidFill>
            </a:endParaRPr>
          </a:p>
          <a:p>
            <a:endParaRPr lang="en-US" sz="2800" dirty="0">
              <a:solidFill>
                <a:schemeClr val="bg2"/>
              </a:solidFill>
            </a:endParaRPr>
          </a:p>
          <a:p>
            <a:endParaRPr lang="en-US" sz="2800" dirty="0"/>
          </a:p>
        </p:txBody>
      </p:sp>
      <p:sp>
        <p:nvSpPr>
          <p:cNvPr id="44" name="TextBox 43">
            <a:extLst>
              <a:ext uri="{FF2B5EF4-FFF2-40B4-BE49-F238E27FC236}">
                <a16:creationId xmlns:a16="http://schemas.microsoft.com/office/drawing/2014/main" id="{87236AE4-CCAB-4486-B61D-073A4FF90BB5}"/>
              </a:ext>
            </a:extLst>
          </p:cNvPr>
          <p:cNvSpPr txBox="1"/>
          <p:nvPr/>
        </p:nvSpPr>
        <p:spPr>
          <a:xfrm>
            <a:off x="8794567" y="2182167"/>
            <a:ext cx="1148445" cy="1384995"/>
          </a:xfrm>
          <a:prstGeom prst="rect">
            <a:avLst/>
          </a:prstGeom>
          <a:noFill/>
        </p:spPr>
        <p:txBody>
          <a:bodyPr wrap="square" rtlCol="0">
            <a:spAutoFit/>
          </a:bodyPr>
          <a:lstStyle/>
          <a:p>
            <a:r>
              <a:rPr lang="en-US" sz="1000" dirty="0">
                <a:solidFill>
                  <a:schemeClr val="bg2"/>
                </a:solidFill>
              </a:rPr>
              <a:t> </a:t>
            </a:r>
            <a:r>
              <a:rPr lang="en-US" sz="2800" dirty="0">
                <a:solidFill>
                  <a:schemeClr val="bg2"/>
                </a:solidFill>
              </a:rPr>
              <a:t>3</a:t>
            </a:r>
            <a:r>
              <a:rPr lang="en-US" sz="2800" baseline="30000" dirty="0">
                <a:solidFill>
                  <a:schemeClr val="bg2"/>
                </a:solidFill>
              </a:rPr>
              <a:t>rd</a:t>
            </a:r>
            <a:endParaRPr lang="en-US" sz="2800" dirty="0">
              <a:solidFill>
                <a:schemeClr val="bg2"/>
              </a:solidFill>
            </a:endParaRPr>
          </a:p>
          <a:p>
            <a:endParaRPr lang="en-US" sz="2800" dirty="0">
              <a:solidFill>
                <a:schemeClr val="bg2"/>
              </a:solidFill>
            </a:endParaRPr>
          </a:p>
          <a:p>
            <a:endParaRPr lang="en-US" sz="2800" dirty="0"/>
          </a:p>
        </p:txBody>
      </p:sp>
      <p:sp>
        <p:nvSpPr>
          <p:cNvPr id="45" name="TextBox 44">
            <a:extLst>
              <a:ext uri="{FF2B5EF4-FFF2-40B4-BE49-F238E27FC236}">
                <a16:creationId xmlns:a16="http://schemas.microsoft.com/office/drawing/2014/main" id="{B7A413B2-2CFD-45FA-925E-99FF016382E2}"/>
              </a:ext>
            </a:extLst>
          </p:cNvPr>
          <p:cNvSpPr txBox="1"/>
          <p:nvPr/>
        </p:nvSpPr>
        <p:spPr>
          <a:xfrm>
            <a:off x="9398833" y="2167966"/>
            <a:ext cx="1148445" cy="1384995"/>
          </a:xfrm>
          <a:prstGeom prst="rect">
            <a:avLst/>
          </a:prstGeom>
          <a:noFill/>
        </p:spPr>
        <p:txBody>
          <a:bodyPr wrap="square" rtlCol="0">
            <a:spAutoFit/>
          </a:bodyPr>
          <a:lstStyle/>
          <a:p>
            <a:r>
              <a:rPr lang="en-US" sz="1000" dirty="0">
                <a:solidFill>
                  <a:schemeClr val="bg2"/>
                </a:solidFill>
              </a:rPr>
              <a:t> </a:t>
            </a:r>
            <a:r>
              <a:rPr lang="en-US" sz="2800" dirty="0">
                <a:solidFill>
                  <a:schemeClr val="bg2"/>
                </a:solidFill>
              </a:rPr>
              <a:t>2</a:t>
            </a:r>
            <a:r>
              <a:rPr lang="en-US" sz="2800" baseline="30000" dirty="0">
                <a:solidFill>
                  <a:schemeClr val="bg2"/>
                </a:solidFill>
              </a:rPr>
              <a:t>nd</a:t>
            </a:r>
            <a:endParaRPr lang="en-US" sz="2800" dirty="0">
              <a:solidFill>
                <a:schemeClr val="bg2"/>
              </a:solidFill>
            </a:endParaRPr>
          </a:p>
          <a:p>
            <a:endParaRPr lang="en-US" sz="2800" dirty="0">
              <a:solidFill>
                <a:schemeClr val="bg2"/>
              </a:solidFill>
            </a:endParaRPr>
          </a:p>
          <a:p>
            <a:endParaRPr lang="en-US" sz="2800" dirty="0"/>
          </a:p>
        </p:txBody>
      </p:sp>
      <p:sp>
        <p:nvSpPr>
          <p:cNvPr id="46" name="TextBox 45">
            <a:extLst>
              <a:ext uri="{FF2B5EF4-FFF2-40B4-BE49-F238E27FC236}">
                <a16:creationId xmlns:a16="http://schemas.microsoft.com/office/drawing/2014/main" id="{A00BA9AF-FC34-4A98-92E5-F4AEC224EE50}"/>
              </a:ext>
            </a:extLst>
          </p:cNvPr>
          <p:cNvSpPr txBox="1"/>
          <p:nvPr/>
        </p:nvSpPr>
        <p:spPr>
          <a:xfrm>
            <a:off x="10061844" y="2183998"/>
            <a:ext cx="1148445" cy="1384995"/>
          </a:xfrm>
          <a:prstGeom prst="rect">
            <a:avLst/>
          </a:prstGeom>
          <a:noFill/>
        </p:spPr>
        <p:txBody>
          <a:bodyPr wrap="square" rtlCol="0">
            <a:spAutoFit/>
          </a:bodyPr>
          <a:lstStyle/>
          <a:p>
            <a:r>
              <a:rPr lang="en-US" sz="1000" dirty="0">
                <a:solidFill>
                  <a:schemeClr val="bg2"/>
                </a:solidFill>
              </a:rPr>
              <a:t> </a:t>
            </a:r>
            <a:r>
              <a:rPr lang="en-US" sz="2800" dirty="0">
                <a:solidFill>
                  <a:schemeClr val="bg2"/>
                </a:solidFill>
              </a:rPr>
              <a:t>1</a:t>
            </a:r>
            <a:r>
              <a:rPr lang="en-US" sz="2800" baseline="30000" dirty="0">
                <a:solidFill>
                  <a:schemeClr val="bg2"/>
                </a:solidFill>
              </a:rPr>
              <a:t>st</a:t>
            </a:r>
            <a:endParaRPr lang="en-US" sz="2800" dirty="0">
              <a:solidFill>
                <a:schemeClr val="bg2"/>
              </a:solidFill>
            </a:endParaRPr>
          </a:p>
          <a:p>
            <a:endParaRPr lang="en-US" sz="2800" dirty="0">
              <a:solidFill>
                <a:schemeClr val="bg2"/>
              </a:solidFill>
            </a:endParaRPr>
          </a:p>
          <a:p>
            <a:endParaRPr lang="en-US" sz="2800" dirty="0"/>
          </a:p>
        </p:txBody>
      </p:sp>
      <p:sp>
        <p:nvSpPr>
          <p:cNvPr id="47" name="TextBox 46">
            <a:extLst>
              <a:ext uri="{FF2B5EF4-FFF2-40B4-BE49-F238E27FC236}">
                <a16:creationId xmlns:a16="http://schemas.microsoft.com/office/drawing/2014/main" id="{CE24B1AD-502C-4803-9277-F588C3C625A6}"/>
              </a:ext>
            </a:extLst>
          </p:cNvPr>
          <p:cNvSpPr txBox="1"/>
          <p:nvPr/>
        </p:nvSpPr>
        <p:spPr>
          <a:xfrm>
            <a:off x="3375106" y="2154733"/>
            <a:ext cx="1148445" cy="830997"/>
          </a:xfrm>
          <a:prstGeom prst="rect">
            <a:avLst/>
          </a:prstGeom>
          <a:noFill/>
        </p:spPr>
        <p:txBody>
          <a:bodyPr wrap="square" rtlCol="0">
            <a:spAutoFit/>
          </a:bodyPr>
          <a:lstStyle/>
          <a:p>
            <a:r>
              <a:rPr lang="en-US" sz="900" dirty="0">
                <a:solidFill>
                  <a:schemeClr val="bg2"/>
                </a:solidFill>
              </a:rPr>
              <a:t> </a:t>
            </a:r>
            <a:r>
              <a:rPr lang="en-US" sz="2400" dirty="0">
                <a:solidFill>
                  <a:schemeClr val="bg2"/>
                </a:solidFill>
              </a:rPr>
              <a:t>11</a:t>
            </a:r>
            <a:r>
              <a:rPr lang="en-US" sz="2400" baseline="30000" dirty="0">
                <a:solidFill>
                  <a:schemeClr val="bg2"/>
                </a:solidFill>
              </a:rPr>
              <a:t>th</a:t>
            </a:r>
            <a:endParaRPr lang="en-US" sz="2400" dirty="0">
              <a:solidFill>
                <a:schemeClr val="bg2"/>
              </a:solidFill>
            </a:endParaRPr>
          </a:p>
          <a:p>
            <a:endParaRPr lang="en-US" sz="2400" dirty="0"/>
          </a:p>
        </p:txBody>
      </p:sp>
      <p:sp>
        <p:nvSpPr>
          <p:cNvPr id="48" name="TextBox 47">
            <a:extLst>
              <a:ext uri="{FF2B5EF4-FFF2-40B4-BE49-F238E27FC236}">
                <a16:creationId xmlns:a16="http://schemas.microsoft.com/office/drawing/2014/main" id="{6D716341-A59E-4F1D-BD6A-F66130862793}"/>
              </a:ext>
            </a:extLst>
          </p:cNvPr>
          <p:cNvSpPr txBox="1"/>
          <p:nvPr/>
        </p:nvSpPr>
        <p:spPr>
          <a:xfrm>
            <a:off x="4031937" y="2155611"/>
            <a:ext cx="1148445" cy="830997"/>
          </a:xfrm>
          <a:prstGeom prst="rect">
            <a:avLst/>
          </a:prstGeom>
          <a:noFill/>
        </p:spPr>
        <p:txBody>
          <a:bodyPr wrap="square" rtlCol="0">
            <a:spAutoFit/>
          </a:bodyPr>
          <a:lstStyle/>
          <a:p>
            <a:r>
              <a:rPr lang="en-US" sz="900" dirty="0">
                <a:solidFill>
                  <a:schemeClr val="bg2"/>
                </a:solidFill>
              </a:rPr>
              <a:t> </a:t>
            </a:r>
            <a:r>
              <a:rPr lang="en-US" sz="2400" dirty="0">
                <a:solidFill>
                  <a:schemeClr val="bg2"/>
                </a:solidFill>
              </a:rPr>
              <a:t>10</a:t>
            </a:r>
            <a:r>
              <a:rPr lang="en-US" sz="2400" baseline="30000" dirty="0">
                <a:solidFill>
                  <a:schemeClr val="bg2"/>
                </a:solidFill>
              </a:rPr>
              <a:t>th</a:t>
            </a:r>
            <a:endParaRPr lang="en-US" sz="2400" dirty="0">
              <a:solidFill>
                <a:schemeClr val="bg2"/>
              </a:solidFill>
            </a:endParaRPr>
          </a:p>
          <a:p>
            <a:endParaRPr lang="en-US" sz="2400" dirty="0"/>
          </a:p>
        </p:txBody>
      </p:sp>
      <p:sp>
        <p:nvSpPr>
          <p:cNvPr id="49" name="TextBox 48">
            <a:extLst>
              <a:ext uri="{FF2B5EF4-FFF2-40B4-BE49-F238E27FC236}">
                <a16:creationId xmlns:a16="http://schemas.microsoft.com/office/drawing/2014/main" id="{8193A0A7-5A2C-4447-9937-8820A75C32C5}"/>
              </a:ext>
            </a:extLst>
          </p:cNvPr>
          <p:cNvSpPr txBox="1"/>
          <p:nvPr/>
        </p:nvSpPr>
        <p:spPr>
          <a:xfrm>
            <a:off x="6078859" y="2176088"/>
            <a:ext cx="1148445" cy="954107"/>
          </a:xfrm>
          <a:prstGeom prst="rect">
            <a:avLst/>
          </a:prstGeom>
          <a:noFill/>
        </p:spPr>
        <p:txBody>
          <a:bodyPr wrap="square" rtlCol="0">
            <a:spAutoFit/>
          </a:bodyPr>
          <a:lstStyle/>
          <a:p>
            <a:r>
              <a:rPr lang="en-US" sz="1000" dirty="0">
                <a:solidFill>
                  <a:schemeClr val="bg2"/>
                </a:solidFill>
              </a:rPr>
              <a:t> </a:t>
            </a:r>
            <a:r>
              <a:rPr lang="en-US" sz="2800" dirty="0">
                <a:solidFill>
                  <a:schemeClr val="bg2"/>
                </a:solidFill>
              </a:rPr>
              <a:t>7</a:t>
            </a:r>
            <a:r>
              <a:rPr lang="en-US" sz="2800" baseline="30000" dirty="0">
                <a:solidFill>
                  <a:schemeClr val="bg2"/>
                </a:solidFill>
              </a:rPr>
              <a:t>th</a:t>
            </a:r>
            <a:endParaRPr lang="en-US" sz="2800" dirty="0">
              <a:solidFill>
                <a:schemeClr val="bg2"/>
              </a:solidFill>
            </a:endParaRPr>
          </a:p>
          <a:p>
            <a:endParaRPr lang="en-US" sz="2800" dirty="0"/>
          </a:p>
        </p:txBody>
      </p:sp>
      <p:sp>
        <p:nvSpPr>
          <p:cNvPr id="50" name="TextBox 49">
            <a:extLst>
              <a:ext uri="{FF2B5EF4-FFF2-40B4-BE49-F238E27FC236}">
                <a16:creationId xmlns:a16="http://schemas.microsoft.com/office/drawing/2014/main" id="{92214F0D-DB40-47CC-86F3-9C78F26FBAD8}"/>
              </a:ext>
            </a:extLst>
          </p:cNvPr>
          <p:cNvSpPr txBox="1"/>
          <p:nvPr/>
        </p:nvSpPr>
        <p:spPr>
          <a:xfrm>
            <a:off x="4810531" y="2162772"/>
            <a:ext cx="1148445" cy="954107"/>
          </a:xfrm>
          <a:prstGeom prst="rect">
            <a:avLst/>
          </a:prstGeom>
          <a:noFill/>
        </p:spPr>
        <p:txBody>
          <a:bodyPr wrap="square" rtlCol="0">
            <a:spAutoFit/>
          </a:bodyPr>
          <a:lstStyle/>
          <a:p>
            <a:r>
              <a:rPr lang="en-US" sz="1000" dirty="0">
                <a:solidFill>
                  <a:schemeClr val="bg2"/>
                </a:solidFill>
              </a:rPr>
              <a:t> </a:t>
            </a:r>
            <a:r>
              <a:rPr lang="en-US" sz="2800" dirty="0">
                <a:solidFill>
                  <a:schemeClr val="bg2"/>
                </a:solidFill>
              </a:rPr>
              <a:t>9</a:t>
            </a:r>
            <a:r>
              <a:rPr lang="en-US" sz="2800" baseline="30000" dirty="0">
                <a:solidFill>
                  <a:schemeClr val="bg2"/>
                </a:solidFill>
              </a:rPr>
              <a:t>th</a:t>
            </a:r>
            <a:endParaRPr lang="en-US" sz="2800" dirty="0">
              <a:solidFill>
                <a:schemeClr val="bg2"/>
              </a:solidFill>
            </a:endParaRPr>
          </a:p>
          <a:p>
            <a:endParaRPr lang="en-US" sz="2800" dirty="0"/>
          </a:p>
        </p:txBody>
      </p:sp>
      <p:sp>
        <p:nvSpPr>
          <p:cNvPr id="51" name="TextBox 50">
            <a:extLst>
              <a:ext uri="{FF2B5EF4-FFF2-40B4-BE49-F238E27FC236}">
                <a16:creationId xmlns:a16="http://schemas.microsoft.com/office/drawing/2014/main" id="{5E247CAF-BC59-4CD8-BD1A-5B7FB80AADE6}"/>
              </a:ext>
            </a:extLst>
          </p:cNvPr>
          <p:cNvSpPr txBox="1"/>
          <p:nvPr/>
        </p:nvSpPr>
        <p:spPr>
          <a:xfrm>
            <a:off x="5406781" y="2135242"/>
            <a:ext cx="1148445" cy="954107"/>
          </a:xfrm>
          <a:prstGeom prst="rect">
            <a:avLst/>
          </a:prstGeom>
          <a:noFill/>
        </p:spPr>
        <p:txBody>
          <a:bodyPr wrap="square" rtlCol="0">
            <a:spAutoFit/>
          </a:bodyPr>
          <a:lstStyle/>
          <a:p>
            <a:r>
              <a:rPr lang="en-US" sz="1000" dirty="0">
                <a:solidFill>
                  <a:schemeClr val="bg2"/>
                </a:solidFill>
              </a:rPr>
              <a:t> </a:t>
            </a:r>
            <a:r>
              <a:rPr lang="en-US" sz="2800" dirty="0">
                <a:solidFill>
                  <a:schemeClr val="bg2"/>
                </a:solidFill>
              </a:rPr>
              <a:t>8</a:t>
            </a:r>
            <a:r>
              <a:rPr lang="en-US" sz="2800" baseline="30000" dirty="0">
                <a:solidFill>
                  <a:schemeClr val="bg2"/>
                </a:solidFill>
              </a:rPr>
              <a:t>th</a:t>
            </a:r>
            <a:endParaRPr lang="en-US" sz="2800" dirty="0">
              <a:solidFill>
                <a:schemeClr val="bg2"/>
              </a:solidFill>
            </a:endParaRPr>
          </a:p>
          <a:p>
            <a:endParaRPr lang="en-US" sz="2800" dirty="0"/>
          </a:p>
        </p:txBody>
      </p:sp>
      <p:sp>
        <p:nvSpPr>
          <p:cNvPr id="52" name="TextBox 51">
            <a:extLst>
              <a:ext uri="{FF2B5EF4-FFF2-40B4-BE49-F238E27FC236}">
                <a16:creationId xmlns:a16="http://schemas.microsoft.com/office/drawing/2014/main" id="{BD5E658F-5F1E-4F75-ACFC-4538931BF202}"/>
              </a:ext>
            </a:extLst>
          </p:cNvPr>
          <p:cNvSpPr txBox="1"/>
          <p:nvPr/>
        </p:nvSpPr>
        <p:spPr>
          <a:xfrm>
            <a:off x="6731382" y="2178410"/>
            <a:ext cx="1148445" cy="954107"/>
          </a:xfrm>
          <a:prstGeom prst="rect">
            <a:avLst/>
          </a:prstGeom>
          <a:noFill/>
        </p:spPr>
        <p:txBody>
          <a:bodyPr wrap="square" rtlCol="0">
            <a:spAutoFit/>
          </a:bodyPr>
          <a:lstStyle/>
          <a:p>
            <a:r>
              <a:rPr lang="en-US" sz="1000" dirty="0">
                <a:solidFill>
                  <a:schemeClr val="bg2"/>
                </a:solidFill>
              </a:rPr>
              <a:t> </a:t>
            </a:r>
            <a:r>
              <a:rPr lang="en-US" sz="2800" dirty="0">
                <a:solidFill>
                  <a:schemeClr val="bg2"/>
                </a:solidFill>
              </a:rPr>
              <a:t>6</a:t>
            </a:r>
            <a:r>
              <a:rPr lang="en-US" sz="2800" baseline="30000" dirty="0">
                <a:solidFill>
                  <a:schemeClr val="bg2"/>
                </a:solidFill>
              </a:rPr>
              <a:t>th</a:t>
            </a:r>
            <a:endParaRPr lang="en-US" sz="2800" dirty="0">
              <a:solidFill>
                <a:schemeClr val="bg2"/>
              </a:solidFill>
            </a:endParaRPr>
          </a:p>
          <a:p>
            <a:endParaRPr lang="en-US" sz="2800" dirty="0"/>
          </a:p>
        </p:txBody>
      </p:sp>
      <p:sp>
        <p:nvSpPr>
          <p:cNvPr id="53" name="TextBox 52">
            <a:extLst>
              <a:ext uri="{FF2B5EF4-FFF2-40B4-BE49-F238E27FC236}">
                <a16:creationId xmlns:a16="http://schemas.microsoft.com/office/drawing/2014/main" id="{7B51FA17-4E2E-4FE3-A2CE-A3CACEF39BBC}"/>
              </a:ext>
            </a:extLst>
          </p:cNvPr>
          <p:cNvSpPr txBox="1"/>
          <p:nvPr/>
        </p:nvSpPr>
        <p:spPr>
          <a:xfrm>
            <a:off x="7406356" y="2162772"/>
            <a:ext cx="1148445" cy="954107"/>
          </a:xfrm>
          <a:prstGeom prst="rect">
            <a:avLst/>
          </a:prstGeom>
          <a:noFill/>
        </p:spPr>
        <p:txBody>
          <a:bodyPr wrap="square" rtlCol="0">
            <a:spAutoFit/>
          </a:bodyPr>
          <a:lstStyle/>
          <a:p>
            <a:r>
              <a:rPr lang="en-US" sz="1000" dirty="0">
                <a:solidFill>
                  <a:schemeClr val="bg2"/>
                </a:solidFill>
              </a:rPr>
              <a:t> </a:t>
            </a:r>
            <a:r>
              <a:rPr lang="en-US" sz="2800" dirty="0">
                <a:solidFill>
                  <a:schemeClr val="bg2"/>
                </a:solidFill>
              </a:rPr>
              <a:t>5</a:t>
            </a:r>
            <a:r>
              <a:rPr lang="en-US" sz="2800" baseline="30000" dirty="0">
                <a:solidFill>
                  <a:schemeClr val="bg2"/>
                </a:solidFill>
              </a:rPr>
              <a:t>th</a:t>
            </a:r>
            <a:endParaRPr lang="en-US" sz="2800" dirty="0">
              <a:solidFill>
                <a:schemeClr val="bg2"/>
              </a:solidFill>
            </a:endParaRPr>
          </a:p>
          <a:p>
            <a:endParaRPr lang="en-US" sz="2800" dirty="0"/>
          </a:p>
        </p:txBody>
      </p:sp>
      <p:sp>
        <p:nvSpPr>
          <p:cNvPr id="54" name="TextBox 53">
            <a:extLst>
              <a:ext uri="{FF2B5EF4-FFF2-40B4-BE49-F238E27FC236}">
                <a16:creationId xmlns:a16="http://schemas.microsoft.com/office/drawing/2014/main" id="{3874408C-C65C-47CD-84DF-3F8BD81CBF13}"/>
              </a:ext>
            </a:extLst>
          </p:cNvPr>
          <p:cNvSpPr txBox="1"/>
          <p:nvPr/>
        </p:nvSpPr>
        <p:spPr>
          <a:xfrm>
            <a:off x="740887" y="2162772"/>
            <a:ext cx="983276" cy="830997"/>
          </a:xfrm>
          <a:prstGeom prst="rect">
            <a:avLst/>
          </a:prstGeom>
          <a:noFill/>
        </p:spPr>
        <p:txBody>
          <a:bodyPr wrap="square" rtlCol="0">
            <a:spAutoFit/>
          </a:bodyPr>
          <a:lstStyle/>
          <a:p>
            <a:r>
              <a:rPr lang="en-US" sz="900" dirty="0">
                <a:solidFill>
                  <a:schemeClr val="bg2"/>
                </a:solidFill>
              </a:rPr>
              <a:t> </a:t>
            </a:r>
            <a:r>
              <a:rPr lang="en-US" sz="2400" dirty="0">
                <a:solidFill>
                  <a:schemeClr val="bg2"/>
                </a:solidFill>
              </a:rPr>
              <a:t>15</a:t>
            </a:r>
            <a:r>
              <a:rPr lang="en-US" sz="2400" baseline="30000" dirty="0">
                <a:solidFill>
                  <a:schemeClr val="bg2"/>
                </a:solidFill>
              </a:rPr>
              <a:t>th</a:t>
            </a:r>
            <a:endParaRPr lang="en-US" sz="2400" dirty="0">
              <a:solidFill>
                <a:schemeClr val="bg2"/>
              </a:solidFill>
            </a:endParaRPr>
          </a:p>
          <a:p>
            <a:endParaRPr lang="en-US" sz="2400" dirty="0"/>
          </a:p>
        </p:txBody>
      </p:sp>
      <p:sp>
        <p:nvSpPr>
          <p:cNvPr id="55" name="TextBox 54">
            <a:extLst>
              <a:ext uri="{FF2B5EF4-FFF2-40B4-BE49-F238E27FC236}">
                <a16:creationId xmlns:a16="http://schemas.microsoft.com/office/drawing/2014/main" id="{72CE6594-592A-4502-89DE-E5CD507432AE}"/>
              </a:ext>
            </a:extLst>
          </p:cNvPr>
          <p:cNvSpPr txBox="1"/>
          <p:nvPr/>
        </p:nvSpPr>
        <p:spPr>
          <a:xfrm>
            <a:off x="1415990" y="2182304"/>
            <a:ext cx="1148445" cy="830997"/>
          </a:xfrm>
          <a:prstGeom prst="rect">
            <a:avLst/>
          </a:prstGeom>
          <a:noFill/>
        </p:spPr>
        <p:txBody>
          <a:bodyPr wrap="square" rtlCol="0">
            <a:spAutoFit/>
          </a:bodyPr>
          <a:lstStyle/>
          <a:p>
            <a:r>
              <a:rPr lang="en-US" sz="900" dirty="0">
                <a:solidFill>
                  <a:schemeClr val="bg2"/>
                </a:solidFill>
              </a:rPr>
              <a:t> </a:t>
            </a:r>
            <a:r>
              <a:rPr lang="en-US" sz="2400" dirty="0">
                <a:solidFill>
                  <a:schemeClr val="bg2"/>
                </a:solidFill>
              </a:rPr>
              <a:t>14</a:t>
            </a:r>
            <a:r>
              <a:rPr lang="en-US" sz="2400" baseline="30000" dirty="0">
                <a:solidFill>
                  <a:schemeClr val="bg2"/>
                </a:solidFill>
              </a:rPr>
              <a:t>th</a:t>
            </a:r>
            <a:endParaRPr lang="en-US" sz="2400" dirty="0">
              <a:solidFill>
                <a:schemeClr val="bg2"/>
              </a:solidFill>
            </a:endParaRPr>
          </a:p>
          <a:p>
            <a:endParaRPr lang="en-US" sz="2400" dirty="0"/>
          </a:p>
        </p:txBody>
      </p:sp>
      <p:sp>
        <p:nvSpPr>
          <p:cNvPr id="56" name="TextBox 55">
            <a:extLst>
              <a:ext uri="{FF2B5EF4-FFF2-40B4-BE49-F238E27FC236}">
                <a16:creationId xmlns:a16="http://schemas.microsoft.com/office/drawing/2014/main" id="{A21B715A-4269-4548-AE4D-08C212475BF9}"/>
              </a:ext>
            </a:extLst>
          </p:cNvPr>
          <p:cNvSpPr txBox="1"/>
          <p:nvPr/>
        </p:nvSpPr>
        <p:spPr>
          <a:xfrm>
            <a:off x="2067828" y="2162772"/>
            <a:ext cx="1148445" cy="830997"/>
          </a:xfrm>
          <a:prstGeom prst="rect">
            <a:avLst/>
          </a:prstGeom>
          <a:noFill/>
        </p:spPr>
        <p:txBody>
          <a:bodyPr wrap="square" rtlCol="0">
            <a:spAutoFit/>
          </a:bodyPr>
          <a:lstStyle/>
          <a:p>
            <a:r>
              <a:rPr lang="en-US" sz="900" dirty="0">
                <a:solidFill>
                  <a:schemeClr val="bg2"/>
                </a:solidFill>
              </a:rPr>
              <a:t> </a:t>
            </a:r>
            <a:r>
              <a:rPr lang="en-US" sz="2400" dirty="0">
                <a:solidFill>
                  <a:schemeClr val="bg2"/>
                </a:solidFill>
              </a:rPr>
              <a:t>13</a:t>
            </a:r>
            <a:r>
              <a:rPr lang="en-US" sz="2400" baseline="30000" dirty="0">
                <a:solidFill>
                  <a:schemeClr val="bg2"/>
                </a:solidFill>
              </a:rPr>
              <a:t>th</a:t>
            </a:r>
            <a:endParaRPr lang="en-US" sz="2400" dirty="0">
              <a:solidFill>
                <a:schemeClr val="bg2"/>
              </a:solidFill>
            </a:endParaRPr>
          </a:p>
          <a:p>
            <a:endParaRPr lang="en-US" sz="2400" dirty="0"/>
          </a:p>
        </p:txBody>
      </p:sp>
      <p:sp>
        <p:nvSpPr>
          <p:cNvPr id="57" name="TextBox 56">
            <a:extLst>
              <a:ext uri="{FF2B5EF4-FFF2-40B4-BE49-F238E27FC236}">
                <a16:creationId xmlns:a16="http://schemas.microsoft.com/office/drawing/2014/main" id="{67609304-3650-4A8B-A216-90D7856E96AF}"/>
              </a:ext>
            </a:extLst>
          </p:cNvPr>
          <p:cNvSpPr txBox="1"/>
          <p:nvPr/>
        </p:nvSpPr>
        <p:spPr>
          <a:xfrm>
            <a:off x="2697775" y="2151584"/>
            <a:ext cx="1148445" cy="830997"/>
          </a:xfrm>
          <a:prstGeom prst="rect">
            <a:avLst/>
          </a:prstGeom>
          <a:noFill/>
        </p:spPr>
        <p:txBody>
          <a:bodyPr wrap="square" rtlCol="0">
            <a:spAutoFit/>
          </a:bodyPr>
          <a:lstStyle/>
          <a:p>
            <a:r>
              <a:rPr lang="en-US" sz="900" dirty="0">
                <a:solidFill>
                  <a:schemeClr val="bg2"/>
                </a:solidFill>
              </a:rPr>
              <a:t> </a:t>
            </a:r>
            <a:r>
              <a:rPr lang="en-US" sz="2400" dirty="0">
                <a:solidFill>
                  <a:schemeClr val="bg2"/>
                </a:solidFill>
              </a:rPr>
              <a:t>12</a:t>
            </a:r>
            <a:r>
              <a:rPr lang="en-US" sz="2400" baseline="30000" dirty="0">
                <a:solidFill>
                  <a:schemeClr val="bg2"/>
                </a:solidFill>
              </a:rPr>
              <a:t>th</a:t>
            </a:r>
            <a:endParaRPr lang="en-US" sz="2400" dirty="0">
              <a:solidFill>
                <a:schemeClr val="bg2"/>
              </a:solidFill>
            </a:endParaRPr>
          </a:p>
          <a:p>
            <a:endParaRPr lang="en-US" sz="2400" dirty="0"/>
          </a:p>
        </p:txBody>
      </p:sp>
    </p:spTree>
    <p:extLst>
      <p:ext uri="{BB962C8B-B14F-4D97-AF65-F5344CB8AC3E}">
        <p14:creationId xmlns:p14="http://schemas.microsoft.com/office/powerpoint/2010/main" val="3696188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3B86B-E77E-47F9-B988-5C0E06AD3241}"/>
              </a:ext>
            </a:extLst>
          </p:cNvPr>
          <p:cNvSpPr>
            <a:spLocks noGrp="1"/>
          </p:cNvSpPr>
          <p:nvPr>
            <p:ph type="title"/>
          </p:nvPr>
        </p:nvSpPr>
        <p:spPr>
          <a:xfrm>
            <a:off x="3325319" y="95725"/>
            <a:ext cx="10515600" cy="1145224"/>
          </a:xfrm>
        </p:spPr>
        <p:txBody>
          <a:bodyPr/>
          <a:lstStyle/>
          <a:p>
            <a:r>
              <a:rPr lang="en-US" dirty="0"/>
              <a:t>Opcode Decoding….</a:t>
            </a:r>
            <a:r>
              <a:rPr lang="en-US" dirty="0">
                <a:sym typeface="Wingdings" panose="05000000000000000000" pitchFamily="2" charset="2"/>
              </a:rPr>
              <a:t></a:t>
            </a:r>
            <a:endParaRPr lang="en-US" dirty="0"/>
          </a:p>
        </p:txBody>
      </p:sp>
      <p:sp>
        <p:nvSpPr>
          <p:cNvPr id="3" name="Content Placeholder 2">
            <a:extLst>
              <a:ext uri="{FF2B5EF4-FFF2-40B4-BE49-F238E27FC236}">
                <a16:creationId xmlns:a16="http://schemas.microsoft.com/office/drawing/2014/main" id="{6C37CA5A-75B1-4210-8E3B-F39AFE6648DC}"/>
              </a:ext>
            </a:extLst>
          </p:cNvPr>
          <p:cNvSpPr>
            <a:spLocks noGrp="1"/>
          </p:cNvSpPr>
          <p:nvPr>
            <p:ph sz="half" idx="2"/>
          </p:nvPr>
        </p:nvSpPr>
        <p:spPr>
          <a:xfrm>
            <a:off x="810719" y="1905000"/>
            <a:ext cx="5029200" cy="3675063"/>
          </a:xfrm>
        </p:spPr>
        <p:txBody>
          <a:bodyPr>
            <a:normAutofit/>
          </a:bodyPr>
          <a:lstStyle/>
          <a:p>
            <a:r>
              <a:rPr lang="en-US" sz="2400" dirty="0"/>
              <a:t>Immediate Type</a:t>
            </a:r>
          </a:p>
          <a:p>
            <a:pPr lvl="1"/>
            <a:r>
              <a:rPr lang="en-US" dirty="0" err="1"/>
              <a:t>lw</a:t>
            </a:r>
            <a:r>
              <a:rPr lang="en-US" dirty="0"/>
              <a:t>              :-      0000</a:t>
            </a:r>
          </a:p>
          <a:p>
            <a:pPr lvl="1"/>
            <a:r>
              <a:rPr lang="en-US" dirty="0" err="1"/>
              <a:t>sw</a:t>
            </a:r>
            <a:r>
              <a:rPr lang="en-US" dirty="0"/>
              <a:t>             :-       0001</a:t>
            </a:r>
          </a:p>
          <a:p>
            <a:pPr lvl="1"/>
            <a:r>
              <a:rPr lang="en-US" dirty="0" err="1"/>
              <a:t>Addi</a:t>
            </a:r>
            <a:r>
              <a:rPr lang="en-US" dirty="0"/>
              <a:t>          :-       1101</a:t>
            </a:r>
          </a:p>
          <a:p>
            <a:pPr lvl="1"/>
            <a:r>
              <a:rPr lang="en-US" dirty="0" err="1"/>
              <a:t>Beq</a:t>
            </a:r>
            <a:r>
              <a:rPr lang="en-US" dirty="0"/>
              <a:t>           :-       1010</a:t>
            </a:r>
          </a:p>
          <a:p>
            <a:pPr lvl="1"/>
            <a:r>
              <a:rPr lang="en-US" dirty="0" err="1"/>
              <a:t>Bne</a:t>
            </a:r>
            <a:r>
              <a:rPr lang="en-US" dirty="0"/>
              <a:t>           :-       1011</a:t>
            </a:r>
          </a:p>
          <a:p>
            <a:r>
              <a:rPr lang="en-US" sz="2400" dirty="0"/>
              <a:t>Jump Type</a:t>
            </a:r>
          </a:p>
          <a:p>
            <a:pPr lvl="1"/>
            <a:r>
              <a:rPr lang="en-US" dirty="0"/>
              <a:t>j                 :-       1100</a:t>
            </a:r>
          </a:p>
          <a:p>
            <a:endParaRPr lang="en-US" dirty="0"/>
          </a:p>
        </p:txBody>
      </p:sp>
      <p:sp>
        <p:nvSpPr>
          <p:cNvPr id="7" name="Content Placeholder 6">
            <a:extLst>
              <a:ext uri="{FF2B5EF4-FFF2-40B4-BE49-F238E27FC236}">
                <a16:creationId xmlns:a16="http://schemas.microsoft.com/office/drawing/2014/main" id="{E302AE97-776C-46DF-B6E1-21EE9A685503}"/>
              </a:ext>
            </a:extLst>
          </p:cNvPr>
          <p:cNvSpPr>
            <a:spLocks noGrp="1"/>
          </p:cNvSpPr>
          <p:nvPr>
            <p:ph sz="quarter" idx="4"/>
          </p:nvPr>
        </p:nvSpPr>
        <p:spPr>
          <a:xfrm>
            <a:off x="6400800" y="1905000"/>
            <a:ext cx="5029200" cy="3675063"/>
          </a:xfrm>
        </p:spPr>
        <p:txBody>
          <a:bodyPr>
            <a:normAutofit/>
          </a:bodyPr>
          <a:lstStyle/>
          <a:p>
            <a:r>
              <a:rPr lang="en-US" sz="2400" dirty="0"/>
              <a:t>R Type</a:t>
            </a:r>
          </a:p>
          <a:p>
            <a:pPr lvl="1"/>
            <a:r>
              <a:rPr lang="en-US" dirty="0"/>
              <a:t>add           :-     0010</a:t>
            </a:r>
          </a:p>
          <a:p>
            <a:pPr lvl="1"/>
            <a:r>
              <a:rPr lang="en-US" dirty="0"/>
              <a:t>sub           :-     0011</a:t>
            </a:r>
          </a:p>
          <a:p>
            <a:pPr lvl="1"/>
            <a:r>
              <a:rPr lang="en-US" dirty="0"/>
              <a:t>comp        :-     0100</a:t>
            </a:r>
          </a:p>
          <a:p>
            <a:pPr lvl="1"/>
            <a:r>
              <a:rPr lang="en-US" dirty="0" err="1"/>
              <a:t>sll</a:t>
            </a:r>
            <a:r>
              <a:rPr lang="en-US" dirty="0"/>
              <a:t>             :-     0101</a:t>
            </a:r>
          </a:p>
          <a:p>
            <a:pPr lvl="1"/>
            <a:r>
              <a:rPr lang="en-US" dirty="0" err="1"/>
              <a:t>srl</a:t>
            </a:r>
            <a:r>
              <a:rPr lang="en-US" dirty="0"/>
              <a:t>             :-     0110</a:t>
            </a:r>
          </a:p>
          <a:p>
            <a:pPr lvl="1"/>
            <a:r>
              <a:rPr lang="en-US" dirty="0"/>
              <a:t>and           :-     0111</a:t>
            </a:r>
          </a:p>
          <a:p>
            <a:pPr lvl="1"/>
            <a:r>
              <a:rPr lang="en-US" dirty="0"/>
              <a:t>or              :-     1000</a:t>
            </a:r>
          </a:p>
          <a:p>
            <a:pPr lvl="1"/>
            <a:r>
              <a:rPr lang="en-US" dirty="0" err="1"/>
              <a:t>xor</a:t>
            </a:r>
            <a:r>
              <a:rPr lang="en-US" dirty="0"/>
              <a:t>            :-     1001</a:t>
            </a:r>
          </a:p>
        </p:txBody>
      </p:sp>
    </p:spTree>
    <p:extLst>
      <p:ext uri="{BB962C8B-B14F-4D97-AF65-F5344CB8AC3E}">
        <p14:creationId xmlns:p14="http://schemas.microsoft.com/office/powerpoint/2010/main" val="3587684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0"/>
            <a:ext cx="9601200" cy="1838519"/>
          </a:xfrm>
        </p:spPr>
        <p:txBody>
          <a:bodyPr/>
          <a:lstStyle/>
          <a:p>
            <a:r>
              <a:rPr lang="en-US" dirty="0"/>
              <a:t>Circuit Elements</a:t>
            </a:r>
          </a:p>
        </p:txBody>
      </p:sp>
    </p:spTree>
    <p:extLst>
      <p:ext uri="{BB962C8B-B14F-4D97-AF65-F5344CB8AC3E}">
        <p14:creationId xmlns:p14="http://schemas.microsoft.com/office/powerpoint/2010/main" val="203874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D199E27C-509F-4CED-BCD0-F3CB89BEF601}"/>
              </a:ext>
            </a:extLst>
          </p:cNvPr>
          <p:cNvSpPr txBox="1"/>
          <p:nvPr/>
        </p:nvSpPr>
        <p:spPr>
          <a:xfrm>
            <a:off x="685800" y="304800"/>
            <a:ext cx="10645141" cy="2351926"/>
          </a:xfrm>
          <a:prstGeom prst="rect">
            <a:avLst/>
          </a:prstGeom>
        </p:spPr>
        <p:txBody>
          <a:bodyPr vert="horz" wrap="square" lIns="0" tIns="12700" rIns="0" bIns="0" rtlCol="0">
            <a:spAutoFit/>
          </a:bodyPr>
          <a:lstStyle/>
          <a:p>
            <a:pPr marL="12700">
              <a:spcBef>
                <a:spcPts val="100"/>
              </a:spcBef>
            </a:pPr>
            <a:endParaRPr sz="2000" dirty="0">
              <a:cs typeface="Times New Roman"/>
            </a:endParaRPr>
          </a:p>
          <a:p>
            <a:pPr marL="12700"/>
            <a:r>
              <a:rPr sz="3200" u="sng" spc="-5" dirty="0">
                <a:uFill>
                  <a:solidFill>
                    <a:schemeClr val="tx1"/>
                  </a:solidFill>
                </a:uFill>
                <a:latin typeface="+mj-lt"/>
                <a:cs typeface="Times New Roman"/>
              </a:rPr>
              <a:t>Instruction memory</a:t>
            </a:r>
            <a:endParaRPr sz="3200" u="sng" dirty="0">
              <a:uFill>
                <a:solidFill>
                  <a:schemeClr val="tx1"/>
                </a:solidFill>
              </a:uFill>
              <a:latin typeface="+mj-lt"/>
              <a:cs typeface="Times New Roman"/>
            </a:endParaRPr>
          </a:p>
          <a:p>
            <a:pPr>
              <a:spcBef>
                <a:spcPts val="35"/>
              </a:spcBef>
            </a:pPr>
            <a:endParaRPr sz="2000" dirty="0">
              <a:cs typeface="Times New Roman"/>
            </a:endParaRPr>
          </a:p>
          <a:p>
            <a:pPr marL="12700" marR="5080"/>
            <a:r>
              <a:rPr sz="2000" spc="-5" dirty="0">
                <a:cs typeface="Times New Roman"/>
              </a:rPr>
              <a:t>This </a:t>
            </a:r>
            <a:r>
              <a:rPr lang="en-US" sz="2000" spc="-5" dirty="0">
                <a:cs typeface="Times New Roman"/>
              </a:rPr>
              <a:t>is</a:t>
            </a:r>
            <a:r>
              <a:rPr sz="2000" dirty="0">
                <a:cs typeface="Times New Roman"/>
              </a:rPr>
              <a:t> a </a:t>
            </a:r>
            <a:r>
              <a:rPr sz="2000" spc="-5" dirty="0">
                <a:cs typeface="Times New Roman"/>
              </a:rPr>
              <a:t>combinational unit </a:t>
            </a:r>
            <a:r>
              <a:rPr sz="2000" dirty="0">
                <a:cs typeface="Times New Roman"/>
              </a:rPr>
              <a:t>- </a:t>
            </a:r>
            <a:r>
              <a:rPr sz="2000" spc="-5" dirty="0">
                <a:cs typeface="Times New Roman"/>
              </a:rPr>
              <a:t>it takes just the </a:t>
            </a:r>
            <a:r>
              <a:rPr sz="2000" i="1" spc="-10" dirty="0">
                <a:cs typeface="Times New Roman"/>
              </a:rPr>
              <a:t>address </a:t>
            </a:r>
            <a:r>
              <a:rPr sz="2000" i="1" spc="-5" dirty="0">
                <a:cs typeface="Times New Roman"/>
              </a:rPr>
              <a:t>bus </a:t>
            </a:r>
            <a:r>
              <a:rPr sz="2000" i="1" dirty="0">
                <a:cs typeface="Times New Roman"/>
              </a:rPr>
              <a:t>(8 </a:t>
            </a:r>
            <a:r>
              <a:rPr sz="2000" i="1" spc="-5" dirty="0">
                <a:cs typeface="Times New Roman"/>
              </a:rPr>
              <a:t>bit value) </a:t>
            </a:r>
            <a:r>
              <a:rPr sz="2000" spc="-5" dirty="0">
                <a:cs typeface="Times New Roman"/>
              </a:rPr>
              <a:t>as input, and gives </a:t>
            </a:r>
            <a:r>
              <a:rPr sz="2000" dirty="0">
                <a:cs typeface="Times New Roman"/>
              </a:rPr>
              <a:t>out a  </a:t>
            </a:r>
            <a:r>
              <a:rPr sz="2000" spc="-5" dirty="0">
                <a:cs typeface="Times New Roman"/>
              </a:rPr>
              <a:t>16-bit value that is the instruction to </a:t>
            </a:r>
            <a:r>
              <a:rPr sz="2000" dirty="0">
                <a:cs typeface="Times New Roman"/>
              </a:rPr>
              <a:t>be </a:t>
            </a:r>
            <a:r>
              <a:rPr sz="2000" spc="-5" dirty="0">
                <a:cs typeface="Times New Roman"/>
              </a:rPr>
              <a:t>decoded. The address is provided </a:t>
            </a:r>
            <a:r>
              <a:rPr sz="2000" dirty="0">
                <a:cs typeface="Times New Roman"/>
              </a:rPr>
              <a:t>by </a:t>
            </a:r>
            <a:r>
              <a:rPr sz="2000" spc="-5" dirty="0">
                <a:cs typeface="Times New Roman"/>
              </a:rPr>
              <a:t>the </a:t>
            </a:r>
            <a:r>
              <a:rPr sz="2000" i="1" spc="-10" dirty="0">
                <a:cs typeface="Times New Roman"/>
              </a:rPr>
              <a:t>Program </a:t>
            </a:r>
            <a:r>
              <a:rPr sz="2000" i="1" spc="-5" dirty="0">
                <a:cs typeface="Times New Roman"/>
              </a:rPr>
              <a:t>Counter  </a:t>
            </a:r>
            <a:r>
              <a:rPr sz="2000" spc="-5" dirty="0">
                <a:cs typeface="Times New Roman"/>
              </a:rPr>
              <a:t>(PC). </a:t>
            </a:r>
            <a:endParaRPr sz="2000" dirty="0">
              <a:cs typeface="Times New Roman"/>
            </a:endParaRPr>
          </a:p>
          <a:p>
            <a:pPr marL="342900" indent="-342900">
              <a:buFont typeface="Arial" panose="020B0604020202020204" pitchFamily="34" charset="0"/>
              <a:buChar char="•"/>
            </a:pPr>
            <a:endParaRPr sz="2000" dirty="0">
              <a:cs typeface="Times New Roman"/>
            </a:endParaRPr>
          </a:p>
        </p:txBody>
      </p:sp>
      <p:sp>
        <p:nvSpPr>
          <p:cNvPr id="8" name="Rectangle 7">
            <a:extLst>
              <a:ext uri="{FF2B5EF4-FFF2-40B4-BE49-F238E27FC236}">
                <a16:creationId xmlns:a16="http://schemas.microsoft.com/office/drawing/2014/main" id="{D08FC04D-641A-4F41-826D-BE6B7F7FB7FE}"/>
              </a:ext>
            </a:extLst>
          </p:cNvPr>
          <p:cNvSpPr/>
          <p:nvPr/>
        </p:nvSpPr>
        <p:spPr>
          <a:xfrm>
            <a:off x="690239" y="3124200"/>
            <a:ext cx="10668000" cy="2382704"/>
          </a:xfrm>
          <a:prstGeom prst="rect">
            <a:avLst/>
          </a:prstGeom>
        </p:spPr>
        <p:txBody>
          <a:bodyPr wrap="square">
            <a:spAutoFit/>
          </a:bodyPr>
          <a:lstStyle/>
          <a:p>
            <a:pPr marL="12700">
              <a:lnSpc>
                <a:spcPct val="100000"/>
              </a:lnSpc>
              <a:spcBef>
                <a:spcPts val="100"/>
              </a:spcBef>
            </a:pPr>
            <a:r>
              <a:rPr lang="en-US" sz="3200" u="sng" spc="-5" dirty="0">
                <a:uFill>
                  <a:solidFill>
                    <a:schemeClr val="tx1"/>
                  </a:solidFill>
                </a:uFill>
                <a:latin typeface="+mj-lt"/>
                <a:cs typeface="Times New Roman"/>
              </a:rPr>
              <a:t>Control</a:t>
            </a:r>
            <a:r>
              <a:rPr lang="en-US" sz="3200" u="sng" dirty="0">
                <a:uFill>
                  <a:solidFill>
                    <a:schemeClr val="tx1"/>
                  </a:solidFill>
                </a:uFill>
                <a:latin typeface="+mj-lt"/>
                <a:cs typeface="Times New Roman"/>
              </a:rPr>
              <a:t> </a:t>
            </a:r>
            <a:r>
              <a:rPr lang="en-US" sz="3200" u="sng" spc="-5" dirty="0">
                <a:uFill>
                  <a:solidFill>
                    <a:schemeClr val="tx1"/>
                  </a:solidFill>
                </a:uFill>
                <a:latin typeface="+mj-lt"/>
                <a:cs typeface="Times New Roman"/>
              </a:rPr>
              <a:t>unit</a:t>
            </a:r>
            <a:endParaRPr lang="en-US" sz="3200" dirty="0">
              <a:uFill>
                <a:solidFill>
                  <a:schemeClr val="tx1"/>
                </a:solidFill>
              </a:uFill>
              <a:latin typeface="+mj-lt"/>
              <a:cs typeface="Times New Roman"/>
            </a:endParaRPr>
          </a:p>
          <a:p>
            <a:pPr>
              <a:lnSpc>
                <a:spcPct val="100000"/>
              </a:lnSpc>
              <a:spcBef>
                <a:spcPts val="55"/>
              </a:spcBef>
            </a:pPr>
            <a:endParaRPr lang="en-US" sz="1600" dirty="0">
              <a:latin typeface="Times New Roman"/>
              <a:cs typeface="Times New Roman"/>
            </a:endParaRPr>
          </a:p>
          <a:p>
            <a:pPr marL="12700"/>
            <a:r>
              <a:rPr lang="en-US" sz="2000" spc="-5" dirty="0">
                <a:cs typeface="Times New Roman"/>
              </a:rPr>
              <a:t>The unit that actually makes the entire processor </a:t>
            </a:r>
            <a:r>
              <a:rPr lang="en-US" sz="2000" dirty="0">
                <a:cs typeface="Times New Roman"/>
              </a:rPr>
              <a:t>work </a:t>
            </a:r>
            <a:r>
              <a:rPr lang="en-US" sz="2000" spc="-5" dirty="0">
                <a:cs typeface="Times New Roman"/>
              </a:rPr>
              <a:t>as</a:t>
            </a:r>
            <a:r>
              <a:rPr lang="en-US" sz="2000" spc="45" dirty="0">
                <a:cs typeface="Times New Roman"/>
              </a:rPr>
              <a:t> </a:t>
            </a:r>
            <a:r>
              <a:rPr lang="en-US" sz="2000" spc="-5" dirty="0">
                <a:cs typeface="Times New Roman"/>
              </a:rPr>
              <a:t>expected.</a:t>
            </a:r>
            <a:endParaRPr lang="en-US" sz="2000" dirty="0">
              <a:cs typeface="Times New Roman"/>
            </a:endParaRPr>
          </a:p>
          <a:p>
            <a:pPr>
              <a:spcBef>
                <a:spcPts val="35"/>
              </a:spcBef>
            </a:pPr>
            <a:endParaRPr lang="en-US" sz="2000" dirty="0">
              <a:cs typeface="Times New Roman"/>
            </a:endParaRPr>
          </a:p>
          <a:p>
            <a:pPr marL="12700" marR="45720"/>
            <a:r>
              <a:rPr lang="en-US" sz="2000" spc="-5" dirty="0">
                <a:cs typeface="Times New Roman"/>
              </a:rPr>
              <a:t>The input to this is the instruction </a:t>
            </a:r>
            <a:r>
              <a:rPr lang="en-US" sz="2000" dirty="0">
                <a:cs typeface="Times New Roman"/>
              </a:rPr>
              <a:t>word, </a:t>
            </a:r>
            <a:r>
              <a:rPr lang="en-US" sz="2000" spc="-5" dirty="0">
                <a:cs typeface="Times New Roman"/>
              </a:rPr>
              <a:t>and the output is </a:t>
            </a:r>
            <a:r>
              <a:rPr lang="en-US" sz="2000" dirty="0">
                <a:cs typeface="Times New Roman"/>
              </a:rPr>
              <a:t>a </a:t>
            </a:r>
            <a:r>
              <a:rPr lang="en-US" sz="2000" spc="-5" dirty="0">
                <a:cs typeface="Times New Roman"/>
              </a:rPr>
              <a:t>set </a:t>
            </a:r>
            <a:r>
              <a:rPr lang="en-US" sz="2000" dirty="0">
                <a:cs typeface="Times New Roman"/>
              </a:rPr>
              <a:t>of </a:t>
            </a:r>
            <a:r>
              <a:rPr lang="en-US" sz="2000" spc="-5" dirty="0">
                <a:cs typeface="Times New Roman"/>
              </a:rPr>
              <a:t>control signals that decide, </a:t>
            </a:r>
            <a:r>
              <a:rPr lang="en-US" sz="2000" dirty="0">
                <a:cs typeface="Times New Roman"/>
              </a:rPr>
              <a:t>for  </a:t>
            </a:r>
            <a:r>
              <a:rPr lang="en-US" sz="2000" spc="-5" dirty="0">
                <a:cs typeface="Times New Roman"/>
              </a:rPr>
              <a:t>example, whether the register file is to updated, what operation is to </a:t>
            </a:r>
            <a:r>
              <a:rPr lang="en-US" sz="2000" dirty="0">
                <a:cs typeface="Times New Roman"/>
              </a:rPr>
              <a:t>be done by </a:t>
            </a:r>
            <a:r>
              <a:rPr lang="en-US" sz="2000" spc="-5" dirty="0">
                <a:cs typeface="Times New Roman"/>
              </a:rPr>
              <a:t>the </a:t>
            </a:r>
            <a:r>
              <a:rPr lang="en-US" sz="2000" spc="-15" dirty="0">
                <a:cs typeface="Times New Roman"/>
              </a:rPr>
              <a:t>ALU, </a:t>
            </a:r>
            <a:r>
              <a:rPr lang="en-US" sz="2000" spc="-5" dirty="0">
                <a:cs typeface="Times New Roman"/>
              </a:rPr>
              <a:t>whether  memory read </a:t>
            </a:r>
            <a:r>
              <a:rPr lang="en-US" sz="2000" dirty="0">
                <a:cs typeface="Times New Roman"/>
              </a:rPr>
              <a:t>or </a:t>
            </a:r>
            <a:r>
              <a:rPr lang="en-US" sz="2000" spc="-5" dirty="0">
                <a:cs typeface="Times New Roman"/>
              </a:rPr>
              <a:t>write is required</a:t>
            </a:r>
            <a:r>
              <a:rPr lang="en-US" sz="2000" spc="15" dirty="0">
                <a:cs typeface="Times New Roman"/>
              </a:rPr>
              <a:t> </a:t>
            </a:r>
            <a:r>
              <a:rPr lang="en-US" sz="2000" spc="-5" dirty="0">
                <a:cs typeface="Times New Roman"/>
              </a:rPr>
              <a:t>etc.</a:t>
            </a:r>
            <a:endParaRPr lang="en-US" sz="2000" dirty="0">
              <a:cs typeface="Times New Roman"/>
            </a:endParaRPr>
          </a:p>
        </p:txBody>
      </p:sp>
    </p:spTree>
    <p:extLst>
      <p:ext uri="{BB962C8B-B14F-4D97-AF65-F5344CB8AC3E}">
        <p14:creationId xmlns:p14="http://schemas.microsoft.com/office/powerpoint/2010/main" val="8886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411</TotalTime>
  <Words>918</Words>
  <Application>Microsoft Office PowerPoint</Application>
  <PresentationFormat>Widescreen</PresentationFormat>
  <Paragraphs>211</Paragraphs>
  <Slides>18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Schoolbook</vt:lpstr>
      <vt:lpstr>Times New Roman</vt:lpstr>
      <vt:lpstr>CITY SKETCH 16X9</vt:lpstr>
      <vt:lpstr>Computer Organizational Architecture </vt:lpstr>
      <vt:lpstr>Data Flow Cycle </vt:lpstr>
      <vt:lpstr>Instruction Set</vt:lpstr>
      <vt:lpstr>Immediate / Branch   Instruction Set  [ 16-bits ]</vt:lpstr>
      <vt:lpstr>R type   Instruction Set  [ 16-bits ]</vt:lpstr>
      <vt:lpstr>J type   Instruction Set  [ 16-bits ]</vt:lpstr>
      <vt:lpstr>Opcode Decoding….</vt:lpstr>
      <vt:lpstr>Circuit Elements</vt:lpstr>
      <vt:lpstr>PowerPoint Presentation</vt:lpstr>
      <vt:lpstr>PowerPoint Presentation</vt:lpstr>
      <vt:lpstr>PowerPoint Presentation</vt:lpstr>
      <vt:lpstr>Design of the Processor</vt:lpstr>
      <vt:lpstr>PowerPoint Presentation</vt:lpstr>
      <vt:lpstr>Design of   Arithmetic and Logic Unit</vt:lpstr>
      <vt:lpstr>PowerPoint Presentation</vt:lpstr>
      <vt:lpstr>Design of   Control Unit</vt:lpstr>
      <vt:lpstr>PowerPoint Presentation</vt:lpstr>
      <vt:lpstr>Group 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Organizational Architecture</dc:title>
  <dc:creator>Hussain</dc:creator>
  <cp:lastModifiedBy>hussain110kk27@gmail.com</cp:lastModifiedBy>
  <cp:revision>55</cp:revision>
  <dcterms:created xsi:type="dcterms:W3CDTF">2019-04-04T18:23:59Z</dcterms:created>
  <dcterms:modified xsi:type="dcterms:W3CDTF">2019-05-03T10:17:21Z</dcterms:modified>
</cp:coreProperties>
</file>