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cf085a03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cf085a03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cf085a0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f085a0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cf085a03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cf085a03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cf085a03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f085a0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16ca558fb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ca558fb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6c83e80a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c83e80a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16ca558f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ca558f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1729d20e9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729d20e9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cf085a03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cf085a03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729d20e9f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29d20e9f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cf085a0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cf085a0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cf085a03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f085a03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16ca558f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ca558f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gif"/><Relationship Id="rId4" Type="http://schemas.openxmlformats.org/officeDocument/2006/relationships/image" Target="../media/image3.gif"/><Relationship Id="rId5" Type="http://schemas.openxmlformats.org/officeDocument/2006/relationships/image" Target="../media/image5.gif"/><Relationship Id="rId6"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Sieve_of_Eratosthenes" TargetMode="External"/><Relationship Id="rId4" Type="http://schemas.openxmlformats.org/officeDocument/2006/relationships/hyperlink" Target="https://en.wikipedia.org/wiki/Prime_number_theorem" TargetMode="External"/><Relationship Id="rId5" Type="http://schemas.openxmlformats.org/officeDocument/2006/relationships/hyperlink" Target="https://math.stackexchange.com/questions/411126/space-complexity-of-the-segmented-sieve-of-eratosthenes" TargetMode="External"/><Relationship Id="rId6" Type="http://schemas.openxmlformats.org/officeDocument/2006/relationships/hyperlink" Target="https://www.geeksforgeeks.org/how-is-the-time-complexity-of-sieve-of-eratosthenes-is-nloglogn/" TargetMode="External"/><Relationship Id="rId7" Type="http://schemas.openxmlformats.org/officeDocument/2006/relationships/hyperlink" Target="https://www.geeksforgeeks.org/sieve-of-eratosthenes/" TargetMode="External"/><Relationship Id="rId8" Type="http://schemas.openxmlformats.org/officeDocument/2006/relationships/hyperlink" Target="https://en.wikipedia.org/wiki/Divergence_of_the_sum_of_the_reciprocals_of_the_prim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671250" y="949500"/>
            <a:ext cx="7852200" cy="319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mes New Roman"/>
                <a:ea typeface="Times New Roman"/>
                <a:cs typeface="Times New Roman"/>
                <a:sym typeface="Times New Roman"/>
              </a:rPr>
              <a:t>A01G49Q03 : Nearest prime number in the least possible time </a:t>
            </a:r>
            <a:r>
              <a:rPr lang="en" sz="2400">
                <a:solidFill>
                  <a:srgbClr val="FFFFFF"/>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 </a:t>
            </a:r>
            <a:endParaRPr sz="1100">
              <a:solidFill>
                <a:srgbClr val="FFFFFF"/>
              </a:solidFill>
              <a:latin typeface="Times New Roman"/>
              <a:ea typeface="Times New Roman"/>
              <a:cs typeface="Times New Roman"/>
              <a:sym typeface="Times New Roman"/>
            </a:endParaRPr>
          </a:p>
          <a:p>
            <a:pPr indent="0" lvl="0" marL="0" rtl="0" algn="ctr">
              <a:spcBef>
                <a:spcPts val="1000"/>
              </a:spcBef>
              <a:spcAft>
                <a:spcPts val="0"/>
              </a:spcAft>
              <a:buNone/>
            </a:pPr>
            <a:r>
              <a:rPr lang="en" sz="1400">
                <a:solidFill>
                  <a:srgbClr val="FFFFFF"/>
                </a:solidFill>
                <a:latin typeface="Times New Roman"/>
                <a:ea typeface="Times New Roman"/>
                <a:cs typeface="Times New Roman"/>
                <a:sym typeface="Times New Roman"/>
              </a:rPr>
              <a:t>Harsh Kochar (IIT2018049) Sanjay Swami(IIT2018014)</a:t>
            </a:r>
            <a:endParaRPr sz="1400">
              <a:solidFill>
                <a:srgbClr val="FFFFFF"/>
              </a:solidFill>
              <a:latin typeface="Times New Roman"/>
              <a:ea typeface="Times New Roman"/>
              <a:cs typeface="Times New Roman"/>
              <a:sym typeface="Times New Roman"/>
            </a:endParaRPr>
          </a:p>
          <a:p>
            <a:pPr indent="0" lvl="0" marL="0" rtl="0" algn="ctr">
              <a:spcBef>
                <a:spcPts val="1000"/>
              </a:spcBef>
              <a:spcAft>
                <a:spcPts val="0"/>
              </a:spcAft>
              <a:buNone/>
            </a:pPr>
            <a:r>
              <a:rPr i="1" lang="en" sz="1400">
                <a:solidFill>
                  <a:srgbClr val="FFFFFF"/>
                </a:solidFill>
                <a:latin typeface="Times New Roman"/>
                <a:ea typeface="Times New Roman"/>
                <a:cs typeface="Times New Roman"/>
                <a:sym typeface="Times New Roman"/>
              </a:rPr>
              <a:t>IV Semester B.Tech, Department of Studies in Information Technology,</a:t>
            </a:r>
            <a:endParaRPr i="1" sz="1400">
              <a:solidFill>
                <a:srgbClr val="FFFFFF"/>
              </a:solidFill>
              <a:latin typeface="Times New Roman"/>
              <a:ea typeface="Times New Roman"/>
              <a:cs typeface="Times New Roman"/>
              <a:sym typeface="Times New Roman"/>
            </a:endParaRPr>
          </a:p>
          <a:p>
            <a:pPr indent="0" lvl="0" marL="0" rtl="0" algn="ctr">
              <a:spcBef>
                <a:spcPts val="1400"/>
              </a:spcBef>
              <a:spcAft>
                <a:spcPts val="1000"/>
              </a:spcAft>
              <a:buNone/>
            </a:pPr>
            <a:r>
              <a:rPr i="1" lang="en" sz="1400">
                <a:solidFill>
                  <a:srgbClr val="FFFFFF"/>
                </a:solidFill>
                <a:latin typeface="Times New Roman"/>
                <a:ea typeface="Times New Roman"/>
                <a:cs typeface="Times New Roman"/>
                <a:sym typeface="Times New Roman"/>
              </a:rPr>
              <a:t>Indian Institute of Information Technology Allahabad, India</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514875"/>
            <a:ext cx="8520600" cy="4053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t>Taking n common: n*(</a:t>
            </a:r>
            <a:r>
              <a:rPr lang="en" sz="1600"/>
              <a:t>1/2</a:t>
            </a:r>
            <a:r>
              <a:rPr lang="en" sz="1600"/>
              <a:t>  + </a:t>
            </a:r>
            <a:r>
              <a:rPr lang="en" sz="1600"/>
              <a:t>1/3</a:t>
            </a:r>
            <a:r>
              <a:rPr lang="en" sz="1600"/>
              <a:t>   + </a:t>
            </a:r>
            <a:r>
              <a:rPr lang="en" sz="1600"/>
              <a:t>1/5</a:t>
            </a:r>
            <a:r>
              <a:rPr lang="en" sz="1600"/>
              <a:t> + 1/7 …. 1/p)</a:t>
            </a:r>
            <a:endParaRPr sz="1600"/>
          </a:p>
          <a:p>
            <a:pPr indent="0" lvl="0" marL="457200" rtl="0" algn="l">
              <a:spcBef>
                <a:spcPts val="1600"/>
              </a:spcBef>
              <a:spcAft>
                <a:spcPts val="0"/>
              </a:spcAft>
              <a:buNone/>
            </a:pPr>
            <a:r>
              <a:rPr lang="en" sz="1600"/>
              <a:t>Summation of harmonic prime series is log(log(n)), for large n.</a:t>
            </a:r>
            <a:endParaRPr sz="1600"/>
          </a:p>
          <a:p>
            <a:pPr indent="0" lvl="0" marL="457200" rtl="0" algn="l">
              <a:spcBef>
                <a:spcPts val="1600"/>
              </a:spcBef>
              <a:spcAft>
                <a:spcPts val="0"/>
              </a:spcAft>
              <a:buNone/>
            </a:pPr>
            <a:r>
              <a:rPr lang="en" sz="1600"/>
              <a:t>It is a harmonic series, which converges close to log(log(n)).</a:t>
            </a:r>
            <a:endParaRPr sz="1600"/>
          </a:p>
          <a:p>
            <a:pPr indent="0" lvl="0" marL="457200" rtl="0" algn="l">
              <a:spcBef>
                <a:spcPts val="1600"/>
              </a:spcBef>
              <a:spcAft>
                <a:spcPts val="0"/>
              </a:spcAft>
              <a:buNone/>
            </a:pPr>
            <a:r>
              <a:rPr lang="en" sz="1400"/>
              <a:t>&gt;&gt; By Eulers product Formula: </a:t>
            </a:r>
            <a:endParaRPr sz="1400"/>
          </a:p>
          <a:p>
            <a:pPr indent="0" lvl="0" marL="457200" rtl="0" algn="l">
              <a:spcBef>
                <a:spcPts val="1600"/>
              </a:spcBef>
              <a:spcAft>
                <a:spcPts val="0"/>
              </a:spcAft>
              <a:buNone/>
            </a:pPr>
            <a:r>
              <a:t/>
            </a:r>
            <a:endParaRPr sz="1400"/>
          </a:p>
          <a:p>
            <a:pPr indent="0" lvl="0" marL="457200" rtl="0" algn="l">
              <a:spcBef>
                <a:spcPts val="1600"/>
              </a:spcBef>
              <a:spcAft>
                <a:spcPts val="0"/>
              </a:spcAft>
              <a:buNone/>
            </a:pPr>
            <a:r>
              <a:rPr lang="en" sz="1400"/>
              <a:t>&gt;&gt; By Taylor series expansion	</a:t>
            </a:r>
            <a:endParaRPr sz="1400"/>
          </a:p>
          <a:p>
            <a:pPr indent="0" lvl="0" marL="457200" rtl="0" algn="l">
              <a:spcBef>
                <a:spcPts val="1600"/>
              </a:spcBef>
              <a:spcAft>
                <a:spcPts val="0"/>
              </a:spcAft>
              <a:buNone/>
            </a:pPr>
            <a:r>
              <a:t/>
            </a:r>
            <a:endParaRPr sz="1400"/>
          </a:p>
          <a:p>
            <a:pPr indent="0" lvl="0" marL="457200" rtl="0" algn="l">
              <a:spcBef>
                <a:spcPts val="1600"/>
              </a:spcBef>
              <a:spcAft>
                <a:spcPts val="0"/>
              </a:spcAft>
              <a:buNone/>
            </a:pPr>
            <a:r>
              <a:rPr lang="en" sz="1400"/>
              <a:t>&gt;&gt; The above series is convergent. So, the above series can be approximated to 1/p</a:t>
            </a:r>
            <a:endParaRPr sz="1400"/>
          </a:p>
          <a:p>
            <a:pPr indent="0" lvl="0" marL="0" rtl="0" algn="l">
              <a:spcBef>
                <a:spcPts val="1600"/>
              </a:spcBef>
              <a:spcAft>
                <a:spcPts val="1600"/>
              </a:spcAft>
              <a:buNone/>
            </a:pPr>
            <a:r>
              <a:rPr lang="en" sz="1600"/>
              <a:t>	Hence, nlog(log(n))</a:t>
            </a:r>
            <a:endParaRPr sz="1600"/>
          </a:p>
        </p:txBody>
      </p:sp>
      <p:pic>
        <p:nvPicPr>
          <p:cNvPr id="110" name="Google Shape;110;p22" title="\sum_{1}^\infty {\frac{1}{r^{1}}} = \prod \frac{1}{1 - p^{-1}}"/>
          <p:cNvPicPr preferRelativeResize="0"/>
          <p:nvPr/>
        </p:nvPicPr>
        <p:blipFill>
          <a:blip r:embed="rId3">
            <a:alphaModFix/>
          </a:blip>
          <a:stretch>
            <a:fillRect/>
          </a:stretch>
        </p:blipFill>
        <p:spPr>
          <a:xfrm>
            <a:off x="3006800" y="2430175"/>
            <a:ext cx="1504950" cy="485775"/>
          </a:xfrm>
          <a:prstGeom prst="rect">
            <a:avLst/>
          </a:prstGeom>
          <a:noFill/>
          <a:ln>
            <a:noFill/>
          </a:ln>
        </p:spPr>
      </p:pic>
      <p:pic>
        <p:nvPicPr>
          <p:cNvPr id="111" name="Google Shape;111;p22" title="log(\sum_{1}^\infty {\frac{1}{r^{1}}}) = \sum log( \frac{1}{1 - p^{-1}})"/>
          <p:cNvPicPr preferRelativeResize="0"/>
          <p:nvPr/>
        </p:nvPicPr>
        <p:blipFill>
          <a:blip r:embed="rId4">
            <a:alphaModFix/>
          </a:blip>
          <a:stretch>
            <a:fillRect/>
          </a:stretch>
        </p:blipFill>
        <p:spPr>
          <a:xfrm>
            <a:off x="5251625" y="2430163"/>
            <a:ext cx="2266950" cy="485775"/>
          </a:xfrm>
          <a:prstGeom prst="rect">
            <a:avLst/>
          </a:prstGeom>
          <a:noFill/>
          <a:ln>
            <a:noFill/>
          </a:ln>
        </p:spPr>
      </p:pic>
      <p:pic>
        <p:nvPicPr>
          <p:cNvPr id="112" name="Google Shape;112;p22" title="log(\frac{1}{1-x}) = \sum_{1}^{\infty} \frac{1}{n*p^{n}}"/>
          <p:cNvPicPr preferRelativeResize="0"/>
          <p:nvPr/>
        </p:nvPicPr>
        <p:blipFill>
          <a:blip r:embed="rId5">
            <a:alphaModFix/>
          </a:blip>
          <a:stretch>
            <a:fillRect/>
          </a:stretch>
        </p:blipFill>
        <p:spPr>
          <a:xfrm>
            <a:off x="2882975" y="3201175"/>
            <a:ext cx="1752600" cy="485775"/>
          </a:xfrm>
          <a:prstGeom prst="rect">
            <a:avLst/>
          </a:prstGeom>
          <a:noFill/>
          <a:ln>
            <a:noFill/>
          </a:ln>
        </p:spPr>
      </p:pic>
      <p:pic>
        <p:nvPicPr>
          <p:cNvPr id="113" name="Google Shape;113;p22" title="\sum_{1}^{n} \frac{1}{n*p^{n}} = \frac{1}{p} + \frac{1}{2p^{2}} + \frac{1}{3p^{3}} + ...."/>
          <p:cNvPicPr preferRelativeResize="0"/>
          <p:nvPr/>
        </p:nvPicPr>
        <p:blipFill>
          <a:blip r:embed="rId6">
            <a:alphaModFix/>
          </a:blip>
          <a:stretch>
            <a:fillRect/>
          </a:stretch>
        </p:blipFill>
        <p:spPr>
          <a:xfrm>
            <a:off x="5161138" y="3201175"/>
            <a:ext cx="2447925" cy="48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453075"/>
            <a:ext cx="8520600" cy="41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III : Finding nearest prime near x, using the sieve made earlier.</a:t>
            </a:r>
            <a:endParaRPr/>
          </a:p>
          <a:p>
            <a:pPr indent="0" lvl="0" marL="457200" rtl="0" algn="l">
              <a:spcBef>
                <a:spcPts val="1600"/>
              </a:spcBef>
              <a:spcAft>
                <a:spcPts val="0"/>
              </a:spcAft>
              <a:buNone/>
            </a:pPr>
            <a:r>
              <a:rPr lang="en" sz="1600"/>
              <a:t>Best case, the number x is prime. O(1)</a:t>
            </a:r>
            <a:endParaRPr sz="1600"/>
          </a:p>
          <a:p>
            <a:pPr indent="0" lvl="0" marL="457200" rtl="0" algn="l">
              <a:spcBef>
                <a:spcPts val="1600"/>
              </a:spcBef>
              <a:spcAft>
                <a:spcPts val="0"/>
              </a:spcAft>
              <a:buNone/>
            </a:pPr>
            <a:r>
              <a:rPr lang="en" sz="1600"/>
              <a:t>Else, it will try to find prime number before and after the x. Still O(1).</a:t>
            </a:r>
            <a:endParaRPr sz="1600"/>
          </a:p>
          <a:p>
            <a:pPr indent="0" lvl="0" marL="457200" rtl="0" algn="l">
              <a:spcBef>
                <a:spcPts val="1600"/>
              </a:spcBef>
              <a:spcAft>
                <a:spcPts val="1600"/>
              </a:spcAft>
              <a:buNone/>
            </a:pPr>
            <a:r>
              <a:rPr lang="en" sz="1600"/>
              <a:t>						 Time Complexity</a:t>
            </a:r>
            <a:endParaRPr sz="1600"/>
          </a:p>
        </p:txBody>
      </p:sp>
      <p:pic>
        <p:nvPicPr>
          <p:cNvPr id="119" name="Google Shape;119;p23"/>
          <p:cNvPicPr preferRelativeResize="0"/>
          <p:nvPr/>
        </p:nvPicPr>
        <p:blipFill>
          <a:blip r:embed="rId3">
            <a:alphaModFix/>
          </a:blip>
          <a:stretch>
            <a:fillRect/>
          </a:stretch>
        </p:blipFill>
        <p:spPr>
          <a:xfrm>
            <a:off x="2550525" y="2265400"/>
            <a:ext cx="4042950" cy="269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ANALYSIS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above graph, the input ‘n’ is considered along x-axis and time along y-axis. The graph represents Time v/s n. The above graph shows that the Aposteriori analysis is consistent with Apriori analysis.</a:t>
            </a:r>
            <a:endParaRPr/>
          </a:p>
          <a:p>
            <a:pPr indent="0" lvl="0" marL="0" rtl="0" algn="l">
              <a:spcBef>
                <a:spcPts val="160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2575213" y="2403900"/>
            <a:ext cx="3705225" cy="240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we can safely conclude that algorithm has time complexity O(nlog(log(n)).</a:t>
            </a:r>
            <a:endParaRPr/>
          </a:p>
          <a:p>
            <a:pPr indent="0" lvl="0" marL="0" rtl="0" algn="l">
              <a:spcBef>
                <a:spcPts val="1600"/>
              </a:spcBef>
              <a:spcAft>
                <a:spcPts val="0"/>
              </a:spcAft>
              <a:buNone/>
            </a:pPr>
            <a:r>
              <a:rPr lang="en"/>
              <a:t>Best  is also Ω(nlog(log(n)))</a:t>
            </a:r>
            <a:endParaRPr/>
          </a:p>
          <a:p>
            <a:pPr indent="0" lvl="0" marL="0" rtl="0" algn="l">
              <a:spcBef>
                <a:spcPts val="1600"/>
              </a:spcBef>
              <a:spcAft>
                <a:spcPts val="1600"/>
              </a:spcAft>
              <a:buNone/>
            </a:pPr>
            <a:r>
              <a:rPr lang="en"/>
              <a:t>And Space complexity O(n) even for best.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38" name="Google Shape;138;p26"/>
          <p:cNvSpPr txBox="1"/>
          <p:nvPr>
            <p:ph idx="1" type="body"/>
          </p:nvPr>
        </p:nvSpPr>
        <p:spPr>
          <a:xfrm>
            <a:off x="311700" y="1234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https://en.wikipedia.org/wiki/Sieve_of_Eratosthenes</a:t>
            </a:r>
            <a:endParaRPr/>
          </a:p>
          <a:p>
            <a:pPr indent="-342900" lvl="0" marL="457200" rtl="0" algn="l">
              <a:spcBef>
                <a:spcPts val="0"/>
              </a:spcBef>
              <a:spcAft>
                <a:spcPts val="0"/>
              </a:spcAft>
              <a:buSzPts val="1800"/>
              <a:buChar char="●"/>
            </a:pPr>
            <a:r>
              <a:rPr lang="en" u="sng">
                <a:solidFill>
                  <a:schemeClr val="hlink"/>
                </a:solidFill>
                <a:hlinkClick r:id="rId4"/>
              </a:rPr>
              <a:t>https://en.wikipedia.org/wiki/Prime_number_theorem</a:t>
            </a:r>
            <a:endParaRPr/>
          </a:p>
          <a:p>
            <a:pPr indent="-342900" lvl="0" marL="457200" rtl="0" algn="l">
              <a:spcBef>
                <a:spcPts val="0"/>
              </a:spcBef>
              <a:spcAft>
                <a:spcPts val="0"/>
              </a:spcAft>
              <a:buSzPts val="1800"/>
              <a:buChar char="●"/>
            </a:pPr>
            <a:r>
              <a:rPr lang="en" u="sng">
                <a:solidFill>
                  <a:schemeClr val="hlink"/>
                </a:solidFill>
                <a:hlinkClick r:id="rId5"/>
              </a:rPr>
              <a:t>https://math.stackexchange.com/questions/411126/space-complexity-of-the-segmented-sieve-of-eratosthenes</a:t>
            </a:r>
            <a:endParaRPr/>
          </a:p>
          <a:p>
            <a:pPr indent="-342900" lvl="0" marL="457200" rtl="0" algn="l">
              <a:spcBef>
                <a:spcPts val="0"/>
              </a:spcBef>
              <a:spcAft>
                <a:spcPts val="0"/>
              </a:spcAft>
              <a:buSzPts val="1800"/>
              <a:buChar char="●"/>
            </a:pPr>
            <a:r>
              <a:rPr lang="en" u="sng">
                <a:solidFill>
                  <a:schemeClr val="hlink"/>
                </a:solidFill>
                <a:hlinkClick r:id="rId6"/>
              </a:rPr>
              <a:t>https://www.geeksforgeeks.org/how-is-the-time-complexity-of-sieve-of-eratosthenes-is-nloglogn/</a:t>
            </a:r>
            <a:endParaRPr/>
          </a:p>
          <a:p>
            <a:pPr indent="-342900" lvl="0" marL="457200" rtl="0" algn="l">
              <a:spcBef>
                <a:spcPts val="0"/>
              </a:spcBef>
              <a:spcAft>
                <a:spcPts val="0"/>
              </a:spcAft>
              <a:buSzPts val="1800"/>
              <a:buChar char="●"/>
            </a:pPr>
            <a:r>
              <a:rPr lang="en" u="sng">
                <a:solidFill>
                  <a:schemeClr val="hlink"/>
                </a:solidFill>
                <a:hlinkClick r:id="rId7"/>
              </a:rPr>
              <a:t>https://www.geeksforgeeks.org/sieve-of-eratosthenes/</a:t>
            </a:r>
            <a:endParaRPr/>
          </a:p>
          <a:p>
            <a:pPr indent="-342900" lvl="0" marL="457200" rtl="0" algn="l">
              <a:spcBef>
                <a:spcPts val="0"/>
              </a:spcBef>
              <a:spcAft>
                <a:spcPts val="0"/>
              </a:spcAft>
              <a:buSzPts val="1800"/>
              <a:buChar char="●"/>
            </a:pPr>
            <a:r>
              <a:rPr lang="en" u="sng">
                <a:solidFill>
                  <a:schemeClr val="hlink"/>
                </a:solidFill>
                <a:hlinkClick r:id="rId8"/>
              </a:rPr>
              <a:t>https://en.wikipedia.org/wiki/Divergence_of_the_sum_of_the_reciprocals_of_the_primes</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44" name="Google Shape;144;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u="sng"/>
              <a:t>Group Members:</a:t>
            </a:r>
            <a:endParaRPr b="1" u="sng"/>
          </a:p>
          <a:p>
            <a:pPr indent="-317500" lvl="0" marL="457200" rtl="0" algn="l">
              <a:spcBef>
                <a:spcPts val="1600"/>
              </a:spcBef>
              <a:spcAft>
                <a:spcPts val="0"/>
              </a:spcAft>
              <a:buSzPts val="1400"/>
              <a:buChar char="●"/>
            </a:pPr>
            <a:r>
              <a:rPr lang="en" sz="1400"/>
              <a:t>Harsh Kochar IIT2018049</a:t>
            </a:r>
            <a:endParaRPr sz="1400"/>
          </a:p>
          <a:p>
            <a:pPr indent="-317500" lvl="0" marL="457200" rtl="0" algn="l">
              <a:spcBef>
                <a:spcPts val="0"/>
              </a:spcBef>
              <a:spcAft>
                <a:spcPts val="0"/>
              </a:spcAft>
              <a:buSzPts val="1400"/>
              <a:buChar char="●"/>
            </a:pPr>
            <a:r>
              <a:rPr lang="en" sz="1400"/>
              <a:t>Sanjai Swami IIT2018014</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1800">
                <a:solidFill>
                  <a:srgbClr val="000000"/>
                </a:solidFill>
                <a:latin typeface="Times New Roman"/>
                <a:ea typeface="Times New Roman"/>
                <a:cs typeface="Times New Roman"/>
                <a:sym typeface="Times New Roman"/>
              </a:rPr>
              <a:t>Abstract:</a:t>
            </a:r>
            <a:endParaRPr b="1" i="1"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i="1" lang="en" sz="1800">
                <a:solidFill>
                  <a:srgbClr val="000000"/>
                </a:solidFill>
                <a:latin typeface="Times New Roman"/>
                <a:ea typeface="Times New Roman"/>
                <a:cs typeface="Times New Roman"/>
                <a:sym typeface="Times New Roman"/>
              </a:rPr>
              <a:t>Finding nearest prime number to the given number. Using sieve to reduce time complexity.</a:t>
            </a:r>
            <a:endParaRPr b="1" sz="1800"/>
          </a:p>
        </p:txBody>
      </p:sp>
      <p:sp>
        <p:nvSpPr>
          <p:cNvPr id="65" name="Google Shape;65;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Introduction</a:t>
            </a:r>
            <a:endParaRPr sz="1500"/>
          </a:p>
          <a:p>
            <a:pPr indent="-323850" lvl="0" marL="457200" rtl="0" algn="l">
              <a:spcBef>
                <a:spcPts val="0"/>
              </a:spcBef>
              <a:spcAft>
                <a:spcPts val="0"/>
              </a:spcAft>
              <a:buSzPts val="1500"/>
              <a:buChar char="●"/>
            </a:pPr>
            <a:r>
              <a:rPr lang="en" sz="1500"/>
              <a:t>Algorithm Description</a:t>
            </a:r>
            <a:endParaRPr sz="1500"/>
          </a:p>
          <a:p>
            <a:pPr indent="-323850" lvl="0" marL="457200" rtl="0" algn="l">
              <a:spcBef>
                <a:spcPts val="0"/>
              </a:spcBef>
              <a:spcAft>
                <a:spcPts val="0"/>
              </a:spcAft>
              <a:buSzPts val="1500"/>
              <a:buChar char="●"/>
            </a:pPr>
            <a:r>
              <a:rPr lang="en" sz="1500"/>
              <a:t>Algorithm and Analysis</a:t>
            </a:r>
            <a:endParaRPr sz="1500"/>
          </a:p>
          <a:p>
            <a:pPr indent="-323850" lvl="0" marL="457200" rtl="0" algn="l">
              <a:spcBef>
                <a:spcPts val="0"/>
              </a:spcBef>
              <a:spcAft>
                <a:spcPts val="0"/>
              </a:spcAft>
              <a:buSzPts val="1500"/>
              <a:buChar char="●"/>
            </a:pPr>
            <a:r>
              <a:rPr lang="en" sz="1500"/>
              <a:t>Experimental Analysis</a:t>
            </a:r>
            <a:endParaRPr sz="1500"/>
          </a:p>
          <a:p>
            <a:pPr indent="-323850" lvl="0" marL="457200" rtl="0" algn="l">
              <a:spcBef>
                <a:spcPts val="0"/>
              </a:spcBef>
              <a:spcAft>
                <a:spcPts val="0"/>
              </a:spcAft>
              <a:buSzPts val="1500"/>
              <a:buChar char="●"/>
            </a:pPr>
            <a:r>
              <a:rPr lang="en" sz="1500"/>
              <a:t>Conclusion</a:t>
            </a:r>
            <a:endParaRPr sz="1500"/>
          </a:p>
          <a:p>
            <a:pPr indent="-323850" lvl="0" marL="457200" rtl="0" algn="l">
              <a:spcBef>
                <a:spcPts val="0"/>
              </a:spcBef>
              <a:spcAft>
                <a:spcPts val="0"/>
              </a:spcAft>
              <a:buSzPts val="1500"/>
              <a:buChar char="●"/>
            </a:pPr>
            <a:r>
              <a:rPr lang="en" sz="1500"/>
              <a:t>References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 numbers are natural numbers which are not divisible by any other natural number other than 1 or itself. In this paper we tried to find the fastest way to find out the nearest prime number of a given number. We used Sieve of Eratosthenes. Sieve is a technique in which we iteratively mark composite numbers. This was given by Eratosthenes.</a:t>
            </a:r>
            <a:endParaRPr/>
          </a:p>
          <a:p>
            <a:pPr indent="0" lvl="0" marL="0" rtl="0" algn="l">
              <a:spcBef>
                <a:spcPts val="1600"/>
              </a:spcBef>
              <a:spcAft>
                <a:spcPts val="1600"/>
              </a:spcAft>
              <a:buNone/>
            </a:pPr>
            <a:r>
              <a:rPr lang="en"/>
              <a:t>The original way would be to check on one by one on every number if it is prime or not, by dividing it by all other numbers smaller than itself. This will take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 DESCRIPTION</a:t>
            </a:r>
            <a:endParaRPr/>
          </a:p>
        </p:txBody>
      </p:sp>
      <p:sp>
        <p:nvSpPr>
          <p:cNvPr id="77" name="Google Shape;77;p16"/>
          <p:cNvSpPr txBox="1"/>
          <p:nvPr>
            <p:ph idx="1" type="body"/>
          </p:nvPr>
        </p:nvSpPr>
        <p:spPr>
          <a:xfrm>
            <a:off x="311700" y="1152475"/>
            <a:ext cx="852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 </a:t>
            </a:r>
            <a:endParaRPr/>
          </a:p>
          <a:p>
            <a:pPr indent="0" lvl="0" marL="0" rtl="0" algn="l">
              <a:spcBef>
                <a:spcPts val="1600"/>
              </a:spcBef>
              <a:spcAft>
                <a:spcPts val="0"/>
              </a:spcAft>
              <a:buNone/>
            </a:pPr>
            <a:r>
              <a:rPr lang="en"/>
              <a:t>Choose n, where n is the minimum </a:t>
            </a:r>
            <a:r>
              <a:rPr lang="en"/>
              <a:t>number bigger than given number which is</a:t>
            </a:r>
            <a:endParaRPr/>
          </a:p>
          <a:p>
            <a:pPr indent="0" lvl="0" marL="0" rtl="0" algn="l">
              <a:spcBef>
                <a:spcPts val="1600"/>
              </a:spcBef>
              <a:spcAft>
                <a:spcPts val="0"/>
              </a:spcAft>
              <a:buNone/>
            </a:pPr>
            <a:r>
              <a:rPr lang="en"/>
              <a:t>prime. We approximate it to be within range of </a:t>
            </a:r>
            <a:r>
              <a:rPr lang="en">
                <a:latin typeface="Times New Roman"/>
                <a:ea typeface="Times New Roman"/>
                <a:cs typeface="Times New Roman"/>
                <a:sym typeface="Times New Roman"/>
              </a:rPr>
              <a:t>x and ([</a:t>
            </a:r>
            <a:r>
              <a:rPr lang="en">
                <a:latin typeface="Times New Roman"/>
                <a:ea typeface="Times New Roman"/>
                <a:cs typeface="Times New Roman"/>
                <a:sym typeface="Times New Roman"/>
              </a:rPr>
              <a:t>√x]+1)²</a:t>
            </a:r>
            <a:r>
              <a:rPr lang="en"/>
              <a:t>, where [y] is the smallest integer less than equal to y (It is approximated by observation, and can be proven). And x is the given number.</a:t>
            </a:r>
            <a:endParaRPr/>
          </a:p>
          <a:p>
            <a:pPr indent="0" lvl="0" marL="0" rtl="0" algn="l">
              <a:spcBef>
                <a:spcPts val="1600"/>
              </a:spcBef>
              <a:spcAft>
                <a:spcPts val="0"/>
              </a:spcAft>
              <a:buNone/>
            </a:pPr>
            <a:r>
              <a:rPr lang="en"/>
              <a:t>Stage 2:</a:t>
            </a:r>
            <a:endParaRPr/>
          </a:p>
          <a:p>
            <a:pPr indent="0" lvl="0" marL="0" rtl="0" algn="l">
              <a:spcBef>
                <a:spcPts val="1600"/>
              </a:spcBef>
              <a:spcAft>
                <a:spcPts val="0"/>
              </a:spcAft>
              <a:buNone/>
            </a:pPr>
            <a:r>
              <a:rPr lang="en"/>
              <a:t>We make a list of  consecutive integers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309625"/>
            <a:ext cx="8520600" cy="46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let p equal 2, the smallest prime number.</a:t>
            </a:r>
            <a:endParaRPr/>
          </a:p>
          <a:p>
            <a:pPr indent="0" lvl="0" marL="0" rtl="0" algn="l">
              <a:spcBef>
                <a:spcPts val="1600"/>
              </a:spcBef>
              <a:spcAft>
                <a:spcPts val="0"/>
              </a:spcAft>
              <a:buNone/>
            </a:pPr>
            <a:r>
              <a:rPr lang="en"/>
              <a:t>Enumerate the multiples of p by counting in increments of p from 2p to n, and mark them in the list (these will be 2p, 3p, 4p, ...; the p itself should not be marked).</a:t>
            </a:r>
            <a:endParaRPr/>
          </a:p>
          <a:p>
            <a:pPr indent="0" lvl="0" marL="0" rtl="0" algn="l">
              <a:spcBef>
                <a:spcPts val="1600"/>
              </a:spcBef>
              <a:spcAft>
                <a:spcPts val="0"/>
              </a:spcAft>
              <a:buNone/>
            </a:pPr>
            <a:r>
              <a:rPr lang="en"/>
              <a:t>Find the first number greater than p in the list that is not marked. If there was no such number, stop. Otherwise, let p now equal this new number (which is the next prime), and repeat from last step.</a:t>
            </a:r>
            <a:endParaRPr/>
          </a:p>
          <a:p>
            <a:pPr indent="0" lvl="0" marL="0" rtl="0" algn="l">
              <a:spcBef>
                <a:spcPts val="1600"/>
              </a:spcBef>
              <a:spcAft>
                <a:spcPts val="0"/>
              </a:spcAft>
              <a:buNone/>
            </a:pPr>
            <a:r>
              <a:rPr lang="en"/>
              <a:t>When the algorithm terminates, the numbers remaining not marked in the list are all the primes below n.</a:t>
            </a:r>
            <a:endParaRPr/>
          </a:p>
          <a:p>
            <a:pPr indent="0" lvl="0" marL="0" rtl="0" algn="l">
              <a:spcBef>
                <a:spcPts val="1600"/>
              </a:spcBef>
              <a:spcAft>
                <a:spcPts val="0"/>
              </a:spcAft>
              <a:buNone/>
            </a:pPr>
            <a:r>
              <a:rPr lang="en"/>
              <a:t>Stage3: </a:t>
            </a:r>
            <a:endParaRPr/>
          </a:p>
          <a:p>
            <a:pPr indent="0" lvl="0" marL="0" rtl="0" algn="l">
              <a:spcBef>
                <a:spcPts val="1600"/>
              </a:spcBef>
              <a:spcAft>
                <a:spcPts val="0"/>
              </a:spcAft>
              <a:buNone/>
            </a:pPr>
            <a:r>
              <a:rPr lang="en"/>
              <a:t>We go on both direction from x until we find a number which is prime, as stored in our sieve.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 AND ANALYSIS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Sieve of Eratosthenes is</a:t>
            </a:r>
            <a:endParaRPr/>
          </a:p>
          <a:p>
            <a:pPr indent="457200" lvl="0" marL="0" rtl="0" algn="l">
              <a:spcBef>
                <a:spcPts val="1600"/>
              </a:spcBef>
              <a:spcAft>
                <a:spcPts val="0"/>
              </a:spcAft>
              <a:buNone/>
            </a:pPr>
            <a:r>
              <a:rPr lang="en"/>
              <a:t>input: an integer x&gt; 1.</a:t>
            </a:r>
            <a:endParaRPr/>
          </a:p>
          <a:p>
            <a:pPr indent="457200" lvl="0" marL="0" rtl="0" algn="l">
              <a:spcBef>
                <a:spcPts val="1600"/>
              </a:spcBef>
              <a:spcAft>
                <a:spcPts val="0"/>
              </a:spcAft>
              <a:buNone/>
            </a:pPr>
            <a:r>
              <a:rPr lang="en"/>
              <a:t>output: all prime numbers from 2 through n. Where n is </a:t>
            </a:r>
            <a:r>
              <a:rPr lang="en">
                <a:latin typeface="Times New Roman"/>
                <a:ea typeface="Times New Roman"/>
                <a:cs typeface="Times New Roman"/>
                <a:sym typeface="Times New Roman"/>
              </a:rPr>
              <a:t>([√x]+1)².</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Method: (Making Sieve)</a:t>
            </a:r>
            <a:endParaRPr>
              <a:latin typeface="Times New Roman"/>
              <a:ea typeface="Times New Roman"/>
              <a:cs typeface="Times New Roman"/>
              <a:sym typeface="Times New Roman"/>
            </a:endParaRPr>
          </a:p>
          <a:p>
            <a:pPr indent="457200" lvl="0" marL="0" rtl="0" algn="l">
              <a:spcBef>
                <a:spcPts val="1600"/>
              </a:spcBef>
              <a:spcAft>
                <a:spcPts val="0"/>
              </a:spcAft>
              <a:buNone/>
            </a:pPr>
            <a:r>
              <a:rPr lang="en">
                <a:latin typeface="Times New Roman"/>
                <a:ea typeface="Times New Roman"/>
                <a:cs typeface="Times New Roman"/>
                <a:sym typeface="Times New Roman"/>
              </a:rPr>
              <a:t>let A be an array of Boolean values, indexed by integers 2 to  n</a:t>
            </a:r>
            <a:endParaRPr>
              <a:latin typeface="Times New Roman"/>
              <a:ea typeface="Times New Roman"/>
              <a:cs typeface="Times New Roman"/>
              <a:sym typeface="Times New Roman"/>
            </a:endParaRPr>
          </a:p>
          <a:p>
            <a:pPr indent="457200" lvl="0" marL="0" rtl="0" algn="l">
              <a:spcBef>
                <a:spcPts val="1600"/>
              </a:spcBef>
              <a:spcAft>
                <a:spcPts val="0"/>
              </a:spcAft>
              <a:buNone/>
            </a:pPr>
            <a:r>
              <a:rPr lang="en">
                <a:latin typeface="Times New Roman"/>
                <a:ea typeface="Times New Roman"/>
                <a:cs typeface="Times New Roman"/>
                <a:sym typeface="Times New Roman"/>
              </a:rPr>
              <a:t>Step1-&gt; initially all set to true.</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473675"/>
            <a:ext cx="8520600" cy="4095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Step2-&gt;    for i = 2, 3, 4, ..., not exceeding √n do</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Step 3-&gt;    	if A[i] is true</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Step 4-&gt;           	for j = i²,  i²+i,  i²+2i,  i²+3i, ..., not exceeding n do</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Step 5-&gt;                  		A[j] := false</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Step 6-&gt;	return all i such that A[i] is true.</a:t>
            </a:r>
            <a:endParaRPr>
              <a:latin typeface="Times New Roman"/>
              <a:ea typeface="Times New Roman"/>
              <a:cs typeface="Times New Roman"/>
              <a:sym typeface="Times New Roman"/>
            </a:endParaRPr>
          </a:p>
          <a:p>
            <a:pPr indent="0" lvl="0" marL="457200" rtl="0" algn="l">
              <a:spcBef>
                <a:spcPts val="1600"/>
              </a:spcBef>
              <a:spcAft>
                <a:spcPts val="0"/>
              </a:spcAft>
              <a:buNone/>
            </a:pPr>
            <a:r>
              <a:rPr lang="en">
                <a:latin typeface="Times New Roman"/>
                <a:ea typeface="Times New Roman"/>
                <a:cs typeface="Times New Roman"/>
                <a:sym typeface="Times New Roman"/>
              </a:rPr>
              <a:t>A is our required Sieve which has list of all the numbers which who are assigned true is prime, rest false.</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514875"/>
            <a:ext cx="8520600" cy="40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number)</a:t>
            </a:r>
            <a:endParaRPr/>
          </a:p>
          <a:p>
            <a:pPr indent="0" lvl="0" marL="0" rtl="0" algn="l">
              <a:spcBef>
                <a:spcPts val="1600"/>
              </a:spcBef>
              <a:spcAft>
                <a:spcPts val="0"/>
              </a:spcAft>
              <a:buNone/>
            </a:pPr>
            <a:r>
              <a:rPr lang="en"/>
              <a:t>Input: x, sieve from previous stage</a:t>
            </a:r>
            <a:endParaRPr/>
          </a:p>
          <a:p>
            <a:pPr indent="0" lvl="0" marL="0" rtl="0" algn="l">
              <a:spcBef>
                <a:spcPts val="1600"/>
              </a:spcBef>
              <a:spcAft>
                <a:spcPts val="0"/>
              </a:spcAft>
              <a:buNone/>
            </a:pPr>
            <a:r>
              <a:rPr lang="en"/>
              <a:t>Output: nearest prime</a:t>
            </a:r>
            <a:endParaRPr/>
          </a:p>
          <a:p>
            <a:pPr indent="0" lvl="0" marL="457200" rtl="0" algn="l">
              <a:spcBef>
                <a:spcPts val="1600"/>
              </a:spcBef>
              <a:spcAft>
                <a:spcPts val="0"/>
              </a:spcAft>
              <a:buNone/>
            </a:pPr>
            <a:r>
              <a:rPr lang="en"/>
              <a:t>step7-&gt; less=:x, more:=x</a:t>
            </a:r>
            <a:endParaRPr/>
          </a:p>
          <a:p>
            <a:pPr indent="0" lvl="0" marL="457200" rtl="0" algn="l">
              <a:spcBef>
                <a:spcPts val="1600"/>
              </a:spcBef>
              <a:spcAft>
                <a:spcPts val="0"/>
              </a:spcAft>
              <a:buNone/>
            </a:pPr>
            <a:r>
              <a:rPr lang="en"/>
              <a:t>step 8-&gt; While(less&gt;0)</a:t>
            </a:r>
            <a:endParaRPr/>
          </a:p>
          <a:p>
            <a:pPr indent="0" lvl="0" marL="457200" rtl="0" algn="l">
              <a:spcBef>
                <a:spcPts val="1600"/>
              </a:spcBef>
              <a:spcAft>
                <a:spcPts val="0"/>
              </a:spcAft>
              <a:buNone/>
            </a:pPr>
            <a:r>
              <a:rPr lang="en"/>
              <a:t>step 9-&gt; if Sieve[less] return less</a:t>
            </a:r>
            <a:endParaRPr/>
          </a:p>
          <a:p>
            <a:pPr indent="0" lvl="0" marL="457200" rtl="0" algn="l">
              <a:spcBef>
                <a:spcPts val="1600"/>
              </a:spcBef>
              <a:spcAft>
                <a:spcPts val="0"/>
              </a:spcAft>
              <a:buNone/>
            </a:pPr>
            <a:r>
              <a:rPr lang="en"/>
              <a:t>step 10-&gt; if Sieve[more] return more</a:t>
            </a:r>
            <a:endParaRPr/>
          </a:p>
          <a:p>
            <a:pPr indent="0" lvl="0" marL="457200" rtl="0" algn="l">
              <a:spcBef>
                <a:spcPts val="1600"/>
              </a:spcBef>
              <a:spcAft>
                <a:spcPts val="1600"/>
              </a:spcAft>
              <a:buNone/>
            </a:pPr>
            <a:r>
              <a:rPr lang="en"/>
              <a:t>step 11-&gt; less--, more++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Apriori Analysis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I : A one step process , to find the n for given x</a:t>
            </a:r>
            <a:endParaRPr/>
          </a:p>
          <a:p>
            <a:pPr indent="0" lvl="0" marL="0" rtl="0" algn="l">
              <a:spcBef>
                <a:spcPts val="1600"/>
              </a:spcBef>
              <a:spcAft>
                <a:spcPts val="0"/>
              </a:spcAft>
              <a:buNone/>
            </a:pPr>
            <a:r>
              <a:rPr lang="en"/>
              <a:t>Stage II :  Sieve of Eratosthenes.</a:t>
            </a:r>
            <a:endParaRPr/>
          </a:p>
          <a:p>
            <a:pPr indent="0" lvl="0" marL="0" rtl="0" algn="l">
              <a:spcBef>
                <a:spcPts val="1600"/>
              </a:spcBef>
              <a:spcAft>
                <a:spcPts val="0"/>
              </a:spcAft>
              <a:buNone/>
            </a:pPr>
            <a:r>
              <a:rPr lang="en"/>
              <a:t>	</a:t>
            </a:r>
            <a:r>
              <a:rPr lang="en" sz="1600"/>
              <a:t>Space complexity of Sieve is O(n), as we store n*(int) spaces.</a:t>
            </a:r>
            <a:endParaRPr sz="1600"/>
          </a:p>
          <a:p>
            <a:pPr indent="0" lvl="0" marL="0" rtl="0" algn="l">
              <a:spcBef>
                <a:spcPts val="1600"/>
              </a:spcBef>
              <a:spcAft>
                <a:spcPts val="0"/>
              </a:spcAft>
              <a:buNone/>
            </a:pPr>
            <a:r>
              <a:rPr lang="en" sz="1600"/>
              <a:t>	Time complexity of Sieve is O(nlog(logn)). </a:t>
            </a:r>
            <a:endParaRPr sz="1600"/>
          </a:p>
          <a:p>
            <a:pPr indent="0" lvl="0" marL="0" rtl="0" algn="l">
              <a:spcBef>
                <a:spcPts val="1600"/>
              </a:spcBef>
              <a:spcAft>
                <a:spcPts val="0"/>
              </a:spcAft>
              <a:buNone/>
            </a:pPr>
            <a:r>
              <a:rPr lang="en" sz="1600"/>
              <a:t>Explaination of nlog(log(n)):</a:t>
            </a:r>
            <a:endParaRPr sz="1600"/>
          </a:p>
          <a:p>
            <a:pPr indent="0" lvl="0" marL="457200" rtl="0" algn="l">
              <a:spcBef>
                <a:spcPts val="1600"/>
              </a:spcBef>
              <a:spcAft>
                <a:spcPts val="1600"/>
              </a:spcAft>
              <a:buNone/>
            </a:pPr>
            <a:r>
              <a:rPr lang="en" sz="1600"/>
              <a:t>We assume thet time required to mark a number as composite is constant. Then the number of times loop run is n/2 + n/3 + n/5 + n/7 …. n/p  where p is the biggest prime number until 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