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Lexend ExtraBold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5" roundtripDataSignature="AMtx7mjtjVEV4arI3UcG946Bj4KGXFKm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font" Target="fonts/LexendExtraBo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2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"/>
          <p:cNvPicPr preferRelativeResize="0"/>
          <p:nvPr/>
        </p:nvPicPr>
        <p:blipFill rotWithShape="1">
          <a:blip r:embed="rId3">
            <a:alphaModFix/>
          </a:blip>
          <a:srcRect b="23535" l="0" r="0" t="0"/>
          <a:stretch/>
        </p:blipFill>
        <p:spPr>
          <a:xfrm>
            <a:off x="0" y="719575"/>
            <a:ext cx="9144000" cy="34579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1"/>
          <p:cNvGrpSpPr/>
          <p:nvPr/>
        </p:nvGrpSpPr>
        <p:grpSpPr>
          <a:xfrm>
            <a:off x="0" y="3686625"/>
            <a:ext cx="9144000" cy="1456876"/>
            <a:chOff x="20568" y="3686625"/>
            <a:chExt cx="8907072" cy="1456876"/>
          </a:xfrm>
        </p:grpSpPr>
        <p:pic>
          <p:nvPicPr>
            <p:cNvPr id="101" name="Google Shape;101;p1"/>
            <p:cNvPicPr preferRelativeResize="0"/>
            <p:nvPr/>
          </p:nvPicPr>
          <p:blipFill rotWithShape="1">
            <a:blip r:embed="rId4">
              <a:alphaModFix/>
            </a:blip>
            <a:srcRect b="12679" l="3175" r="0" t="0"/>
            <a:stretch/>
          </p:blipFill>
          <p:spPr>
            <a:xfrm>
              <a:off x="20568" y="3686625"/>
              <a:ext cx="1615502" cy="1456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"/>
            <p:cNvPicPr preferRelativeResize="0"/>
            <p:nvPr/>
          </p:nvPicPr>
          <p:blipFill rotWithShape="1">
            <a:blip r:embed="rId4">
              <a:alphaModFix/>
            </a:blip>
            <a:srcRect b="12679" l="0" r="0" t="0"/>
            <a:stretch/>
          </p:blipFill>
          <p:spPr>
            <a:xfrm>
              <a:off x="1595622" y="3686625"/>
              <a:ext cx="1668420" cy="1456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"/>
            <p:cNvPicPr preferRelativeResize="0"/>
            <p:nvPr/>
          </p:nvPicPr>
          <p:blipFill rotWithShape="1">
            <a:blip r:embed="rId4">
              <a:alphaModFix/>
            </a:blip>
            <a:srcRect b="12679" l="0" r="0" t="0"/>
            <a:stretch/>
          </p:blipFill>
          <p:spPr>
            <a:xfrm>
              <a:off x="3223593" y="3686625"/>
              <a:ext cx="1668444" cy="1456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"/>
            <p:cNvPicPr preferRelativeResize="0"/>
            <p:nvPr/>
          </p:nvPicPr>
          <p:blipFill rotWithShape="1">
            <a:blip r:embed="rId4">
              <a:alphaModFix/>
            </a:blip>
            <a:srcRect b="12679" l="0" r="0" t="0"/>
            <a:stretch/>
          </p:blipFill>
          <p:spPr>
            <a:xfrm>
              <a:off x="4851564" y="3686625"/>
              <a:ext cx="1668444" cy="1456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"/>
            <p:cNvPicPr preferRelativeResize="0"/>
            <p:nvPr/>
          </p:nvPicPr>
          <p:blipFill rotWithShape="1">
            <a:blip r:embed="rId4">
              <a:alphaModFix/>
            </a:blip>
            <a:srcRect b="12671" l="0" r="0" t="0"/>
            <a:stretch/>
          </p:blipFill>
          <p:spPr>
            <a:xfrm>
              <a:off x="6479559" y="3686625"/>
              <a:ext cx="1668420" cy="1456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"/>
            <p:cNvPicPr preferRelativeResize="0"/>
            <p:nvPr/>
          </p:nvPicPr>
          <p:blipFill rotWithShape="1">
            <a:blip r:embed="rId4">
              <a:alphaModFix/>
            </a:blip>
            <a:srcRect b="12679" l="0" r="50845" t="0"/>
            <a:stretch/>
          </p:blipFill>
          <p:spPr>
            <a:xfrm>
              <a:off x="8107530" y="3686625"/>
              <a:ext cx="820110" cy="14568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" name="Google Shape;107;p1"/>
          <p:cNvSpPr txBox="1"/>
          <p:nvPr>
            <p:ph idx="1" type="body"/>
          </p:nvPr>
        </p:nvSpPr>
        <p:spPr>
          <a:xfrm>
            <a:off x="0" y="2490900"/>
            <a:ext cx="9144000" cy="26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i="1" lang="it">
                <a:solidFill>
                  <a:srgbClr val="990000"/>
                </a:solidFill>
              </a:rPr>
              <a:t>FLUSSOMETRI SMART</a:t>
            </a:r>
            <a:endParaRPr b="1" i="1">
              <a:solidFill>
                <a:srgbClr val="990000"/>
              </a:solidFill>
            </a:endParaRPr>
          </a:p>
        </p:txBody>
      </p:sp>
      <p:pic>
        <p:nvPicPr>
          <p:cNvPr id="108" name="Google Shape;10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46975" y="72775"/>
            <a:ext cx="526925" cy="52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"/>
          <p:cNvSpPr txBox="1"/>
          <p:nvPr>
            <p:ph type="title"/>
          </p:nvPr>
        </p:nvSpPr>
        <p:spPr>
          <a:xfrm>
            <a:off x="0" y="0"/>
            <a:ext cx="91440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5200">
                <a:solidFill>
                  <a:schemeClr val="dk2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Waterflux</a:t>
            </a:r>
            <a:endParaRPr sz="5200">
              <a:solidFill>
                <a:schemeClr val="dk2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type="title"/>
          </p:nvPr>
        </p:nvSpPr>
        <p:spPr>
          <a:xfrm>
            <a:off x="0" y="72775"/>
            <a:ext cx="91440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4400">
                <a:solidFill>
                  <a:schemeClr val="dk2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Il progetto</a:t>
            </a:r>
            <a:endParaRPr sz="4400">
              <a:solidFill>
                <a:schemeClr val="dk2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115" name="Google Shape;115;p2"/>
          <p:cNvSpPr txBox="1"/>
          <p:nvPr>
            <p:ph idx="1" type="body"/>
          </p:nvPr>
        </p:nvSpPr>
        <p:spPr>
          <a:xfrm>
            <a:off x="311700" y="1175275"/>
            <a:ext cx="85206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it"/>
              <a:t>Il nostro scopo è aumentare l’awareness delle persone verso il consumo di una delle risorse più importanti del pianeta.</a:t>
            </a:r>
            <a:endParaRPr sz="2000"/>
          </a:p>
        </p:txBody>
      </p:sp>
      <p:pic>
        <p:nvPicPr>
          <p:cNvPr id="116" name="Google Shape;1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6975" y="72775"/>
            <a:ext cx="526925" cy="526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2"/>
          <p:cNvGrpSpPr/>
          <p:nvPr/>
        </p:nvGrpSpPr>
        <p:grpSpPr>
          <a:xfrm>
            <a:off x="0" y="3686625"/>
            <a:ext cx="9144000" cy="1456876"/>
            <a:chOff x="20568" y="3686625"/>
            <a:chExt cx="8907072" cy="1456876"/>
          </a:xfrm>
        </p:grpSpPr>
        <p:pic>
          <p:nvPicPr>
            <p:cNvPr id="118" name="Google Shape;118;p2"/>
            <p:cNvPicPr preferRelativeResize="0"/>
            <p:nvPr/>
          </p:nvPicPr>
          <p:blipFill rotWithShape="1">
            <a:blip r:embed="rId4">
              <a:alphaModFix/>
            </a:blip>
            <a:srcRect b="12679" l="3175" r="0" t="0"/>
            <a:stretch/>
          </p:blipFill>
          <p:spPr>
            <a:xfrm>
              <a:off x="20568" y="3686625"/>
              <a:ext cx="1615502" cy="1456876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49803"/>
                </a:srgbClr>
              </a:outerShdw>
            </a:effectLst>
          </p:spPr>
        </p:pic>
        <p:pic>
          <p:nvPicPr>
            <p:cNvPr id="119" name="Google Shape;119;p2"/>
            <p:cNvPicPr preferRelativeResize="0"/>
            <p:nvPr/>
          </p:nvPicPr>
          <p:blipFill rotWithShape="1">
            <a:blip r:embed="rId4">
              <a:alphaModFix/>
            </a:blip>
            <a:srcRect b="12679" l="0" r="0" t="0"/>
            <a:stretch/>
          </p:blipFill>
          <p:spPr>
            <a:xfrm>
              <a:off x="1595622" y="3686625"/>
              <a:ext cx="1668420" cy="1456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2"/>
            <p:cNvPicPr preferRelativeResize="0"/>
            <p:nvPr/>
          </p:nvPicPr>
          <p:blipFill rotWithShape="1">
            <a:blip r:embed="rId4">
              <a:alphaModFix/>
            </a:blip>
            <a:srcRect b="12679" l="0" r="0" t="0"/>
            <a:stretch/>
          </p:blipFill>
          <p:spPr>
            <a:xfrm>
              <a:off x="3223593" y="3686625"/>
              <a:ext cx="1668444" cy="1456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2"/>
            <p:cNvPicPr preferRelativeResize="0"/>
            <p:nvPr/>
          </p:nvPicPr>
          <p:blipFill rotWithShape="1">
            <a:blip r:embed="rId4">
              <a:alphaModFix/>
            </a:blip>
            <a:srcRect b="12679" l="0" r="0" t="0"/>
            <a:stretch/>
          </p:blipFill>
          <p:spPr>
            <a:xfrm>
              <a:off x="4851564" y="3686625"/>
              <a:ext cx="1668444" cy="1456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2"/>
            <p:cNvPicPr preferRelativeResize="0"/>
            <p:nvPr/>
          </p:nvPicPr>
          <p:blipFill rotWithShape="1">
            <a:blip r:embed="rId4">
              <a:alphaModFix/>
            </a:blip>
            <a:srcRect b="12679" l="0" r="0" t="0"/>
            <a:stretch/>
          </p:blipFill>
          <p:spPr>
            <a:xfrm>
              <a:off x="6479559" y="3686625"/>
              <a:ext cx="1668420" cy="1456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2"/>
            <p:cNvPicPr preferRelativeResize="0"/>
            <p:nvPr/>
          </p:nvPicPr>
          <p:blipFill rotWithShape="1">
            <a:blip r:embed="rId4">
              <a:alphaModFix/>
            </a:blip>
            <a:srcRect b="12679" l="0" r="50845" t="0"/>
            <a:stretch/>
          </p:blipFill>
          <p:spPr>
            <a:xfrm>
              <a:off x="8107530" y="3686625"/>
              <a:ext cx="820110" cy="14568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4" name="Google Shape;12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32188" y="2571775"/>
            <a:ext cx="1279625" cy="127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2048575"/>
            <a:ext cx="1560226" cy="209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3"/>
          <p:cNvGrpSpPr/>
          <p:nvPr/>
        </p:nvGrpSpPr>
        <p:grpSpPr>
          <a:xfrm>
            <a:off x="0" y="3686625"/>
            <a:ext cx="9144000" cy="1456876"/>
            <a:chOff x="20568" y="3686625"/>
            <a:chExt cx="8907072" cy="1456876"/>
          </a:xfrm>
        </p:grpSpPr>
        <p:pic>
          <p:nvPicPr>
            <p:cNvPr id="131" name="Google Shape;131;p3"/>
            <p:cNvPicPr preferRelativeResize="0"/>
            <p:nvPr/>
          </p:nvPicPr>
          <p:blipFill rotWithShape="1">
            <a:blip r:embed="rId3">
              <a:alphaModFix/>
            </a:blip>
            <a:srcRect b="12679" l="3175" r="0" t="0"/>
            <a:stretch/>
          </p:blipFill>
          <p:spPr>
            <a:xfrm>
              <a:off x="20568" y="3686625"/>
              <a:ext cx="1615502" cy="1456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3"/>
            <p:cNvPicPr preferRelativeResize="0"/>
            <p:nvPr/>
          </p:nvPicPr>
          <p:blipFill rotWithShape="1">
            <a:blip r:embed="rId3">
              <a:alphaModFix/>
            </a:blip>
            <a:srcRect b="12679" l="0" r="0" t="0"/>
            <a:stretch/>
          </p:blipFill>
          <p:spPr>
            <a:xfrm>
              <a:off x="1595622" y="3686625"/>
              <a:ext cx="1668420" cy="1456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3"/>
            <p:cNvPicPr preferRelativeResize="0"/>
            <p:nvPr/>
          </p:nvPicPr>
          <p:blipFill rotWithShape="1">
            <a:blip r:embed="rId3">
              <a:alphaModFix/>
            </a:blip>
            <a:srcRect b="12679" l="0" r="0" t="0"/>
            <a:stretch/>
          </p:blipFill>
          <p:spPr>
            <a:xfrm>
              <a:off x="3223593" y="3686625"/>
              <a:ext cx="1668444" cy="1456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3"/>
            <p:cNvPicPr preferRelativeResize="0"/>
            <p:nvPr/>
          </p:nvPicPr>
          <p:blipFill rotWithShape="1">
            <a:blip r:embed="rId3">
              <a:alphaModFix/>
            </a:blip>
            <a:srcRect b="12679" l="0" r="0" t="0"/>
            <a:stretch/>
          </p:blipFill>
          <p:spPr>
            <a:xfrm>
              <a:off x="4851564" y="3686625"/>
              <a:ext cx="1668444" cy="1456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3"/>
            <p:cNvPicPr preferRelativeResize="0"/>
            <p:nvPr/>
          </p:nvPicPr>
          <p:blipFill rotWithShape="1">
            <a:blip r:embed="rId3">
              <a:alphaModFix/>
            </a:blip>
            <a:srcRect b="12679" l="0" r="0" t="0"/>
            <a:stretch/>
          </p:blipFill>
          <p:spPr>
            <a:xfrm>
              <a:off x="6479559" y="3686625"/>
              <a:ext cx="1668420" cy="1456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3"/>
            <p:cNvPicPr preferRelativeResize="0"/>
            <p:nvPr/>
          </p:nvPicPr>
          <p:blipFill rotWithShape="1">
            <a:blip r:embed="rId3">
              <a:alphaModFix/>
            </a:blip>
            <a:srcRect b="12679" l="0" r="50845" t="0"/>
            <a:stretch/>
          </p:blipFill>
          <p:spPr>
            <a:xfrm>
              <a:off x="8107530" y="3686625"/>
              <a:ext cx="820110" cy="14568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Google Shape;137;p3"/>
          <p:cNvSpPr txBox="1"/>
          <p:nvPr>
            <p:ph type="ctrTitle"/>
          </p:nvPr>
        </p:nvSpPr>
        <p:spPr>
          <a:xfrm>
            <a:off x="0" y="72775"/>
            <a:ext cx="91440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it" sz="4400">
                <a:solidFill>
                  <a:schemeClr val="dk2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Da cosa è composto</a:t>
            </a:r>
            <a:endParaRPr sz="4400">
              <a:solidFill>
                <a:schemeClr val="dk2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138" name="Google Shape;138;p3"/>
          <p:cNvSpPr txBox="1"/>
          <p:nvPr>
            <p:ph idx="1" type="subTitle"/>
          </p:nvPr>
        </p:nvSpPr>
        <p:spPr>
          <a:xfrm>
            <a:off x="311700" y="1906800"/>
            <a:ext cx="8520600" cy="13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/>
              <a:t>Il sistema sarà composto da vari flussometri che inviano dati a un database che poi permetterà la visualizzazione tramite app o pagina web.</a:t>
            </a:r>
            <a:endParaRPr sz="23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27"/>
              <a:buNone/>
            </a:pPr>
            <a:r>
              <a:t/>
            </a:r>
            <a:endParaRPr sz="2300"/>
          </a:p>
        </p:txBody>
      </p:sp>
      <p:pic>
        <p:nvPicPr>
          <p:cNvPr id="139" name="Google Shape;13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46975" y="72775"/>
            <a:ext cx="526925" cy="52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000">
        <p:pus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4"/>
          <p:cNvGrpSpPr/>
          <p:nvPr/>
        </p:nvGrpSpPr>
        <p:grpSpPr>
          <a:xfrm>
            <a:off x="0" y="3686625"/>
            <a:ext cx="9144000" cy="1456876"/>
            <a:chOff x="20568" y="3686625"/>
            <a:chExt cx="8907072" cy="1456876"/>
          </a:xfrm>
        </p:grpSpPr>
        <p:pic>
          <p:nvPicPr>
            <p:cNvPr id="145" name="Google Shape;145;p4"/>
            <p:cNvPicPr preferRelativeResize="0"/>
            <p:nvPr/>
          </p:nvPicPr>
          <p:blipFill rotWithShape="1">
            <a:blip r:embed="rId3">
              <a:alphaModFix/>
            </a:blip>
            <a:srcRect b="12679" l="3175" r="0" t="0"/>
            <a:stretch/>
          </p:blipFill>
          <p:spPr>
            <a:xfrm>
              <a:off x="20568" y="3686625"/>
              <a:ext cx="1615502" cy="1456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4"/>
            <p:cNvPicPr preferRelativeResize="0"/>
            <p:nvPr/>
          </p:nvPicPr>
          <p:blipFill rotWithShape="1">
            <a:blip r:embed="rId3">
              <a:alphaModFix/>
            </a:blip>
            <a:srcRect b="12679" l="0" r="0" t="0"/>
            <a:stretch/>
          </p:blipFill>
          <p:spPr>
            <a:xfrm>
              <a:off x="1595622" y="3686625"/>
              <a:ext cx="1668420" cy="1456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4"/>
            <p:cNvPicPr preferRelativeResize="0"/>
            <p:nvPr/>
          </p:nvPicPr>
          <p:blipFill rotWithShape="1">
            <a:blip r:embed="rId3">
              <a:alphaModFix/>
            </a:blip>
            <a:srcRect b="12679" l="0" r="0" t="0"/>
            <a:stretch/>
          </p:blipFill>
          <p:spPr>
            <a:xfrm>
              <a:off x="3223593" y="3686625"/>
              <a:ext cx="1668444" cy="1456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4"/>
            <p:cNvPicPr preferRelativeResize="0"/>
            <p:nvPr/>
          </p:nvPicPr>
          <p:blipFill rotWithShape="1">
            <a:blip r:embed="rId3">
              <a:alphaModFix/>
            </a:blip>
            <a:srcRect b="12679" l="0" r="0" t="0"/>
            <a:stretch/>
          </p:blipFill>
          <p:spPr>
            <a:xfrm>
              <a:off x="4851564" y="3686625"/>
              <a:ext cx="1668444" cy="1456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4"/>
            <p:cNvPicPr preferRelativeResize="0"/>
            <p:nvPr/>
          </p:nvPicPr>
          <p:blipFill rotWithShape="1">
            <a:blip r:embed="rId3">
              <a:alphaModFix/>
            </a:blip>
            <a:srcRect b="12671" l="0" r="0" t="0"/>
            <a:stretch/>
          </p:blipFill>
          <p:spPr>
            <a:xfrm>
              <a:off x="6479559" y="3686625"/>
              <a:ext cx="1668420" cy="1456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4"/>
            <p:cNvPicPr preferRelativeResize="0"/>
            <p:nvPr/>
          </p:nvPicPr>
          <p:blipFill rotWithShape="1">
            <a:blip r:embed="rId3">
              <a:alphaModFix/>
            </a:blip>
            <a:srcRect b="12679" l="0" r="50845" t="0"/>
            <a:stretch/>
          </p:blipFill>
          <p:spPr>
            <a:xfrm>
              <a:off x="8107530" y="3686625"/>
              <a:ext cx="820110" cy="14568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Google Shape;151;p4"/>
          <p:cNvSpPr txBox="1"/>
          <p:nvPr>
            <p:ph idx="1" type="body"/>
          </p:nvPr>
        </p:nvSpPr>
        <p:spPr>
          <a:xfrm>
            <a:off x="697350" y="1957750"/>
            <a:ext cx="7749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Attraverso un numero variabile dei nostri flussometri che inviano i dati a un Arduino con modulo WI-FI, che a sua volta li invierà al nostro sito web</a:t>
            </a:r>
            <a:endParaRPr/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2" name="Google Shape;15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46975" y="72775"/>
            <a:ext cx="526925" cy="52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4"/>
          <p:cNvSpPr txBox="1"/>
          <p:nvPr>
            <p:ph idx="4294967295" type="ctrTitle"/>
          </p:nvPr>
        </p:nvSpPr>
        <p:spPr>
          <a:xfrm>
            <a:off x="0" y="72775"/>
            <a:ext cx="91440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it" sz="4400" u="none" cap="none" strike="noStrike">
                <a:solidFill>
                  <a:schemeClr val="dk2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Funzionamento</a:t>
            </a:r>
            <a:endParaRPr b="0" i="0" sz="4400" u="none" cap="none" strike="noStrike">
              <a:solidFill>
                <a:schemeClr val="dk2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5"/>
          <p:cNvGrpSpPr/>
          <p:nvPr/>
        </p:nvGrpSpPr>
        <p:grpSpPr>
          <a:xfrm>
            <a:off x="0" y="3686625"/>
            <a:ext cx="9144000" cy="1456876"/>
            <a:chOff x="20568" y="3686625"/>
            <a:chExt cx="8907072" cy="1456876"/>
          </a:xfrm>
        </p:grpSpPr>
        <p:pic>
          <p:nvPicPr>
            <p:cNvPr id="159" name="Google Shape;159;p5"/>
            <p:cNvPicPr preferRelativeResize="0"/>
            <p:nvPr/>
          </p:nvPicPr>
          <p:blipFill rotWithShape="1">
            <a:blip r:embed="rId3">
              <a:alphaModFix/>
            </a:blip>
            <a:srcRect b="12679" l="3175" r="0" t="0"/>
            <a:stretch/>
          </p:blipFill>
          <p:spPr>
            <a:xfrm>
              <a:off x="20568" y="3686625"/>
              <a:ext cx="1615502" cy="1456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5"/>
            <p:cNvPicPr preferRelativeResize="0"/>
            <p:nvPr/>
          </p:nvPicPr>
          <p:blipFill rotWithShape="1">
            <a:blip r:embed="rId3">
              <a:alphaModFix/>
            </a:blip>
            <a:srcRect b="12679" l="0" r="0" t="0"/>
            <a:stretch/>
          </p:blipFill>
          <p:spPr>
            <a:xfrm>
              <a:off x="1595622" y="3686625"/>
              <a:ext cx="1668420" cy="1456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5"/>
            <p:cNvPicPr preferRelativeResize="0"/>
            <p:nvPr/>
          </p:nvPicPr>
          <p:blipFill rotWithShape="1">
            <a:blip r:embed="rId3">
              <a:alphaModFix/>
            </a:blip>
            <a:srcRect b="12679" l="0" r="0" t="0"/>
            <a:stretch/>
          </p:blipFill>
          <p:spPr>
            <a:xfrm>
              <a:off x="3223593" y="3686625"/>
              <a:ext cx="1668444" cy="1456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5"/>
            <p:cNvPicPr preferRelativeResize="0"/>
            <p:nvPr/>
          </p:nvPicPr>
          <p:blipFill rotWithShape="1">
            <a:blip r:embed="rId3">
              <a:alphaModFix/>
            </a:blip>
            <a:srcRect b="12679" l="0" r="0" t="0"/>
            <a:stretch/>
          </p:blipFill>
          <p:spPr>
            <a:xfrm>
              <a:off x="4851564" y="3686625"/>
              <a:ext cx="1668444" cy="1456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5"/>
            <p:cNvPicPr preferRelativeResize="0"/>
            <p:nvPr/>
          </p:nvPicPr>
          <p:blipFill rotWithShape="1">
            <a:blip r:embed="rId3">
              <a:alphaModFix/>
            </a:blip>
            <a:srcRect b="12671" l="0" r="0" t="0"/>
            <a:stretch/>
          </p:blipFill>
          <p:spPr>
            <a:xfrm>
              <a:off x="6479559" y="3686625"/>
              <a:ext cx="1668420" cy="1456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5"/>
            <p:cNvPicPr preferRelativeResize="0"/>
            <p:nvPr/>
          </p:nvPicPr>
          <p:blipFill rotWithShape="1">
            <a:blip r:embed="rId3">
              <a:alphaModFix/>
            </a:blip>
            <a:srcRect b="12679" l="0" r="50845" t="0"/>
            <a:stretch/>
          </p:blipFill>
          <p:spPr>
            <a:xfrm>
              <a:off x="8107530" y="3686625"/>
              <a:ext cx="820110" cy="14568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5" name="Google Shape;165;p5"/>
          <p:cNvSpPr txBox="1"/>
          <p:nvPr>
            <p:ph idx="1" type="body"/>
          </p:nvPr>
        </p:nvSpPr>
        <p:spPr>
          <a:xfrm>
            <a:off x="697350" y="863550"/>
            <a:ext cx="7749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❖"/>
            </a:pPr>
            <a:r>
              <a:rPr b="1" lang="it" sz="1300"/>
              <a:t>Consapevolezza dei consumi</a:t>
            </a:r>
            <a:r>
              <a:rPr lang="it" sz="1300"/>
              <a:t>: Aiuta le persone a monitorare in tempo reale l'utilizzo dell'acqua, aumentando l’awareness su una risorsa preziosa.</a:t>
            </a:r>
            <a:br>
              <a:rPr lang="it" sz="1300"/>
            </a:br>
            <a:endParaRPr sz="1300"/>
          </a:p>
          <a:p>
            <a:pPr indent="-31115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it" sz="1300"/>
              <a:t>Tecnologia connessa</a:t>
            </a:r>
            <a:r>
              <a:rPr lang="it" sz="1300"/>
              <a:t>: I dati raccolti dai flussometri vengono inviati a un database tramite un sistema basato su Arduino con modulo Wi-Fi, e sono visualizzabili via app o sito web.</a:t>
            </a:r>
            <a:br>
              <a:rPr lang="it" sz="1300"/>
            </a:br>
            <a:endParaRPr sz="1300"/>
          </a:p>
          <a:p>
            <a:pPr indent="-31115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it" sz="1300"/>
              <a:t>Interfaccia user-friendly</a:t>
            </a:r>
            <a:r>
              <a:rPr lang="it" sz="1300"/>
              <a:t>: I consumi sono facilmente consultabili attraverso dispositivi mobili o computer.</a:t>
            </a:r>
            <a:br>
              <a:rPr lang="it" sz="1300"/>
            </a:br>
            <a:endParaRPr sz="1300"/>
          </a:p>
          <a:p>
            <a:pPr indent="-31115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it" sz="1300"/>
              <a:t>Evoluzione continua</a:t>
            </a:r>
            <a:r>
              <a:rPr lang="it" sz="1300"/>
              <a:t>: È previsto lo sviluppo di funzionalità avanzate, come allarmi automatici per perdite anomale e suggerimenti basati su intelligenza artificiale.</a:t>
            </a:r>
            <a:br>
              <a:rPr lang="it" sz="1300"/>
            </a:br>
            <a:endParaRPr sz="1300"/>
          </a:p>
          <a:p>
            <a:pPr indent="-31115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it" sz="1300"/>
              <a:t>Scalabilità e personalizzazione</a:t>
            </a:r>
            <a:r>
              <a:rPr lang="it" sz="1300"/>
              <a:t>: Il sistema è modulare e si adatta a diversi ambienti domestici o industriali.</a:t>
            </a:r>
            <a:br>
              <a:rPr lang="it" sz="1300"/>
            </a:br>
            <a:endParaRPr sz="13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300"/>
          </a:p>
        </p:txBody>
      </p:sp>
      <p:pic>
        <p:nvPicPr>
          <p:cNvPr id="166" name="Google Shape;16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46975" y="72775"/>
            <a:ext cx="526925" cy="52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5"/>
          <p:cNvSpPr txBox="1"/>
          <p:nvPr>
            <p:ph idx="4294967295" type="ctrTitle"/>
          </p:nvPr>
        </p:nvSpPr>
        <p:spPr>
          <a:xfrm>
            <a:off x="0" y="-118087"/>
            <a:ext cx="91440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it" sz="3000" u="none" cap="none" strike="noStrike">
                <a:solidFill>
                  <a:schemeClr val="dk2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Perchè scegliere questo flussometro</a:t>
            </a:r>
            <a:endParaRPr b="0" i="0" sz="3000" u="none" cap="none" strike="noStrike">
              <a:solidFill>
                <a:schemeClr val="dk2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6"/>
          <p:cNvGrpSpPr/>
          <p:nvPr/>
        </p:nvGrpSpPr>
        <p:grpSpPr>
          <a:xfrm>
            <a:off x="0" y="3686625"/>
            <a:ext cx="9144000" cy="1456876"/>
            <a:chOff x="20568" y="3686625"/>
            <a:chExt cx="8907072" cy="1456876"/>
          </a:xfrm>
        </p:grpSpPr>
        <p:pic>
          <p:nvPicPr>
            <p:cNvPr id="173" name="Google Shape;173;p6"/>
            <p:cNvPicPr preferRelativeResize="0"/>
            <p:nvPr/>
          </p:nvPicPr>
          <p:blipFill rotWithShape="1">
            <a:blip r:embed="rId3">
              <a:alphaModFix/>
            </a:blip>
            <a:srcRect b="12679" l="3175" r="0" t="0"/>
            <a:stretch/>
          </p:blipFill>
          <p:spPr>
            <a:xfrm>
              <a:off x="20568" y="3686625"/>
              <a:ext cx="1615502" cy="1456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6"/>
            <p:cNvPicPr preferRelativeResize="0"/>
            <p:nvPr/>
          </p:nvPicPr>
          <p:blipFill rotWithShape="1">
            <a:blip r:embed="rId3">
              <a:alphaModFix/>
            </a:blip>
            <a:srcRect b="12679" l="0" r="0" t="0"/>
            <a:stretch/>
          </p:blipFill>
          <p:spPr>
            <a:xfrm>
              <a:off x="1595622" y="3686625"/>
              <a:ext cx="1668420" cy="1456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6"/>
            <p:cNvPicPr preferRelativeResize="0"/>
            <p:nvPr/>
          </p:nvPicPr>
          <p:blipFill rotWithShape="1">
            <a:blip r:embed="rId3">
              <a:alphaModFix/>
            </a:blip>
            <a:srcRect b="12679" l="0" r="0" t="0"/>
            <a:stretch/>
          </p:blipFill>
          <p:spPr>
            <a:xfrm>
              <a:off x="3223593" y="3686625"/>
              <a:ext cx="1668444" cy="1456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6"/>
            <p:cNvPicPr preferRelativeResize="0"/>
            <p:nvPr/>
          </p:nvPicPr>
          <p:blipFill rotWithShape="1">
            <a:blip r:embed="rId3">
              <a:alphaModFix/>
            </a:blip>
            <a:srcRect b="12679" l="0" r="0" t="0"/>
            <a:stretch/>
          </p:blipFill>
          <p:spPr>
            <a:xfrm>
              <a:off x="4851564" y="3686625"/>
              <a:ext cx="1668444" cy="1456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6"/>
            <p:cNvPicPr preferRelativeResize="0"/>
            <p:nvPr/>
          </p:nvPicPr>
          <p:blipFill rotWithShape="1">
            <a:blip r:embed="rId3">
              <a:alphaModFix/>
            </a:blip>
            <a:srcRect b="12671" l="0" r="0" t="0"/>
            <a:stretch/>
          </p:blipFill>
          <p:spPr>
            <a:xfrm>
              <a:off x="6479559" y="3686625"/>
              <a:ext cx="1668420" cy="1456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6"/>
            <p:cNvPicPr preferRelativeResize="0"/>
            <p:nvPr/>
          </p:nvPicPr>
          <p:blipFill rotWithShape="1">
            <a:blip r:embed="rId3">
              <a:alphaModFix/>
            </a:blip>
            <a:srcRect b="12679" l="0" r="50845" t="0"/>
            <a:stretch/>
          </p:blipFill>
          <p:spPr>
            <a:xfrm>
              <a:off x="8107530" y="3686625"/>
              <a:ext cx="820110" cy="14568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79" name="Google Shape;17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46975" y="72775"/>
            <a:ext cx="526925" cy="52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6"/>
          <p:cNvSpPr txBox="1"/>
          <p:nvPr>
            <p:ph idx="1" type="body"/>
          </p:nvPr>
        </p:nvSpPr>
        <p:spPr>
          <a:xfrm>
            <a:off x="358800" y="1872475"/>
            <a:ext cx="8356200" cy="27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it"/>
              <a:t>Il sistema si baserà sull’avere i nostri consumi a portata di mano, sia con l’uso di un’app che di un sito web.</a:t>
            </a:r>
            <a:endParaRPr/>
          </a:p>
        </p:txBody>
      </p:sp>
      <p:sp>
        <p:nvSpPr>
          <p:cNvPr id="181" name="Google Shape;181;p6"/>
          <p:cNvSpPr txBox="1"/>
          <p:nvPr>
            <p:ph idx="4294967295" type="ctrTitle"/>
          </p:nvPr>
        </p:nvSpPr>
        <p:spPr>
          <a:xfrm>
            <a:off x="0" y="72775"/>
            <a:ext cx="90738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it" sz="5200" u="none" cap="none" strike="noStrike">
                <a:solidFill>
                  <a:schemeClr val="dk2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Il prospetto del backend</a:t>
            </a:r>
            <a:endParaRPr b="0" i="0" sz="5200" u="none" cap="none" strike="noStrike">
              <a:solidFill>
                <a:schemeClr val="dk2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182" name="Google Shape;182;p6"/>
          <p:cNvSpPr txBox="1"/>
          <p:nvPr/>
        </p:nvSpPr>
        <p:spPr>
          <a:xfrm>
            <a:off x="-35100" y="999175"/>
            <a:ext cx="9144000" cy="8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it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Dal sito web all’applicazione mobile</a:t>
            </a:r>
            <a:endParaRPr b="1" i="1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35" y="2426175"/>
            <a:ext cx="4082480" cy="271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7"/>
          <p:cNvGrpSpPr/>
          <p:nvPr/>
        </p:nvGrpSpPr>
        <p:grpSpPr>
          <a:xfrm>
            <a:off x="0" y="3686625"/>
            <a:ext cx="9144000" cy="1456876"/>
            <a:chOff x="20568" y="3686625"/>
            <a:chExt cx="8907072" cy="1456876"/>
          </a:xfrm>
        </p:grpSpPr>
        <p:pic>
          <p:nvPicPr>
            <p:cNvPr id="189" name="Google Shape;189;p7"/>
            <p:cNvPicPr preferRelativeResize="0"/>
            <p:nvPr/>
          </p:nvPicPr>
          <p:blipFill rotWithShape="1">
            <a:blip r:embed="rId3">
              <a:alphaModFix/>
            </a:blip>
            <a:srcRect b="12679" l="3175" r="0" t="0"/>
            <a:stretch/>
          </p:blipFill>
          <p:spPr>
            <a:xfrm>
              <a:off x="20568" y="3686625"/>
              <a:ext cx="1615502" cy="1456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7"/>
            <p:cNvPicPr preferRelativeResize="0"/>
            <p:nvPr/>
          </p:nvPicPr>
          <p:blipFill rotWithShape="1">
            <a:blip r:embed="rId3">
              <a:alphaModFix/>
            </a:blip>
            <a:srcRect b="12679" l="0" r="0" t="0"/>
            <a:stretch/>
          </p:blipFill>
          <p:spPr>
            <a:xfrm>
              <a:off x="1595622" y="3686625"/>
              <a:ext cx="1668420" cy="1456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7"/>
            <p:cNvPicPr preferRelativeResize="0"/>
            <p:nvPr/>
          </p:nvPicPr>
          <p:blipFill rotWithShape="1">
            <a:blip r:embed="rId3">
              <a:alphaModFix/>
            </a:blip>
            <a:srcRect b="12679" l="0" r="0" t="0"/>
            <a:stretch/>
          </p:blipFill>
          <p:spPr>
            <a:xfrm>
              <a:off x="3223593" y="3686625"/>
              <a:ext cx="1668444" cy="1456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7"/>
            <p:cNvPicPr preferRelativeResize="0"/>
            <p:nvPr/>
          </p:nvPicPr>
          <p:blipFill rotWithShape="1">
            <a:blip r:embed="rId3">
              <a:alphaModFix/>
            </a:blip>
            <a:srcRect b="12679" l="0" r="0" t="0"/>
            <a:stretch/>
          </p:blipFill>
          <p:spPr>
            <a:xfrm>
              <a:off x="4851564" y="3686625"/>
              <a:ext cx="1668444" cy="1456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7"/>
            <p:cNvPicPr preferRelativeResize="0"/>
            <p:nvPr/>
          </p:nvPicPr>
          <p:blipFill rotWithShape="1">
            <a:blip r:embed="rId3">
              <a:alphaModFix/>
            </a:blip>
            <a:srcRect b="12671" l="0" r="0" t="0"/>
            <a:stretch/>
          </p:blipFill>
          <p:spPr>
            <a:xfrm>
              <a:off x="6479559" y="3686625"/>
              <a:ext cx="1668420" cy="1456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7"/>
            <p:cNvPicPr preferRelativeResize="0"/>
            <p:nvPr/>
          </p:nvPicPr>
          <p:blipFill rotWithShape="1">
            <a:blip r:embed="rId3">
              <a:alphaModFix/>
            </a:blip>
            <a:srcRect b="12679" l="0" r="50845" t="0"/>
            <a:stretch/>
          </p:blipFill>
          <p:spPr>
            <a:xfrm>
              <a:off x="8107530" y="3686625"/>
              <a:ext cx="820110" cy="14568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5" name="Google Shape;19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46975" y="72775"/>
            <a:ext cx="526925" cy="52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7"/>
          <p:cNvSpPr txBox="1"/>
          <p:nvPr>
            <p:ph idx="1" type="body"/>
          </p:nvPr>
        </p:nvSpPr>
        <p:spPr>
          <a:xfrm>
            <a:off x="265650" y="1956950"/>
            <a:ext cx="8612700" cy="27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it"/>
              <a:t>In futuro abbiamo in mente di aggiungere allarmi automatici per perdite anomale e AI per suggerimenti personalizzati sui consumi.</a:t>
            </a:r>
            <a:endParaRPr/>
          </a:p>
        </p:txBody>
      </p:sp>
      <p:sp>
        <p:nvSpPr>
          <p:cNvPr id="197" name="Google Shape;197;p7"/>
          <p:cNvSpPr txBox="1"/>
          <p:nvPr>
            <p:ph idx="4294967295" type="ctrTitle"/>
          </p:nvPr>
        </p:nvSpPr>
        <p:spPr>
          <a:xfrm>
            <a:off x="-25" y="72775"/>
            <a:ext cx="9144000" cy="10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0" i="0" lang="it" sz="5200" u="none" cap="none" strike="noStrike">
                <a:solidFill>
                  <a:schemeClr val="dk2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Visione futura</a:t>
            </a:r>
            <a:endParaRPr b="0" i="0" sz="5200" u="none" cap="none" strike="noStrike">
              <a:solidFill>
                <a:schemeClr val="dk2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198" name="Google Shape;198;p7"/>
          <p:cNvSpPr txBox="1"/>
          <p:nvPr/>
        </p:nvSpPr>
        <p:spPr>
          <a:xfrm>
            <a:off x="-25" y="1113175"/>
            <a:ext cx="9144000" cy="8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it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Funzionalità extra e sempre più precisione</a:t>
            </a:r>
            <a:endParaRPr b="1" i="1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