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8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099"/>
  </p:normalViewPr>
  <p:slideViewPr>
    <p:cSldViewPr snapToGrid="0" snapToObjects="1">
      <p:cViewPr varScale="1">
        <p:scale>
          <a:sx n="49" d="100"/>
          <a:sy n="49" d="100"/>
        </p:scale>
        <p:origin x="-14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076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Carefully control the amount</a:t>
            </a:r>
            <a:r>
              <a:rPr lang="en-US" baseline="0" dirty="0" smtClean="0"/>
              <a:t> of data each worker sends;</a:t>
            </a:r>
          </a:p>
          <a:p>
            <a:r>
              <a:rPr lang="en-US" baseline="0" dirty="0" smtClean="0"/>
              <a:t>Add jitter to the data communication to avoid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151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SRTT</a:t>
            </a:r>
            <a:r>
              <a:rPr lang="en-US" baseline="0" dirty="0" smtClean="0"/>
              <a:t> = (1-alpha)*</a:t>
            </a:r>
            <a:r>
              <a:rPr lang="en-US" baseline="0" dirty="0" err="1" smtClean="0"/>
              <a:t>SRTT+alpha</a:t>
            </a:r>
            <a:r>
              <a:rPr lang="en-US" baseline="0" dirty="0" smtClean="0"/>
              <a:t>*R’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52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EB05-8444-F245-956D-C637459D628A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582 – W16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355F-372B-0B48-91E4-B9E95C6DDB80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F92F-DAD0-294D-90C2-D8B0AEDBB82F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D91D-E05B-0E4F-A0BE-FF0A133512F8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FE4-B686-4E4D-A44B-BBFA4F93760C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D070-48B1-7A4C-8201-A5F0428B04B5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7E95-22E8-9D46-BCB7-A1A2B4615323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5905-29EE-C44F-9F50-8500FD40B029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536A-501F-2D4B-B940-CF3CAD36ABFE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44C-4612-904E-948E-02F5DF3365BF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7C18-6A4C-494C-A5D7-0469F2CFEBF3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0044240B-4341-7E48-A33D-719C7F46D8F2}" type="datetime1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 dirty="0" smtClean="0"/>
              <a:t>EECS 582 – W16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" Type="http://schemas.openxmlformats.org/officeDocument/2006/relationships/image" Target="../media/image5.jpeg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Data Center TCP</a:t>
            </a:r>
            <a:br>
              <a:rPr lang="en-US" altLang="zh-CN" dirty="0" smtClean="0"/>
            </a:br>
            <a:r>
              <a:rPr lang="en-US" altLang="zh-CN" dirty="0" smtClean="0"/>
              <a:t>(DCTCP)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Mohammad </a:t>
            </a:r>
            <a:r>
              <a:rPr lang="en-US" altLang="zh-CN" dirty="0" err="1"/>
              <a:t>Alizadeh</a:t>
            </a:r>
            <a:r>
              <a:rPr lang="en-US" altLang="zh-CN" dirty="0"/>
              <a:t>, Albert Greenberg, David A. </a:t>
            </a:r>
            <a:r>
              <a:rPr lang="en-US" altLang="zh-CN" dirty="0" err="1"/>
              <a:t>Maltz</a:t>
            </a:r>
            <a:r>
              <a:rPr lang="en-US" altLang="zh-CN" dirty="0"/>
              <a:t>, </a:t>
            </a:r>
            <a:r>
              <a:rPr lang="en-US" altLang="zh-CN" dirty="0" err="1"/>
              <a:t>Jitendra</a:t>
            </a:r>
            <a:r>
              <a:rPr lang="en-US" altLang="zh-CN" dirty="0"/>
              <a:t> </a:t>
            </a:r>
            <a:r>
              <a:rPr lang="en-US" altLang="zh-CN" dirty="0" err="1"/>
              <a:t>Padhye</a:t>
            </a:r>
            <a:r>
              <a:rPr lang="en-US" altLang="zh-CN" dirty="0"/>
              <a:t> </a:t>
            </a:r>
            <a:r>
              <a:rPr lang="en-US" altLang="zh-CN" dirty="0" err="1"/>
              <a:t>Parveen</a:t>
            </a:r>
            <a:r>
              <a:rPr lang="en-US" altLang="zh-CN" dirty="0"/>
              <a:t> Patel, </a:t>
            </a:r>
            <a:r>
              <a:rPr lang="en-US" altLang="zh-CN" dirty="0" err="1"/>
              <a:t>Balaji</a:t>
            </a:r>
            <a:r>
              <a:rPr lang="en-US" altLang="zh-CN" dirty="0"/>
              <a:t> </a:t>
            </a:r>
            <a:r>
              <a:rPr lang="en-US" altLang="zh-CN" dirty="0" err="1"/>
              <a:t>Prabhakar</a:t>
            </a:r>
            <a:r>
              <a:rPr lang="en-US" altLang="zh-CN" dirty="0"/>
              <a:t>, </a:t>
            </a:r>
            <a:r>
              <a:rPr lang="en-US" altLang="zh-CN" dirty="0" err="1"/>
              <a:t>Sudipta</a:t>
            </a:r>
            <a:r>
              <a:rPr lang="en-US" altLang="zh-CN" dirty="0"/>
              <a:t> </a:t>
            </a:r>
            <a:r>
              <a:rPr lang="en-US" altLang="zh-CN" dirty="0" err="1"/>
              <a:t>Sengupta</a:t>
            </a:r>
            <a:r>
              <a:rPr lang="en-US" altLang="zh-CN" dirty="0"/>
              <a:t>, </a:t>
            </a:r>
            <a:r>
              <a:rPr lang="en-US" altLang="zh-CN" dirty="0" err="1"/>
              <a:t>Murari</a:t>
            </a:r>
            <a:r>
              <a:rPr lang="en-US" altLang="zh-CN" dirty="0"/>
              <a:t> </a:t>
            </a:r>
            <a:r>
              <a:rPr lang="en-US" altLang="zh-CN" dirty="0" err="1" smtClean="0"/>
              <a:t>Sridharan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21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Buildup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85" descr="server-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660121"/>
            <a:ext cx="9144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8" descr="server-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67584"/>
            <a:ext cx="915987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657850" y="3880534"/>
            <a:ext cx="1643062" cy="693737"/>
          </a:xfrm>
        </p:spPr>
      </p:pic>
      <p:pic>
        <p:nvPicPr>
          <p:cNvPr id="9" name="Picture 8" descr="server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5837" y="3691621"/>
            <a:ext cx="114935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7072312" y="4226609"/>
            <a:ext cx="16097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3037" y="2353359"/>
            <a:ext cx="1674813" cy="176688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981450" y="4348846"/>
            <a:ext cx="1676400" cy="17986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5792787" y="3924190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4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99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16" name="Rectangle 163"/>
          <p:cNvSpPr>
            <a:spLocks noChangeArrowheads="1"/>
          </p:cNvSpPr>
          <p:nvPr/>
        </p:nvSpPr>
        <p:spPr bwMode="auto">
          <a:xfrm>
            <a:off x="3771900" y="2096184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7" name="Rectangle 163"/>
          <p:cNvSpPr>
            <a:spLocks noChangeArrowheads="1"/>
          </p:cNvSpPr>
          <p:nvPr/>
        </p:nvSpPr>
        <p:spPr bwMode="auto">
          <a:xfrm>
            <a:off x="3543300" y="2096184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8" name="Rectangle 163"/>
          <p:cNvSpPr>
            <a:spLocks noChangeArrowheads="1"/>
          </p:cNvSpPr>
          <p:nvPr/>
        </p:nvSpPr>
        <p:spPr bwMode="auto">
          <a:xfrm>
            <a:off x="3771900" y="5906184"/>
            <a:ext cx="192087" cy="59372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3543300" y="5906184"/>
            <a:ext cx="192087" cy="59372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2895600" y="1410384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b="1"/>
              <a:t>Sender 1</a:t>
            </a:r>
          </a:p>
        </p:txBody>
      </p:sp>
      <p:sp>
        <p:nvSpPr>
          <p:cNvPr id="21" name="TextBox 44"/>
          <p:cNvSpPr txBox="1">
            <a:spLocks noChangeArrowheads="1"/>
          </p:cNvSpPr>
          <p:nvPr/>
        </p:nvSpPr>
        <p:spPr bwMode="auto">
          <a:xfrm>
            <a:off x="2895600" y="5220384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b="1"/>
              <a:t>Sender 2</a:t>
            </a:r>
          </a:p>
        </p:txBody>
      </p:sp>
      <p:sp>
        <p:nvSpPr>
          <p:cNvPr id="22" name="TextBox 45"/>
          <p:cNvSpPr txBox="1">
            <a:spLocks noChangeArrowheads="1"/>
          </p:cNvSpPr>
          <p:nvPr/>
        </p:nvSpPr>
        <p:spPr bwMode="auto">
          <a:xfrm>
            <a:off x="8610600" y="317409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b="1"/>
              <a:t>Receiver</a:t>
            </a: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3313112" y="2096184"/>
            <a:ext cx="192088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3084512" y="2096184"/>
            <a:ext cx="192088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855912" y="2096184"/>
            <a:ext cx="192088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grpSp>
        <p:nvGrpSpPr>
          <p:cNvPr id="26" name="Group 57"/>
          <p:cNvGrpSpPr>
            <a:grpSpLocks/>
          </p:cNvGrpSpPr>
          <p:nvPr/>
        </p:nvGrpSpPr>
        <p:grpSpPr bwMode="auto">
          <a:xfrm>
            <a:off x="1484312" y="2096184"/>
            <a:ext cx="1335088" cy="593725"/>
            <a:chOff x="3389376" y="1676400"/>
            <a:chExt cx="1335024" cy="594360"/>
          </a:xfrm>
        </p:grpSpPr>
        <p:sp>
          <p:nvSpPr>
            <p:cNvPr id="27" name="Rectangle 163"/>
            <p:cNvSpPr>
              <a:spLocks noChangeArrowheads="1"/>
            </p:cNvSpPr>
            <p:nvPr/>
          </p:nvSpPr>
          <p:spPr bwMode="auto">
            <a:xfrm>
              <a:off x="3389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72280A"/>
                </a:gs>
                <a:gs pos="50000">
                  <a:srgbClr val="F75615"/>
                </a:gs>
                <a:gs pos="100000">
                  <a:srgbClr val="72280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zh-CN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28" name="Rectangle 163"/>
            <p:cNvSpPr>
              <a:spLocks noChangeArrowheads="1"/>
            </p:cNvSpPr>
            <p:nvPr/>
          </p:nvSpPr>
          <p:spPr bwMode="auto">
            <a:xfrm>
              <a:off x="36179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72280A"/>
                </a:gs>
                <a:gs pos="50000">
                  <a:srgbClr val="F75615"/>
                </a:gs>
                <a:gs pos="100000">
                  <a:srgbClr val="72280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zh-CN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29" name="Rectangle 163"/>
            <p:cNvSpPr>
              <a:spLocks noChangeArrowheads="1"/>
            </p:cNvSpPr>
            <p:nvPr/>
          </p:nvSpPr>
          <p:spPr bwMode="auto">
            <a:xfrm>
              <a:off x="38465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72280A"/>
                </a:gs>
                <a:gs pos="50000">
                  <a:srgbClr val="F75615"/>
                </a:gs>
                <a:gs pos="100000">
                  <a:srgbClr val="72280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zh-CN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30" name="Rectangle 163"/>
            <p:cNvSpPr>
              <a:spLocks noChangeArrowheads="1"/>
            </p:cNvSpPr>
            <p:nvPr/>
          </p:nvSpPr>
          <p:spPr bwMode="auto">
            <a:xfrm>
              <a:off x="40751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72280A"/>
                </a:gs>
                <a:gs pos="50000">
                  <a:srgbClr val="F75615"/>
                </a:gs>
                <a:gs pos="100000">
                  <a:srgbClr val="72280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zh-CN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31" name="Rectangle 163"/>
            <p:cNvSpPr>
              <a:spLocks noChangeArrowheads="1"/>
            </p:cNvSpPr>
            <p:nvPr/>
          </p:nvSpPr>
          <p:spPr bwMode="auto">
            <a:xfrm>
              <a:off x="43037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72280A"/>
                </a:gs>
                <a:gs pos="50000">
                  <a:srgbClr val="F75615"/>
                </a:gs>
                <a:gs pos="100000">
                  <a:srgbClr val="72280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zh-CN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32" name="Rectangle 163"/>
            <p:cNvSpPr>
              <a:spLocks noChangeArrowheads="1"/>
            </p:cNvSpPr>
            <p:nvPr/>
          </p:nvSpPr>
          <p:spPr bwMode="auto">
            <a:xfrm>
              <a:off x="4532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72280A"/>
                </a:gs>
                <a:gs pos="50000">
                  <a:srgbClr val="F75615"/>
                </a:gs>
                <a:gs pos="100000">
                  <a:srgbClr val="72280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zh-CN">
                <a:solidFill>
                  <a:srgbClr val="333399"/>
                </a:solidFill>
                <a:latin typeface="Arial" charset="0"/>
              </a:endParaRPr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030787" y="5220384"/>
            <a:ext cx="54102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2800">
                <a:ea typeface="Arial" charset="0"/>
                <a:cs typeface="Arial" charset="0"/>
              </a:rPr>
              <a:t> Measurements in Bing cluster</a:t>
            </a:r>
          </a:p>
          <a:p>
            <a:pPr lvl="1">
              <a:buFont typeface="Wingdings" charset="2"/>
              <a:buChar char="Ø"/>
            </a:pPr>
            <a:r>
              <a:rPr lang="en-US" altLang="zh-CN" sz="2400" b="1">
                <a:solidFill>
                  <a:srgbClr val="0000CC"/>
                </a:solidFill>
                <a:ea typeface="Arial" charset="0"/>
                <a:cs typeface="Arial" charset="0"/>
              </a:rPr>
              <a:t> For 90% packets: RTT &lt; 1ms</a:t>
            </a:r>
          </a:p>
          <a:p>
            <a:pPr lvl="1">
              <a:buFont typeface="Wingdings" charset="2"/>
              <a:buChar char="Ø"/>
            </a:pPr>
            <a:r>
              <a:rPr lang="en-US" altLang="zh-CN" sz="2400" b="1">
                <a:solidFill>
                  <a:srgbClr val="FF0000"/>
                </a:solidFill>
                <a:ea typeface="Arial" charset="0"/>
                <a:cs typeface="Arial" charset="0"/>
              </a:rPr>
              <a:t> For 10% packets: 1ms &lt; RTT &lt; 15ms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7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3 -0.0037 C 0.03424 0.02662 0.10742 0.1338 0.14166 0.17778 C 0.17591 0.22199 0.1845 0.2463 0.21771 0.26135 C 0.25091 0.27639 0.3151 0.26644 0.34062 0.26783 " pathEditMode="relative" rAng="0" ptsTypes="AAAA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136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0.00463 C 0.01458 -0.00324 0.02708 -0.01203 0.04271 0.00324 C 0.05833 0.01852 0.07773 0.05139 0.10299 0.08658 C 0.12812 0.12176 0.16836 0.18449 0.19336 0.21482 C 0.21836 0.24514 0.22825 0.2588 0.25299 0.26783 C 0.2776 0.27685 0.32278 0.26922 0.34101 0.26945 " pathEditMode="relative" rAng="0" ptsTypes="AAAAAA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1377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3 -0.00463 C 0.08541 0.02477 0.15299 0.12732 0.18633 0.1713 C 0.21966 0.21551 0.23945 0.24422 0.26523 0.26019 C 0.29114 0.27616 0.32604 0.26621 0.34205 0.26783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136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0.00463 C 0.02252 -0.00347 0.06237 -0.01921 0.09023 0.00209 C 0.11823 0.02338 0.15065 0.08797 0.17656 0.12385 C 0.20247 0.15972 0.22747 0.19352 0.24583 0.2176 C 0.26419 0.24167 0.27122 0.25972 0.2875 0.26806 C 0.30377 0.27639 0.33177 0.26783 0.34336 0.26783 " pathEditMode="relative" rAng="0" ptsTypes="AAAAAA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1356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1198 -0.00023 0.05156 -0.00231 0.07148 -0.00185 C 0.09153 -0.00139 0.10169 -0.01227 0.11979 0.00301 C 0.13789 0.01829 0.15924 0.0588 0.17982 0.08982 C 0.20052 0.12084 0.22239 0.15972 0.24375 0.18912 C 0.2651 0.21875 0.29062 0.2544 0.30768 0.26783 C 0.32461 0.28125 0.33815 0.26922 0.34622 0.26945 " pathEditMode="relative" rAng="0" ptsTypes="AAAAAAA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1342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296 C 0.05612 -0.06829 0.11289 -0.15 0.14219 -0.19259 C 0.17148 -0.23519 0.16575 -0.22801 0.17604 -0.24329 C 0.18633 -0.25857 0.19635 -0.27755 0.20416 -0.28496 C 0.21198 -0.29236 0.2194 -0.28704 0.22344 -0.28773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72" y="-151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C 0.00534 -0.00046 0.0108 0.02176 0.03242 -0.00324 C 0.05416 -0.02824 0.10247 -0.10741 0.13008 -0.14954 C 0.15768 -0.1919 0.1819 -0.23357 0.19791 -0.25648 C 0.21393 -0.2794 0.22044 -0.28125 0.22643 -0.28773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1 -0.28843 L 0.22721 0.1888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6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 L 0.51041 0.267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07 0.26459 L 0.53541 0.26528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2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541 0.2676 L 0.56054 0.267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607 0.26389 L 0.58554 0.267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18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3554 0.2676 L 0.61054 0.267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1875 -0.2875 L 0.51041 -0.2875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Transport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eaLnBrk="0" hangingPunct="0">
              <a:spcBef>
                <a:spcPct val="20000"/>
              </a:spcBef>
              <a:buFont typeface="Calibri" charset="0"/>
              <a:buAutoNum type="arabicPeriod"/>
            </a:pPr>
            <a:r>
              <a:rPr lang="en-US" altLang="zh-CN" b="1" dirty="0">
                <a:ea typeface="Times New Roman" charset="0"/>
                <a:cs typeface="Times New Roman" charset="0"/>
              </a:rPr>
              <a:t> High Burst Tolerance</a:t>
            </a:r>
          </a:p>
          <a:p>
            <a:pPr lvl="1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</a:pPr>
            <a:r>
              <a:rPr lang="en-US" altLang="zh-CN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Incast</a:t>
            </a:r>
            <a:r>
              <a:rPr lang="en-US" altLang="zh-CN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due to Partition/Aggregate is common.</a:t>
            </a:r>
          </a:p>
          <a:p>
            <a:pPr lvl="1" eaLnBrk="0" hangingPunct="0">
              <a:spcBef>
                <a:spcPct val="25000"/>
              </a:spcBef>
              <a:buClr>
                <a:srgbClr val="000000"/>
              </a:buClr>
            </a:pPr>
            <a:endParaRPr lang="en-US" altLang="zh-CN" sz="1400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eaLnBrk="0" hangingPunct="0">
              <a:spcBef>
                <a:spcPct val="20000"/>
              </a:spcBef>
              <a:buFont typeface="Calibri" charset="0"/>
              <a:buAutoNum type="arabicPeriod"/>
            </a:pPr>
            <a:r>
              <a:rPr lang="en-US" altLang="zh-CN" b="1" dirty="0">
                <a:ea typeface="Times New Roman" charset="0"/>
                <a:cs typeface="Times New Roman" charset="0"/>
              </a:rPr>
              <a:t> Low Latency</a:t>
            </a:r>
          </a:p>
          <a:p>
            <a:pPr lvl="1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</a:pPr>
            <a:r>
              <a:rPr lang="en-US" altLang="zh-CN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Short flows, </a:t>
            </a:r>
            <a:r>
              <a:rPr lang="en-US" altLang="zh-CN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queries</a:t>
            </a:r>
          </a:p>
          <a:p>
            <a:pPr marL="0" indent="0" eaLnBrk="0" hangingPunct="0">
              <a:spcBef>
                <a:spcPct val="25000"/>
              </a:spcBef>
              <a:buClr>
                <a:srgbClr val="000000"/>
              </a:buClr>
              <a:buNone/>
            </a:pPr>
            <a:endParaRPr lang="en-US" altLang="zh-CN" dirty="0" smtClean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marL="0" indent="0" eaLnBrk="0" hangingPunct="0"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altLang="zh-CN" b="1" dirty="0" smtClean="0">
                <a:ea typeface="Times New Roman" charset="0"/>
                <a:cs typeface="Times New Roman" charset="0"/>
              </a:rPr>
              <a:t>3</a:t>
            </a:r>
            <a:r>
              <a:rPr lang="en-US" altLang="zh-CN" b="1" dirty="0">
                <a:ea typeface="Times New Roman" charset="0"/>
                <a:cs typeface="Times New Roman" charset="0"/>
              </a:rPr>
              <a:t>. High Throughput </a:t>
            </a:r>
          </a:p>
          <a:p>
            <a:pPr lvl="1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</a:pPr>
            <a:r>
              <a:rPr lang="en-US" altLang="zh-CN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Large file </a:t>
            </a:r>
            <a:r>
              <a:rPr lang="en-US" altLang="zh-CN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transfers</a:t>
            </a:r>
            <a:endParaRPr lang="en-US" altLang="zh-CN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8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Between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3521528" y="3938588"/>
            <a:ext cx="480060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30828" y="2082801"/>
            <a:ext cx="33528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  <a:ea typeface="+mn-ea"/>
                <a:cs typeface="Times New Roman"/>
              </a:rPr>
              <a:t>High Burst Tolerance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30828" y="1690688"/>
            <a:ext cx="3302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  <a:ea typeface="+mn-ea"/>
                <a:cs typeface="Times New Roman"/>
              </a:rPr>
              <a:t>High Throughput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3428" y="2071688"/>
            <a:ext cx="18018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kern="0" dirty="0">
                <a:latin typeface="+mn-lt"/>
                <a:ea typeface="+mn-ea"/>
                <a:cs typeface="Times New Roman"/>
              </a:rPr>
              <a:t>Low Latency</a:t>
            </a:r>
          </a:p>
        </p:txBody>
      </p:sp>
      <p:sp>
        <p:nvSpPr>
          <p:cNvPr id="30" name="TextBox 16"/>
          <p:cNvSpPr txBox="1">
            <a:spLocks noChangeArrowheads="1"/>
          </p:cNvSpPr>
          <p:nvPr/>
        </p:nvSpPr>
        <p:spPr bwMode="auto">
          <a:xfrm>
            <a:off x="6821941" y="4276726"/>
            <a:ext cx="13858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800" b="1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035628" y="3214688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400" b="1">
                <a:solidFill>
                  <a:srgbClr val="0000CC"/>
                </a:solidFill>
              </a:rPr>
              <a:t>Deep Buffers:</a:t>
            </a:r>
          </a:p>
          <a:p>
            <a:pPr>
              <a:buFont typeface="Wingdings" charset="2"/>
              <a:buChar char="Ø"/>
            </a:pPr>
            <a:r>
              <a:rPr lang="en-US" altLang="zh-CN" sz="2400">
                <a:solidFill>
                  <a:srgbClr val="FF0000"/>
                </a:solidFill>
              </a:rPr>
              <a:t> Queuing Delays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Increase Latency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217228" y="3214688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400" b="1">
                <a:solidFill>
                  <a:srgbClr val="0000CC"/>
                </a:solidFill>
              </a:rPr>
              <a:t>Shallow Buffers:</a:t>
            </a:r>
          </a:p>
          <a:p>
            <a:pPr>
              <a:buFont typeface="Wingdings" charset="2"/>
              <a:buChar char="Ø"/>
            </a:pPr>
            <a:r>
              <a:rPr lang="en-US" altLang="zh-CN" sz="2400">
                <a:solidFill>
                  <a:srgbClr val="FF0000"/>
                </a:solidFill>
              </a:rPr>
              <a:t> Bad for Bursts &amp; 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Throughput   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035628" y="4822826"/>
            <a:ext cx="358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400" b="1">
                <a:solidFill>
                  <a:srgbClr val="0000CC"/>
                </a:solidFill>
              </a:rPr>
              <a:t>Reduced RTO</a:t>
            </a:r>
            <a:r>
              <a:rPr lang="en-US" altLang="zh-CN" sz="2400" b="1" baseline="-25000">
                <a:solidFill>
                  <a:srgbClr val="0000CC"/>
                </a:solidFill>
              </a:rPr>
              <a:t>min </a:t>
            </a:r>
            <a:r>
              <a:rPr lang="en-US" altLang="zh-CN" sz="2400" b="1">
                <a:solidFill>
                  <a:srgbClr val="0000CC"/>
                </a:solidFill>
              </a:rPr>
              <a:t>(SIGCOMM ‘09)</a:t>
            </a:r>
          </a:p>
          <a:p>
            <a:pPr>
              <a:buFont typeface="Wingdings" charset="2"/>
              <a:buChar char="Ø"/>
            </a:pPr>
            <a:r>
              <a:rPr lang="en-US" altLang="zh-CN" sz="2400">
                <a:solidFill>
                  <a:srgbClr val="FF0000"/>
                </a:solidFill>
              </a:rPr>
              <a:t> Doesn’t Help Latency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217228" y="4814888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400" b="1">
                <a:solidFill>
                  <a:srgbClr val="0000CC"/>
                </a:solidFill>
              </a:rPr>
              <a:t>AQM – RED:</a:t>
            </a:r>
          </a:p>
          <a:p>
            <a:pPr>
              <a:buFont typeface="Wingdings" charset="2"/>
              <a:buChar char="Ø"/>
            </a:pPr>
            <a:r>
              <a:rPr lang="en-US" altLang="zh-CN" sz="2400">
                <a:solidFill>
                  <a:srgbClr val="FF0000"/>
                </a:solidFill>
              </a:rPr>
              <a:t> Avg Queue Not Fast</a:t>
            </a:r>
          </a:p>
          <a:p>
            <a:r>
              <a:rPr lang="en-US" altLang="zh-CN" sz="2400">
                <a:solidFill>
                  <a:srgbClr val="FF0000"/>
                </a:solidFill>
              </a:rPr>
              <a:t>     Enough for Incast</a:t>
            </a:r>
          </a:p>
        </p:txBody>
      </p: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140000" flipH="1">
            <a:off x="5482091" y="1233488"/>
            <a:ext cx="8001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 rot="10800000">
            <a:off x="1730828" y="2605088"/>
            <a:ext cx="274320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7293428" y="2605088"/>
            <a:ext cx="274320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ounded Rectangle 37"/>
          <p:cNvSpPr/>
          <p:nvPr/>
        </p:nvSpPr>
        <p:spPr>
          <a:xfrm>
            <a:off x="2797628" y="3671888"/>
            <a:ext cx="6629400" cy="1055608"/>
          </a:xfrm>
          <a:prstGeom prst="roundRect">
            <a:avLst/>
          </a:prstGeom>
          <a:ln>
            <a:noFill/>
          </a:ln>
          <a:effectLst>
            <a:innerShdw blurRad="215900">
              <a:prstClr val="black"/>
            </a:inn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Objective: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Low Queue Occupancy &amp; High Throughput </a:t>
            </a:r>
          </a:p>
        </p:txBody>
      </p:sp>
    </p:spTree>
    <p:extLst>
      <p:ext uri="{BB962C8B-B14F-4D97-AF65-F5344CB8AC3E}">
        <p14:creationId xmlns:p14="http://schemas.microsoft.com/office/powerpoint/2010/main" xmlns="" val="20777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The TCP/ECN Control Loop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7878763" y="4578350"/>
            <a:ext cx="274637" cy="274638"/>
            <a:chOff x="6934200" y="2667000"/>
            <a:chExt cx="274320" cy="274320"/>
          </a:xfrm>
        </p:grpSpPr>
        <p:sp>
          <p:nvSpPr>
            <p:cNvPr id="7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zh-CN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05555" y="2733598"/>
              <a:ext cx="133196" cy="144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881938" y="3438525"/>
            <a:ext cx="274637" cy="274638"/>
            <a:chOff x="6934200" y="2667000"/>
            <a:chExt cx="274320" cy="274320"/>
          </a:xfrm>
        </p:grpSpPr>
        <p:sp>
          <p:nvSpPr>
            <p:cNvPr id="1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72280A"/>
                </a:gs>
                <a:gs pos="50000">
                  <a:srgbClr val="F75615"/>
                </a:gs>
                <a:gs pos="100000">
                  <a:srgbClr val="72280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zh-CN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05555" y="2733598"/>
              <a:ext cx="133196" cy="1442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3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48600" y="3370263"/>
            <a:ext cx="35877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pic>
        <p:nvPicPr>
          <p:cNvPr id="15" name="Picture 85" descr="server-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5413" y="5661025"/>
            <a:ext cx="9144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8" descr="server-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5413" y="1868488"/>
            <a:ext cx="915987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6613525" y="4227513"/>
            <a:ext cx="16097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24250" y="2354263"/>
            <a:ext cx="1674813" cy="176688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22663" y="4349750"/>
            <a:ext cx="1676400" cy="17986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51"/>
          <p:cNvGrpSpPr>
            <a:grpSpLocks/>
          </p:cNvGrpSpPr>
          <p:nvPr/>
        </p:nvGrpSpPr>
        <p:grpSpPr bwMode="auto">
          <a:xfrm>
            <a:off x="5334000" y="392509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21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99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4" name="TextBox 40"/>
          <p:cNvSpPr txBox="1">
            <a:spLocks noChangeArrowheads="1"/>
          </p:cNvSpPr>
          <p:nvPr/>
        </p:nvSpPr>
        <p:spPr bwMode="auto">
          <a:xfrm>
            <a:off x="2436813" y="14112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b="1"/>
              <a:t>Sender 1</a:t>
            </a:r>
          </a:p>
        </p:txBody>
      </p:sp>
      <p:sp>
        <p:nvSpPr>
          <p:cNvPr id="25" name="TextBox 44"/>
          <p:cNvSpPr txBox="1">
            <a:spLocks noChangeArrowheads="1"/>
          </p:cNvSpPr>
          <p:nvPr/>
        </p:nvSpPr>
        <p:spPr bwMode="auto">
          <a:xfrm>
            <a:off x="2436813" y="5221288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b="1"/>
              <a:t>Sender 2</a:t>
            </a:r>
          </a:p>
        </p:txBody>
      </p:sp>
      <p:sp>
        <p:nvSpPr>
          <p:cNvPr id="26" name="TextBox 45"/>
          <p:cNvSpPr txBox="1">
            <a:spLocks noChangeArrowheads="1"/>
          </p:cNvSpPr>
          <p:nvPr/>
        </p:nvSpPr>
        <p:spPr bwMode="auto">
          <a:xfrm>
            <a:off x="8151813" y="31750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b="1"/>
              <a:t>Receiver</a:t>
            </a: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3313113" y="5908675"/>
            <a:ext cx="192087" cy="59372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1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2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3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4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5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6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7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8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9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0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1" name="Rectangle 163"/>
          <p:cNvSpPr>
            <a:spLocks noChangeArrowheads="1"/>
          </p:cNvSpPr>
          <p:nvPr/>
        </p:nvSpPr>
        <p:spPr bwMode="auto">
          <a:xfrm>
            <a:off x="3309938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2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3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4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6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7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8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9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0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1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2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3" name="Rectangle 163"/>
          <p:cNvSpPr>
            <a:spLocks noChangeArrowheads="1"/>
          </p:cNvSpPr>
          <p:nvPr/>
        </p:nvSpPr>
        <p:spPr bwMode="auto">
          <a:xfrm>
            <a:off x="7881938" y="3438525"/>
            <a:ext cx="274637" cy="274638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4" name="Rectangle 163"/>
          <p:cNvSpPr>
            <a:spLocks noChangeArrowheads="1"/>
          </p:cNvSpPr>
          <p:nvPr/>
        </p:nvSpPr>
        <p:spPr bwMode="auto">
          <a:xfrm>
            <a:off x="3313113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5" name="Rectangle 163"/>
          <p:cNvSpPr>
            <a:spLocks noChangeArrowheads="1"/>
          </p:cNvSpPr>
          <p:nvPr/>
        </p:nvSpPr>
        <p:spPr bwMode="auto">
          <a:xfrm>
            <a:off x="3313113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6" name="Rectangle 163"/>
          <p:cNvSpPr>
            <a:spLocks noChangeArrowheads="1"/>
          </p:cNvSpPr>
          <p:nvPr/>
        </p:nvSpPr>
        <p:spPr bwMode="auto">
          <a:xfrm>
            <a:off x="3313113" y="2076450"/>
            <a:ext cx="192087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57" name="Rectangle 163"/>
          <p:cNvSpPr>
            <a:spLocks noChangeArrowheads="1"/>
          </p:cNvSpPr>
          <p:nvPr/>
        </p:nvSpPr>
        <p:spPr bwMode="auto">
          <a:xfrm>
            <a:off x="3313113" y="5907088"/>
            <a:ext cx="192087" cy="59531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58" name="Picture 4" descr="server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692525"/>
            <a:ext cx="114935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Oval 58"/>
          <p:cNvSpPr/>
          <p:nvPr/>
        </p:nvSpPr>
        <p:spPr>
          <a:xfrm>
            <a:off x="5810250" y="4121150"/>
            <a:ext cx="133350" cy="144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603875" y="4121150"/>
            <a:ext cx="133350" cy="144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1" name="Group 108"/>
          <p:cNvGrpSpPr>
            <a:grpSpLocks/>
          </p:cNvGrpSpPr>
          <p:nvPr/>
        </p:nvGrpSpPr>
        <p:grpSpPr bwMode="auto">
          <a:xfrm>
            <a:off x="4876800" y="2978150"/>
            <a:ext cx="2133600" cy="1144588"/>
            <a:chOff x="3962400" y="2667000"/>
            <a:chExt cx="2133600" cy="1143794"/>
          </a:xfrm>
        </p:grpSpPr>
        <p:cxnSp>
          <p:nvCxnSpPr>
            <p:cNvPr id="62" name="Straight Arrow Connector 61"/>
            <p:cNvCxnSpPr/>
            <p:nvPr/>
          </p:nvCxnSpPr>
          <p:spPr>
            <a:xfrm rot="16200000" flipH="1">
              <a:off x="4501632" y="3357838"/>
              <a:ext cx="791612" cy="1111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>
              <a:off x="4403207" y="3370539"/>
              <a:ext cx="796372" cy="841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107"/>
            <p:cNvSpPr txBox="1">
              <a:spLocks noChangeArrowheads="1"/>
            </p:cNvSpPr>
            <p:nvPr/>
          </p:nvSpPr>
          <p:spPr bwMode="auto">
            <a:xfrm>
              <a:off x="3962400" y="2667000"/>
              <a:ext cx="2133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sz="2000" b="1">
                  <a:solidFill>
                    <a:srgbClr val="FF0000"/>
                  </a:solidFill>
                </a:rPr>
                <a:t>ECN Mark (1 bit)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7878763" y="4578350"/>
            <a:ext cx="274637" cy="274638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881938" y="3438525"/>
            <a:ext cx="29368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848600" y="4502150"/>
            <a:ext cx="35877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191000" y="1616075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800" b="1"/>
              <a:t>ECN = Explicit Congestion Notification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68632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01263 -0.0037 C 0.03424 0.02663 0.10742 0.1338 0.14166 0.17778 C 0.17591 0.222 0.1556 0.24653 0.21771 0.26135 C 0.27981 0.27616 0.45299 0.26528 0.51471 0.2662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1363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8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10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10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3 -0.0037 C 0.03424 0.02663 0.10742 0.1338 0.14166 0.17778 C 0.17591 0.222 0.1845 0.2463 0.21771 0.26135 C 0.25091 0.27639 0.3151 0.26644 0.34062 0.26783 " pathEditMode="relative" rAng="0" ptsTypes="AAAA">
                                      <p:cBhvr>
                                        <p:cTn id="1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13657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263 -0.0037 C 0.03424 0.02663 0.10742 0.1338 0.14166 0.17778 C 0.17591 0.222 0.18854 0.2463 0.21771 0.26135 C 0.24687 0.27639 0.29583 0.26667 0.31627 0.26806 " pathEditMode="relative" rAng="0" ptsTypes="AAAA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13657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98 -0.00069 C 0.03841 -0.04051 0.06471 -0.08032 0.09062 -0.11805 C 0.11653 -0.15579 0.14909 -0.20185 0.16771 -0.22778 C 0.18633 -0.2537 0.19075 -0.26296 0.20169 -0.27315 C 0.21263 -0.28333 0.21862 -0.28634 0.23385 -0.28889 C 0.24909 -0.29143 0.28138 -0.28912 0.29388 -0.28912 " pathEditMode="relative" rAng="0" ptsTypes="AAAAAA">
                                      <p:cBhvr>
                                        <p:cTn id="1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9" y="-1449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3 -0.0037 C 0.03424 0.02663 0.10742 0.1338 0.14166 0.17778 C 0.17591 0.222 0.19596 0.2463 0.21771 0.26135 C 0.23945 0.27639 0.26041 0.26667 0.27148 0.26806 " pathEditMode="relative" rAng="0" ptsTypes="AAAA">
                                      <p:cBhvr>
                                        <p:cTn id="1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43" y="13657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198 -0.00069 C 0.03841 -0.04051 0.06471 -0.08032 0.09062 -0.11806 C 0.11653 -0.15579 0.14909 -0.20185 0.16771 -0.22778 C 0.18633 -0.2537 0.19075 -0.26296 0.20169 -0.27315 C 0.21263 -0.28333 0.22604 -0.28657 0.23385 -0.28889 C 0.24166 -0.2912 0.24544 -0.28796 0.24843 -0.28773 " pathEditMode="relative" rAng="0" ptsTypes="AAAAAA">
                                      <p:cBhvr>
                                        <p:cTn id="1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 L 0.51041 0.2676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1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1575 0.26598 L 0.51419 0.2650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-4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0039 -0.0007 C -0.03867 -0.00093 -0.17851 0.00301 -0.23424 -0.00348 C -0.28997 -0.00996 -0.30273 -0.01667 -0.33424 -0.03982 C -0.36562 -0.06297 -0.4 -0.11412 -0.42252 -0.14236 C -0.44518 -0.17084 -0.45664 -0.19098 -0.46927 -0.20996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-10417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88 -0.29259 L 0.51263 -0.292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9 -0.00069 C -0.03867 0.00023 -0.17643 -0.00625 -0.2345 0.00463 C -0.29271 0.01551 -0.31562 0.03819 -0.34831 0.06458 C -0.38086 0.09097 -0.40976 0.13426 -0.43073 0.16296 C -0.45169 0.19167 -0.46549 0.22106 -0.47448 0.23634 " pathEditMode="relative" rAng="0" ptsTypes="AAAAA">
                                      <p:cBhvr>
                                        <p:cTn id="20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50" y="11782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7096 0.26737 L 0.51419 0.26598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61" y="-69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04 0.00139 L 0.24479 0.0007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-46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195 0.00277 C -0.097 0.00416 -0.19219 0.00578 -0.24935 -0.00232 C -0.30638 -0.01042 -0.30781 -0.01111 -0.34427 -0.04561 C -0.38073 -0.0801 -0.42448 -0.14445 -0.4681 -0.20903 " pathEditMode="relative" rAng="0" ptsTypes="AAAA">
                                      <p:cBhvr>
                                        <p:cTn id="2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07" y="-10556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18 -0.28935 L 0.51263 -0.2923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16" y="-16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559 0.0007 L 0.2668 0.00139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0" y="23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1.875E-6 1.11022E-16 C -0.03698 0.00023 -0.16146 -0.01157 -0.22148 0.00116 C -0.28164 0.01389 -0.31784 0.0375 -0.36028 0.07616 C -0.4026 0.11481 -0.45143 0.20023 -0.47539 0.23287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76" y="11389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27" grpId="0" animBg="1"/>
      <p:bldP spid="27" grpId="1" animBg="1"/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3" grpId="0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5" grpId="0" animBg="1"/>
      <p:bldP spid="66" grpId="0" animBg="1"/>
      <p:bldP spid="67" grpId="0" animBg="1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Ideas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838200" y="2270919"/>
            <a:ext cx="10085614" cy="3505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React in proportion to the </a:t>
            </a:r>
            <a:r>
              <a:rPr lang="en-US" sz="2400" b="1" dirty="0" smtClean="0">
                <a:solidFill>
                  <a:srgbClr val="FF0000"/>
                </a:solidFill>
              </a:rPr>
              <a:t>extent</a:t>
            </a:r>
            <a:r>
              <a:rPr lang="en-US" sz="2400" dirty="0" smtClean="0"/>
              <a:t> of congestion, not its </a:t>
            </a:r>
            <a:r>
              <a:rPr lang="en-US" sz="2400" b="1" dirty="0" smtClean="0">
                <a:solidFill>
                  <a:srgbClr val="FF0000"/>
                </a:solidFill>
              </a:rPr>
              <a:t>presence</a:t>
            </a:r>
            <a:r>
              <a:rPr lang="en-US" sz="2400" dirty="0" smtClean="0"/>
              <a:t>.</a:t>
            </a:r>
          </a:p>
          <a:p>
            <a:pPr marL="800100" lvl="1" indent="-34290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smtClean="0"/>
              <a:t>Reduces </a:t>
            </a:r>
            <a:r>
              <a:rPr lang="en-US" sz="2000" b="1" dirty="0" smtClean="0">
                <a:solidFill>
                  <a:srgbClr val="FF0000"/>
                </a:solidFill>
              </a:rPr>
              <a:t>variance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in sending rates, lowering queuing requirements.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0000CC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>
              <a:solidFill>
                <a:srgbClr val="0000CC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 smtClean="0">
              <a:solidFill>
                <a:srgbClr val="0000CC"/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0000CC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400" dirty="0" smtClean="0"/>
              <a:t>Mark based on </a:t>
            </a:r>
            <a:r>
              <a:rPr lang="en-US" sz="2400" b="1" dirty="0" smtClean="0">
                <a:solidFill>
                  <a:srgbClr val="FF0000"/>
                </a:solidFill>
              </a:rPr>
              <a:t>instantaneous</a:t>
            </a:r>
            <a:r>
              <a:rPr lang="en-US" sz="2400" dirty="0" smtClean="0"/>
              <a:t> queue length.</a:t>
            </a:r>
          </a:p>
          <a:p>
            <a:pPr marL="800100" lvl="1" indent="-34290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dirty="0" smtClean="0"/>
              <a:t>Fast feedback to better deal with bursts.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2679375"/>
              </p:ext>
            </p:extLst>
          </p:nvPr>
        </p:nvGraphicFramePr>
        <p:xfrm>
          <a:off x="1393372" y="2847409"/>
          <a:ext cx="7932738" cy="1698728"/>
        </p:xfrm>
        <a:graphic>
          <a:graphicData uri="http://schemas.openxmlformats.org/drawingml/2006/table">
            <a:tbl>
              <a:tblPr/>
              <a:tblGrid>
                <a:gridCol w="2419409"/>
                <a:gridCol w="2690367"/>
                <a:gridCol w="2822962"/>
              </a:tblGrid>
              <a:tr h="415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0" marR="110690" marT="55327" marB="553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0" marR="110690" marT="55327" marB="553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0" marR="110690" marT="55327" marB="553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1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0" marR="110690" marT="55327" marB="553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0" marR="110690" marT="55327" marB="553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0" marR="110690" marT="55327" marB="553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</a:tr>
              <a:tr h="641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0" marR="110690" marT="55327" marB="553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110690" marR="110690" marT="55327" marB="553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0" marR="110690" marT="55327" marB="553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363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TCP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41071" y="1423988"/>
            <a:ext cx="6324600" cy="1600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b="1" dirty="0">
                <a:solidFill>
                  <a:srgbClr val="0000CC"/>
                </a:solidFill>
                <a:ea typeface="ＭＳ Ｐゴシック" charset="-128"/>
              </a:rPr>
              <a:t>Switch side:</a:t>
            </a:r>
          </a:p>
          <a:p>
            <a:pPr lvl="1"/>
            <a:r>
              <a:rPr lang="en-US" altLang="zh-CN" dirty="0"/>
              <a:t> Mark packets when </a:t>
            </a:r>
            <a:r>
              <a:rPr lang="en-US" altLang="zh-CN" b="1" dirty="0">
                <a:solidFill>
                  <a:srgbClr val="FF0000"/>
                </a:solidFill>
              </a:rPr>
              <a:t>Queue Length &gt; K.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2041071" y="2795588"/>
            <a:ext cx="8382000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3200" b="1" dirty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2400" i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 packets </a:t>
            </a:r>
            <a:r>
              <a:rPr lang="en-US" sz="2400" dirty="0">
                <a:latin typeface="Calibri" charset="0"/>
                <a:ea typeface="ＭＳ Ｐゴシック" charset="-128"/>
                <a:cs typeface="ＭＳ Ｐゴシック" charset="-128"/>
              </a:rPr>
              <a:t>marked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24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2400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In each RTT:</a:t>
            </a: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Font typeface="Arial" charset="0"/>
              <a:buChar char="–"/>
              <a:defRPr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Font typeface="Arial" charset="0"/>
              <a:buChar char="–"/>
              <a:defRPr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Font typeface="Arial" charset="0"/>
              <a:buChar char="–"/>
              <a:defRPr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Font typeface="Arial" charset="0"/>
              <a:buChar char="–"/>
              <a:defRPr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fontAlgn="auto" hangingPunct="0">
              <a:spcBef>
                <a:spcPct val="20000"/>
              </a:spcBef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400" b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Adaptive window decreases:</a:t>
            </a: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Note: decrease factor between 1 and 2.</a:t>
            </a: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060871" y="1347788"/>
            <a:ext cx="36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400" b="1"/>
              <a:t>B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9427709" y="1352551"/>
            <a:ext cx="369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400" b="1"/>
              <a:t>K</a:t>
            </a: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8599034" y="1481138"/>
            <a:ext cx="147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Mark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9784896" y="1401763"/>
            <a:ext cx="1781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>
                <a:solidFill>
                  <a:srgbClr val="FF0000"/>
                </a:solidFill>
              </a:rPr>
              <a:t>Don’t </a:t>
            </a:r>
          </a:p>
          <a:p>
            <a:r>
              <a:rPr lang="en-US" altLang="zh-CN" sz="2000" b="1">
                <a:solidFill>
                  <a:srgbClr val="FF0000"/>
                </a:solidFill>
              </a:rPr>
              <a:t>Mark</a:t>
            </a:r>
          </a:p>
        </p:txBody>
      </p:sp>
      <p:grpSp>
        <p:nvGrpSpPr>
          <p:cNvPr id="13" name="Group 151"/>
          <p:cNvGrpSpPr>
            <a:grpSpLocks/>
          </p:cNvGrpSpPr>
          <p:nvPr/>
        </p:nvGrpSpPr>
        <p:grpSpPr bwMode="auto">
          <a:xfrm>
            <a:off x="8137072" y="2190453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4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99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5400000">
            <a:off x="8921296" y="2489201"/>
            <a:ext cx="13843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812471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812471" y="1735138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812471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812471" y="128111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812471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812471" y="18811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1812471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1812471" y="128111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1812471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12471" y="16906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812471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0559" y="4560888"/>
            <a:ext cx="32877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1812471" y="128111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1812471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6871" y="4411663"/>
            <a:ext cx="3336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1812471" y="18811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812471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/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51146" y="5473701"/>
            <a:ext cx="34496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1812471" y="16906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4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DCTCP in 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733819" y="4558072"/>
            <a:ext cx="48391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 dirty="0">
                <a:solidFill>
                  <a:srgbClr val="0000CC"/>
                </a:solidFill>
              </a:rPr>
              <a:t>Setup: Win 7, Broadcom 1Gbps Switch</a:t>
            </a:r>
          </a:p>
          <a:p>
            <a:r>
              <a:rPr lang="en-US" altLang="zh-CN" sz="2000" b="1" dirty="0">
                <a:solidFill>
                  <a:srgbClr val="0000CC"/>
                </a:solidFill>
              </a:rPr>
              <a:t>Scenario: 2 long-lived flows, K = 30KB</a:t>
            </a: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228619" y="1303697"/>
            <a:ext cx="7217229" cy="5052653"/>
            <a:chOff x="533400" y="1219200"/>
            <a:chExt cx="7728023" cy="5410200"/>
          </a:xfrm>
        </p:grpSpPr>
        <p:pic>
          <p:nvPicPr>
            <p:cNvPr id="8" name="Picture 370" descr="dctcp-vs-tc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19200"/>
              <a:ext cx="7728023" cy="541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 rot="-5400000">
              <a:off x="-157491" y="2062488"/>
              <a:ext cx="2057403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sz="2800" b="1"/>
                <a:t>(Kbytes)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48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85"/>
          <p:cNvSpPr>
            <a:spLocks noGrp="1" noChangeArrowheads="1"/>
          </p:cNvSpPr>
          <p:nvPr>
            <p:ph idx="1"/>
          </p:nvPr>
        </p:nvSpPr>
        <p:spPr>
          <a:xfrm>
            <a:off x="838199" y="1379538"/>
            <a:ext cx="9946341" cy="5745162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0" hangingPunct="0">
              <a:buFont typeface="Calibri" charset="0"/>
              <a:buAutoNum type="arabicPeriod"/>
            </a:pPr>
            <a:r>
              <a:rPr lang="en-US" altLang="zh-CN" b="1" dirty="0">
                <a:ea typeface="Times New Roman" charset="0"/>
                <a:cs typeface="Times New Roman" charset="0"/>
              </a:rPr>
              <a:t>High Burst Tolerance</a:t>
            </a:r>
            <a:endParaRPr lang="en-US" altLang="zh-CN" dirty="0">
              <a:ea typeface="Times New Roman" charset="0"/>
              <a:cs typeface="Times New Roman" charset="0"/>
            </a:endParaRPr>
          </a:p>
          <a:p>
            <a:pPr marL="800100" lvl="1" indent="-342900">
              <a:buFont typeface="Wingdings" charset="2"/>
              <a:buChar char="ü"/>
            </a:pPr>
            <a:r>
              <a:rPr lang="en-US" altLang="zh-CN" b="1" dirty="0">
                <a:solidFill>
                  <a:srgbClr val="FF0000"/>
                </a:solidFill>
              </a:rPr>
              <a:t>Large buffer headroom →</a:t>
            </a:r>
            <a:r>
              <a:rPr lang="en-US" altLang="zh-CN" dirty="0">
                <a:solidFill>
                  <a:srgbClr val="000000"/>
                </a:solidFill>
              </a:rPr>
              <a:t> bursts fit.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altLang="zh-CN" b="1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Aggressive marking</a:t>
            </a:r>
            <a:r>
              <a:rPr lang="en-US" altLang="zh-CN" b="1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Calibri" charset="0"/>
                <a:cs typeface="Calibri" charset="0"/>
              </a:rPr>
              <a:t>→</a:t>
            </a:r>
            <a:r>
              <a:rPr lang="en-US" altLang="zh-CN" dirty="0">
                <a:solidFill>
                  <a:srgbClr val="000000"/>
                </a:solidFill>
                <a:ea typeface="Calibri" charset="0"/>
                <a:cs typeface="Calibri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sources react before packets are dropped</a:t>
            </a:r>
            <a:r>
              <a:rPr lang="en-US" altLang="zh-CN" dirty="0" smtClean="0">
                <a:solidFill>
                  <a:srgbClr val="000000"/>
                </a:solidFill>
                <a:ea typeface="Times New Roman" charset="0"/>
                <a:cs typeface="Times New Roman" charset="0"/>
              </a:rPr>
              <a:t>.</a:t>
            </a:r>
            <a:endParaRPr lang="en-US" altLang="zh-CN" sz="2800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eaLnBrk="0" hangingPunct="0">
              <a:buFont typeface="Calibri" charset="0"/>
              <a:buAutoNum type="arabicPeriod"/>
            </a:pPr>
            <a:r>
              <a:rPr lang="en-US" altLang="zh-CN" b="1" dirty="0">
                <a:ea typeface="Times New Roman" charset="0"/>
                <a:cs typeface="Times New Roman" charset="0"/>
              </a:rPr>
              <a:t> Low Latency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altLang="zh-CN" b="1" dirty="0">
                <a:solidFill>
                  <a:srgbClr val="FF0000"/>
                </a:solidFill>
              </a:rPr>
              <a:t>Small buffer occupancies →</a:t>
            </a:r>
            <a:r>
              <a:rPr lang="en-US" altLang="zh-CN" dirty="0">
                <a:solidFill>
                  <a:srgbClr val="000000"/>
                </a:solidFill>
              </a:rPr>
              <a:t> low queuing delay.</a:t>
            </a:r>
            <a:endParaRPr lang="en-US" altLang="zh-CN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endParaRPr lang="en-US" altLang="zh-CN" sz="2000" dirty="0">
              <a:solidFill>
                <a:srgbClr val="000000"/>
              </a:solidFill>
              <a:ea typeface="ＭＳ Ｐゴシック" charset="-128"/>
              <a:cs typeface="Times New Roman" charset="0"/>
            </a:endParaRPr>
          </a:p>
          <a:p>
            <a:pPr>
              <a:buFont typeface="Arial" charset="0"/>
              <a:buNone/>
            </a:pPr>
            <a:r>
              <a:rPr lang="en-US" altLang="zh-CN" b="1" dirty="0">
                <a:ea typeface="Times New Roman" charset="0"/>
                <a:cs typeface="Times New Roman" charset="0"/>
              </a:rPr>
              <a:t>3. High Throughput </a:t>
            </a:r>
          </a:p>
          <a:p>
            <a:pPr marL="800100" lvl="1" indent="-342900">
              <a:buFont typeface="Wingdings" charset="2"/>
              <a:buChar char="ü"/>
            </a:pPr>
            <a:r>
              <a:rPr lang="en-US" altLang="zh-CN" b="1" dirty="0">
                <a:solidFill>
                  <a:srgbClr val="FF0000"/>
                </a:solidFill>
              </a:rPr>
              <a:t>ECN averaging →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smooth rate adjustments, </a:t>
            </a:r>
            <a:r>
              <a:rPr lang="en-US" altLang="zh-CN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cwind</a:t>
            </a:r>
            <a:r>
              <a:rPr lang="en-US" altLang="zh-CN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low variance</a:t>
            </a:r>
            <a:r>
              <a:rPr lang="en-US" altLang="zh-CN" sz="2800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.</a:t>
            </a:r>
            <a:endParaRPr lang="en-US" altLang="zh-CN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  <a:p>
            <a:pPr marL="800100" lvl="1" indent="-342900"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endParaRPr lang="en-US" altLang="zh-CN" dirty="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90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2767015" y="1870304"/>
            <a:ext cx="6886575" cy="3238500"/>
            <a:chOff x="1190661" y="3105090"/>
            <a:chExt cx="6886539" cy="3238620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584545" y="5943600"/>
              <a:ext cx="14926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sz="2000" b="1"/>
                <a:t>Time</a:t>
              </a:r>
            </a:p>
          </p:txBody>
        </p:sp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 rot="16200000" flipV="1">
              <a:off x="1592671" y="4713483"/>
              <a:ext cx="2299961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>
              <a:off x="2742651" y="5861496"/>
              <a:ext cx="4343949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" name="Straight Connector 9"/>
            <p:cNvCxnSpPr>
              <a:cxnSpLocks noChangeShapeType="1"/>
            </p:cNvCxnSpPr>
            <p:nvPr/>
          </p:nvCxnSpPr>
          <p:spPr bwMode="auto">
            <a:xfrm flipV="1">
              <a:off x="3806190" y="3895725"/>
              <a:ext cx="1489710" cy="10077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rot="10800000">
              <a:off x="2742652" y="4162356"/>
              <a:ext cx="4267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190661" y="4659868"/>
              <a:ext cx="1704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b="1"/>
                <a:t>(W*+1)(1-α/2)</a:t>
              </a:r>
            </a:p>
          </p:txBody>
        </p:sp>
        <p:sp>
          <p:nvSpPr>
            <p:cNvPr id="13" name="TextBox 13"/>
            <p:cNvSpPr txBox="1">
              <a:spLocks noChangeArrowheads="1"/>
            </p:cNvSpPr>
            <p:nvPr/>
          </p:nvSpPr>
          <p:spPr bwMode="auto">
            <a:xfrm>
              <a:off x="2226028" y="3962400"/>
              <a:ext cx="7457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b="1"/>
                <a:t>W*</a:t>
              </a:r>
            </a:p>
          </p:txBody>
        </p:sp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1905000" y="3105090"/>
              <a:ext cx="18436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sz="2000" b="1"/>
                <a:t>Window Size</a:t>
              </a:r>
            </a:p>
          </p:txBody>
        </p:sp>
        <p:cxnSp>
          <p:nvCxnSpPr>
            <p:cNvPr id="15" name="Straight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3311100" y="4385839"/>
              <a:ext cx="1000388" cy="11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 flipH="1" flipV="1">
              <a:off x="4789627" y="4380773"/>
              <a:ext cx="1000388" cy="11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flipV="1">
              <a:off x="5303276" y="3881134"/>
              <a:ext cx="1478524" cy="100137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" name="TextBox 18"/>
            <p:cNvSpPr txBox="1">
              <a:spLocks noChangeArrowheads="1"/>
            </p:cNvSpPr>
            <p:nvPr/>
          </p:nvSpPr>
          <p:spPr bwMode="auto">
            <a:xfrm>
              <a:off x="1981200" y="3669268"/>
              <a:ext cx="1704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b="1"/>
                <a:t>W*+1</a:t>
              </a:r>
            </a:p>
          </p:txBody>
        </p: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 rot="10800000">
              <a:off x="2744876" y="3883100"/>
              <a:ext cx="4265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 flipV="1">
              <a:off x="2743200" y="3875430"/>
              <a:ext cx="1066800" cy="7225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Straight Connector 20"/>
            <p:cNvCxnSpPr>
              <a:cxnSpLocks noChangeShapeType="1"/>
            </p:cNvCxnSpPr>
            <p:nvPr/>
          </p:nvCxnSpPr>
          <p:spPr bwMode="auto">
            <a:xfrm rot="10800000">
              <a:off x="2731222" y="4899660"/>
              <a:ext cx="4267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5040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2" name="Group 48"/>
          <p:cNvGrpSpPr>
            <a:grpSpLocks/>
          </p:cNvGrpSpPr>
          <p:nvPr/>
        </p:nvGrpSpPr>
        <p:grpSpPr bwMode="auto">
          <a:xfrm>
            <a:off x="5546272" y="1690688"/>
            <a:ext cx="2301875" cy="1420812"/>
            <a:chOff x="3962400" y="2895600"/>
            <a:chExt cx="2301666" cy="1421131"/>
          </a:xfrm>
        </p:grpSpPr>
        <p:sp>
          <p:nvSpPr>
            <p:cNvPr id="23" name="Oval 22"/>
            <p:cNvSpPr/>
            <p:nvPr/>
          </p:nvSpPr>
          <p:spPr>
            <a:xfrm>
              <a:off x="4648200" y="3505200"/>
              <a:ext cx="920328" cy="81153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00CC"/>
              </a:solidFill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3962400" y="2895600"/>
              <a:ext cx="230166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CC"/>
                  </a:solidFill>
                </a:rPr>
                <a:t>Packets sent in this </a:t>
              </a:r>
            </a:p>
            <a:p>
              <a:pPr algn="ctr"/>
              <a:r>
                <a:rPr lang="en-US" altLang="zh-CN" b="1">
                  <a:solidFill>
                    <a:srgbClr val="0000CC"/>
                  </a:solidFill>
                </a:rPr>
                <a:t>RTT are marked.</a:t>
              </a:r>
            </a:p>
          </p:txBody>
        </p:sp>
        <p:grpSp>
          <p:nvGrpSpPr>
            <p:cNvPr id="25" name="Group 46"/>
            <p:cNvGrpSpPr>
              <a:grpSpLocks/>
            </p:cNvGrpSpPr>
            <p:nvPr/>
          </p:nvGrpSpPr>
          <p:grpSpPr bwMode="auto">
            <a:xfrm>
              <a:off x="4941094" y="3674269"/>
              <a:ext cx="347663" cy="152400"/>
              <a:chOff x="4953000" y="3581400"/>
              <a:chExt cx="347663" cy="152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rot="5400000" flipH="1" flipV="1">
                <a:off x="4877488" y="3656998"/>
                <a:ext cx="152434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 flipH="1" flipV="1">
                <a:off x="5223531" y="3656998"/>
                <a:ext cx="152434" cy="0"/>
              </a:xfrm>
              <a:prstGeom prst="line">
                <a:avLst/>
              </a:prstGeom>
              <a:ln w="25400"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953705" y="3656998"/>
                <a:ext cx="347630" cy="0"/>
              </a:xfrm>
              <a:prstGeom prst="line">
                <a:avLst/>
              </a:prstGeom>
              <a:ln w="25400">
                <a:solidFill>
                  <a:srgbClr val="0000C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49"/>
          <p:cNvGrpSpPr>
            <a:grpSpLocks/>
          </p:cNvGrpSpPr>
          <p:nvPr/>
        </p:nvGrpSpPr>
        <p:grpSpPr bwMode="auto">
          <a:xfrm>
            <a:off x="2774497" y="1873250"/>
            <a:ext cx="6886575" cy="3238500"/>
            <a:chOff x="1190661" y="3105090"/>
            <a:chExt cx="6886539" cy="3238620"/>
          </a:xfrm>
        </p:grpSpPr>
        <p:sp>
          <p:nvSpPr>
            <p:cNvPr id="30" name="TextBox 6"/>
            <p:cNvSpPr txBox="1">
              <a:spLocks noChangeArrowheads="1"/>
            </p:cNvSpPr>
            <p:nvPr/>
          </p:nvSpPr>
          <p:spPr bwMode="auto">
            <a:xfrm>
              <a:off x="6584545" y="5943600"/>
              <a:ext cx="14926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sz="2000" b="1"/>
                <a:t>Time</a:t>
              </a:r>
            </a:p>
          </p:txBody>
        </p:sp>
        <p:cxnSp>
          <p:nvCxnSpPr>
            <p:cNvPr id="31" name="Straight Arrow Connector 30"/>
            <p:cNvCxnSpPr>
              <a:cxnSpLocks noChangeShapeType="1"/>
            </p:cNvCxnSpPr>
            <p:nvPr/>
          </p:nvCxnSpPr>
          <p:spPr bwMode="auto">
            <a:xfrm rot="16200000" flipV="1">
              <a:off x="1592671" y="4713483"/>
              <a:ext cx="2299961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Straight Arrow Connector 31"/>
            <p:cNvCxnSpPr>
              <a:cxnSpLocks noChangeShapeType="1"/>
            </p:cNvCxnSpPr>
            <p:nvPr/>
          </p:nvCxnSpPr>
          <p:spPr bwMode="auto">
            <a:xfrm>
              <a:off x="2742651" y="5861496"/>
              <a:ext cx="4343949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Straight Connector 32"/>
            <p:cNvCxnSpPr>
              <a:cxnSpLocks noChangeShapeType="1"/>
            </p:cNvCxnSpPr>
            <p:nvPr/>
          </p:nvCxnSpPr>
          <p:spPr bwMode="auto">
            <a:xfrm flipV="1">
              <a:off x="3806190" y="3895725"/>
              <a:ext cx="1489710" cy="10077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 rot="10800000">
              <a:off x="2742652" y="4162356"/>
              <a:ext cx="4267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5" name="TextBox 12"/>
            <p:cNvSpPr txBox="1">
              <a:spLocks noChangeArrowheads="1"/>
            </p:cNvSpPr>
            <p:nvPr/>
          </p:nvSpPr>
          <p:spPr bwMode="auto">
            <a:xfrm>
              <a:off x="1190661" y="4659868"/>
              <a:ext cx="1704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b="1"/>
                <a:t>(W*+1)(1-α/2)</a:t>
              </a:r>
            </a:p>
          </p:txBody>
        </p:sp>
        <p:sp>
          <p:nvSpPr>
            <p:cNvPr id="36" name="TextBox 13"/>
            <p:cNvSpPr txBox="1">
              <a:spLocks noChangeArrowheads="1"/>
            </p:cNvSpPr>
            <p:nvPr/>
          </p:nvSpPr>
          <p:spPr bwMode="auto">
            <a:xfrm>
              <a:off x="2226028" y="3962400"/>
              <a:ext cx="7457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b="1"/>
                <a:t>W*</a:t>
              </a:r>
            </a:p>
          </p:txBody>
        </p:sp>
        <p:sp>
          <p:nvSpPr>
            <p:cNvPr id="37" name="TextBox 14"/>
            <p:cNvSpPr txBox="1">
              <a:spLocks noChangeArrowheads="1"/>
            </p:cNvSpPr>
            <p:nvPr/>
          </p:nvSpPr>
          <p:spPr bwMode="auto">
            <a:xfrm>
              <a:off x="1905000" y="3105090"/>
              <a:ext cx="18436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sz="2000" b="1"/>
                <a:t>Window Size</a:t>
              </a:r>
            </a:p>
          </p:txBody>
        </p:sp>
        <p:cxnSp>
          <p:nvCxnSpPr>
            <p:cNvPr id="38" name="Straight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311100" y="4385839"/>
              <a:ext cx="1000388" cy="11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 rot="5400000" flipH="1" flipV="1">
              <a:off x="4789627" y="4380773"/>
              <a:ext cx="1000388" cy="11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0" name="Straight Connector 39"/>
            <p:cNvCxnSpPr>
              <a:cxnSpLocks noChangeShapeType="1"/>
            </p:cNvCxnSpPr>
            <p:nvPr/>
          </p:nvCxnSpPr>
          <p:spPr bwMode="auto">
            <a:xfrm flipV="1">
              <a:off x="5303276" y="3881134"/>
              <a:ext cx="1478524" cy="100137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" name="TextBox 18"/>
            <p:cNvSpPr txBox="1">
              <a:spLocks noChangeArrowheads="1"/>
            </p:cNvSpPr>
            <p:nvPr/>
          </p:nvSpPr>
          <p:spPr bwMode="auto">
            <a:xfrm>
              <a:off x="1981200" y="3669268"/>
              <a:ext cx="1704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b="1"/>
                <a:t>W*+1</a:t>
              </a:r>
            </a:p>
          </p:txBody>
        </p:sp>
        <p:cxnSp>
          <p:nvCxnSpPr>
            <p:cNvPr id="42" name="Straight Connector 41"/>
            <p:cNvCxnSpPr>
              <a:cxnSpLocks noChangeShapeType="1"/>
            </p:cNvCxnSpPr>
            <p:nvPr/>
          </p:nvCxnSpPr>
          <p:spPr bwMode="auto">
            <a:xfrm rot="10800000">
              <a:off x="2744876" y="3883100"/>
              <a:ext cx="4265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3" name="Straight Connector 42"/>
            <p:cNvCxnSpPr>
              <a:cxnSpLocks noChangeShapeType="1"/>
            </p:cNvCxnSpPr>
            <p:nvPr/>
          </p:nvCxnSpPr>
          <p:spPr bwMode="auto">
            <a:xfrm flipV="1">
              <a:off x="2743200" y="3875430"/>
              <a:ext cx="1066800" cy="7225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2731222" y="4899660"/>
              <a:ext cx="42677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5629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Problem Statement</a:t>
            </a:r>
          </a:p>
          <a:p>
            <a:r>
              <a:rPr lang="en-US" dirty="0" smtClean="0"/>
              <a:t>2. Design Goals</a:t>
            </a:r>
          </a:p>
          <a:p>
            <a:r>
              <a:rPr lang="en-US" dirty="0" smtClean="0"/>
              <a:t>3. DCTCP Algorithm</a:t>
            </a:r>
          </a:p>
          <a:p>
            <a:r>
              <a:rPr lang="en-US" dirty="0" smtClean="0"/>
              <a:t>4. Analysis</a:t>
            </a:r>
          </a:p>
          <a:p>
            <a:r>
              <a:rPr lang="en-US" dirty="0" smtClean="0"/>
              <a:t>5. Evaluation</a:t>
            </a:r>
          </a:p>
          <a:p>
            <a:r>
              <a:rPr lang="en-US" dirty="0" smtClean="0"/>
              <a:t>6. Conclusions</a:t>
            </a:r>
          </a:p>
          <a:p>
            <a:r>
              <a:rPr lang="en-US" dirty="0" smtClean="0"/>
              <a:t>7. Q&amp;A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62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6143" y="1690688"/>
            <a:ext cx="8686800" cy="1524000"/>
          </a:xfrm>
        </p:spPr>
        <p:txBody>
          <a:bodyPr/>
          <a:lstStyle/>
          <a:p>
            <a:r>
              <a:rPr lang="en-US" altLang="zh-CN" sz="2400"/>
              <a:t>How low can DCTCP maintain queues without loss of throughput? </a:t>
            </a:r>
          </a:p>
          <a:p>
            <a:r>
              <a:rPr lang="en-US" altLang="zh-CN" sz="2400"/>
              <a:t>How do we set the DCTCP parameters?</a:t>
            </a:r>
          </a:p>
          <a:p>
            <a:pPr>
              <a:buFont typeface="Arial" charset="0"/>
              <a:buNone/>
            </a:pPr>
            <a:endParaRPr lang="en-US" altLang="zh-CN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710543" y="2605088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altLang="zh-CN" sz="2400" b="1">
                <a:solidFill>
                  <a:srgbClr val="FF0000"/>
                </a:solidFill>
              </a:rPr>
              <a:t> Need to quantify queue size oscillations (Stability). </a:t>
            </a:r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4539343" y="3519488"/>
            <a:ext cx="3276600" cy="1114425"/>
            <a:chOff x="4953000" y="2286000"/>
            <a:chExt cx="3772656" cy="1282842"/>
          </a:xfrm>
        </p:grpSpPr>
        <p:sp useBgFill="1">
          <p:nvSpPr>
            <p:cNvPr id="9" name="Rounded Rectangle 8"/>
            <p:cNvSpPr/>
            <p:nvPr/>
          </p:nvSpPr>
          <p:spPr>
            <a:xfrm>
              <a:off x="4953000" y="2286000"/>
              <a:ext cx="3772656" cy="1282842"/>
            </a:xfrm>
            <a:prstGeom prst="roundRect">
              <a:avLst/>
            </a:prstGeom>
            <a:ln w="63500" cap="flat" cmpd="sng" algn="ctr">
              <a:noFill/>
              <a:prstDash val="solid"/>
            </a:ln>
            <a:effectLst>
              <a:innerShdw blurRad="215900">
                <a:prstClr val="black"/>
              </a:inn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metal"/>
          </p:spPr>
          <p:txBody>
            <a:bodyPr anchor="ctr"/>
            <a:lstStyle/>
            <a:p>
              <a:pPr marL="342900" indent="-342900" algn="ctr" eaLnBrk="0" hangingPunct="0">
                <a:spcBef>
                  <a:spcPct val="20000"/>
                </a:spcBef>
                <a:defRPr/>
              </a:pPr>
              <a:endParaRPr lang="en-US" sz="3200" b="1" i="1" dirty="0">
                <a:latin typeface="+mn-lt"/>
                <a:ea typeface="ＭＳ Ｐゴシック" charset="-128"/>
                <a:cs typeface="Arial"/>
              </a:endParaRPr>
            </a:p>
          </p:txBody>
        </p:sp>
        <p:pic>
          <p:nvPicPr>
            <p:cNvPr id="10" name="Picture 1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362200"/>
              <a:ext cx="302895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 useBgFill="1">
        <p:nvSpPr>
          <p:cNvPr id="11" name="Rounded Rectangle 10"/>
          <p:cNvSpPr/>
          <p:nvPr/>
        </p:nvSpPr>
        <p:spPr>
          <a:xfrm>
            <a:off x="3472543" y="5348288"/>
            <a:ext cx="5410200" cy="852312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/>
        </p:spPr>
        <p:txBody>
          <a:bodyPr anchor="ctr"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  <a:ea typeface="ＭＳ Ｐゴシック" charset="-128"/>
                <a:cs typeface="Arial"/>
              </a:rPr>
              <a:t>85% Less Buffer than TCP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3400" y="3815090"/>
            <a:ext cx="4688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bandwidth-delay product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3" idx="1"/>
            <a:endCxn id="9" idx="3"/>
          </p:cNvCxnSpPr>
          <p:nvPr/>
        </p:nvCxnSpPr>
        <p:spPr>
          <a:xfrm flipH="1">
            <a:off x="7815943" y="4076700"/>
            <a:ext cx="337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11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838200" y="1174750"/>
            <a:ext cx="9372600" cy="5181600"/>
          </a:xfrm>
        </p:spPr>
        <p:txBody>
          <a:bodyPr/>
          <a:lstStyle/>
          <a:p>
            <a:r>
              <a:rPr lang="en-US" altLang="zh-CN" sz="2400"/>
              <a:t>Implemented in Windows stack. </a:t>
            </a:r>
          </a:p>
          <a:p>
            <a:r>
              <a:rPr lang="en-US" altLang="zh-CN" sz="2400"/>
              <a:t>Real hardware, </a:t>
            </a:r>
            <a:r>
              <a:rPr lang="en-US" altLang="zh-CN" sz="2400" b="1">
                <a:solidFill>
                  <a:srgbClr val="FF0000"/>
                </a:solidFill>
              </a:rPr>
              <a:t>1Gbps and 10Gbps</a:t>
            </a:r>
            <a:r>
              <a:rPr lang="en-US" altLang="zh-CN" sz="2400"/>
              <a:t> experiments</a:t>
            </a:r>
          </a:p>
          <a:p>
            <a:pPr lvl="1"/>
            <a:r>
              <a:rPr lang="en-US" altLang="zh-CN" sz="2000" b="1">
                <a:solidFill>
                  <a:srgbClr val="0000CC"/>
                </a:solidFill>
              </a:rPr>
              <a:t>90 server testbed</a:t>
            </a:r>
          </a:p>
          <a:p>
            <a:pPr lvl="1"/>
            <a:r>
              <a:rPr lang="en-US" altLang="zh-CN" sz="2000" b="1">
                <a:solidFill>
                  <a:srgbClr val="0000CC"/>
                </a:solidFill>
              </a:rPr>
              <a:t>Broadcom Triumph      </a:t>
            </a:r>
            <a:r>
              <a:rPr lang="en-US" altLang="zh-CN" sz="2000" b="1"/>
              <a:t>48    1G ports  –   4MB shared memory</a:t>
            </a:r>
          </a:p>
          <a:p>
            <a:pPr lvl="1"/>
            <a:r>
              <a:rPr lang="en-US" altLang="zh-CN" sz="2000" b="1">
                <a:solidFill>
                  <a:srgbClr val="0000CC"/>
                </a:solidFill>
              </a:rPr>
              <a:t>Cisco Cat4948                </a:t>
            </a:r>
            <a:r>
              <a:rPr lang="en-US" altLang="zh-CN" sz="2000" b="1"/>
              <a:t>48    1G ports  – 16MB shared memory</a:t>
            </a:r>
          </a:p>
          <a:p>
            <a:pPr lvl="1"/>
            <a:r>
              <a:rPr lang="en-US" altLang="zh-CN" sz="2000" b="1">
                <a:solidFill>
                  <a:srgbClr val="0000CC"/>
                </a:solidFill>
              </a:rPr>
              <a:t>Broadcom Scorpion     </a:t>
            </a:r>
            <a:r>
              <a:rPr lang="en-US" altLang="zh-CN" sz="2000" b="1"/>
              <a:t>24  10G ports  –   4MB shared memory</a:t>
            </a:r>
          </a:p>
          <a:p>
            <a:pPr>
              <a:buFont typeface="Arial" charset="0"/>
              <a:buNone/>
            </a:pPr>
            <a:endParaRPr lang="en-US" altLang="zh-CN" sz="1100"/>
          </a:p>
          <a:p>
            <a:r>
              <a:rPr lang="en-US" altLang="zh-CN" sz="2400"/>
              <a:t>Numerous benchmarks</a:t>
            </a:r>
          </a:p>
          <a:p>
            <a:pPr lvl="1">
              <a:buFont typeface="Arial" charset="0"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–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0000CC"/>
                </a:solidFill>
              </a:rPr>
              <a:t>Throughput and Queue Length</a:t>
            </a:r>
            <a:endParaRPr lang="en-US" altLang="zh-CN" sz="2000" b="1">
              <a:solidFill>
                <a:srgbClr val="0000CC"/>
              </a:solidFill>
              <a:ea typeface="Calibri" charset="0"/>
              <a:cs typeface="Calibri" charset="0"/>
            </a:endParaRPr>
          </a:p>
          <a:p>
            <a:pPr lvl="1">
              <a:buFont typeface="Arial" charset="0"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–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0000CC"/>
                </a:solidFill>
              </a:rPr>
              <a:t>Multi-hop</a:t>
            </a:r>
          </a:p>
          <a:p>
            <a:pPr lvl="1">
              <a:buFont typeface="Arial" charset="0"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– Queue Buildup</a:t>
            </a:r>
          </a:p>
          <a:p>
            <a:pPr lvl="1">
              <a:buFont typeface="Arial" charset="0"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–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0000CC"/>
                </a:solidFill>
              </a:rPr>
              <a:t>Buffer Pressure                                 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42214" y="4522106"/>
            <a:ext cx="4468586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ts val="2650"/>
              </a:lnSpc>
            </a:pPr>
            <a:r>
              <a:rPr lang="en-US" altLang="zh-CN" sz="2000" b="1">
                <a:solidFill>
                  <a:srgbClr val="0000CC"/>
                </a:solidFill>
              </a:rPr>
              <a:t>–</a:t>
            </a:r>
            <a:r>
              <a:rPr lang="en-US" altLang="zh-CN" sz="2000" b="1">
                <a:solidFill>
                  <a:srgbClr val="0000CC"/>
                </a:solidFill>
                <a:ea typeface="Calibri" charset="0"/>
                <a:cs typeface="Calibri" charset="0"/>
              </a:rPr>
              <a:t> Fairness and Convergence</a:t>
            </a:r>
          </a:p>
          <a:p>
            <a:pPr>
              <a:lnSpc>
                <a:spcPts val="2650"/>
              </a:lnSpc>
            </a:pPr>
            <a:r>
              <a:rPr lang="en-US" altLang="zh-CN" sz="2000" b="1" dirty="0">
                <a:solidFill>
                  <a:srgbClr val="0000CC"/>
                </a:solidFill>
              </a:rPr>
              <a:t>–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</a:rPr>
              <a:t>Incast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>
              <a:lnSpc>
                <a:spcPts val="2650"/>
              </a:lnSpc>
            </a:pPr>
            <a:r>
              <a:rPr lang="en-US" altLang="zh-CN" sz="2000" b="1" dirty="0">
                <a:solidFill>
                  <a:srgbClr val="0000CC"/>
                </a:solidFill>
              </a:rPr>
              <a:t>–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</a:rPr>
              <a:t>Static vs Dynamic Buffer </a:t>
            </a:r>
            <a:r>
              <a:rPr lang="en-US" altLang="zh-CN" sz="2000" b="1" dirty="0" err="1">
                <a:solidFill>
                  <a:srgbClr val="0000CC"/>
                </a:solidFill>
              </a:rPr>
              <a:t>Mgmt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xmlns="" val="12652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84413"/>
            <a:ext cx="43878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547938"/>
            <a:ext cx="43878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3413125" y="169068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Background Flows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7985125" y="1690688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Query Flows</a:t>
            </a:r>
          </a:p>
        </p:txBody>
      </p:sp>
    </p:spTree>
    <p:extLst>
      <p:ext uri="{BB962C8B-B14F-4D97-AF65-F5344CB8AC3E}">
        <p14:creationId xmlns:p14="http://schemas.microsoft.com/office/powerpoint/2010/main" xmlns="" val="7973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51125" y="4300598"/>
            <a:ext cx="1981200" cy="14478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CC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84413"/>
            <a:ext cx="43878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547938"/>
            <a:ext cx="43878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3413125" y="169068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Background Flows</a:t>
            </a: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7985125" y="1690688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Query Flows</a:t>
            </a: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3788228" y="5894387"/>
            <a:ext cx="708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altLang="zh-CN" sz="2400" b="1">
                <a:solidFill>
                  <a:srgbClr val="FF0000"/>
                </a:solidFill>
              </a:rPr>
              <a:t> Low latency for short flows.</a:t>
            </a:r>
          </a:p>
        </p:txBody>
      </p:sp>
    </p:spTree>
    <p:extLst>
      <p:ext uri="{BB962C8B-B14F-4D97-AF65-F5344CB8AC3E}">
        <p14:creationId xmlns:p14="http://schemas.microsoft.com/office/powerpoint/2010/main" xmlns="" val="19959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73885" y="6356350"/>
            <a:ext cx="2743200" cy="365125"/>
          </a:xfrm>
        </p:spPr>
        <p:txBody>
          <a:bodyPr/>
          <a:lstStyle/>
          <a:p>
            <a:fld id="{4EEF9975-6C58-5C4C-8961-54FFA2646BA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3557101" y="2977664"/>
            <a:ext cx="3586818" cy="23736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CC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84413"/>
            <a:ext cx="43878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547938"/>
            <a:ext cx="43878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3413125" y="169068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Background Flows</a:t>
            </a: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7985125" y="1690688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Query Flows</a:t>
            </a: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5813425" y="5663545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altLang="zh-CN" sz="2400" b="1" dirty="0">
                <a:solidFill>
                  <a:srgbClr val="FF0000"/>
                </a:solidFill>
              </a:rPr>
              <a:t> Low latency for short flows.</a:t>
            </a:r>
          </a:p>
          <a:p>
            <a:pPr>
              <a:buFont typeface="Wingdings" charset="2"/>
              <a:buChar char="ü"/>
            </a:pPr>
            <a:r>
              <a:rPr lang="en-US" altLang="zh-CN" sz="2400" b="1" dirty="0">
                <a:solidFill>
                  <a:srgbClr val="FF0000"/>
                </a:solidFill>
              </a:rPr>
              <a:t> High throughput for long flows.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50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23124" y="2147888"/>
            <a:ext cx="3352800" cy="3581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00CC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8074" y="2284413"/>
            <a:ext cx="43878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4674" y="2547938"/>
            <a:ext cx="43878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3413124" y="1690688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Background Flows</a:t>
            </a: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7985124" y="1690688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Query Flows</a:t>
            </a:r>
          </a:p>
        </p:txBody>
      </p:sp>
      <p:sp>
        <p:nvSpPr>
          <p:cNvPr id="11" name="TextBox 21"/>
          <p:cNvSpPr txBox="1">
            <a:spLocks noChangeArrowheads="1"/>
          </p:cNvSpPr>
          <p:nvPr/>
        </p:nvSpPr>
        <p:spPr bwMode="auto">
          <a:xfrm>
            <a:off x="7032624" y="5729288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Wingdings" charset="2"/>
              <a:buChar char="ü"/>
            </a:pPr>
            <a:r>
              <a:rPr lang="en-US" altLang="zh-CN" sz="2400" b="1" dirty="0">
                <a:solidFill>
                  <a:srgbClr val="FF0000"/>
                </a:solidFill>
              </a:rPr>
              <a:t> Low latency for short flows.</a:t>
            </a:r>
          </a:p>
          <a:p>
            <a:pPr>
              <a:buFont typeface="Wingdings" charset="2"/>
              <a:buChar char="ü"/>
            </a:pPr>
            <a:r>
              <a:rPr lang="en-US" altLang="zh-CN" sz="2400" b="1" dirty="0">
                <a:solidFill>
                  <a:srgbClr val="FF0000"/>
                </a:solidFill>
              </a:rPr>
              <a:t> High throughput for long flows.</a:t>
            </a:r>
          </a:p>
          <a:p>
            <a:pPr>
              <a:buFont typeface="Wingdings" charset="2"/>
              <a:buChar char="ü"/>
            </a:pPr>
            <a:r>
              <a:rPr lang="en-US" altLang="zh-CN" sz="2400" b="1" dirty="0">
                <a:solidFill>
                  <a:srgbClr val="FF0000"/>
                </a:solidFill>
              </a:rPr>
              <a:t> High burst tolerance for query flows.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9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10" charset="0"/>
              <a:buChar char="•"/>
              <a:defRPr/>
            </a:pPr>
            <a:r>
              <a:rPr lang="en-US" dirty="0"/>
              <a:t>DCTCP satisfies all our requirements for Data Center packet transport.</a:t>
            </a:r>
          </a:p>
          <a:p>
            <a:pPr marL="800100" lvl="1" indent="-34290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rgbClr val="0000CC"/>
                </a:solidFill>
              </a:rPr>
              <a:t>Handles bursts well</a:t>
            </a:r>
          </a:p>
          <a:p>
            <a:pPr marL="800100" lvl="1" indent="-34290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rgbClr val="0000CC"/>
                </a:solidFill>
              </a:rPr>
              <a:t>Keeps queuing delays low</a:t>
            </a:r>
          </a:p>
          <a:p>
            <a:pPr marL="800100" lvl="1" indent="-34290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rgbClr val="0000CC"/>
                </a:solidFill>
              </a:rPr>
              <a:t>Achieves high throughput</a:t>
            </a:r>
          </a:p>
          <a:p>
            <a:pPr fontAlgn="auto">
              <a:spcAft>
                <a:spcPts val="0"/>
              </a:spcAft>
              <a:buFont typeface="Arial" pitchFamily="-110" charset="0"/>
              <a:buNone/>
              <a:defRPr/>
            </a:pPr>
            <a:endParaRPr lang="en-US" sz="1800" dirty="0"/>
          </a:p>
          <a:p>
            <a:pPr>
              <a:buFont typeface="Arial" pitchFamily="-110" charset="0"/>
              <a:buChar char="•"/>
              <a:defRPr/>
            </a:pPr>
            <a:r>
              <a:rPr lang="en-US" dirty="0"/>
              <a:t>Features:</a:t>
            </a:r>
          </a:p>
          <a:p>
            <a:pPr marL="800100" lvl="1" indent="-34290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rgbClr val="0000CC"/>
                </a:solidFill>
              </a:rPr>
              <a:t>Very simple change to TCP and a single switch parameter K.</a:t>
            </a:r>
          </a:p>
          <a:p>
            <a:pPr marL="800100" lvl="1" indent="-342900"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rgbClr val="FF0000"/>
                </a:solidFill>
              </a:rPr>
              <a:t>Based on ECN mechanisms already available in commodity switch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0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Will DCTCP perform worse in the internet?</a:t>
            </a:r>
          </a:p>
          <a:p>
            <a:r>
              <a:rPr lang="en-US" dirty="0" smtClean="0"/>
              <a:t>2. How about SDN using fine-grained TE? </a:t>
            </a:r>
            <a:r>
              <a:rPr lang="en-US" dirty="0" err="1" smtClean="0"/>
              <a:t>OpenTCP</a:t>
            </a:r>
            <a:r>
              <a:rPr lang="en-US" dirty="0" smtClean="0"/>
              <a:t>?</a:t>
            </a:r>
          </a:p>
          <a:p>
            <a:r>
              <a:rPr lang="en-US" dirty="0" smtClean="0"/>
              <a:t>3. Not compatible with SACK, which reduces the # of ACKs</a:t>
            </a:r>
          </a:p>
          <a:p>
            <a:r>
              <a:rPr lang="en-US" dirty="0" smtClean="0"/>
              <a:t>4. Convergence really doesn’t matter?</a:t>
            </a:r>
          </a:p>
          <a:p>
            <a:r>
              <a:rPr lang="en-US" dirty="0" smtClean="0"/>
              <a:t>5. RTT-fairness (favors small RTT flows)?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See “Analysis </a:t>
            </a:r>
            <a:r>
              <a:rPr lang="en-US" dirty="0"/>
              <a:t>of DCTCP: Stability, Convergence, and </a:t>
            </a:r>
            <a:r>
              <a:rPr lang="en-US" dirty="0" smtClean="0"/>
              <a:t>Fairness”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697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3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Packet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585" y="1825625"/>
            <a:ext cx="7124700" cy="4351338"/>
          </a:xfrm>
        </p:spPr>
        <p:txBody>
          <a:bodyPr/>
          <a:lstStyle/>
          <a:p>
            <a:r>
              <a:rPr lang="en-US" altLang="zh-CN" dirty="0"/>
              <a:t>Cloud computing service provider</a:t>
            </a:r>
          </a:p>
          <a:p>
            <a:pPr lvl="1"/>
            <a:r>
              <a:rPr lang="en-US" altLang="zh-CN" sz="2800" dirty="0" smtClean="0"/>
              <a:t>Amazon, Microsoft, Google</a:t>
            </a:r>
            <a:endParaRPr lang="en-US" altLang="zh-CN" sz="2800" dirty="0"/>
          </a:p>
          <a:p>
            <a:pPr lvl="1">
              <a:buFont typeface="Arial" charset="0"/>
              <a:buNone/>
            </a:pPr>
            <a:endParaRPr lang="en-US" altLang="zh-CN" sz="2800" dirty="0"/>
          </a:p>
          <a:p>
            <a:r>
              <a:rPr lang="en-US" altLang="zh-CN" dirty="0"/>
              <a:t>Transport </a:t>
            </a:r>
            <a:r>
              <a:rPr lang="en-US" altLang="zh-CN" b="1" dirty="0">
                <a:solidFill>
                  <a:srgbClr val="FF0000"/>
                </a:solidFill>
              </a:rPr>
              <a:t>inside </a:t>
            </a:r>
            <a:r>
              <a:rPr lang="en-US" altLang="zh-CN" dirty="0"/>
              <a:t>the DC</a:t>
            </a:r>
          </a:p>
          <a:p>
            <a:pPr lvl="1"/>
            <a:r>
              <a:rPr lang="en-US" altLang="zh-CN" sz="2800" dirty="0"/>
              <a:t>TCP rules (99.9% of traffic</a:t>
            </a:r>
            <a:r>
              <a:rPr lang="en-US" altLang="zh-CN" sz="2800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How’s </a:t>
            </a:r>
            <a:r>
              <a:rPr lang="en-US" altLang="zh-CN" dirty="0"/>
              <a:t>TCP doing</a:t>
            </a:r>
            <a:r>
              <a:rPr lang="en-US" altLang="zh-CN" dirty="0" smtClean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8" descr="microsoft-datacenter-image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7035" y="1371600"/>
            <a:ext cx="36258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81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in the Data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We’ll see TCP does not meet demands of apps.</a:t>
            </a:r>
          </a:p>
          <a:p>
            <a:pPr lvl="1"/>
            <a:r>
              <a:rPr lang="en-US" altLang="zh-CN" dirty="0" err="1"/>
              <a:t>Incast</a:t>
            </a:r>
            <a:endParaRPr lang="en-US" altLang="zh-CN" dirty="0"/>
          </a:p>
          <a:p>
            <a:pPr lvl="2">
              <a:buFont typeface="Wingdings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Suffers from </a:t>
            </a:r>
            <a:r>
              <a:rPr lang="en-US" altLang="zh-CN" dirty="0" err="1">
                <a:solidFill>
                  <a:srgbClr val="FF0000"/>
                </a:solidFill>
              </a:rPr>
              <a:t>bursty</a:t>
            </a:r>
            <a:r>
              <a:rPr lang="en-US" altLang="zh-CN" dirty="0">
                <a:solidFill>
                  <a:srgbClr val="FF0000"/>
                </a:solidFill>
              </a:rPr>
              <a:t> packet drops</a:t>
            </a:r>
          </a:p>
          <a:p>
            <a:pPr lvl="1"/>
            <a:r>
              <a:rPr lang="en-US" altLang="zh-CN" dirty="0" smtClean="0"/>
              <a:t>Builds </a:t>
            </a:r>
            <a:r>
              <a:rPr lang="en-US" altLang="zh-CN" dirty="0"/>
              <a:t>up large queues: </a:t>
            </a:r>
          </a:p>
          <a:p>
            <a:pPr lvl="2">
              <a:buFont typeface="Wingdings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 Adds significant latency.</a:t>
            </a:r>
          </a:p>
          <a:p>
            <a:pPr lvl="2">
              <a:buFont typeface="Wingdings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 Wastes precious buffers, esp. bad with shallow-buffered switches.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dirty="0">
                <a:ea typeface="ＭＳ Ｐゴシック" charset="-128"/>
              </a:rPr>
              <a:t>Operators work around TCP problems.</a:t>
            </a:r>
          </a:p>
          <a:p>
            <a:pPr lvl="1" eaLnBrk="0" hangingPunct="0">
              <a:spcBef>
                <a:spcPts val="600"/>
              </a:spcBef>
              <a:buFont typeface="Calibri" charset="0"/>
              <a:buChar char="‒"/>
            </a:pPr>
            <a:r>
              <a:rPr lang="en-US" altLang="zh-CN" dirty="0">
                <a:ea typeface="ＭＳ Ｐゴシック" charset="-128"/>
              </a:rPr>
              <a:t>Ad-hoc, inefficient, often expensive solutions</a:t>
            </a:r>
          </a:p>
          <a:p>
            <a:pPr eaLnBrk="0" hangingPunct="0">
              <a:spcBef>
                <a:spcPts val="600"/>
              </a:spcBef>
            </a:pPr>
            <a:r>
              <a:rPr lang="en-US" altLang="zh-CN" dirty="0" smtClean="0">
                <a:ea typeface="ＭＳ Ｐゴシック" charset="-128"/>
              </a:rPr>
              <a:t>“Our” </a:t>
            </a:r>
            <a:r>
              <a:rPr lang="en-US" altLang="zh-CN" dirty="0">
                <a:ea typeface="ＭＳ Ｐゴシック" charset="-128"/>
              </a:rPr>
              <a:t>solution: </a:t>
            </a:r>
            <a:r>
              <a:rPr lang="en-US" altLang="zh-CN" b="1" dirty="0">
                <a:solidFill>
                  <a:srgbClr val="0000CC"/>
                </a:solidFill>
                <a:ea typeface="ＭＳ Ｐゴシック" charset="-128"/>
              </a:rPr>
              <a:t>Data Center TCP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18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Microsoft 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Measurements from 6000 server production cluster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Instrumentation passively collects logs </a:t>
            </a:r>
          </a:p>
          <a:p>
            <a:pPr lvl="1" indent="-342900" fontAlgn="auto">
              <a:spcBef>
                <a:spcPts val="600"/>
              </a:spcBef>
              <a:spcAft>
                <a:spcPts val="0"/>
              </a:spcAft>
              <a:buFont typeface="Calibri" pitchFamily="34" charset="0"/>
              <a:buChar char="‒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Application-level</a:t>
            </a:r>
          </a:p>
          <a:p>
            <a:pPr lvl="1" indent="-342900" fontAlgn="auto">
              <a:spcBef>
                <a:spcPts val="600"/>
              </a:spcBef>
              <a:spcAft>
                <a:spcPts val="0"/>
              </a:spcAft>
              <a:buFont typeface="Calibri" pitchFamily="34" charset="0"/>
              <a:buChar char="‒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Socket-level</a:t>
            </a:r>
          </a:p>
          <a:p>
            <a:pPr lvl="1" indent="-342900" fontAlgn="auto">
              <a:spcBef>
                <a:spcPts val="600"/>
              </a:spcBef>
              <a:spcAft>
                <a:spcPts val="0"/>
              </a:spcAft>
              <a:buFont typeface="Calibri" pitchFamily="34" charset="0"/>
              <a:buChar char="‒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Selected packet-level</a:t>
            </a:r>
          </a:p>
          <a:p>
            <a:pPr lvl="1" eaLnBrk="0" fontAlgn="auto" hangingPunct="0">
              <a:spcBef>
                <a:spcPct val="2500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None/>
              <a:defRPr/>
            </a:pPr>
            <a:endParaRPr lang="en-US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than </a:t>
            </a:r>
            <a:r>
              <a:rPr lang="en-US" b="1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150TB</a:t>
            </a:r>
            <a:r>
              <a:rPr lang="en-US" dirty="0">
                <a:ea typeface="ＭＳ Ｐゴシック" charset="-128"/>
                <a:cs typeface="ＭＳ Ｐゴシック" charset="-128"/>
              </a:rPr>
              <a:t> of compressed data over a month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6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altLang="zh-CN" dirty="0">
                <a:ea typeface="ＭＳ Ｐゴシック" charset="-128"/>
              </a:rPr>
              <a:t>Partition/Aggregate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r>
              <a:rPr lang="en-US" altLang="zh-CN" b="1" dirty="0">
                <a:solidFill>
                  <a:srgbClr val="000000"/>
                </a:solidFill>
                <a:ea typeface="ＭＳ Ｐゴシック" charset="-128"/>
              </a:rPr>
              <a:t>    </a:t>
            </a:r>
            <a:r>
              <a:rPr lang="en-US" altLang="zh-CN" b="1" dirty="0">
                <a:solidFill>
                  <a:srgbClr val="0000CC"/>
                </a:solidFill>
                <a:ea typeface="ＭＳ Ｐゴシック" charset="-128"/>
              </a:rPr>
              <a:t>(Query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endParaRPr lang="en-US" altLang="zh-CN" b="1" dirty="0">
              <a:solidFill>
                <a:srgbClr val="0000CC"/>
              </a:solidFill>
              <a:ea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endParaRPr lang="en-US" altLang="zh-CN" sz="14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endParaRPr lang="en-US" altLang="zh-CN" sz="14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Short messages [50KB-1MB]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ＭＳ Ｐゴシック" charset="-128"/>
              </a:rPr>
              <a:t>     </a:t>
            </a:r>
            <a:r>
              <a:rPr lang="en-US" altLang="zh-CN" sz="2400" b="1" dirty="0">
                <a:solidFill>
                  <a:srgbClr val="0000CC"/>
                </a:solidFill>
                <a:ea typeface="ＭＳ Ｐゴシック" charset="-128"/>
              </a:rPr>
              <a:t>(</a:t>
            </a:r>
            <a:r>
              <a:rPr lang="en-US" altLang="zh-CN" b="1" dirty="0">
                <a:solidFill>
                  <a:srgbClr val="0000CC"/>
                </a:solidFill>
              </a:rPr>
              <a:t>C</a:t>
            </a:r>
            <a:r>
              <a:rPr lang="en-US" altLang="zh-CN" sz="2400" b="1" dirty="0">
                <a:solidFill>
                  <a:srgbClr val="0000CC"/>
                </a:solidFill>
                <a:ea typeface="ＭＳ Ｐゴシック" charset="-128"/>
              </a:rPr>
              <a:t>oordination, Control state)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endParaRPr lang="en-US" altLang="zh-CN" sz="14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endParaRPr lang="en-US" altLang="zh-CN" sz="1400" dirty="0">
              <a:solidFill>
                <a:srgbClr val="000000"/>
              </a:solidFill>
              <a:ea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altLang="zh-CN" dirty="0">
                <a:solidFill>
                  <a:srgbClr val="000000"/>
                </a:solidFill>
                <a:ea typeface="ＭＳ Ｐゴシック" charset="-128"/>
              </a:rPr>
              <a:t>Large flows [1MB-50MB]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ＭＳ Ｐゴシック" charset="-128"/>
              </a:rPr>
              <a:t>     </a:t>
            </a:r>
            <a:r>
              <a:rPr lang="en-US" altLang="zh-CN" sz="2400" b="1" dirty="0">
                <a:solidFill>
                  <a:srgbClr val="0000CC"/>
                </a:solidFill>
                <a:ea typeface="ＭＳ Ｐゴシック" charset="-128"/>
              </a:rPr>
              <a:t>(</a:t>
            </a:r>
            <a:r>
              <a:rPr lang="en-US" altLang="zh-CN" b="1" dirty="0">
                <a:solidFill>
                  <a:srgbClr val="0000CC"/>
                </a:solidFill>
              </a:rPr>
              <a:t>D</a:t>
            </a:r>
            <a:r>
              <a:rPr lang="en-US" altLang="zh-CN" sz="2400" b="1" dirty="0">
                <a:solidFill>
                  <a:srgbClr val="0000CC"/>
                </a:solidFill>
                <a:ea typeface="ＭＳ Ｐゴシック" charset="-128"/>
              </a:rPr>
              <a:t>ata update)</a:t>
            </a:r>
            <a:r>
              <a:rPr lang="en-US" altLang="zh-CN" sz="2400" b="1" dirty="0">
                <a:solidFill>
                  <a:srgbClr val="000000"/>
                </a:solidFill>
                <a:ea typeface="ＭＳ Ｐゴシック" charset="-128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9397206" y="1690687"/>
            <a:ext cx="1237882" cy="4486275"/>
            <a:chOff x="6526024" y="1627632"/>
            <a:chExt cx="1170176" cy="4239768"/>
          </a:xfrm>
        </p:grpSpPr>
        <p:pic>
          <p:nvPicPr>
            <p:cNvPr id="7" name="Picture 11" descr="gif_mouse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8124" y="3075432"/>
              <a:ext cx="961810" cy="1119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024" y="4751832"/>
              <a:ext cx="1170176" cy="1115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6629400" y="1627632"/>
              <a:ext cx="1032934" cy="1131332"/>
              <a:chOff x="6434666" y="1371600"/>
              <a:chExt cx="1032934" cy="1131332"/>
            </a:xfrm>
          </p:grpSpPr>
          <p:pic>
            <p:nvPicPr>
              <p:cNvPr id="10" name="Picture 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4666" y="1371600"/>
                <a:ext cx="1032934" cy="1115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7"/>
              <p:cNvSpPr txBox="1">
                <a:spLocks noChangeArrowheads="1"/>
              </p:cNvSpPr>
              <p:nvPr/>
            </p:nvSpPr>
            <p:spPr bwMode="auto">
              <a:xfrm>
                <a:off x="6477000" y="2133600"/>
                <a:ext cx="42333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zh-CN"/>
              </a:p>
            </p:txBody>
          </p:sp>
        </p:grp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5590734" y="2008414"/>
            <a:ext cx="3757613" cy="3771900"/>
            <a:chOff x="5222658" y="1824335"/>
            <a:chExt cx="3757815" cy="3742730"/>
          </a:xfrm>
        </p:grpSpPr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5222658" y="1824335"/>
              <a:ext cx="2986021" cy="461665"/>
              <a:chOff x="5222658" y="2057400"/>
              <a:chExt cx="2986021" cy="461665"/>
            </a:xfrm>
          </p:grpSpPr>
          <p:cxnSp>
            <p:nvCxnSpPr>
              <p:cNvPr id="21" name="Straight Arrow Connector 20"/>
              <p:cNvCxnSpPr>
                <a:cxnSpLocks noChangeShapeType="1"/>
              </p:cNvCxnSpPr>
              <p:nvPr/>
            </p:nvCxnSpPr>
            <p:spPr bwMode="auto">
              <a:xfrm>
                <a:off x="5222658" y="2286000"/>
                <a:ext cx="685800" cy="1588"/>
              </a:xfrm>
              <a:prstGeom prst="straightConnector1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2" name="TextBox 7"/>
              <p:cNvSpPr txBox="1">
                <a:spLocks noChangeArrowheads="1"/>
              </p:cNvSpPr>
              <p:nvPr/>
            </p:nvSpPr>
            <p:spPr bwMode="auto">
              <a:xfrm>
                <a:off x="6088034" y="2057400"/>
                <a:ext cx="21206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zh-CN" sz="2400" b="1" dirty="0">
                    <a:solidFill>
                      <a:srgbClr val="FF0000"/>
                    </a:solidFill>
                    <a:ea typeface="ＭＳ Ｐゴシック" charset="-128"/>
                  </a:rPr>
                  <a:t>Delay-sensitive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5230624" y="3424535"/>
              <a:ext cx="2974848" cy="461665"/>
              <a:chOff x="5230624" y="3420070"/>
              <a:chExt cx="2974848" cy="461665"/>
            </a:xfrm>
          </p:grpSpPr>
          <p:cxnSp>
            <p:nvCxnSpPr>
              <p:cNvPr id="19" name="Straight Arrow Connector 18"/>
              <p:cNvCxnSpPr>
                <a:cxnSpLocks noChangeShapeType="1"/>
              </p:cNvCxnSpPr>
              <p:nvPr/>
            </p:nvCxnSpPr>
            <p:spPr bwMode="auto">
              <a:xfrm>
                <a:off x="5230624" y="3657600"/>
                <a:ext cx="685800" cy="1588"/>
              </a:xfrm>
              <a:prstGeom prst="straightConnector1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0" name="TextBox 9"/>
              <p:cNvSpPr txBox="1">
                <a:spLocks noChangeArrowheads="1"/>
              </p:cNvSpPr>
              <p:nvPr/>
            </p:nvSpPr>
            <p:spPr bwMode="auto">
              <a:xfrm>
                <a:off x="6096000" y="3420070"/>
                <a:ext cx="21094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zh-CN" sz="2400" b="1">
                    <a:solidFill>
                      <a:srgbClr val="FF0000"/>
                    </a:solidFill>
                    <a:ea typeface="ＭＳ Ｐゴシック" charset="-128"/>
                  </a:rPr>
                  <a:t>Delay-sensitive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5222658" y="5105400"/>
              <a:ext cx="3757815" cy="461665"/>
              <a:chOff x="5222658" y="4724400"/>
              <a:chExt cx="3757815" cy="461665"/>
            </a:xfrm>
          </p:grpSpPr>
          <p:cxnSp>
            <p:nvCxnSpPr>
              <p:cNvPr id="17" name="Straight Arrow Connector 16"/>
              <p:cNvCxnSpPr>
                <a:cxnSpLocks noChangeShapeType="1"/>
              </p:cNvCxnSpPr>
              <p:nvPr/>
            </p:nvCxnSpPr>
            <p:spPr bwMode="auto">
              <a:xfrm>
                <a:off x="5222658" y="4953000"/>
                <a:ext cx="685800" cy="1588"/>
              </a:xfrm>
              <a:prstGeom prst="straightConnector1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 type="arrow" w="med" len="med"/>
              </a:ln>
              <a:effectLst>
                <a:outerShdw blurRad="635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6088034" y="4724400"/>
                <a:ext cx="28924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zh-CN" sz="2400" b="1">
                    <a:solidFill>
                      <a:srgbClr val="FF0000"/>
                    </a:solidFill>
                    <a:ea typeface="ＭＳ Ｐゴシック" charset="-128"/>
                  </a:rPr>
                  <a:t>Throughput-sensitive</a:t>
                </a:r>
                <a:endParaRPr lang="en-US" altLang="zh-CN" sz="2400" b="1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71795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40747" y="5229649"/>
            <a:ext cx="4114800" cy="365125"/>
          </a:xfrm>
        </p:spPr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9" name="Group 116"/>
          <p:cNvGrpSpPr>
            <a:grpSpLocks/>
          </p:cNvGrpSpPr>
          <p:nvPr/>
        </p:nvGrpSpPr>
        <p:grpSpPr bwMode="auto">
          <a:xfrm>
            <a:off x="4267219" y="1763456"/>
            <a:ext cx="6045200" cy="4800600"/>
            <a:chOff x="152400" y="1676400"/>
            <a:chExt cx="5181600" cy="4114800"/>
          </a:xfrm>
        </p:grpSpPr>
        <p:pic>
          <p:nvPicPr>
            <p:cNvPr id="90" name="Picture 117" descr="04-02QuincyWADC_lg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676400"/>
              <a:ext cx="5151805" cy="3982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Rectangle 90"/>
            <p:cNvSpPr/>
            <p:nvPr/>
          </p:nvSpPr>
          <p:spPr>
            <a:xfrm>
              <a:off x="152400" y="5181600"/>
              <a:ext cx="51816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126"/>
          <p:cNvGrpSpPr>
            <a:grpSpLocks/>
          </p:cNvGrpSpPr>
          <p:nvPr/>
        </p:nvGrpSpPr>
        <p:grpSpPr bwMode="auto">
          <a:xfrm>
            <a:off x="4418032" y="431544"/>
            <a:ext cx="5868987" cy="5694362"/>
            <a:chOff x="3122444" y="954555"/>
            <a:chExt cx="5869156" cy="5693955"/>
          </a:xfrm>
        </p:grpSpPr>
        <p:grpSp>
          <p:nvGrpSpPr>
            <p:cNvPr id="93" name="Group 121"/>
            <p:cNvGrpSpPr>
              <a:grpSpLocks/>
            </p:cNvGrpSpPr>
            <p:nvPr/>
          </p:nvGrpSpPr>
          <p:grpSpPr bwMode="auto">
            <a:xfrm>
              <a:off x="3122444" y="954555"/>
              <a:ext cx="5869156" cy="5253691"/>
              <a:chOff x="3123322" y="954555"/>
              <a:chExt cx="5869156" cy="5253691"/>
            </a:xfrm>
          </p:grpSpPr>
          <p:grpSp>
            <p:nvGrpSpPr>
              <p:cNvPr id="96" name="Group 120"/>
              <p:cNvGrpSpPr>
                <a:grpSpLocks/>
              </p:cNvGrpSpPr>
              <p:nvPr/>
            </p:nvGrpSpPr>
            <p:grpSpPr bwMode="auto">
              <a:xfrm>
                <a:off x="3123322" y="954555"/>
                <a:ext cx="5869156" cy="5253691"/>
                <a:chOff x="3123322" y="954555"/>
                <a:chExt cx="5869156" cy="5253691"/>
              </a:xfrm>
            </p:grpSpPr>
            <p:grpSp>
              <p:nvGrpSpPr>
                <p:cNvPr id="99" name="Group 119"/>
                <p:cNvGrpSpPr>
                  <a:grpSpLocks/>
                </p:cNvGrpSpPr>
                <p:nvPr/>
              </p:nvGrpSpPr>
              <p:grpSpPr bwMode="auto">
                <a:xfrm>
                  <a:off x="3123322" y="954555"/>
                  <a:ext cx="5869156" cy="5253691"/>
                  <a:chOff x="3123322" y="954555"/>
                  <a:chExt cx="5869156" cy="5253691"/>
                </a:xfrm>
              </p:grpSpPr>
              <p:grpSp>
                <p:nvGrpSpPr>
                  <p:cNvPr id="108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360341" y="954555"/>
                    <a:ext cx="1758392" cy="1102845"/>
                    <a:chOff x="3733801" y="1408176"/>
                    <a:chExt cx="2128577" cy="1335024"/>
                  </a:xfrm>
                </p:grpSpPr>
                <p:pic>
                  <p:nvPicPr>
                    <p:cNvPr id="121" name="Picture 16" descr="server2.jp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733801" y="1408176"/>
                      <a:ext cx="1390650" cy="13350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2" name="Text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39958" y="1408176"/>
                      <a:ext cx="922420" cy="484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TLA</a:t>
                      </a:r>
                    </a:p>
                  </p:txBody>
                </p:sp>
              </p:grpSp>
              <p:grpSp>
                <p:nvGrpSpPr>
                  <p:cNvPr id="109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6172199" y="2971800"/>
                    <a:ext cx="1828802" cy="1143000"/>
                    <a:chOff x="2910638" y="1359567"/>
                    <a:chExt cx="2213812" cy="1383633"/>
                  </a:xfrm>
                </p:grpSpPr>
                <p:pic>
                  <p:nvPicPr>
                    <p:cNvPr id="119" name="Picture 39" descr="server2.jp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733800" y="1408176"/>
                      <a:ext cx="1390650" cy="13350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0" name="Text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10638" y="1359567"/>
                      <a:ext cx="837150" cy="484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MLA</a:t>
                      </a:r>
                    </a:p>
                  </p:txBody>
                </p:sp>
              </p:grpSp>
              <p:pic>
                <p:nvPicPr>
                  <p:cNvPr id="110" name="Picture 47" descr="server-gray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23322" y="5217646"/>
                    <a:ext cx="915278" cy="974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1" name="Picture 48" descr="server-gray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14800" y="5217646"/>
                    <a:ext cx="915278" cy="974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2" name="Picture 49" descr="server-gray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04522" y="5217646"/>
                    <a:ext cx="915278" cy="974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3" name="Picture 50" descr="server-gray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5122" y="5233918"/>
                    <a:ext cx="915278" cy="974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4" name="Picture 51" descr="server-gray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85722" y="5217646"/>
                    <a:ext cx="915278" cy="974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5" name="Picture 52" descr="server-gray.png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077200" y="5217646"/>
                    <a:ext cx="915278" cy="974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11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3962401" y="2971800"/>
                    <a:ext cx="1683036" cy="1138891"/>
                    <a:chOff x="3733800" y="1364542"/>
                    <a:chExt cx="2037358" cy="1378659"/>
                  </a:xfrm>
                </p:grpSpPr>
                <p:pic>
                  <p:nvPicPr>
                    <p:cNvPr id="117" name="Picture 69" descr="server2.jpg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733800" y="1408177"/>
                      <a:ext cx="1390650" cy="13350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18" name="Text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34008" y="1364542"/>
                      <a:ext cx="837150" cy="484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MLA</a:t>
                      </a:r>
                    </a:p>
                  </p:txBody>
                </p:sp>
              </p:grpSp>
            </p:grpSp>
            <p:grpSp>
              <p:nvGrpSpPr>
                <p:cNvPr id="100" name="Group 93"/>
                <p:cNvGrpSpPr>
                  <a:grpSpLocks/>
                </p:cNvGrpSpPr>
                <p:nvPr/>
              </p:nvGrpSpPr>
              <p:grpSpPr bwMode="auto">
                <a:xfrm>
                  <a:off x="3669537" y="3998446"/>
                  <a:ext cx="1740663" cy="1294485"/>
                  <a:chOff x="838200" y="4169885"/>
                  <a:chExt cx="1740663" cy="1294485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 rot="5400000">
                    <a:off x="590509" y="4422955"/>
                    <a:ext cx="1288957" cy="79377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rot="5400000">
                    <a:off x="1096934" y="4807143"/>
                    <a:ext cx="1273084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rot="16200000" flipH="1">
                    <a:off x="1560498" y="4434069"/>
                    <a:ext cx="1277846" cy="76043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97"/>
                <p:cNvGrpSpPr>
                  <a:grpSpLocks/>
                </p:cNvGrpSpPr>
                <p:nvPr/>
              </p:nvGrpSpPr>
              <p:grpSpPr bwMode="auto">
                <a:xfrm>
                  <a:off x="6565137" y="3998446"/>
                  <a:ext cx="1740663" cy="1294485"/>
                  <a:chOff x="838200" y="4169885"/>
                  <a:chExt cx="1740663" cy="1294485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 rot="5400000">
                    <a:off x="589798" y="4423749"/>
                    <a:ext cx="1288957" cy="79218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 rot="5400000">
                    <a:off x="1096223" y="4806349"/>
                    <a:ext cx="1273084" cy="158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rot="16200000" flipH="1">
                    <a:off x="1558994" y="4434068"/>
                    <a:ext cx="1277846" cy="76043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7" name="Straight Connector 96"/>
              <p:cNvCxnSpPr/>
              <p:nvPr/>
            </p:nvCxnSpPr>
            <p:spPr>
              <a:xfrm rot="16200000" flipH="1">
                <a:off x="5961115" y="2115687"/>
                <a:ext cx="1092122" cy="82393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5400000">
                <a:off x="4803001" y="2014876"/>
                <a:ext cx="1112758" cy="10461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105"/>
            <p:cNvSpPr txBox="1">
              <a:spLocks noChangeArrowheads="1"/>
            </p:cNvSpPr>
            <p:nvPr/>
          </p:nvSpPr>
          <p:spPr bwMode="auto">
            <a:xfrm>
              <a:off x="5105400" y="6248400"/>
              <a:ext cx="1981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Worker Nodes</a:t>
              </a:r>
            </a:p>
          </p:txBody>
        </p:sp>
        <p:sp>
          <p:nvSpPr>
            <p:cNvPr id="95" name="TextBox 218"/>
            <p:cNvSpPr txBox="1">
              <a:spLocks noChangeArrowheads="1"/>
            </p:cNvSpPr>
            <p:nvPr/>
          </p:nvSpPr>
          <p:spPr bwMode="auto">
            <a:xfrm>
              <a:off x="5486400" y="2895600"/>
              <a:ext cx="914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sz="2000" b="1"/>
                <a:t>………</a:t>
              </a:r>
              <a:endParaRPr lang="en-US" altLang="zh-CN" b="1"/>
            </a:p>
          </p:txBody>
        </p:sp>
      </p:grpSp>
      <p:sp>
        <p:nvSpPr>
          <p:cNvPr id="123" name="Content Placeholder 4"/>
          <p:cNvSpPr txBox="1">
            <a:spLocks/>
          </p:cNvSpPr>
          <p:nvPr/>
        </p:nvSpPr>
        <p:spPr>
          <a:xfrm>
            <a:off x="1905019" y="2144456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  <a:buClr>
                <a:srgbClr val="000000"/>
              </a:buClr>
              <a:buFont typeface="Arial" charset="0"/>
              <a:buNone/>
            </a:pPr>
            <a:endParaRPr lang="en-US" altLang="zh-CN" smtClean="0">
              <a:solidFill>
                <a:srgbClr val="000000"/>
              </a:solidFill>
              <a:ea typeface="ＭＳ Ｐゴシック" charset="-128"/>
            </a:endParaRPr>
          </a:p>
          <a:p>
            <a:endParaRPr lang="en-US" altLang="zh-CN"/>
          </a:p>
        </p:txBody>
      </p:sp>
      <p:grpSp>
        <p:nvGrpSpPr>
          <p:cNvPr id="125" name="Group 121"/>
          <p:cNvGrpSpPr>
            <a:grpSpLocks/>
          </p:cNvGrpSpPr>
          <p:nvPr/>
        </p:nvGrpSpPr>
        <p:grpSpPr bwMode="auto">
          <a:xfrm>
            <a:off x="1401782" y="423606"/>
            <a:ext cx="2070100" cy="1828800"/>
            <a:chOff x="138952" y="609600"/>
            <a:chExt cx="2070848" cy="1828800"/>
          </a:xfrm>
        </p:grpSpPr>
        <p:pic>
          <p:nvPicPr>
            <p:cNvPr id="126" name="Picture 122" descr="Computergirl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952" y="609600"/>
              <a:ext cx="2070848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Rounded Rectangle 126"/>
            <p:cNvSpPr/>
            <p:nvPr/>
          </p:nvSpPr>
          <p:spPr>
            <a:xfrm>
              <a:off x="1295070" y="838200"/>
              <a:ext cx="281089" cy="341313"/>
            </a:xfrm>
            <a:prstGeom prst="roundRect">
              <a:avLst/>
            </a:prstGeom>
            <a:solidFill>
              <a:srgbClr val="B5D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28" name="Picture 124" descr="bingLogo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886814"/>
              <a:ext cx="256032" cy="10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25" descr="microsoft-bing2-1.jpg"/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992827"/>
              <a:ext cx="256032" cy="117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0" name="Picture 129" descr="clou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6032" y="282319"/>
            <a:ext cx="2668587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69"/>
          <p:cNvSpPr>
            <a:spLocks noChangeArrowheads="1"/>
          </p:cNvSpPr>
          <p:nvPr/>
        </p:nvSpPr>
        <p:spPr bwMode="auto">
          <a:xfrm rot="2565780">
            <a:off x="6956444" y="1357056"/>
            <a:ext cx="234950" cy="45720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-109" charset="0"/>
              <a:ea typeface="+mn-ea"/>
            </a:endParaRPr>
          </a:p>
        </p:txBody>
      </p:sp>
      <p:sp>
        <p:nvSpPr>
          <p:cNvPr id="132" name="Rectangle 169"/>
          <p:cNvSpPr>
            <a:spLocks noChangeAspect="1" noChangeArrowheads="1"/>
          </p:cNvSpPr>
          <p:nvPr/>
        </p:nvSpPr>
        <p:spPr bwMode="auto">
          <a:xfrm rot="19365942">
            <a:off x="7353319" y="1360231"/>
            <a:ext cx="228600" cy="457200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33" name="Rectangle 169"/>
          <p:cNvSpPr>
            <a:spLocks noChangeAspect="1" noChangeArrowheads="1"/>
          </p:cNvSpPr>
          <p:nvPr/>
        </p:nvSpPr>
        <p:spPr bwMode="auto">
          <a:xfrm rot="1907847">
            <a:off x="5535632" y="3390644"/>
            <a:ext cx="228600" cy="457200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34" name="Rectangle 169"/>
          <p:cNvSpPr>
            <a:spLocks noChangeAspect="1" noChangeArrowheads="1"/>
          </p:cNvSpPr>
          <p:nvPr/>
        </p:nvSpPr>
        <p:spPr bwMode="auto">
          <a:xfrm rot="19720810">
            <a:off x="5918219" y="3389056"/>
            <a:ext cx="228600" cy="457200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35" name="Rectangle 169"/>
          <p:cNvSpPr>
            <a:spLocks noChangeAspect="1" noChangeArrowheads="1"/>
          </p:cNvSpPr>
          <p:nvPr/>
        </p:nvSpPr>
        <p:spPr bwMode="auto">
          <a:xfrm>
            <a:off x="5737244" y="3404931"/>
            <a:ext cx="228600" cy="457200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36" name="Rectangle 169"/>
          <p:cNvSpPr>
            <a:spLocks noChangeAspect="1" noChangeArrowheads="1"/>
          </p:cNvSpPr>
          <p:nvPr/>
        </p:nvSpPr>
        <p:spPr bwMode="auto">
          <a:xfrm rot="1907847">
            <a:off x="8431232" y="3414456"/>
            <a:ext cx="228600" cy="457200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37" name="Rectangle 169"/>
          <p:cNvSpPr>
            <a:spLocks noChangeAspect="1" noChangeArrowheads="1"/>
          </p:cNvSpPr>
          <p:nvPr/>
        </p:nvSpPr>
        <p:spPr bwMode="auto">
          <a:xfrm rot="19720810">
            <a:off x="8813819" y="3414456"/>
            <a:ext cx="228600" cy="457200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38" name="Rectangle 169"/>
          <p:cNvSpPr>
            <a:spLocks noChangeAspect="1" noChangeArrowheads="1"/>
          </p:cNvSpPr>
          <p:nvPr/>
        </p:nvSpPr>
        <p:spPr bwMode="auto">
          <a:xfrm>
            <a:off x="8632844" y="3428744"/>
            <a:ext cx="228600" cy="457200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pic>
        <p:nvPicPr>
          <p:cNvPr id="139" name="Picture 138" descr="picasso1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19" y="4662231"/>
            <a:ext cx="11223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139" descr="picasso3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8957" y="4662231"/>
            <a:ext cx="10080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140" descr="picasso10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19" y="4662231"/>
            <a:ext cx="18113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141" descr="picasso4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19" y="4662231"/>
            <a:ext cx="1624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142" descr="picasso5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19" y="4662231"/>
            <a:ext cx="10287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143" descr="picasso2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0844" y="4662231"/>
            <a:ext cx="1069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144" descr="picasso8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3044" y="4662231"/>
            <a:ext cx="1323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145" descr="picasso10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19" y="4662231"/>
            <a:ext cx="1771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46"/>
          <p:cNvSpPr txBox="1">
            <a:spLocks noChangeArrowheads="1"/>
          </p:cNvSpPr>
          <p:nvPr/>
        </p:nvSpPr>
        <p:spPr bwMode="auto">
          <a:xfrm>
            <a:off x="7165994" y="4887656"/>
            <a:ext cx="327342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“Everything you can imagine is real.” </a:t>
            </a:r>
          </a:p>
        </p:txBody>
      </p:sp>
      <p:sp>
        <p:nvSpPr>
          <p:cNvPr id="148" name="TextBox 147"/>
          <p:cNvSpPr txBox="1">
            <a:spLocks noChangeArrowheads="1"/>
          </p:cNvSpPr>
          <p:nvPr/>
        </p:nvSpPr>
        <p:spPr bwMode="auto">
          <a:xfrm>
            <a:off x="7162819" y="4887656"/>
            <a:ext cx="32734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“Bad artists copy. </a:t>
            </a:r>
          </a:p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Good artists steal.”</a:t>
            </a:r>
          </a:p>
        </p:txBody>
      </p:sp>
      <p:sp>
        <p:nvSpPr>
          <p:cNvPr id="149" name="TextBox 148"/>
          <p:cNvSpPr txBox="1">
            <a:spLocks noChangeArrowheads="1"/>
          </p:cNvSpPr>
          <p:nvPr/>
        </p:nvSpPr>
        <p:spPr bwMode="auto">
          <a:xfrm>
            <a:off x="7165994" y="4887656"/>
            <a:ext cx="32734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“It is your work in life that is the ultimate seduction.“</a:t>
            </a:r>
          </a:p>
        </p:txBody>
      </p:sp>
      <p:sp>
        <p:nvSpPr>
          <p:cNvPr id="150" name="TextBox 149"/>
          <p:cNvSpPr txBox="1">
            <a:spLocks noChangeArrowheads="1"/>
          </p:cNvSpPr>
          <p:nvPr/>
        </p:nvSpPr>
        <p:spPr bwMode="auto">
          <a:xfrm>
            <a:off x="7162819" y="4887656"/>
            <a:ext cx="32734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“The chief enemy of creativity is good sense.“</a:t>
            </a:r>
          </a:p>
        </p:txBody>
      </p:sp>
      <p:sp>
        <p:nvSpPr>
          <p:cNvPr id="151" name="TextBox 150"/>
          <p:cNvSpPr txBox="1">
            <a:spLocks noChangeArrowheads="1"/>
          </p:cNvSpPr>
          <p:nvPr/>
        </p:nvSpPr>
        <p:spPr bwMode="auto">
          <a:xfrm>
            <a:off x="7165994" y="4887656"/>
            <a:ext cx="32734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“Inspiration does exist, </a:t>
            </a:r>
          </a:p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but it must find you working.”</a:t>
            </a:r>
          </a:p>
        </p:txBody>
      </p: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7162819" y="4887656"/>
            <a:ext cx="32734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“I'd like to live as a poor man </a:t>
            </a:r>
          </a:p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with lots of money.“</a:t>
            </a:r>
          </a:p>
        </p:txBody>
      </p:sp>
      <p:sp>
        <p:nvSpPr>
          <p:cNvPr id="153" name="TextBox 152"/>
          <p:cNvSpPr txBox="1">
            <a:spLocks noChangeArrowheads="1"/>
          </p:cNvSpPr>
          <p:nvPr/>
        </p:nvSpPr>
        <p:spPr bwMode="auto">
          <a:xfrm>
            <a:off x="7165994" y="4887656"/>
            <a:ext cx="32734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“Art is a lie that makes us</a:t>
            </a:r>
          </a:p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 realize the truth.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7162819" y="4887656"/>
            <a:ext cx="3273425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“Computers are useless. </a:t>
            </a:r>
          </a:p>
          <a:p>
            <a:pPr algn="ctr"/>
            <a:r>
              <a:rPr lang="en-US" altLang="zh-CN" sz="1600" b="1">
                <a:solidFill>
                  <a:srgbClr val="0000CC"/>
                </a:solidFill>
              </a:rPr>
              <a:t>They can only give you answers.”</a:t>
            </a:r>
          </a:p>
        </p:txBody>
      </p:sp>
      <p:sp>
        <p:nvSpPr>
          <p:cNvPr id="155" name="Rectangle 167"/>
          <p:cNvSpPr>
            <a:spLocks noChangeAspect="1" noChangeArrowheads="1"/>
          </p:cNvSpPr>
          <p:nvPr/>
        </p:nvSpPr>
        <p:spPr bwMode="auto">
          <a:xfrm rot="1979433">
            <a:off x="4983182" y="4328856"/>
            <a:ext cx="228600" cy="4572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56" name="Rectangle 167"/>
          <p:cNvSpPr>
            <a:spLocks noChangeAspect="1" noChangeArrowheads="1"/>
          </p:cNvSpPr>
          <p:nvPr/>
        </p:nvSpPr>
        <p:spPr bwMode="auto">
          <a:xfrm rot="19624742">
            <a:off x="6481782" y="4328856"/>
            <a:ext cx="228600" cy="4572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57" name="Rectangle 167"/>
          <p:cNvSpPr>
            <a:spLocks noChangeAspect="1" noChangeArrowheads="1"/>
          </p:cNvSpPr>
          <p:nvPr/>
        </p:nvSpPr>
        <p:spPr bwMode="auto">
          <a:xfrm>
            <a:off x="5746769" y="4332031"/>
            <a:ext cx="228600" cy="4572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58" name="Rectangle 167"/>
          <p:cNvSpPr>
            <a:spLocks noChangeAspect="1" noChangeArrowheads="1"/>
          </p:cNvSpPr>
          <p:nvPr/>
        </p:nvSpPr>
        <p:spPr bwMode="auto">
          <a:xfrm rot="1979433">
            <a:off x="7878782" y="4328856"/>
            <a:ext cx="228600" cy="4572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59" name="Rectangle 167"/>
          <p:cNvSpPr>
            <a:spLocks noChangeAspect="1" noChangeArrowheads="1"/>
          </p:cNvSpPr>
          <p:nvPr/>
        </p:nvSpPr>
        <p:spPr bwMode="auto">
          <a:xfrm rot="19624742">
            <a:off x="9377382" y="4328856"/>
            <a:ext cx="228600" cy="4572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60" name="Rectangle 167"/>
          <p:cNvSpPr>
            <a:spLocks noChangeAspect="1" noChangeArrowheads="1"/>
          </p:cNvSpPr>
          <p:nvPr/>
        </p:nvSpPr>
        <p:spPr bwMode="auto">
          <a:xfrm>
            <a:off x="8642369" y="4332031"/>
            <a:ext cx="228600" cy="4572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61" name="Rectangle 167"/>
          <p:cNvSpPr>
            <a:spLocks noChangeAspect="1" noChangeArrowheads="1"/>
          </p:cNvSpPr>
          <p:nvPr/>
        </p:nvSpPr>
        <p:spPr bwMode="auto">
          <a:xfrm rot="2584639">
            <a:off x="6221432" y="2204781"/>
            <a:ext cx="228600" cy="4572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sp>
        <p:nvSpPr>
          <p:cNvPr id="162" name="Rectangle 167"/>
          <p:cNvSpPr>
            <a:spLocks noChangeAspect="1" noChangeArrowheads="1"/>
          </p:cNvSpPr>
          <p:nvPr/>
        </p:nvSpPr>
        <p:spPr bwMode="auto">
          <a:xfrm rot="19296511">
            <a:off x="7988319" y="2166681"/>
            <a:ext cx="228600" cy="4572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latin typeface="Arial" charset="0"/>
            </a:endParaRPr>
          </a:p>
        </p:txBody>
      </p:sp>
      <p:grpSp>
        <p:nvGrpSpPr>
          <p:cNvPr id="163" name="Group 110"/>
          <p:cNvGrpSpPr>
            <a:grpSpLocks/>
          </p:cNvGrpSpPr>
          <p:nvPr/>
        </p:nvGrpSpPr>
        <p:grpSpPr bwMode="auto">
          <a:xfrm>
            <a:off x="1563707" y="1490406"/>
            <a:ext cx="3084512" cy="774700"/>
            <a:chOff x="192024" y="1981200"/>
            <a:chExt cx="3084576" cy="775097"/>
          </a:xfrm>
        </p:grpSpPr>
        <p:pic>
          <p:nvPicPr>
            <p:cNvPr id="164" name="Picture 103" descr="microsoft-bing2.jpg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24" y="2451497"/>
              <a:ext cx="3084576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5" name="Picture 104" descr="bingLogo.jp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56" y="1981200"/>
              <a:ext cx="1135811" cy="470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2819419" y="1926969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b="1"/>
              <a:t>Picasso</a:t>
            </a:r>
          </a:p>
        </p:txBody>
      </p:sp>
      <p:sp>
        <p:nvSpPr>
          <p:cNvPr id="167" name="TextBox 166"/>
          <p:cNvSpPr txBox="1">
            <a:spLocks noChangeArrowheads="1"/>
          </p:cNvSpPr>
          <p:nvPr/>
        </p:nvSpPr>
        <p:spPr bwMode="auto">
          <a:xfrm>
            <a:off x="1600219" y="2130169"/>
            <a:ext cx="4343400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2400"/>
              <a:t> Time is money</a:t>
            </a:r>
          </a:p>
          <a:p>
            <a:pPr lvl="1">
              <a:buFont typeface="Wingdings" charset="2"/>
              <a:buChar char="Ø"/>
            </a:pPr>
            <a:r>
              <a:rPr lang="en-US" altLang="zh-CN" sz="2000" b="1">
                <a:solidFill>
                  <a:srgbClr val="FF0000"/>
                </a:solidFill>
              </a:rPr>
              <a:t> Strict deadlines (SLAs)</a:t>
            </a:r>
          </a:p>
          <a:p>
            <a:pPr lvl="1"/>
            <a:endParaRPr lang="en-US" altLang="zh-CN" sz="2000" b="1">
              <a:solidFill>
                <a:srgbClr val="0000CC"/>
              </a:solidFill>
            </a:endParaRPr>
          </a:p>
          <a:p>
            <a:pPr lvl="1"/>
            <a:endParaRPr lang="en-US" altLang="zh-CN" sz="2000" b="1">
              <a:solidFill>
                <a:srgbClr val="0000CC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zh-CN" sz="2400"/>
              <a:t> Missed deadline</a:t>
            </a:r>
          </a:p>
          <a:p>
            <a:pPr lvl="1">
              <a:buFont typeface="Wingdings" charset="2"/>
              <a:buChar char="Ø"/>
            </a:pPr>
            <a:r>
              <a:rPr lang="en-US" altLang="zh-CN" sz="2000" b="1">
                <a:solidFill>
                  <a:srgbClr val="FF0000"/>
                </a:solidFill>
              </a:rPr>
              <a:t> Lower quality result</a:t>
            </a:r>
          </a:p>
          <a:p>
            <a:pPr>
              <a:buFont typeface="Wingdings" charset="2"/>
              <a:buChar char="Ø"/>
            </a:pPr>
            <a:endParaRPr lang="en-US" altLang="zh-CN" sz="2000" b="1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endParaRPr lang="en-US" altLang="zh-CN" sz="2000" b="1">
              <a:solidFill>
                <a:srgbClr val="FF0000"/>
              </a:solidFill>
            </a:endParaRPr>
          </a:p>
          <a:p>
            <a:endParaRPr lang="en-US" altLang="zh-CN" sz="2000" b="1">
              <a:solidFill>
                <a:srgbClr val="0000CC"/>
              </a:solidFill>
            </a:endParaRPr>
          </a:p>
        </p:txBody>
      </p:sp>
      <p:grpSp>
        <p:nvGrpSpPr>
          <p:cNvPr id="168" name="Group 135"/>
          <p:cNvGrpSpPr>
            <a:grpSpLocks/>
          </p:cNvGrpSpPr>
          <p:nvPr/>
        </p:nvGrpSpPr>
        <p:grpSpPr bwMode="auto">
          <a:xfrm>
            <a:off x="6172219" y="772856"/>
            <a:ext cx="3733800" cy="4572000"/>
            <a:chOff x="4876800" y="1295400"/>
            <a:chExt cx="3733800" cy="4572000"/>
          </a:xfrm>
        </p:grpSpPr>
        <p:sp>
          <p:nvSpPr>
            <p:cNvPr id="169" name="TextBox 130"/>
            <p:cNvSpPr txBox="1">
              <a:spLocks noChangeArrowheads="1"/>
            </p:cNvSpPr>
            <p:nvPr/>
          </p:nvSpPr>
          <p:spPr bwMode="auto">
            <a:xfrm>
              <a:off x="6400800" y="1295400"/>
              <a:ext cx="2209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CC"/>
                  </a:solidFill>
                </a:rPr>
                <a:t>Deadline = 250ms</a:t>
              </a:r>
            </a:p>
          </p:txBody>
        </p:sp>
        <p:sp>
          <p:nvSpPr>
            <p:cNvPr id="170" name="TextBox 131"/>
            <p:cNvSpPr txBox="1">
              <a:spLocks noChangeArrowheads="1"/>
            </p:cNvSpPr>
            <p:nvPr/>
          </p:nvSpPr>
          <p:spPr bwMode="auto">
            <a:xfrm>
              <a:off x="4876800" y="3288268"/>
              <a:ext cx="2209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CC"/>
                  </a:solidFill>
                </a:rPr>
                <a:t>Deadline = 50ms</a:t>
              </a:r>
            </a:p>
          </p:txBody>
        </p:sp>
        <p:sp>
          <p:nvSpPr>
            <p:cNvPr id="171" name="TextBox 132"/>
            <p:cNvSpPr txBox="1">
              <a:spLocks noChangeArrowheads="1"/>
            </p:cNvSpPr>
            <p:nvPr/>
          </p:nvSpPr>
          <p:spPr bwMode="auto">
            <a:xfrm>
              <a:off x="4876800" y="5498068"/>
              <a:ext cx="220980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CC"/>
                  </a:solidFill>
                </a:rPr>
                <a:t>Deadline = 10ms</a:t>
              </a:r>
            </a:p>
          </p:txBody>
        </p:sp>
      </p:grpSp>
      <p:sp>
        <p:nvSpPr>
          <p:cNvPr id="86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EECS 582 – W16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48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365 0.00486 L 0.00404 -0.17408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95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" presetClass="emph" presetSubtype="1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4" dur="7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7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7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mph" presetSubtype="2" fill="hold" grpId="4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to="0.76" calcmode="lin" valueType="num">
                                      <p:cBhvr override="childStyle">
                                        <p:cTn id="28" dur="7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0819 0.1194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597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6667 0.11898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0.06653 0.1421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710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0169 0.13495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73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06289 0.13912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694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06653 0.14213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710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33333E-6 L 0.00169 0.13496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673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06289 0.13912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decel="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900" decel="10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decel="100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900" decel="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decel="100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900" decel="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0"/>
                            </p:stCondLst>
                            <p:childTnLst>
                              <p:par>
                                <p:cTn id="1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900" decel="10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900" decel="100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000"/>
                            </p:stCondLst>
                            <p:childTnLst>
                              <p:par>
                                <p:cTn id="1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900" decel="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900" decel="100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000"/>
                            </p:stCondLst>
                            <p:childTnLst>
                              <p:par>
                                <p:cTn id="2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579 L -0.06185 -0.13472 " pathEditMode="relative" rAng="0" ptsTypes="AA">
                                      <p:cBhvr>
                                        <p:cTn id="2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7037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8 L 0.06758 -0.14051 " pathEditMode="relative" rAng="0" ptsTypes="AA">
                                      <p:cBhvr>
                                        <p:cTn id="24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7477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324 L 0.00143 -0.12662 " pathEditMode="relative" rAng="0" ptsTypes="AA">
                                      <p:cBhvr>
                                        <p:cTn id="2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505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579 L -0.06185 -0.13472 " pathEditMode="relative" rAng="0" ptsTypes="AA">
                                      <p:cBhvr>
                                        <p:cTn id="24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7037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88 L 0.06758 -0.14051 " pathEditMode="relative" rAng="0" ptsTypes="AA">
                                      <p:cBhvr>
                                        <p:cTn id="24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7477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324 L 0.00143 -0.12662 " pathEditMode="relative" rAng="0" ptsTypes="AA">
                                      <p:cBhvr>
                                        <p:cTn id="2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6731 -0.11575 " pathEditMode="relative" rAng="0" ptsTypes="AA">
                                      <p:cBhvr>
                                        <p:cTn id="2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949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08333 -0.12222 " pathEditMode="relative" rAng="0" ptsTypes="AA">
                                      <p:cBhvr>
                                        <p:cTn id="27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6111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1" grpId="1" animBg="1"/>
      <p:bldP spid="131" grpId="2" animBg="1"/>
      <p:bldP spid="132" grpId="0" animBg="1"/>
      <p:bldP spid="132" grpId="1" animBg="1"/>
      <p:bldP spid="132" grpId="2" animBg="1"/>
      <p:bldP spid="133" grpId="0" animBg="1"/>
      <p:bldP spid="133" grpId="1" animBg="1"/>
      <p:bldP spid="133" grpId="2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8" grpId="2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5" grpId="2" animBg="1"/>
      <p:bldP spid="156" grpId="0" animBg="1"/>
      <p:bldP spid="156" grpId="1" animBg="1"/>
      <p:bldP spid="156" grpId="2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162" grpId="0" animBg="1"/>
      <p:bldP spid="162" grpId="1" animBg="1"/>
      <p:bldP spid="162" grpId="2" animBg="1"/>
      <p:bldP spid="166" grpId="0" build="allAtOnce"/>
      <p:bldP spid="166" grpId="1" build="allAtOnce"/>
      <p:bldP spid="166" grpId="2" build="allAtOnce"/>
      <p:bldP spid="166" grpId="3" build="allAtOnce"/>
      <p:bldP spid="166" grpId="4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dirty="0" err="1"/>
              <a:t>Incast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Queue Buildup</a:t>
            </a:r>
          </a:p>
          <a:p>
            <a:endParaRPr lang="en-US" altLang="zh-CN" dirty="0"/>
          </a:p>
          <a:p>
            <a:r>
              <a:rPr lang="en-US" altLang="zh-CN" dirty="0"/>
              <a:t>Buffer </a:t>
            </a:r>
            <a:r>
              <a:rPr lang="en-US" altLang="zh-CN" dirty="0" smtClean="0"/>
              <a:t>Pressure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9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258" y="6356350"/>
            <a:ext cx="4114800" cy="365125"/>
          </a:xfrm>
        </p:spPr>
        <p:txBody>
          <a:bodyPr/>
          <a:lstStyle/>
          <a:p>
            <a:r>
              <a:rPr lang="en-US" smtClean="0"/>
              <a:t>EECS 582 – W16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85" descr="server-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07247"/>
            <a:ext cx="915988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6" descr="server-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88047"/>
            <a:ext cx="9144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7" descr="server-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4388" y="2808522"/>
            <a:ext cx="9144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8" descr="server-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4388" y="1513122"/>
            <a:ext cx="9144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9" descr="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886450" y="3527660"/>
            <a:ext cx="1643063" cy="692150"/>
          </a:xfrm>
          <a:prstGeom prst="rect">
            <a:avLst/>
          </a:prstGeom>
        </p:spPr>
      </p:pic>
      <p:pic>
        <p:nvPicPr>
          <p:cNvPr id="11" name="Picture 4" descr="server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4438" y="3338747"/>
            <a:ext cx="114935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7300913" y="3873735"/>
            <a:ext cx="160972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11638" y="2000485"/>
            <a:ext cx="1674812" cy="17653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11638" y="3295885"/>
            <a:ext cx="1674812" cy="5461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11638" y="3918185"/>
            <a:ext cx="1674812" cy="6572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210050" y="3994385"/>
            <a:ext cx="1676400" cy="18002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6021556" y="3570522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333399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8764588" y="3570522"/>
            <a:ext cx="192087" cy="593725"/>
          </a:xfrm>
          <a:prstGeom prst="rect">
            <a:avLst/>
          </a:prstGeom>
          <a:solidFill>
            <a:srgbClr val="0C92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8764588" y="3570522"/>
            <a:ext cx="192087" cy="593725"/>
          </a:xfrm>
          <a:prstGeom prst="rect">
            <a:avLst/>
          </a:prstGeom>
          <a:solidFill>
            <a:srgbClr val="0C92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8764588" y="3570522"/>
            <a:ext cx="192087" cy="593725"/>
          </a:xfrm>
          <a:prstGeom prst="rect">
            <a:avLst/>
          </a:prstGeom>
          <a:solidFill>
            <a:srgbClr val="0C92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8764588" y="3570522"/>
            <a:ext cx="192087" cy="593725"/>
          </a:xfrm>
          <a:prstGeom prst="rect">
            <a:avLst/>
          </a:prstGeom>
          <a:solidFill>
            <a:srgbClr val="0C921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4000500" y="1741722"/>
            <a:ext cx="192088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3771900" y="1757597"/>
            <a:ext cx="192088" cy="593725"/>
          </a:xfrm>
          <a:prstGeom prst="rect">
            <a:avLst/>
          </a:prstGeom>
          <a:gradFill rotWithShape="1">
            <a:gsLst>
              <a:gs pos="0">
                <a:srgbClr val="72280A"/>
              </a:gs>
              <a:gs pos="50000">
                <a:srgbClr val="F75615"/>
              </a:gs>
              <a:gs pos="100000">
                <a:srgbClr val="72280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4000500" y="3008547"/>
            <a:ext cx="192088" cy="59372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3771900" y="3008547"/>
            <a:ext cx="192088" cy="59372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4000500" y="4256322"/>
            <a:ext cx="192088" cy="593725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3771900" y="4256322"/>
            <a:ext cx="192088" cy="593725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4000500" y="5551722"/>
            <a:ext cx="192088" cy="59372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31" name="Rectangle 163"/>
          <p:cNvSpPr>
            <a:spLocks noChangeArrowheads="1"/>
          </p:cNvSpPr>
          <p:nvPr/>
        </p:nvSpPr>
        <p:spPr bwMode="auto">
          <a:xfrm>
            <a:off x="3771900" y="5551722"/>
            <a:ext cx="192088" cy="59372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zh-CN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32" name="Picture 31" descr="bang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6988" y="3113322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102"/>
          <p:cNvGrpSpPr>
            <a:grpSpLocks/>
          </p:cNvGrpSpPr>
          <p:nvPr/>
        </p:nvGrpSpPr>
        <p:grpSpPr bwMode="auto">
          <a:xfrm>
            <a:off x="4648200" y="5551722"/>
            <a:ext cx="2743200" cy="461963"/>
            <a:chOff x="2743200" y="5418892"/>
            <a:chExt cx="2743200" cy="461665"/>
          </a:xfrm>
        </p:grpSpPr>
        <p:sp>
          <p:nvSpPr>
            <p:cNvPr id="34" name="TextBox 100"/>
            <p:cNvSpPr txBox="1">
              <a:spLocks noChangeArrowheads="1"/>
            </p:cNvSpPr>
            <p:nvPr/>
          </p:nvSpPr>
          <p:spPr bwMode="auto">
            <a:xfrm>
              <a:off x="3581400" y="5418892"/>
              <a:ext cx="1905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sz="2400" b="1">
                  <a:solidFill>
                    <a:srgbClr val="FF0000"/>
                  </a:solidFill>
                  <a:ea typeface="Arial" charset="0"/>
                  <a:cs typeface="Arial" charset="0"/>
                </a:rPr>
                <a:t>TCP timeout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2743200" y="5563262"/>
              <a:ext cx="762000" cy="239557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6" name="TextBox 40"/>
          <p:cNvSpPr txBox="1">
            <a:spLocks noChangeArrowheads="1"/>
          </p:cNvSpPr>
          <p:nvPr/>
        </p:nvSpPr>
        <p:spPr bwMode="auto">
          <a:xfrm>
            <a:off x="1981200" y="1676635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Worker 1</a:t>
            </a:r>
          </a:p>
        </p:txBody>
      </p: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1981200" y="2960922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Worker 2</a:t>
            </a:r>
          </a:p>
        </p:txBody>
      </p:sp>
      <p:sp>
        <p:nvSpPr>
          <p:cNvPr id="38" name="TextBox 43"/>
          <p:cNvSpPr txBox="1">
            <a:spLocks noChangeArrowheads="1"/>
          </p:cNvSpPr>
          <p:nvPr/>
        </p:nvSpPr>
        <p:spPr bwMode="auto">
          <a:xfrm>
            <a:off x="1981200" y="4256322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Worker 3</a:t>
            </a:r>
          </a:p>
        </p:txBody>
      </p:sp>
      <p:sp>
        <p:nvSpPr>
          <p:cNvPr id="39" name="TextBox 44"/>
          <p:cNvSpPr txBox="1">
            <a:spLocks noChangeArrowheads="1"/>
          </p:cNvSpPr>
          <p:nvPr/>
        </p:nvSpPr>
        <p:spPr bwMode="auto">
          <a:xfrm>
            <a:off x="1981200" y="5475522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Worker 4</a:t>
            </a:r>
          </a:p>
        </p:txBody>
      </p:sp>
      <p:sp>
        <p:nvSpPr>
          <p:cNvPr id="40" name="TextBox 45"/>
          <p:cNvSpPr txBox="1">
            <a:spLocks noChangeArrowheads="1"/>
          </p:cNvSpPr>
          <p:nvPr/>
        </p:nvSpPr>
        <p:spPr bwMode="auto">
          <a:xfrm>
            <a:off x="8610600" y="2808522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zh-CN" sz="2000" b="1"/>
              <a:t>Aggregator</a:t>
            </a:r>
          </a:p>
        </p:txBody>
      </p:sp>
      <p:grpSp>
        <p:nvGrpSpPr>
          <p:cNvPr id="41" name="Group 47"/>
          <p:cNvGrpSpPr>
            <a:grpSpLocks/>
          </p:cNvGrpSpPr>
          <p:nvPr/>
        </p:nvGrpSpPr>
        <p:grpSpPr bwMode="auto">
          <a:xfrm>
            <a:off x="7162800" y="4826235"/>
            <a:ext cx="2590800" cy="1849437"/>
            <a:chOff x="5410200" y="4837093"/>
            <a:chExt cx="2590800" cy="1849457"/>
          </a:xfrm>
        </p:grpSpPr>
        <p:sp>
          <p:nvSpPr>
            <p:cNvPr id="42" name="TextBox 34"/>
            <p:cNvSpPr txBox="1">
              <a:spLocks noChangeArrowheads="1"/>
            </p:cNvSpPr>
            <p:nvPr/>
          </p:nvSpPr>
          <p:spPr bwMode="auto">
            <a:xfrm>
              <a:off x="5410200" y="4837093"/>
              <a:ext cx="25908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zh-CN" sz="2000" b="1">
                  <a:solidFill>
                    <a:srgbClr val="0000CC"/>
                  </a:solidFill>
                  <a:ea typeface="Arial" charset="0"/>
                  <a:cs typeface="Arial" charset="0"/>
                </a:rPr>
                <a:t>RTO</a:t>
              </a:r>
              <a:r>
                <a:rPr lang="en-US" altLang="zh-CN" sz="2000" b="1" baseline="-25000">
                  <a:solidFill>
                    <a:srgbClr val="0000CC"/>
                  </a:solidFill>
                  <a:ea typeface="Arial" charset="0"/>
                  <a:cs typeface="Arial" charset="0"/>
                </a:rPr>
                <a:t>min </a:t>
              </a:r>
              <a:r>
                <a:rPr lang="en-US" altLang="zh-CN" sz="2000" b="1">
                  <a:solidFill>
                    <a:srgbClr val="0000CC"/>
                  </a:solidFill>
                  <a:ea typeface="Arial" charset="0"/>
                  <a:cs typeface="Arial" charset="0"/>
                </a:rPr>
                <a:t>= 300 ms</a:t>
              </a:r>
            </a:p>
            <a:p>
              <a:endParaRPr lang="en-US" altLang="zh-CN" b="1">
                <a:solidFill>
                  <a:srgbClr val="FF0000"/>
                </a:solidFill>
              </a:endParaRPr>
            </a:p>
            <a:p>
              <a:endParaRPr lang="en-US" altLang="zh-CN"/>
            </a:p>
          </p:txBody>
        </p:sp>
        <p:pic>
          <p:nvPicPr>
            <p:cNvPr id="43" name="Picture 46" descr="hourglass_3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9180" y="5334000"/>
              <a:ext cx="1078820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410200" y="1687747"/>
            <a:ext cx="5029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CN" sz="2800">
                <a:ea typeface="Arial" charset="0"/>
                <a:cs typeface="Arial" charset="0"/>
              </a:rPr>
              <a:t> Synchronized mice collide.</a:t>
            </a:r>
          </a:p>
          <a:p>
            <a:pPr lvl="1">
              <a:buFont typeface="Wingdings" charset="2"/>
              <a:buChar char="Ø"/>
            </a:pPr>
            <a:r>
              <a:rPr lang="en-US" altLang="zh-CN" sz="2400" b="1">
                <a:solidFill>
                  <a:srgbClr val="FF0000"/>
                </a:solidFill>
                <a:ea typeface="Arial" charset="0"/>
                <a:cs typeface="Arial" charset="0"/>
              </a:rPr>
              <a:t> Caused by Partition/Aggregate.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4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4 -0.00023 C -0.11914 0.00092 -0.22252 0.00671 -0.27799 -0.00023 C -0.33346 -0.00718 -0.32747 -0.02847 -0.34323 -0.0419 C -0.35872 -0.05533 -0.34583 -0.04421 -0.372 -0.08056 C -0.3983 -0.1169 -0.47396 -0.22269 -0.50091 -0.26019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-128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4 -0.00023 C -0.11914 0.00092 -0.22487 0.00116 -0.27799 -0.00023 C -0.33112 -0.00162 -0.3082 -0.00139 -0.32981 -0.0081 C -0.35156 -0.01482 -0.37929 -0.02824 -0.4082 -0.04028 C -0.43698 -0.05232 -0.48346 -0.07222 -0.50325 -0.0805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35" y="-39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4 -0.00023 C -0.11914 0.00092 -0.22383 -0.00255 -0.27799 -0.00023 C -0.33216 0.00208 -0.31445 0.00602 -0.3358 0.01435 C -0.35716 0.02268 -0.37851 0.03588 -0.40573 0.04954 C -0.43294 0.06319 -0.48008 0.08657 -0.49961 0.096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7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4 -0.00023 C -0.05521 -0.00023 -0.22278 -0.00764 -0.27799 -0.00023 C -0.3332 0.00717 -0.32252 0.025 -0.34179 0.04491 C -0.36106 0.06481 -0.36718 0.08148 -0.39362 0.11875 C -0.41992 0.15602 -0.4776 0.2368 -0.49961 0.26782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3 -0.0037 C 0.03424 0.02662 0.10742 0.1338 0.14166 0.17778 C 0.17591 0.22199 0.1845 0.2463 0.21771 0.26134 C 0.25091 0.27639 0.3151 0.26644 0.34062 0.26783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1365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0.00463 C 0.01458 -0.00324 0.02708 -0.01204 0.04271 0.00324 C 0.05833 0.01852 0.07773 0.05139 0.10299 0.08657 C 0.12812 0.12176 0.16823 0.18518 0.19336 0.21481 C 0.21862 0.24444 0.22916 0.25555 0.25364 0.26389 C 0.27812 0.27222 0.32226 0.26527 0.34023 0.26551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1354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-4.44444E-6 C 0.06458 0.02917 0.12929 0.05834 0.1651 0.07246 C 0.20091 0.08658 0.19362 0.08334 0.21458 0.08519 C 0.23554 0.08704 0.27513 0.0838 0.29114 0.08334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428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-0.00694 C -0.003 -0.01203 -0.00638 -0.01759 0.02877 -0.0037 C 0.06406 0.01019 0.16758 0.06227 0.21146 0.07686 C 0.25534 0.09144 0.27539 0.08195 0.29219 0.08334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8" y="430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01 0.06341 -0.02755 0.08997 -0.04074 C 0.11653 -0.05394 0.14062 -0.06528 0.16107 -0.07454 C 0.18164 -0.0838 0.19909 -0.09306 0.21289 -0.09699 C 0.22656 -0.10093 0.23685 -0.09838 0.2431 -0.09861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518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1.11111E-6 C 0.00625 0.00208 0.01263 0.00417 0.02044 0.00324 C 0.02825 0.00231 0.02747 0.00255 0.04687 -0.00625 C 0.06627 -0.01505 0.10898 -0.03426 0.13659 -0.04884 C 0.16419 -0.06343 0.19466 -0.08565 0.21263 -0.09375 C 0.23073 -0.10185 0.23841 -0.0963 0.24518 -0.09699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-47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5 -0.02084 L 0.2069 -0.28611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1326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2 0.01575 0.02639 0.04674 -0.01806 C 0.0776 -0.0625 0.1483 -0.16389 0.21888 -0.26528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1319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4 -0.28727 L 0.21054 0.24537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88 -0.26528 L 0.21888 0.24537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3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59 L 0.51041 0.26759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07 0.26458 L 0.53541 0.26527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2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9 L 0.51041 0.08311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6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11 L 0.53541 0.08264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8 -0.09884 L 0.51041 -0.09884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3 -0.09884 L 0.53541 -0.09884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28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4 0.00116 C 0.02955 -0.03195 0.11315 -0.15185 0.14427 -0.19769 C 0.17539 -0.24375 0.1832 -0.25996 0.19362 -0.27477 C 0.20403 -0.28959 0.20052 -0.28426 0.2069 -0.28611 C 0.21341 -0.28797 0.18138 -0.28611 0.2319 -0.28611 C 0.28242 -0.28611 0.45247 -0.28611 0.51041 -0.28611 " pathEditMode="relative" rAng="0" ptsTypes="AAAAAA">
                                      <p:cBhvr>
                                        <p:cTn id="13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1442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0.00625 C 0.01094 0.00717 0.02044 0.00787 0.02773 0.00463 C 0.03502 0.00139 0.02539 0.01227 0.04336 -0.01297 C 0.06146 -0.0382 0.10625 -0.1044 0.13607 -0.1463 C 0.16601 -0.18797 0.19896 -0.24213 0.22291 -0.26482 C 0.24687 -0.2875 0.22799 -0.27986 0.27955 -0.28264 C 0.33112 -0.28542 0.47982 -0.28218 0.53242 -0.28218 " pathEditMode="relative" rAng="0" ptsTypes="AAAAAAA">
                                      <p:cBhvr>
                                        <p:cTn id="13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15" y="-1446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1209</Words>
  <Application>Microsoft Office PowerPoint</Application>
  <PresentationFormat>自定义</PresentationFormat>
  <Paragraphs>328</Paragraphs>
  <Slides>28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Data Center TCP (DCTCP)</vt:lpstr>
      <vt:lpstr>Outline</vt:lpstr>
      <vt:lpstr>Data Center Packet Transport</vt:lpstr>
      <vt:lpstr>TCP in the Data Center</vt:lpstr>
      <vt:lpstr>Case Study: Microsoft Bing</vt:lpstr>
      <vt:lpstr>Workloads</vt:lpstr>
      <vt:lpstr>幻灯片 7</vt:lpstr>
      <vt:lpstr>Impairments</vt:lpstr>
      <vt:lpstr>Incast</vt:lpstr>
      <vt:lpstr>Queue Buildup</vt:lpstr>
      <vt:lpstr>Data Center Transport Requirements</vt:lpstr>
      <vt:lpstr>Balance Between Requirements</vt:lpstr>
      <vt:lpstr>Review: The TCP/ECN Control Loop</vt:lpstr>
      <vt:lpstr>Two Key Ideas</vt:lpstr>
      <vt:lpstr>Data Center TCP Algorithm</vt:lpstr>
      <vt:lpstr>DCTCP in Action</vt:lpstr>
      <vt:lpstr>Why it Works</vt:lpstr>
      <vt:lpstr>Analysis</vt:lpstr>
      <vt:lpstr>Analysis</vt:lpstr>
      <vt:lpstr>Analysis</vt:lpstr>
      <vt:lpstr>Evaluation</vt:lpstr>
      <vt:lpstr>Evaluation</vt:lpstr>
      <vt:lpstr>Evaluation</vt:lpstr>
      <vt:lpstr>Evaluation</vt:lpstr>
      <vt:lpstr>Evaluation</vt:lpstr>
      <vt:lpstr>Conclusions</vt:lpstr>
      <vt:lpstr>Discussions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Windows 用户</cp:lastModifiedBy>
  <cp:revision>24</cp:revision>
  <dcterms:created xsi:type="dcterms:W3CDTF">2015-12-27T15:42:19Z</dcterms:created>
  <dcterms:modified xsi:type="dcterms:W3CDTF">2018-12-17T12:57:20Z</dcterms:modified>
</cp:coreProperties>
</file>