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5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2CAA-38A2-4177-B43E-4BA86BD0D5F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A9FD-47FB-43FB-A30A-71FC02508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RAW SOCKET </a:t>
            </a:r>
            <a:r>
              <a:rPr lang="zh-CN" altLang="en-US" dirty="0"/>
              <a:t>编程与以太网帧分析基础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591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何昕</a:t>
            </a:r>
            <a:endParaRPr lang="en-US" altLang="zh-CN" dirty="0" smtClean="0"/>
          </a:p>
          <a:p>
            <a:r>
              <a:rPr lang="en-US" altLang="zh-CN" dirty="0" smtClean="0"/>
              <a:t>Revised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高翼枭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2018.9.20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代码解读示例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08"/>
            <a:ext cx="10515600" cy="54537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argc,char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argv</a:t>
            </a:r>
            <a:r>
              <a:rPr lang="en-US" altLang="zh-CN" sz="1800" dirty="0" smtClean="0"/>
              <a:t>[]){    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sock_fd</a:t>
            </a:r>
            <a:r>
              <a:rPr lang="en-US" altLang="zh-CN" sz="1800" dirty="0" smtClean="0"/>
              <a:t>;  			 // declaration: type name;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proto;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n_read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char buffer[BUFFER_MAX</a:t>
            </a:r>
            <a:r>
              <a:rPr lang="en-US" altLang="zh-CN" sz="1800" dirty="0" smtClean="0"/>
              <a:t>]; 	// array :  type name[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];   //unpredictable value without </a:t>
            </a:r>
            <a:r>
              <a:rPr lang="en-US" altLang="zh-CN" sz="1800" dirty="0" err="1" smtClean="0"/>
              <a:t>initializtion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eth_head</a:t>
            </a:r>
            <a:r>
              <a:rPr lang="en-US" altLang="zh-CN" sz="1800" dirty="0" smtClean="0"/>
              <a:t>;  </a:t>
            </a:r>
          </a:p>
          <a:p>
            <a:pPr marL="0" indent="0">
              <a:buNone/>
            </a:pPr>
            <a:r>
              <a:rPr lang="en-US" altLang="zh-CN" sz="1800" dirty="0" smtClean="0"/>
              <a:t>/*</a:t>
            </a:r>
          </a:p>
          <a:p>
            <a:pPr marL="0" indent="0">
              <a:buNone/>
            </a:pPr>
            <a:r>
              <a:rPr lang="en-US" altLang="zh-CN" sz="1800" dirty="0" smtClean="0"/>
              <a:t>pointer :  the address of a variable,    type* name , using &amp; and * to reference and dereference</a:t>
            </a:r>
          </a:p>
          <a:p>
            <a:pPr marL="0" indent="0">
              <a:buNone/>
            </a:pPr>
            <a:r>
              <a:rPr lang="en-US" altLang="zh-CN" sz="1800" dirty="0" smtClean="0"/>
              <a:t>*/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ip_head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tcp_head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udp_head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char *</a:t>
            </a:r>
            <a:r>
              <a:rPr lang="en-US" altLang="zh-CN" sz="1800" dirty="0" err="1"/>
              <a:t>icmp_head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unsigned char *p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if</a:t>
            </a:r>
            <a:r>
              <a:rPr lang="en-US" altLang="zh-CN" sz="1800" dirty="0" smtClean="0"/>
              <a:t>(  ( </a:t>
            </a:r>
            <a:r>
              <a:rPr lang="en-US" altLang="zh-CN" sz="1800" dirty="0" err="1" smtClean="0"/>
              <a:t>sock_fd</a:t>
            </a:r>
            <a:r>
              <a:rPr lang="en-US" altLang="zh-CN" sz="1800" dirty="0" smtClean="0"/>
              <a:t> = socket(PF_PACKET, SOCK_RAW, </a:t>
            </a:r>
            <a:r>
              <a:rPr lang="en-US" altLang="zh-CN" sz="1800" dirty="0" err="1" smtClean="0"/>
              <a:t>htons</a:t>
            </a:r>
            <a:r>
              <a:rPr lang="en-US" altLang="zh-CN" sz="1800" dirty="0" smtClean="0"/>
              <a:t>(ETH_P_IP) ) ) &lt; 0 ){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("error create raw socket\n");</a:t>
            </a:r>
          </a:p>
          <a:p>
            <a:pPr marL="0" indent="0">
              <a:buNone/>
            </a:pPr>
            <a:r>
              <a:rPr lang="en-US" altLang="zh-CN" sz="1800" dirty="0"/>
              <a:t>return -1;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1122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代码解读示例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08"/>
            <a:ext cx="10515600" cy="54537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while(1){</a:t>
            </a:r>
          </a:p>
          <a:p>
            <a:pPr marL="0" indent="0">
              <a:buNone/>
            </a:pPr>
            <a:r>
              <a:rPr lang="en-US" altLang="zh-CN" sz="1800" dirty="0" err="1"/>
              <a:t>n_read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recvfrom</a:t>
            </a:r>
            <a:r>
              <a:rPr lang="en-US" altLang="zh-CN" sz="1800" dirty="0"/>
              <a:t>(sock_fd,buffer,2048,0,NULL,NULL);</a:t>
            </a:r>
          </a:p>
          <a:p>
            <a:pPr marL="0" indent="0">
              <a:buNone/>
            </a:pPr>
            <a:r>
              <a:rPr lang="en-US" altLang="zh-CN" sz="1800" dirty="0"/>
              <a:t>if(</a:t>
            </a:r>
            <a:r>
              <a:rPr lang="en-US" altLang="zh-CN" sz="1800" dirty="0" err="1"/>
              <a:t>n_read</a:t>
            </a:r>
            <a:r>
              <a:rPr lang="en-US" altLang="zh-CN" sz="1800" dirty="0"/>
              <a:t> &lt; 42)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("error when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 \n</a:t>
            </a:r>
            <a:r>
              <a:rPr lang="en-US" altLang="zh-CN" sz="1800" dirty="0" smtClean="0"/>
              <a:t>"); //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(), “ ” , \n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return </a:t>
            </a:r>
            <a:r>
              <a:rPr lang="en-US" altLang="zh-CN" sz="1800" dirty="0"/>
              <a:t>-1;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err="1"/>
              <a:t>eth_head</a:t>
            </a:r>
            <a:r>
              <a:rPr lang="en-US" altLang="zh-CN" sz="1800" dirty="0"/>
              <a:t> = buffer;</a:t>
            </a:r>
          </a:p>
          <a:p>
            <a:pPr marL="0" indent="0">
              <a:buNone/>
            </a:pPr>
            <a:r>
              <a:rPr lang="en-US" altLang="zh-CN" sz="1800" dirty="0"/>
              <a:t>p = </a:t>
            </a:r>
            <a:r>
              <a:rPr lang="en-US" altLang="zh-CN" sz="1800" dirty="0" err="1"/>
              <a:t>eth_head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("MAC address: %.2x:%02x:%02x:%02x:%02x:%02x</a:t>
            </a:r>
          </a:p>
          <a:p>
            <a:pPr marL="0" indent="0">
              <a:buNone/>
            </a:pPr>
            <a:r>
              <a:rPr lang="en-US" altLang="zh-CN" sz="1800" dirty="0"/>
              <a:t>==&gt; %.2x:%02x:%02x:%02x:%02x:%02x\n",</a:t>
            </a:r>
          </a:p>
          <a:p>
            <a:pPr marL="0" indent="0">
              <a:buNone/>
            </a:pPr>
            <a:r>
              <a:rPr lang="en-US" altLang="zh-CN" sz="1800" dirty="0"/>
              <a:t>p[6],p[7],p[8],p[9],p[10],p[11],</a:t>
            </a:r>
          </a:p>
          <a:p>
            <a:pPr marL="0" indent="0">
              <a:buNone/>
            </a:pPr>
            <a:r>
              <a:rPr lang="en-US" altLang="zh-CN" sz="1800" dirty="0"/>
              <a:t>p[0],p[1],p[2],p[3],p[4],p[5</a:t>
            </a:r>
            <a:r>
              <a:rPr lang="en-US" altLang="zh-CN" sz="1800" dirty="0" smtClean="0"/>
              <a:t>]);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…//omitted some codes</a:t>
            </a:r>
          </a:p>
          <a:p>
            <a:pPr marL="0" indent="0">
              <a:buNone/>
            </a:pPr>
            <a:r>
              <a:rPr lang="en-US" altLang="zh-CN" sz="1800" dirty="0" smtClean="0"/>
              <a:t>switch(proto){	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case </a:t>
            </a:r>
            <a:r>
              <a:rPr lang="en-US" altLang="zh-CN" sz="1800" dirty="0" err="1"/>
              <a:t>IPPROTO_ICMP:printf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icmp</a:t>
            </a:r>
            <a:r>
              <a:rPr lang="en-US" altLang="zh-CN" sz="1800" dirty="0"/>
              <a:t>\n");break;</a:t>
            </a:r>
          </a:p>
          <a:p>
            <a:pPr marL="0" indent="0">
              <a:buNone/>
            </a:pPr>
            <a:r>
              <a:rPr lang="en-US" altLang="zh-CN" sz="1800" dirty="0"/>
              <a:t>case </a:t>
            </a:r>
            <a:r>
              <a:rPr lang="en-US" altLang="zh-CN" sz="1800" dirty="0" err="1"/>
              <a:t>IPPROTO_IGMP:printf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igmp</a:t>
            </a:r>
            <a:r>
              <a:rPr lang="en-US" altLang="zh-CN" sz="1800" dirty="0"/>
              <a:t>\n");break;</a:t>
            </a:r>
          </a:p>
          <a:p>
            <a:pPr marL="0" indent="0">
              <a:buNone/>
            </a:pPr>
            <a:r>
              <a:rPr lang="en-US" altLang="zh-CN" sz="1800" dirty="0" err="1" smtClean="0"/>
              <a:t>default:printf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Pls</a:t>
            </a:r>
            <a:r>
              <a:rPr lang="en-US" altLang="zh-CN" sz="1800" dirty="0"/>
              <a:t> query yourself\n");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4702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Problems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08"/>
            <a:ext cx="10515600" cy="5453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Anything about C:</a:t>
            </a:r>
          </a:p>
          <a:p>
            <a:pPr marL="0" indent="0">
              <a:buNone/>
            </a:pPr>
            <a:r>
              <a:rPr lang="en-US" altLang="zh-CN" sz="1800" dirty="0" smtClean="0">
                <a:hlinkClick r:id="rId2"/>
              </a:rPr>
              <a:t>www.baidu.com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or any other books or </a:t>
            </a:r>
            <a:r>
              <a:rPr lang="en-US" altLang="zh-CN" sz="1800" dirty="0" err="1" smtClean="0"/>
              <a:t>blablabla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9758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两个程序执行正确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问题回答正确</a:t>
            </a:r>
          </a:p>
        </p:txBody>
      </p:sp>
    </p:spTree>
    <p:extLst>
      <p:ext uri="{BB962C8B-B14F-4D97-AF65-F5344CB8AC3E}">
        <p14:creationId xmlns:p14="http://schemas.microsoft.com/office/powerpoint/2010/main" val="407228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本次实验需要提交实验报告与程序源码</a:t>
            </a:r>
            <a:endParaRPr lang="en-US" altLang="zh-CN" dirty="0"/>
          </a:p>
          <a:p>
            <a:pPr lvl="1"/>
            <a:r>
              <a:rPr lang="zh-CN" altLang="en-US" dirty="0"/>
              <a:t>实验报告内容请参考实验教材</a:t>
            </a:r>
            <a:r>
              <a:rPr lang="en-US" altLang="zh-CN" dirty="0"/>
              <a:t>16~17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zh-CN" altLang="en-US" dirty="0"/>
              <a:t>程序源码关键部分请给出注释</a:t>
            </a:r>
            <a:endParaRPr lang="en-US" altLang="zh-CN" dirty="0"/>
          </a:p>
          <a:p>
            <a:r>
              <a:rPr lang="zh-CN" altLang="en-US" dirty="0"/>
              <a:t>实验课作业</a:t>
            </a:r>
            <a:r>
              <a:rPr lang="zh-CN" altLang="en-US" dirty="0" smtClean="0"/>
              <a:t>提交邮箱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njunet18fall@163.com</a:t>
            </a:r>
            <a:endParaRPr lang="en-US" altLang="zh-CN" dirty="0"/>
          </a:p>
          <a:p>
            <a:r>
              <a:rPr lang="zh-CN" altLang="en-US" dirty="0" smtClean="0"/>
              <a:t>截止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en-US" altLang="zh-CN" dirty="0" smtClean="0"/>
              <a:t>2018-10-12 </a:t>
            </a:r>
            <a:r>
              <a:rPr lang="en-US" altLang="zh-CN" dirty="0"/>
              <a:t>23:59:59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实验课日程表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059334"/>
              </p:ext>
            </p:extLst>
          </p:nvPr>
        </p:nvGraphicFramePr>
        <p:xfrm>
          <a:off x="885825" y="1825625"/>
          <a:ext cx="1050839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实验课日期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实验报告截至时间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2018-09-06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实验</a:t>
                      </a:r>
                      <a:r>
                        <a:rPr lang="en-US" altLang="zh-CN" sz="1800" u="none" strike="noStrike" kern="1200" baseline="0" dirty="0"/>
                        <a:t>1</a:t>
                      </a:r>
                      <a:r>
                        <a:rPr lang="zh-CN" altLang="en-US" sz="1800" u="none" strike="noStrike" kern="1200" baseline="0" dirty="0"/>
                        <a:t>  基本网络工具集使用和协议数据单元（</a:t>
                      </a:r>
                      <a:r>
                        <a:rPr lang="en-US" altLang="zh-CN" sz="1800" u="none" strike="noStrike" kern="1200" baseline="0" dirty="0"/>
                        <a:t>PDU</a:t>
                      </a:r>
                      <a:r>
                        <a:rPr lang="zh-CN" altLang="en-US" sz="1800" u="none" strike="noStrike" kern="1200" baseline="0" dirty="0"/>
                        <a:t>）观测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2018-09-21 </a:t>
                      </a:r>
                      <a:r>
                        <a:rPr lang="en-US" altLang="zh-CN" dirty="0"/>
                        <a:t>23:59:59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2018-09-20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>
                          <a:solidFill>
                            <a:srgbClr val="FF0000"/>
                          </a:solidFill>
                        </a:rPr>
                        <a:t>实验</a:t>
                      </a:r>
                      <a:r>
                        <a:rPr lang="en-US" altLang="zh-CN" sz="1800" u="none" strike="noStrike" kern="1200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800" u="none" strike="noStrike" kern="1200" baseline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CN" sz="1800" u="none" strike="noStrike" kern="1200" baseline="0" dirty="0">
                          <a:solidFill>
                            <a:srgbClr val="FF0000"/>
                          </a:solidFill>
                        </a:rPr>
                        <a:t>RAW SOCKET </a:t>
                      </a:r>
                      <a:r>
                        <a:rPr lang="zh-CN" altLang="en-US" sz="1800" u="none" strike="noStrike" kern="1200" baseline="0" dirty="0">
                          <a:solidFill>
                            <a:srgbClr val="FF0000"/>
                          </a:solidFill>
                        </a:rPr>
                        <a:t>编程与以太网帧分析基础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2018-10-12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23:59:59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实验</a:t>
                      </a:r>
                      <a:r>
                        <a:rPr lang="en-US" altLang="zh-CN" sz="1800" u="none" strike="noStrike" kern="1200" baseline="0" dirty="0"/>
                        <a:t>3</a:t>
                      </a:r>
                      <a:r>
                        <a:rPr lang="zh-CN" altLang="en-US" sz="1800" u="none" strike="noStrike" kern="1200" baseline="0" dirty="0"/>
                        <a:t>  子网划分和</a:t>
                      </a:r>
                      <a:r>
                        <a:rPr lang="en-US" altLang="zh-CN" sz="1800" u="none" strike="noStrike" kern="1200" baseline="0" dirty="0"/>
                        <a:t>NAT </a:t>
                      </a:r>
                      <a:r>
                        <a:rPr lang="zh-CN" altLang="en-US" sz="1800" u="none" strike="noStrike" kern="1200" baseline="0" dirty="0"/>
                        <a:t>配置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实验</a:t>
                      </a:r>
                      <a:r>
                        <a:rPr lang="en-US" altLang="zh-CN" sz="1800" u="none" strike="noStrike" kern="1200" baseline="0" dirty="0"/>
                        <a:t>4</a:t>
                      </a:r>
                      <a:r>
                        <a:rPr lang="zh-CN" altLang="en-US" sz="1800" u="none" strike="noStrike" kern="1200" baseline="0" dirty="0"/>
                        <a:t>  静态路由编程实现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实验</a:t>
                      </a:r>
                      <a:r>
                        <a:rPr lang="en-US" altLang="zh-CN" sz="1800" u="none" strike="noStrike" kern="1200" baseline="0" dirty="0"/>
                        <a:t>5</a:t>
                      </a:r>
                      <a:r>
                        <a:rPr lang="zh-CN" altLang="en-US" sz="1800" u="none" strike="noStrike" kern="1200" baseline="0" dirty="0"/>
                        <a:t>  动态路由协议</a:t>
                      </a:r>
                      <a:r>
                        <a:rPr lang="en-US" altLang="zh-CN" sz="1800" u="none" strike="noStrike" kern="1200" baseline="0" dirty="0"/>
                        <a:t>RIP</a:t>
                      </a:r>
                      <a:r>
                        <a:rPr lang="zh-CN" altLang="en-US" sz="1800" u="none" strike="noStrike" kern="1200" baseline="0" dirty="0"/>
                        <a:t>，</a:t>
                      </a:r>
                      <a:r>
                        <a:rPr lang="en-US" altLang="zh-CN" sz="1800" u="none" strike="noStrike" kern="1200" baseline="0" dirty="0"/>
                        <a:t>OSPF </a:t>
                      </a:r>
                      <a:r>
                        <a:rPr lang="zh-CN" altLang="en-US" sz="1800" u="none" strike="noStrike" kern="1200" baseline="0" dirty="0"/>
                        <a:t>和</a:t>
                      </a:r>
                      <a:r>
                        <a:rPr lang="en-US" altLang="zh-CN" sz="1800" u="none" strike="noStrike" kern="1200" baseline="0" dirty="0"/>
                        <a:t>BGP </a:t>
                      </a:r>
                      <a:r>
                        <a:rPr lang="zh-CN" altLang="en-US" sz="1800" u="none" strike="noStrike" kern="1200" baseline="0" dirty="0"/>
                        <a:t>观察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/>
                        <a:t>实验</a:t>
                      </a:r>
                      <a:r>
                        <a:rPr lang="en-US" altLang="zh-CN" sz="1800" u="none" strike="noStrike" kern="1200" baseline="0" dirty="0" smtClean="0"/>
                        <a:t>6</a:t>
                      </a:r>
                      <a:r>
                        <a:rPr lang="zh-CN" altLang="en-US" sz="1800" u="none" strike="noStrike" kern="1200" baseline="0" dirty="0" smtClean="0"/>
                        <a:t>  </a:t>
                      </a:r>
                      <a:r>
                        <a:rPr lang="en-US" altLang="zh-CN" sz="1800" u="none" strike="noStrike" kern="1200" baseline="0" dirty="0"/>
                        <a:t>TCP </a:t>
                      </a:r>
                      <a:r>
                        <a:rPr lang="zh-CN" altLang="en-US" sz="1800" u="none" strike="noStrike" kern="1200" baseline="0" dirty="0"/>
                        <a:t>协议的拥塞控制机制观察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??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实验课日期仅供参考，以各班群公告为准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实验拓扑与虚拟机配置（同实验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70" y="1616075"/>
            <a:ext cx="4754239" cy="43513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646986" y="1816009"/>
            <a:ext cx="5048750" cy="4351338"/>
            <a:chOff x="5646986" y="1816009"/>
            <a:chExt cx="5048750" cy="4351338"/>
          </a:xfrm>
        </p:grpSpPr>
        <p:pic>
          <p:nvPicPr>
            <p:cNvPr id="5" name="内容占位符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6986" y="1816009"/>
              <a:ext cx="5048750" cy="4351338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5741670" y="4880610"/>
              <a:ext cx="3360420" cy="9372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41670" y="2514600"/>
              <a:ext cx="1318260" cy="2324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/>
              <a:t>配置示例（</a:t>
            </a:r>
            <a:r>
              <a:rPr lang="zh-CN" altLang="en-US" dirty="0"/>
              <a:t>同实验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50253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PC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endParaRPr lang="en-US" altLang="zh-CN" dirty="0"/>
          </a:p>
          <a:p>
            <a:pPr lvl="1"/>
            <a:r>
              <a:rPr lang="en-US" altLang="zh-CN" dirty="0"/>
              <a:t>service network-manager stop</a:t>
            </a:r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eth0 192.168.x.2 </a:t>
            </a:r>
            <a:r>
              <a:rPr lang="en-US" altLang="zh-CN" dirty="0" err="1"/>
              <a:t>netmask</a:t>
            </a:r>
            <a:r>
              <a:rPr lang="en-US" altLang="zh-CN" dirty="0"/>
              <a:t> 255.255.255.0</a:t>
            </a:r>
          </a:p>
          <a:p>
            <a:pPr lvl="1"/>
            <a:r>
              <a:rPr lang="en-US" altLang="zh-CN" dirty="0"/>
              <a:t>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192.168.x.1</a:t>
            </a:r>
          </a:p>
          <a:p>
            <a:r>
              <a:rPr lang="en-US" altLang="zh-CN" dirty="0"/>
              <a:t>Router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endParaRPr lang="en-US" altLang="zh-CN" dirty="0"/>
          </a:p>
          <a:p>
            <a:pPr lvl="1"/>
            <a:r>
              <a:rPr lang="en-US" altLang="zh-CN" dirty="0"/>
              <a:t>service network-manager stop</a:t>
            </a:r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eth0 192.168.x.1 </a:t>
            </a:r>
            <a:r>
              <a:rPr lang="en-US" altLang="zh-CN" dirty="0" err="1"/>
              <a:t>netmask</a:t>
            </a:r>
            <a:r>
              <a:rPr lang="en-US" altLang="zh-CN" dirty="0"/>
              <a:t> 255.255.255.0</a:t>
            </a:r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eth1 192.168.y.1 </a:t>
            </a:r>
            <a:r>
              <a:rPr lang="en-US" altLang="zh-CN" dirty="0" err="1"/>
              <a:t>netmask</a:t>
            </a:r>
            <a:r>
              <a:rPr lang="en-US" altLang="zh-CN" dirty="0"/>
              <a:t> 255.255.255.0</a:t>
            </a:r>
          </a:p>
          <a:p>
            <a:pPr lvl="1"/>
            <a:r>
              <a:rPr lang="en-US" altLang="zh-CN" dirty="0" err="1"/>
              <a:t>ip</a:t>
            </a:r>
            <a:r>
              <a:rPr lang="en-US" altLang="zh-CN" dirty="0"/>
              <a:t> route add 192.168.x.0/24 via 192.168.x.1</a:t>
            </a:r>
          </a:p>
          <a:p>
            <a:pPr lvl="1"/>
            <a:r>
              <a:rPr lang="en-US" altLang="zh-CN" dirty="0" err="1"/>
              <a:t>ip</a:t>
            </a:r>
            <a:r>
              <a:rPr lang="en-US" altLang="zh-CN" dirty="0"/>
              <a:t> route add 192.168.y.0/24 via 192.168.y.1</a:t>
            </a:r>
          </a:p>
          <a:p>
            <a:pPr lvl="1"/>
            <a:r>
              <a:rPr lang="en-US" altLang="zh-CN" dirty="0"/>
              <a:t>echo 1 &gt; /</a:t>
            </a:r>
            <a:r>
              <a:rPr lang="en-US" altLang="zh-CN" dirty="0" err="1"/>
              <a:t>proc</a:t>
            </a:r>
            <a:r>
              <a:rPr lang="en-US" altLang="zh-CN" dirty="0"/>
              <a:t>/sys/net/ipv4/</a:t>
            </a:r>
            <a:r>
              <a:rPr lang="en-US" altLang="zh-CN" dirty="0" err="1"/>
              <a:t>ip_forward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：编写抓包程序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6549"/>
            <a:ext cx="10515600" cy="5127626"/>
          </a:xfrm>
        </p:spPr>
        <p:txBody>
          <a:bodyPr>
            <a:normAutofit/>
          </a:bodyPr>
          <a:lstStyle/>
          <a:p>
            <a:r>
              <a:rPr lang="zh-CN" altLang="en-US" dirty="0"/>
              <a:t>任务要求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RAW SOCKET</a:t>
            </a:r>
            <a:r>
              <a:rPr lang="zh-CN" altLang="en-US" dirty="0"/>
              <a:t>在链路层抓取数据包，并对上层协议进行简单分析，</a:t>
            </a:r>
            <a:r>
              <a:rPr lang="zh-CN" altLang="en-US" dirty="0">
                <a:solidFill>
                  <a:srgbClr val="FF0000"/>
                </a:solidFill>
              </a:rPr>
              <a:t>可参考实验教材</a:t>
            </a:r>
            <a:r>
              <a:rPr lang="en-US" altLang="zh-CN" dirty="0">
                <a:solidFill>
                  <a:srgbClr val="FF0000"/>
                </a:solidFill>
              </a:rPr>
              <a:t>22~23</a:t>
            </a:r>
            <a:r>
              <a:rPr lang="zh-CN" altLang="en-US" dirty="0">
                <a:solidFill>
                  <a:srgbClr val="FF0000"/>
                </a:solidFill>
              </a:rPr>
              <a:t>页示例程序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修改实验教材中的示例程序，使其支持</a:t>
            </a:r>
            <a:r>
              <a:rPr lang="en-US" altLang="zh-CN" dirty="0"/>
              <a:t>ARP</a:t>
            </a:r>
            <a:r>
              <a:rPr lang="zh-CN" altLang="en-US" dirty="0"/>
              <a:t>协议的识别，</a:t>
            </a:r>
            <a:r>
              <a:rPr lang="zh-CN" altLang="en-US" dirty="0">
                <a:solidFill>
                  <a:srgbClr val="FF0000"/>
                </a:solidFill>
              </a:rPr>
              <a:t>可参考实验教材</a:t>
            </a:r>
            <a:r>
              <a:rPr lang="en-US" altLang="zh-CN" dirty="0">
                <a:solidFill>
                  <a:srgbClr val="FF0000"/>
                </a:solidFill>
              </a:rPr>
              <a:t>19-21</a:t>
            </a:r>
            <a:r>
              <a:rPr lang="zh-CN" altLang="en-US" dirty="0">
                <a:solidFill>
                  <a:srgbClr val="FF0000"/>
                </a:solidFill>
              </a:rPr>
              <a:t>页下方的以太网帧结构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搭建实验拓扑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vim raw_socket.c</a:t>
            </a:r>
            <a:r>
              <a:rPr lang="zh-CN" altLang="en-US" dirty="0"/>
              <a:t>命令建立</a:t>
            </a:r>
            <a:r>
              <a:rPr lang="en-US" altLang="zh-CN" dirty="0"/>
              <a:t>C/C++</a:t>
            </a:r>
            <a:r>
              <a:rPr lang="zh-CN" altLang="en-US" dirty="0"/>
              <a:t>文件，编写相关代码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编写完成，按</a:t>
            </a:r>
            <a:r>
              <a:rPr lang="en-US" altLang="zh-CN" dirty="0"/>
              <a:t>esc</a:t>
            </a:r>
            <a:r>
              <a:rPr lang="zh-CN" altLang="en-US" dirty="0"/>
              <a:t>退出编辑模式，使用：</a:t>
            </a:r>
            <a:r>
              <a:rPr lang="en-US" altLang="zh-CN" dirty="0"/>
              <a:t>wq</a:t>
            </a:r>
            <a:r>
              <a:rPr lang="zh-CN" altLang="en-US" dirty="0"/>
              <a:t>退出并保存</a:t>
            </a:r>
            <a:r>
              <a:rPr lang="en-US" altLang="zh-CN" dirty="0" err="1"/>
              <a:t>raw_socket.c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raw_socket.c</a:t>
            </a:r>
            <a:r>
              <a:rPr lang="en-US" altLang="zh-CN" dirty="0"/>
              <a:t> -o </a:t>
            </a:r>
            <a:r>
              <a:rPr lang="en-US" altLang="zh-CN" dirty="0" err="1"/>
              <a:t>raw_socket</a:t>
            </a:r>
            <a:r>
              <a:rPr lang="en-US" altLang="zh-CN" dirty="0"/>
              <a:t> </a:t>
            </a:r>
            <a:r>
              <a:rPr lang="zh-CN" altLang="en-US" dirty="0"/>
              <a:t>命令编译源代码为可执行文件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使用 </a:t>
            </a:r>
            <a:r>
              <a:rPr lang="en-US" altLang="zh-CN" dirty="0" err="1"/>
              <a:t>sudo</a:t>
            </a:r>
            <a:r>
              <a:rPr lang="en-US" altLang="zh-CN" dirty="0"/>
              <a:t> ./</a:t>
            </a:r>
            <a:r>
              <a:rPr lang="en-US" altLang="zh-CN" dirty="0" err="1"/>
              <a:t>raw_socket</a:t>
            </a:r>
            <a:r>
              <a:rPr lang="en-US" altLang="zh-CN" dirty="0"/>
              <a:t> </a:t>
            </a:r>
            <a:r>
              <a:rPr lang="zh-CN" altLang="en-US" dirty="0"/>
              <a:t>命令执行程序，使主机间相互通信，观察程序输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出是否正确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：编写</a:t>
            </a:r>
            <a:r>
              <a:rPr lang="en-US" altLang="zh-CN" dirty="0"/>
              <a:t>ping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462405"/>
            <a:ext cx="10887075" cy="5741670"/>
          </a:xfrm>
        </p:spPr>
        <p:txBody>
          <a:bodyPr>
            <a:normAutofit/>
          </a:bodyPr>
          <a:lstStyle/>
          <a:p>
            <a:r>
              <a:rPr lang="zh-CN" altLang="en-US" dirty="0"/>
              <a:t>任务要求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RAW SOCKET</a:t>
            </a:r>
            <a:r>
              <a:rPr lang="zh-CN" altLang="en-US" dirty="0"/>
              <a:t>编写</a:t>
            </a:r>
            <a:r>
              <a:rPr lang="en-US" altLang="zh-CN" dirty="0"/>
              <a:t>ping</a:t>
            </a:r>
            <a:r>
              <a:rPr lang="zh-CN" altLang="en-US" dirty="0"/>
              <a:t>程序。请阅读实验教材第</a:t>
            </a:r>
            <a:r>
              <a:rPr lang="en-US" altLang="zh-CN" dirty="0"/>
              <a:t>24</a:t>
            </a:r>
            <a:r>
              <a:rPr lang="zh-CN" altLang="en-US" dirty="0"/>
              <a:t>页补充内容，并查阅</a:t>
            </a:r>
            <a:r>
              <a:rPr lang="zh-CN" altLang="en-US" dirty="0">
                <a:solidFill>
                  <a:srgbClr val="FF0000"/>
                </a:solidFill>
              </a:rPr>
              <a:t>相关资料（实验教材</a:t>
            </a:r>
            <a:r>
              <a:rPr lang="en-US" altLang="zh-CN" dirty="0">
                <a:solidFill>
                  <a:srgbClr val="FF0000"/>
                </a:solidFill>
              </a:rPr>
              <a:t>2.0</a:t>
            </a:r>
            <a:r>
              <a:rPr lang="zh-CN" altLang="en-US" dirty="0">
                <a:solidFill>
                  <a:srgbClr val="FF0000"/>
                </a:solidFill>
              </a:rPr>
              <a:t>版附录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或相关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文件）</a:t>
            </a:r>
            <a:r>
              <a:rPr lang="zh-CN" altLang="en-US" dirty="0"/>
              <a:t>，使用 </a:t>
            </a:r>
            <a:r>
              <a:rPr lang="en-US" altLang="zh-CN" b="1" dirty="0">
                <a:solidFill>
                  <a:srgbClr val="FF0000"/>
                </a:solidFill>
              </a:rPr>
              <a:t>socket(AF_INET, SOCKET_RAW, IPPTOTO_ICMP) </a:t>
            </a:r>
            <a:r>
              <a:rPr lang="zh-CN" altLang="en-US" dirty="0"/>
              <a:t>创建</a:t>
            </a:r>
            <a:r>
              <a:rPr lang="en-US" altLang="zh-CN" dirty="0"/>
              <a:t>RAW SOCKET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请查阅</a:t>
            </a:r>
            <a:r>
              <a:rPr lang="en-US" altLang="zh-CN" dirty="0"/>
              <a:t>ICMP</a:t>
            </a:r>
            <a:r>
              <a:rPr lang="zh-CN" altLang="en-US" dirty="0"/>
              <a:t>协议的报文格式及</a:t>
            </a:r>
            <a:r>
              <a:rPr lang="en-US" altLang="zh-CN" dirty="0"/>
              <a:t>ping</a:t>
            </a:r>
            <a:r>
              <a:rPr lang="zh-CN" altLang="en-US" dirty="0"/>
              <a:t>命令的执行流程，构造</a:t>
            </a:r>
            <a:r>
              <a:rPr lang="en-US" altLang="zh-CN" dirty="0"/>
              <a:t>ping</a:t>
            </a:r>
            <a:r>
              <a:rPr lang="zh-CN" altLang="en-US" dirty="0"/>
              <a:t>命令使用的</a:t>
            </a:r>
            <a:r>
              <a:rPr lang="en-US" altLang="zh-CN" dirty="0"/>
              <a:t>ICMP</a:t>
            </a:r>
            <a:r>
              <a:rPr lang="zh-CN" altLang="en-US" dirty="0"/>
              <a:t>头，发送</a:t>
            </a:r>
            <a:r>
              <a:rPr lang="en-US" altLang="zh-CN" dirty="0"/>
              <a:t>Echo Request</a:t>
            </a:r>
            <a:r>
              <a:rPr lang="zh-CN" altLang="en-US" dirty="0"/>
              <a:t>类型的</a:t>
            </a:r>
            <a:r>
              <a:rPr lang="en-US" altLang="zh-CN" dirty="0"/>
              <a:t>ICMP</a:t>
            </a:r>
            <a:r>
              <a:rPr lang="zh-CN" altLang="en-US" dirty="0"/>
              <a:t>数据包实现。</a:t>
            </a:r>
            <a:endParaRPr lang="en-US" altLang="zh-CN" dirty="0"/>
          </a:p>
          <a:p>
            <a:pPr lvl="1"/>
            <a:r>
              <a:rPr lang="zh-CN" altLang="en-US" dirty="0"/>
              <a:t>接收并解析</a:t>
            </a:r>
            <a:r>
              <a:rPr lang="en-US" altLang="zh-CN" dirty="0"/>
              <a:t>ICMP</a:t>
            </a:r>
            <a:r>
              <a:rPr lang="zh-CN" altLang="en-US" dirty="0"/>
              <a:t>数据包，找到</a:t>
            </a:r>
            <a:r>
              <a:rPr lang="en-US" altLang="zh-CN" dirty="0"/>
              <a:t>Echo Reply</a:t>
            </a:r>
            <a:r>
              <a:rPr lang="zh-CN" altLang="en-US" dirty="0"/>
              <a:t>类型的</a:t>
            </a:r>
            <a:r>
              <a:rPr lang="en-US" altLang="zh-CN" dirty="0"/>
              <a:t>ICMP</a:t>
            </a:r>
            <a:r>
              <a:rPr lang="zh-CN" altLang="en-US" dirty="0"/>
              <a:t>数据包，检查</a:t>
            </a:r>
            <a:r>
              <a:rPr lang="en-US" altLang="zh-CN" dirty="0"/>
              <a:t>IP</a:t>
            </a:r>
            <a:r>
              <a:rPr lang="zh-CN" altLang="en-US" dirty="0"/>
              <a:t>地址是否正确，计算“发送</a:t>
            </a:r>
            <a:r>
              <a:rPr lang="en-US" altLang="zh-CN" dirty="0"/>
              <a:t>-</a:t>
            </a:r>
            <a:r>
              <a:rPr lang="zh-CN" altLang="en-US" dirty="0"/>
              <a:t>接收”时间间隔。</a:t>
            </a:r>
            <a:r>
              <a:rPr lang="zh-CN" altLang="en-US" dirty="0">
                <a:sym typeface="+mn-ea"/>
              </a:rPr>
              <a:t>将</a:t>
            </a:r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与时间间隔输出至屏幕。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搭建实验拓扑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C/C++</a:t>
            </a:r>
            <a:r>
              <a:rPr lang="zh-CN" altLang="en-US" dirty="0"/>
              <a:t>语言编写相关代码，保存为</a:t>
            </a:r>
            <a:r>
              <a:rPr lang="en-US" altLang="zh-CN" dirty="0" err="1"/>
              <a:t>raw_socket_ping.c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编译并运行，检查结果是否正确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15" y="4588510"/>
            <a:ext cx="6966585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以太网帧图示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3" y="960156"/>
            <a:ext cx="10515600" cy="44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IP</a:t>
            </a:r>
            <a:r>
              <a:rPr lang="zh-CN" altLang="en-US" sz="1800" dirty="0" smtClean="0"/>
              <a:t>数据包图示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666" y="1202096"/>
            <a:ext cx="90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代码解读示例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08"/>
            <a:ext cx="10515600" cy="5453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 smtClean="0"/>
              <a:t>&gt;</a:t>
            </a:r>
            <a:r>
              <a:rPr lang="en-US" altLang="zh-CN" sz="1800" dirty="0" smtClean="0">
                <a:solidFill>
                  <a:srgbClr val="92D050"/>
                </a:solidFill>
              </a:rPr>
              <a:t> 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//standard 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,  find it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in /user/include or /user/local/include</a:t>
            </a:r>
          </a:p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unistd.h</a:t>
            </a:r>
            <a:r>
              <a:rPr lang="en-US" altLang="zh-CN" sz="1800" dirty="0" smtClean="0"/>
              <a:t>&gt;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 system calls for Unix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#include &lt;sys/</a:t>
            </a:r>
            <a:r>
              <a:rPr lang="en-US" altLang="zh-CN" sz="1800" dirty="0" err="1"/>
              <a:t>socket.h</a:t>
            </a:r>
            <a:r>
              <a:rPr lang="en-US" altLang="zh-CN" sz="1800" dirty="0" smtClean="0"/>
              <a:t>&gt;	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//socket function, find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it in /</a:t>
            </a:r>
            <a:r>
              <a:rPr lang="en-US" altLang="zh-CN" sz="1800" dirty="0" err="1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/include/</a:t>
            </a:r>
            <a:r>
              <a:rPr lang="en-US" altLang="zh-CN" sz="1800" dirty="0" err="1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#include &lt;sys/</a:t>
            </a:r>
            <a:r>
              <a:rPr lang="en-US" altLang="zh-CN" sz="1800" dirty="0" err="1"/>
              <a:t>types.h</a:t>
            </a:r>
            <a:r>
              <a:rPr lang="en-US" altLang="zh-CN" sz="1800" dirty="0" smtClean="0"/>
              <a:t>&gt;</a:t>
            </a:r>
            <a:r>
              <a:rPr lang="en-US" altLang="zh-CN" sz="1800" dirty="0"/>
              <a:t>	</a:t>
            </a:r>
          </a:p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if_ether.h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#define BUFFER_MAX </a:t>
            </a:r>
            <a:r>
              <a:rPr lang="en-US" altLang="zh-CN" sz="1800" dirty="0" smtClean="0"/>
              <a:t>2048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//Macro , replace before compiling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argc,char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argv</a:t>
            </a:r>
            <a:r>
              <a:rPr lang="en-US" altLang="zh-CN" sz="1800" dirty="0" smtClean="0"/>
              <a:t>[]){   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//main function, execution entrance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/*</a:t>
            </a:r>
          </a:p>
          <a:p>
            <a:pPr marL="0" indent="0">
              <a:buNone/>
            </a:pPr>
            <a:r>
              <a:rPr lang="en-US" altLang="zh-CN" sz="1800" dirty="0" smtClean="0"/>
              <a:t>Here are the codes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*/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r</a:t>
            </a:r>
            <a:r>
              <a:rPr lang="en-US" altLang="zh-CN" sz="1800" dirty="0" smtClean="0"/>
              <a:t>eturn -1;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//return value,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altLang="zh-CN" sz="1800" b="1" i="1" dirty="0">
                <a:solidFill>
                  <a:schemeClr val="accent6">
                    <a:lumMod val="75000"/>
                  </a:schemeClr>
                </a:solidFill>
              </a:rPr>
              <a:t>echo </a:t>
            </a:r>
            <a:r>
              <a:rPr lang="en-US" altLang="zh-CN" sz="1800" b="1" i="1" dirty="0" smtClean="0">
                <a:solidFill>
                  <a:schemeClr val="accent6">
                    <a:lumMod val="75000"/>
                  </a:schemeClr>
                </a:solidFill>
              </a:rPr>
              <a:t>$?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to get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15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689</Words>
  <Application>Microsoft Office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实验2：RAW SOCKET 编程与以太网帧分析基础</vt:lpstr>
      <vt:lpstr>实验课日程表</vt:lpstr>
      <vt:lpstr>实验拓扑与虚拟机配置（同实验1）</vt:lpstr>
      <vt:lpstr>Linux配置示例（同实验1）</vt:lpstr>
      <vt:lpstr>任务1：编写抓包程序</vt:lpstr>
      <vt:lpstr>任务2：编写ping程序</vt:lpstr>
      <vt:lpstr>以太网帧图示</vt:lpstr>
      <vt:lpstr>IP数据包图示</vt:lpstr>
      <vt:lpstr>代码解读示例</vt:lpstr>
      <vt:lpstr>代码解读示例</vt:lpstr>
      <vt:lpstr>代码解读示例</vt:lpstr>
      <vt:lpstr>Problems</vt:lpstr>
      <vt:lpstr>实验验收</vt:lpstr>
      <vt:lpstr>作业提交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127</cp:revision>
  <dcterms:created xsi:type="dcterms:W3CDTF">2017-09-19T10:37:00Z</dcterms:created>
  <dcterms:modified xsi:type="dcterms:W3CDTF">2018-09-18T12:21:25Z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