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F7B70-9931-4EAF-BCFC-3F9F816748B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D537B-790A-4AED-8D32-B726C4032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89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D537B-790A-4AED-8D32-B726C40323F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72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462F-095B-4DF3-A8E7-7DC874966BD5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AA4-63F6-4E07-92F3-17C03003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7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462F-095B-4DF3-A8E7-7DC874966BD5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AA4-63F6-4E07-92F3-17C03003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89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462F-095B-4DF3-A8E7-7DC874966BD5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AA4-63F6-4E07-92F3-17C03003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7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462F-095B-4DF3-A8E7-7DC874966BD5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AA4-63F6-4E07-92F3-17C03003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46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462F-095B-4DF3-A8E7-7DC874966BD5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AA4-63F6-4E07-92F3-17C03003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6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462F-095B-4DF3-A8E7-7DC874966BD5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AA4-63F6-4E07-92F3-17C03003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15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462F-095B-4DF3-A8E7-7DC874966BD5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AA4-63F6-4E07-92F3-17C03003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40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462F-095B-4DF3-A8E7-7DC874966BD5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AA4-63F6-4E07-92F3-17C03003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08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462F-095B-4DF3-A8E7-7DC874966BD5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AA4-63F6-4E07-92F3-17C03003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39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462F-095B-4DF3-A8E7-7DC874966BD5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AA4-63F6-4E07-92F3-17C03003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72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462F-095B-4DF3-A8E7-7DC874966BD5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AA4-63F6-4E07-92F3-17C03003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1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5462F-095B-4DF3-A8E7-7DC874966BD5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9EAA4-63F6-4E07-92F3-17C03003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9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njunet18fall@163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63FDA-534A-42A0-8A0E-703FCDD066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实验一 基本网络工具集使用</a:t>
            </a:r>
            <a:br>
              <a:rPr lang="en-US" altLang="zh-CN" sz="4000" dirty="0"/>
            </a:br>
            <a:r>
              <a:rPr lang="zh-CN" altLang="en-US" sz="4000" dirty="0"/>
              <a:t>和协议数据单元观测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B9AF25-9BCD-421F-985F-887FCE02A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77790"/>
            <a:ext cx="6858000" cy="1339233"/>
          </a:xfrm>
        </p:spPr>
        <p:txBody>
          <a:bodyPr/>
          <a:lstStyle/>
          <a:p>
            <a:r>
              <a:rPr lang="zh-CN" altLang="en-US" dirty="0"/>
              <a:t>何昕</a:t>
            </a:r>
            <a:endParaRPr lang="en-US" altLang="zh-CN" dirty="0"/>
          </a:p>
          <a:p>
            <a:r>
              <a:rPr lang="en-US" altLang="zh-CN" dirty="0"/>
              <a:t>2018.09.06</a:t>
            </a:r>
          </a:p>
          <a:p>
            <a:r>
              <a:rPr lang="en-US" altLang="zh-CN" dirty="0"/>
              <a:t>QQ</a:t>
            </a:r>
            <a:r>
              <a:rPr lang="zh-CN" altLang="en-US" dirty="0"/>
              <a:t>群</a:t>
            </a:r>
            <a:r>
              <a:rPr lang="en-US" altLang="zh-CN" dirty="0"/>
              <a:t>: 869992936</a:t>
            </a:r>
          </a:p>
        </p:txBody>
      </p:sp>
    </p:spTree>
    <p:extLst>
      <p:ext uri="{BB962C8B-B14F-4D97-AF65-F5344CB8AC3E}">
        <p14:creationId xmlns:p14="http://schemas.microsoft.com/office/powerpoint/2010/main" val="281855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61EFA-3F7B-40FD-9783-7447F9FA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VMware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01043F-4381-460C-A718-77EAADC61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46" y="2095260"/>
            <a:ext cx="7590329" cy="43002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C4258F8-87E1-4840-A805-3957ABC84B3C}"/>
              </a:ext>
            </a:extLst>
          </p:cNvPr>
          <p:cNvSpPr txBox="1"/>
          <p:nvPr/>
        </p:nvSpPr>
        <p:spPr>
          <a:xfrm>
            <a:off x="663546" y="3478227"/>
            <a:ext cx="1060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局域网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zh-CN" altLang="en-US" dirty="0">
                <a:solidFill>
                  <a:srgbClr val="0070C0"/>
                </a:solidFill>
              </a:rPr>
              <a:t>街道</a:t>
            </a:r>
            <a:r>
              <a:rPr lang="en-US" altLang="zh-CN" dirty="0">
                <a:solidFill>
                  <a:srgbClr val="0070C0"/>
                </a:solidFill>
              </a:rPr>
              <a:t>1)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483C67-402C-4E80-B2AE-BA599E530BED}"/>
              </a:ext>
            </a:extLst>
          </p:cNvPr>
          <p:cNvSpPr txBox="1"/>
          <p:nvPr/>
        </p:nvSpPr>
        <p:spPr>
          <a:xfrm>
            <a:off x="7285529" y="3678128"/>
            <a:ext cx="1060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局域网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zh-CN" altLang="en-US" dirty="0">
                <a:solidFill>
                  <a:srgbClr val="0070C0"/>
                </a:solidFill>
              </a:rPr>
              <a:t>街道</a:t>
            </a:r>
            <a:r>
              <a:rPr lang="en-US" altLang="zh-CN" dirty="0">
                <a:solidFill>
                  <a:srgbClr val="0070C0"/>
                </a:solidFill>
              </a:rPr>
              <a:t>2)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987B3F-D0F4-48A2-A84F-47BA79E54A83}"/>
              </a:ext>
            </a:extLst>
          </p:cNvPr>
          <p:cNvSpPr txBox="1"/>
          <p:nvPr/>
        </p:nvSpPr>
        <p:spPr>
          <a:xfrm>
            <a:off x="4864661" y="1607064"/>
            <a:ext cx="1060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局域网</a:t>
            </a:r>
            <a:r>
              <a:rPr lang="en-US" altLang="zh-CN" dirty="0">
                <a:solidFill>
                  <a:srgbClr val="0070C0"/>
                </a:solidFill>
              </a:rPr>
              <a:t>3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zh-CN" altLang="en-US" dirty="0">
                <a:solidFill>
                  <a:srgbClr val="0070C0"/>
                </a:solidFill>
              </a:rPr>
              <a:t>街道</a:t>
            </a:r>
            <a:r>
              <a:rPr lang="en-US" altLang="zh-CN" dirty="0">
                <a:solidFill>
                  <a:srgbClr val="0070C0"/>
                </a:solidFill>
              </a:rPr>
              <a:t>3)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60F1BD-09AC-4263-8FBD-CA9434D2BEC7}"/>
              </a:ext>
            </a:extLst>
          </p:cNvPr>
          <p:cNvSpPr txBox="1"/>
          <p:nvPr/>
        </p:nvSpPr>
        <p:spPr>
          <a:xfrm>
            <a:off x="44807" y="4923332"/>
            <a:ext cx="148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70C0"/>
                </a:solidFill>
              </a:rPr>
              <a:t>终端虚拟机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62873A-5065-4B69-9697-CC7F6627D19B}"/>
              </a:ext>
            </a:extLst>
          </p:cNvPr>
          <p:cNvSpPr txBox="1"/>
          <p:nvPr/>
        </p:nvSpPr>
        <p:spPr>
          <a:xfrm>
            <a:off x="2917480" y="4923332"/>
            <a:ext cx="148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70C0"/>
                </a:solidFill>
              </a:rPr>
              <a:t>终端虚拟机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924D96-EC17-4628-8DFF-44A65E4F70D3}"/>
              </a:ext>
            </a:extLst>
          </p:cNvPr>
          <p:cNvSpPr txBox="1"/>
          <p:nvPr/>
        </p:nvSpPr>
        <p:spPr>
          <a:xfrm>
            <a:off x="5867027" y="5537995"/>
            <a:ext cx="148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70C0"/>
                </a:solidFill>
              </a:rPr>
              <a:t>终端虚拟机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371467-9937-41F5-843E-87C4F4A81EEA}"/>
              </a:ext>
            </a:extLst>
          </p:cNvPr>
          <p:cNvSpPr txBox="1"/>
          <p:nvPr/>
        </p:nvSpPr>
        <p:spPr>
          <a:xfrm>
            <a:off x="1283262" y="1960324"/>
            <a:ext cx="148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70C0"/>
                </a:solidFill>
              </a:rPr>
              <a:t>路由器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zh-CN" altLang="en-US" dirty="0">
                <a:solidFill>
                  <a:srgbClr val="0070C0"/>
                </a:solidFill>
              </a:rPr>
              <a:t>虚拟机替代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2E37DC9-9D45-41EF-9F43-2C3DF42548AD}"/>
              </a:ext>
            </a:extLst>
          </p:cNvPr>
          <p:cNvSpPr txBox="1"/>
          <p:nvPr/>
        </p:nvSpPr>
        <p:spPr>
          <a:xfrm>
            <a:off x="6259694" y="1917198"/>
            <a:ext cx="148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70C0"/>
                </a:solidFill>
              </a:rPr>
              <a:t>路由器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zh-CN" altLang="en-US" dirty="0">
                <a:solidFill>
                  <a:srgbClr val="0070C0"/>
                </a:solidFill>
              </a:rPr>
              <a:t>虚拟机替代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979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2B9F6-C1E0-434B-87C4-B96306BC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观察</a:t>
            </a:r>
            <a:r>
              <a:rPr lang="en-US" altLang="zh-CN" dirty="0"/>
              <a:t>PDU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3C5A6-74DA-49B6-8CAE-DC1FD34C4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可以用自己的笔记本</a:t>
            </a:r>
            <a:r>
              <a:rPr lang="en-US" altLang="zh-CN" dirty="0"/>
              <a:t>(Windows/Linux</a:t>
            </a:r>
            <a:r>
              <a:rPr lang="zh-CN" altLang="en-US" dirty="0"/>
              <a:t>均可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512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ACA5A-222A-49A4-8A98-9CC597A1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作业报告细则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51A39-664A-449E-8CE6-C01003CCF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: 6——7</a:t>
            </a:r>
            <a:r>
              <a:rPr lang="zh-CN" altLang="en-US" dirty="0"/>
              <a:t>次</a:t>
            </a:r>
            <a:endParaRPr lang="en-US" altLang="zh-CN" dirty="0"/>
          </a:p>
          <a:p>
            <a:pPr lvl="1"/>
            <a:r>
              <a:rPr lang="zh-CN" altLang="en-US" dirty="0"/>
              <a:t>提交方式</a:t>
            </a:r>
            <a:r>
              <a:rPr lang="en-US" altLang="zh-CN" dirty="0"/>
              <a:t>: </a:t>
            </a:r>
            <a:r>
              <a:rPr lang="zh-CN" altLang="en-US" dirty="0"/>
              <a:t>纸质</a:t>
            </a:r>
            <a:endParaRPr lang="en-US" altLang="zh-CN" dirty="0"/>
          </a:p>
          <a:p>
            <a:r>
              <a:rPr lang="zh-CN" altLang="en-US" dirty="0"/>
              <a:t>实验</a:t>
            </a:r>
            <a:r>
              <a:rPr lang="en-US" altLang="zh-CN" dirty="0"/>
              <a:t>: 5——6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报告提交方式</a:t>
            </a:r>
            <a:r>
              <a:rPr lang="en-US" altLang="zh-CN" dirty="0"/>
              <a:t>: </a:t>
            </a:r>
            <a:r>
              <a:rPr lang="en-US" altLang="zh-CN" dirty="0">
                <a:hlinkClick r:id="rId2"/>
              </a:rPr>
              <a:t>njunet18fall@163.com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2, 4,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个实验需要编程，</a:t>
            </a:r>
            <a:r>
              <a:rPr lang="zh-CN" altLang="en-US" dirty="0">
                <a:solidFill>
                  <a:srgbClr val="FF0000"/>
                </a:solidFill>
              </a:rPr>
              <a:t>报告和代码一并提交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实验成绩测评</a:t>
            </a:r>
            <a:r>
              <a:rPr lang="en-US" altLang="zh-CN" dirty="0"/>
              <a:t>: </a:t>
            </a:r>
            <a:r>
              <a:rPr lang="zh-CN" altLang="en-US" dirty="0">
                <a:solidFill>
                  <a:srgbClr val="FF0000"/>
                </a:solidFill>
              </a:rPr>
              <a:t>验收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报告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实验时间较长，需要课下的时间进行，</a:t>
            </a:r>
            <a:r>
              <a:rPr lang="zh-CN" altLang="en-US" dirty="0">
                <a:solidFill>
                  <a:srgbClr val="FF0000"/>
                </a:solidFill>
              </a:rPr>
              <a:t>每周一</a:t>
            </a:r>
            <a:r>
              <a:rPr lang="zh-CN" altLang="en-US" dirty="0"/>
              <a:t>会有专门的时间来进行实验的验收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全部提交方可有作业、实验成绩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87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5661F-A664-465A-9C88-4294B455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4997B-4D68-435F-8FDF-A5E2022D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4"/>
            <a:ext cx="8515349" cy="4873755"/>
          </a:xfrm>
        </p:spPr>
        <p:txBody>
          <a:bodyPr>
            <a:normAutofit/>
          </a:bodyPr>
          <a:lstStyle/>
          <a:p>
            <a:r>
              <a:rPr lang="zh-CN" altLang="en-US" dirty="0"/>
              <a:t>本次实验报告建议采用如下格式。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实验报告提交格式：</a:t>
            </a:r>
            <a:r>
              <a:rPr lang="en-US" altLang="zh-CN" dirty="0"/>
              <a:t>Lab</a:t>
            </a:r>
            <a:r>
              <a:rPr lang="zh-CN" altLang="en-US" dirty="0"/>
              <a:t>实验号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_</a:t>
            </a:r>
            <a:r>
              <a:rPr lang="zh-CN" altLang="en-US" dirty="0"/>
              <a:t>姓名，如</a:t>
            </a:r>
            <a:r>
              <a:rPr lang="en-US" altLang="zh-CN" dirty="0"/>
              <a:t>Lab1_123456_</a:t>
            </a:r>
            <a:r>
              <a:rPr lang="zh-CN" altLang="en-US" dirty="0"/>
              <a:t>张三。</a:t>
            </a:r>
            <a:endParaRPr lang="en-US" altLang="zh-CN" dirty="0"/>
          </a:p>
          <a:p>
            <a:r>
              <a:rPr lang="zh-CN" altLang="en-US" dirty="0"/>
              <a:t>实验环境搭建参照</a:t>
            </a:r>
            <a:r>
              <a:rPr lang="en-US" altLang="zh-CN" dirty="0">
                <a:solidFill>
                  <a:srgbClr val="FF0000"/>
                </a:solidFill>
              </a:rPr>
              <a:t>《</a:t>
            </a:r>
            <a:r>
              <a:rPr lang="zh-CN" altLang="en-US" dirty="0">
                <a:solidFill>
                  <a:srgbClr val="FF0000"/>
                </a:solidFill>
              </a:rPr>
              <a:t>计算机网络</a:t>
            </a:r>
            <a:r>
              <a:rPr lang="en-US" altLang="zh-CN" dirty="0">
                <a:solidFill>
                  <a:srgbClr val="FF0000"/>
                </a:solidFill>
              </a:rPr>
              <a:t>》</a:t>
            </a:r>
            <a:r>
              <a:rPr lang="zh-CN" altLang="en-US" dirty="0">
                <a:solidFill>
                  <a:srgbClr val="FF0000"/>
                </a:solidFill>
              </a:rPr>
              <a:t>实验教材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4E5E7A-B12B-4541-8182-734BB6C8E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99" y="2291896"/>
            <a:ext cx="8515350" cy="242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8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5661F-A664-465A-9C88-4294B455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一些基础知识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4997B-4D68-435F-8FDF-A5E2022DF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IP</a:t>
            </a:r>
            <a:r>
              <a:rPr lang="zh-CN" altLang="en-US" dirty="0">
                <a:solidFill>
                  <a:srgbClr val="00B050"/>
                </a:solidFill>
              </a:rPr>
              <a:t>地址</a:t>
            </a:r>
            <a:r>
              <a:rPr lang="en-US" altLang="zh-CN" dirty="0"/>
              <a:t>(</a:t>
            </a:r>
            <a:r>
              <a:rPr lang="zh-CN" altLang="en-US" dirty="0"/>
              <a:t>可用</a:t>
            </a:r>
            <a:r>
              <a:rPr lang="en-US" altLang="zh-CN" dirty="0" err="1"/>
              <a:t>ifconfig</a:t>
            </a:r>
            <a:r>
              <a:rPr lang="zh-CN" altLang="en-US" dirty="0"/>
              <a:t>命令查看</a:t>
            </a:r>
            <a:r>
              <a:rPr lang="en-US" altLang="zh-CN" dirty="0"/>
              <a:t>): </a:t>
            </a:r>
            <a:r>
              <a:rPr lang="zh-CN" altLang="en-US" dirty="0"/>
              <a:t>一个四字节的地址，每个字节都是</a:t>
            </a:r>
            <a:r>
              <a:rPr lang="en-US" altLang="zh-CN" dirty="0"/>
              <a:t>0~255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IP</a:t>
            </a:r>
            <a:r>
              <a:rPr lang="zh-CN" altLang="en-US" dirty="0"/>
              <a:t>地址不是指计算机地址，而是指</a:t>
            </a:r>
            <a:r>
              <a:rPr lang="zh-CN" altLang="en-US" dirty="0">
                <a:solidFill>
                  <a:srgbClr val="FF0000"/>
                </a:solidFill>
              </a:rPr>
              <a:t>网卡地址。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192.168.1</a:t>
            </a:r>
            <a:r>
              <a:rPr lang="en-US" altLang="zh-CN" dirty="0">
                <a:solidFill>
                  <a:srgbClr val="0070C0"/>
                </a:solidFill>
              </a:rPr>
              <a:t>.1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道路名</a:t>
            </a:r>
            <a:r>
              <a:rPr lang="en-US" altLang="zh-CN" dirty="0"/>
              <a:t>+</a:t>
            </a:r>
            <a:r>
              <a:rPr lang="zh-CN" altLang="en-US" dirty="0">
                <a:solidFill>
                  <a:srgbClr val="0070C0"/>
                </a:solidFill>
              </a:rPr>
              <a:t>门牌号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在同一条道路上的地址可以</a:t>
            </a:r>
            <a:r>
              <a:rPr lang="zh-CN" altLang="en-US" dirty="0">
                <a:solidFill>
                  <a:srgbClr val="FF0000"/>
                </a:solidFill>
              </a:rPr>
              <a:t>直接</a:t>
            </a:r>
            <a:r>
              <a:rPr lang="zh-CN" altLang="en-US" dirty="0"/>
              <a:t>相互通信</a:t>
            </a:r>
            <a:r>
              <a:rPr lang="en-US" altLang="zh-CN" dirty="0"/>
              <a:t>(ping</a:t>
            </a:r>
            <a:r>
              <a:rPr lang="zh-CN" altLang="en-US" dirty="0"/>
              <a:t>得通</a:t>
            </a:r>
            <a:r>
              <a:rPr lang="en-US" altLang="zh-CN" dirty="0"/>
              <a:t>)</a:t>
            </a:r>
            <a:r>
              <a:rPr lang="zh-CN" altLang="en-US" dirty="0"/>
              <a:t>，否则无法</a:t>
            </a:r>
            <a:r>
              <a:rPr lang="zh-CN" altLang="en-US" dirty="0">
                <a:solidFill>
                  <a:srgbClr val="FF0000"/>
                </a:solidFill>
              </a:rPr>
              <a:t>直接</a:t>
            </a:r>
            <a:r>
              <a:rPr lang="zh-CN" altLang="en-US" dirty="0"/>
              <a:t>通信</a:t>
            </a:r>
            <a:r>
              <a:rPr lang="en-US" altLang="zh-CN" dirty="0"/>
              <a:t>(ping</a:t>
            </a:r>
            <a:r>
              <a:rPr lang="zh-CN" altLang="en-US" dirty="0"/>
              <a:t>不通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C3383A-0CFE-4ECB-AC66-1721BCFD0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81" y="4628045"/>
            <a:ext cx="7714238" cy="184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1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1C94E-E9D3-460A-99BF-9D1683979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一些基础知识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F3197-1DC8-40A8-8412-FFED27F7D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</a:rPr>
              <a:t>网关和路由规则</a:t>
            </a:r>
            <a:r>
              <a:rPr lang="en-US" altLang="zh-CN" dirty="0"/>
              <a:t>(</a:t>
            </a:r>
            <a:r>
              <a:rPr lang="zh-CN" altLang="en-US" dirty="0"/>
              <a:t>可用</a:t>
            </a:r>
            <a:r>
              <a:rPr lang="en-US" altLang="zh-CN" dirty="0"/>
              <a:t>route</a:t>
            </a:r>
            <a:r>
              <a:rPr lang="zh-CN" altLang="en-US" dirty="0"/>
              <a:t>命令查看</a:t>
            </a:r>
            <a:r>
              <a:rPr lang="en-US" altLang="zh-CN" dirty="0"/>
              <a:t>): </a:t>
            </a:r>
            <a:r>
              <a:rPr lang="zh-CN" altLang="en-US" dirty="0"/>
              <a:t>当非同街道的两台计算机要进行通信时，计算机会按照特定规则传送数据包 ，这些规则称为“路由规则”。“网关”即为要转发的</a:t>
            </a:r>
            <a:r>
              <a:rPr lang="zh-CN" altLang="en-US" dirty="0">
                <a:solidFill>
                  <a:srgbClr val="FF0000"/>
                </a:solidFill>
              </a:rPr>
              <a:t>下一跳的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en-US" dirty="0">
                <a:solidFill>
                  <a:srgbClr val="FF0000"/>
                </a:solidFill>
              </a:rPr>
              <a:t>地址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特别地，“</a:t>
            </a:r>
            <a:r>
              <a:rPr lang="zh-CN" altLang="en-US" dirty="0">
                <a:solidFill>
                  <a:srgbClr val="00B050"/>
                </a:solidFill>
              </a:rPr>
              <a:t>默认网关</a:t>
            </a:r>
            <a:r>
              <a:rPr lang="zh-CN" altLang="en-US" dirty="0"/>
              <a:t>”指的是默认的下一跳的</a:t>
            </a:r>
            <a:r>
              <a:rPr lang="en-US" altLang="zh-CN" dirty="0"/>
              <a:t>IP</a:t>
            </a:r>
            <a:r>
              <a:rPr lang="zh-CN" altLang="en-US" dirty="0"/>
              <a:t>地址，即如果计算机不认识某个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r>
              <a:rPr lang="en-US" altLang="zh-CN" dirty="0"/>
              <a:t>(</a:t>
            </a:r>
            <a:r>
              <a:rPr lang="zh-CN" altLang="en-US" dirty="0"/>
              <a:t>即转发规则里面没有</a:t>
            </a:r>
            <a:r>
              <a:rPr lang="en-US" altLang="zh-CN" dirty="0"/>
              <a:t>)</a:t>
            </a:r>
            <a:r>
              <a:rPr lang="zh-CN" altLang="en-US" dirty="0"/>
              <a:t>，就把数据包丢给“默认网关” 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5D05E0-FB8D-4761-B48E-14DB87C50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95" y="4856711"/>
            <a:ext cx="7391009" cy="13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8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59EF0-FDAF-432B-8830-C1C614F1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实验拓扑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4DF9FB-F84C-4947-B563-E751EF2AD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573" y="1781119"/>
            <a:ext cx="5324259" cy="48730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CFFCAB5-2E83-44FC-8571-71ECF16C937C}"/>
              </a:ext>
            </a:extLst>
          </p:cNvPr>
          <p:cNvSpPr txBox="1"/>
          <p:nvPr/>
        </p:nvSpPr>
        <p:spPr>
          <a:xfrm>
            <a:off x="4041972" y="1412739"/>
            <a:ext cx="148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70C0"/>
                </a:solidFill>
              </a:rPr>
              <a:t>路由器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zh-CN" altLang="en-US" dirty="0">
                <a:solidFill>
                  <a:srgbClr val="0070C0"/>
                </a:solidFill>
              </a:rPr>
              <a:t>虚拟机替代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6420AE-1500-4D30-85CE-9C57036BD67F}"/>
              </a:ext>
            </a:extLst>
          </p:cNvPr>
          <p:cNvSpPr txBox="1"/>
          <p:nvPr/>
        </p:nvSpPr>
        <p:spPr>
          <a:xfrm>
            <a:off x="2787707" y="2290046"/>
            <a:ext cx="1343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网卡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192.168.2.1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8CFBC3-A7EC-4099-9BDC-6C40004DC6CA}"/>
              </a:ext>
            </a:extLst>
          </p:cNvPr>
          <p:cNvSpPr txBox="1"/>
          <p:nvPr/>
        </p:nvSpPr>
        <p:spPr>
          <a:xfrm>
            <a:off x="5538998" y="2290046"/>
            <a:ext cx="1541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网卡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192.168.3.1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C840E0-8083-4649-BE9A-509ECB381D19}"/>
              </a:ext>
            </a:extLst>
          </p:cNvPr>
          <p:cNvSpPr txBox="1"/>
          <p:nvPr/>
        </p:nvSpPr>
        <p:spPr>
          <a:xfrm>
            <a:off x="1687189" y="3708850"/>
            <a:ext cx="1060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局域网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zh-CN" altLang="en-US" dirty="0">
                <a:solidFill>
                  <a:srgbClr val="0070C0"/>
                </a:solidFill>
              </a:rPr>
              <a:t>街道</a:t>
            </a:r>
            <a:r>
              <a:rPr lang="en-US" altLang="zh-CN" dirty="0">
                <a:solidFill>
                  <a:srgbClr val="0070C0"/>
                </a:solidFill>
              </a:rPr>
              <a:t>1)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2B0A5F-0985-492F-9587-105AF82B048E}"/>
              </a:ext>
            </a:extLst>
          </p:cNvPr>
          <p:cNvSpPr txBox="1"/>
          <p:nvPr/>
        </p:nvSpPr>
        <p:spPr>
          <a:xfrm>
            <a:off x="7212701" y="3708850"/>
            <a:ext cx="1060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局域网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zh-CN" altLang="en-US" dirty="0">
                <a:solidFill>
                  <a:srgbClr val="0070C0"/>
                </a:solidFill>
              </a:rPr>
              <a:t>街道</a:t>
            </a:r>
            <a:r>
              <a:rPr lang="en-US" altLang="zh-CN" dirty="0">
                <a:solidFill>
                  <a:srgbClr val="0070C0"/>
                </a:solidFill>
              </a:rPr>
              <a:t>2)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89835C-4E4B-47DD-8437-D3274F317CFB}"/>
              </a:ext>
            </a:extLst>
          </p:cNvPr>
          <p:cNvSpPr txBox="1"/>
          <p:nvPr/>
        </p:nvSpPr>
        <p:spPr>
          <a:xfrm>
            <a:off x="1218152" y="5368394"/>
            <a:ext cx="148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70C0"/>
                </a:solidFill>
              </a:rPr>
              <a:t>终端虚拟机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FE4824-560C-4A42-9934-28F593687EB8}"/>
              </a:ext>
            </a:extLst>
          </p:cNvPr>
          <p:cNvSpPr txBox="1"/>
          <p:nvPr/>
        </p:nvSpPr>
        <p:spPr>
          <a:xfrm>
            <a:off x="6792216" y="5368394"/>
            <a:ext cx="148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70C0"/>
                </a:solidFill>
              </a:rPr>
              <a:t>终端虚拟机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D87BE5B-30BF-4AC1-8570-227016B3897D}"/>
              </a:ext>
            </a:extLst>
          </p:cNvPr>
          <p:cNvSpPr txBox="1"/>
          <p:nvPr/>
        </p:nvSpPr>
        <p:spPr>
          <a:xfrm>
            <a:off x="3579377" y="4906729"/>
            <a:ext cx="1635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网卡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192.168.2.2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6B57250-36BD-46C5-9F56-EC49E1FDF48A}"/>
              </a:ext>
            </a:extLst>
          </p:cNvPr>
          <p:cNvSpPr txBox="1"/>
          <p:nvPr/>
        </p:nvSpPr>
        <p:spPr>
          <a:xfrm>
            <a:off x="5315269" y="4906728"/>
            <a:ext cx="1376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网卡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192.168.3.2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53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890D3-49B0-484E-ACD4-679CE2431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F1022-FBA3-4FD6-9A4F-F95F55178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0. </a:t>
            </a:r>
            <a:r>
              <a:rPr lang="zh-CN" altLang="en-US" dirty="0"/>
              <a:t>按照虚拟机的配置图配置机器并开机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sudo</a:t>
            </a:r>
            <a:r>
              <a:rPr lang="en-US" altLang="zh-CN" dirty="0">
                <a:solidFill>
                  <a:srgbClr val="FF0000"/>
                </a:solidFill>
              </a:rPr>
              <a:t> service network-manager stop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设置网卡的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r>
              <a:rPr lang="en-US" altLang="zh-CN" dirty="0"/>
              <a:t>(</a:t>
            </a:r>
            <a:r>
              <a:rPr lang="en-US" altLang="zh-CN" dirty="0" err="1"/>
              <a:t>ifconfig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3. </a:t>
            </a:r>
            <a:r>
              <a:rPr lang="zh-CN" altLang="en-US" dirty="0">
                <a:solidFill>
                  <a:srgbClr val="FF0000"/>
                </a:solidFill>
              </a:rPr>
              <a:t>终端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虚拟机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配置默认网关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路由器配置转发规则</a:t>
            </a:r>
            <a:endParaRPr lang="en-US" altLang="zh-CN" dirty="0"/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route add default </a:t>
            </a:r>
            <a:r>
              <a:rPr lang="en-US" altLang="zh-CN" dirty="0" err="1"/>
              <a:t>gw</a:t>
            </a:r>
            <a:r>
              <a:rPr lang="en-US" altLang="zh-CN" dirty="0"/>
              <a:t> X.X.X.X(</a:t>
            </a:r>
            <a:r>
              <a:rPr lang="zh-CN" altLang="en-US" dirty="0"/>
              <a:t>添加默认网关</a:t>
            </a:r>
            <a:r>
              <a:rPr lang="en-US" altLang="zh-CN" dirty="0"/>
              <a:t>X.X.X.X)</a:t>
            </a:r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route add 192.168.2.0/24 via 192.168.2.1</a:t>
            </a:r>
          </a:p>
          <a:p>
            <a:pPr lvl="1"/>
            <a:r>
              <a:rPr lang="en-US" altLang="zh-CN" dirty="0"/>
              <a:t>(</a:t>
            </a:r>
            <a:r>
              <a:rPr lang="zh-CN" altLang="en-US" dirty="0"/>
              <a:t>添加该道路名</a:t>
            </a:r>
            <a:r>
              <a:rPr lang="en-US" altLang="zh-CN" dirty="0"/>
              <a:t>(192.168.2.X)</a:t>
            </a:r>
            <a:r>
              <a:rPr lang="zh-CN" altLang="en-US" dirty="0"/>
              <a:t>的路由规则，网关是</a:t>
            </a:r>
            <a:r>
              <a:rPr lang="en-US" altLang="zh-CN" dirty="0"/>
              <a:t>192.168.2.1)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路由器开启转发</a:t>
            </a:r>
            <a:r>
              <a:rPr lang="en-US" altLang="zh-CN" dirty="0"/>
              <a:t>(</a:t>
            </a:r>
            <a:r>
              <a:rPr lang="zh-CN" altLang="en-US" dirty="0"/>
              <a:t>需要</a:t>
            </a:r>
            <a:r>
              <a:rPr lang="en-US" altLang="zh-CN" dirty="0"/>
              <a:t>root</a:t>
            </a:r>
            <a:r>
              <a:rPr lang="zh-CN" altLang="en-US" dirty="0"/>
              <a:t>，输入命令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su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echo 1 &gt; /proc/sys/net/ipv4/</a:t>
            </a:r>
            <a:r>
              <a:rPr lang="en-US" altLang="zh-CN" dirty="0" err="1"/>
              <a:t>ip_forward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86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C78B4-1CCB-4C5E-90BB-0C1810B2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实验验收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594DB4-8F2A-4191-A844-C6177EE94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三台虚拟机</a:t>
            </a:r>
            <a:r>
              <a:rPr lang="zh-CN" altLang="en-US" dirty="0">
                <a:solidFill>
                  <a:srgbClr val="FF0000"/>
                </a:solidFill>
              </a:rPr>
              <a:t>相互</a:t>
            </a:r>
            <a:r>
              <a:rPr lang="en-US" altLang="zh-CN" dirty="0">
                <a:solidFill>
                  <a:srgbClr val="FF0000"/>
                </a:solidFill>
              </a:rPr>
              <a:t>ping</a:t>
            </a:r>
            <a:r>
              <a:rPr lang="zh-CN" altLang="en-US" dirty="0">
                <a:solidFill>
                  <a:srgbClr val="FF0000"/>
                </a:solidFill>
              </a:rPr>
              <a:t>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在任意一台虚拟机上抓包</a:t>
            </a:r>
            <a:r>
              <a:rPr lang="en-US" altLang="zh-CN" dirty="0"/>
              <a:t>(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wireshark</a:t>
            </a:r>
            <a:r>
              <a:rPr lang="en-US" altLang="zh-CN" dirty="0"/>
              <a:t>)</a:t>
            </a:r>
            <a:r>
              <a:rPr lang="zh-CN" altLang="en-US" dirty="0"/>
              <a:t>，观察数据包的格式，并会</a:t>
            </a:r>
            <a:r>
              <a:rPr lang="zh-CN" altLang="en-US" dirty="0">
                <a:solidFill>
                  <a:srgbClr val="FF0000"/>
                </a:solidFill>
              </a:rPr>
              <a:t>找到对应字段</a:t>
            </a:r>
            <a:r>
              <a:rPr lang="en-US" altLang="zh-CN" dirty="0">
                <a:solidFill>
                  <a:srgbClr val="FF0000"/>
                </a:solidFill>
              </a:rPr>
              <a:t>(IP</a:t>
            </a:r>
            <a:r>
              <a:rPr lang="zh-CN" altLang="en-US" dirty="0">
                <a:solidFill>
                  <a:srgbClr val="FF0000"/>
                </a:solidFill>
              </a:rPr>
              <a:t>地址等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040008-16DF-47B0-974F-7E9533CC8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84" y="3291840"/>
            <a:ext cx="7088020" cy="35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7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75DFA-03AA-4375-AAD7-5ADCEC81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课后作业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FEAE504-EA76-49FB-8235-67D72E377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959" y="2107976"/>
            <a:ext cx="8402081" cy="34305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1CEE125-6BE8-4B06-9E6D-E532F97CECB9}"/>
              </a:ext>
            </a:extLst>
          </p:cNvPr>
          <p:cNvSpPr txBox="1"/>
          <p:nvPr/>
        </p:nvSpPr>
        <p:spPr>
          <a:xfrm>
            <a:off x="671639" y="5538527"/>
            <a:ext cx="736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Deadline: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2018</a:t>
            </a:r>
            <a:r>
              <a:rPr lang="zh-CN" altLang="en-US" dirty="0">
                <a:solidFill>
                  <a:srgbClr val="FF0000"/>
                </a:solidFill>
              </a:rPr>
              <a:t>年</a:t>
            </a:r>
            <a:r>
              <a:rPr lang="en-US" altLang="zh-CN" dirty="0">
                <a:solidFill>
                  <a:srgbClr val="FF0000"/>
                </a:solidFill>
              </a:rPr>
              <a:t>9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19</a:t>
            </a:r>
            <a:r>
              <a:rPr lang="zh-CN" altLang="en-US" dirty="0">
                <a:solidFill>
                  <a:srgbClr val="FF0000"/>
                </a:solidFill>
              </a:rPr>
              <a:t>日 </a:t>
            </a:r>
            <a:r>
              <a:rPr lang="en-US" altLang="zh-CN" dirty="0">
                <a:solidFill>
                  <a:srgbClr val="FF0000"/>
                </a:solidFill>
              </a:rPr>
              <a:t>23:59:59</a:t>
            </a:r>
            <a:r>
              <a:rPr lang="zh-CN" altLang="en-US" dirty="0">
                <a:solidFill>
                  <a:srgbClr val="FF0000"/>
                </a:solidFill>
              </a:rPr>
              <a:t>前提交实验报告</a:t>
            </a:r>
          </a:p>
        </p:txBody>
      </p:sp>
    </p:spTree>
    <p:extLst>
      <p:ext uri="{BB962C8B-B14F-4D97-AF65-F5344CB8AC3E}">
        <p14:creationId xmlns:p14="http://schemas.microsoft.com/office/powerpoint/2010/main" val="397326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2350</TotalTime>
  <Words>563</Words>
  <Application>Microsoft Office PowerPoint</Application>
  <PresentationFormat>全屏显示(4:3)</PresentationFormat>
  <Paragraphs>80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Office 主题​​</vt:lpstr>
      <vt:lpstr>实验一 基本网络工具集使用 和协议数据单元观测</vt:lpstr>
      <vt:lpstr>作业报告细则</vt:lpstr>
      <vt:lpstr>实验规范</vt:lpstr>
      <vt:lpstr>一些基础知识</vt:lpstr>
      <vt:lpstr>一些基础知识</vt:lpstr>
      <vt:lpstr>实验拓扑</vt:lpstr>
      <vt:lpstr>实验步骤</vt:lpstr>
      <vt:lpstr>实验验收</vt:lpstr>
      <vt:lpstr>课后作业</vt:lpstr>
      <vt:lpstr>1. VMware</vt:lpstr>
      <vt:lpstr>2. 观察PDU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 基本网络工具集使用 和协议数据单元观测</dc:title>
  <dc:creator>赵扬</dc:creator>
  <cp:lastModifiedBy>AlexHo</cp:lastModifiedBy>
  <cp:revision>74</cp:revision>
  <dcterms:created xsi:type="dcterms:W3CDTF">2017-09-13T10:42:36Z</dcterms:created>
  <dcterms:modified xsi:type="dcterms:W3CDTF">2018-09-06T01:51:51Z</dcterms:modified>
</cp:coreProperties>
</file>