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753600" cy="7315200"/>
  <p:notesSz cx="6858000" cy="9144000"/>
  <p:embeddedFontLst>
    <p:embeddedFont>
      <p:font typeface="TT Rounds Condensed Bold" charset="1" panose="02000806030000020003"/>
      <p:regular r:id="rId27"/>
    </p:embeddedFont>
    <p:embeddedFont>
      <p:font typeface="TT Rounds Condensed" charset="1" panose="02000506030000020003"/>
      <p:regular r:id="rId31"/>
    </p:embeddedFont>
    <p:embeddedFont>
      <p:font typeface="Canva Sans Bold" charset="1" panose="020B0803030501040103"/>
      <p:regular r:id="rId33"/>
    </p:embeddedFont>
    <p:embeddedFont>
      <p:font typeface="Canva Sans" charset="1" panose="020B0503030501040103"/>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notesMasters/notesMaster1.xml" Type="http://schemas.openxmlformats.org/officeDocument/2006/relationships/notesMaster"/><Relationship Id="rId29" Target="theme/theme2.xml" Type="http://schemas.openxmlformats.org/officeDocument/2006/relationships/theme"/><Relationship Id="rId3" Target="viewProps.xml" Type="http://schemas.openxmlformats.org/officeDocument/2006/relationships/viewProps"/><Relationship Id="rId30" Target="notesSlides/notesSlide1.xml" Type="http://schemas.openxmlformats.org/officeDocument/2006/relationships/notesSlide"/><Relationship Id="rId31" Target="fonts/font31.fntdata" Type="http://schemas.openxmlformats.org/officeDocument/2006/relationships/font"/><Relationship Id="rId32" Target="notesSlides/notesSlide2.xml" Type="http://schemas.openxmlformats.org/officeDocument/2006/relationships/notesSlide"/><Relationship Id="rId33" Target="fonts/font33.fntdata" Type="http://schemas.openxmlformats.org/officeDocument/2006/relationships/font"/><Relationship Id="rId34" Target="fonts/font34.fntdata" Type="http://schemas.openxmlformats.org/officeDocument/2006/relationships/font"/><Relationship Id="rId35" Target="notesSlides/notesSlide3.xml" Type="http://schemas.openxmlformats.org/officeDocument/2006/relationships/notesSlide"/><Relationship Id="rId36" Target="notesSlides/notesSlide4.xml" Type="http://schemas.openxmlformats.org/officeDocument/2006/relationships/notesSlide"/><Relationship Id="rId37" Target="notesSlides/notesSlide5.xml" Type="http://schemas.openxmlformats.org/officeDocument/2006/relationships/notesSlide"/><Relationship Id="rId38" Target="notesSlides/notesSlide6.xml" Type="http://schemas.openxmlformats.org/officeDocument/2006/relationships/notesSlide"/><Relationship Id="rId39" Target="notesSlides/notesSlide7.xml" Type="http://schemas.openxmlformats.org/officeDocument/2006/relationships/notesSlide"/><Relationship Id="rId4" Target="theme/theme1.xml" Type="http://schemas.openxmlformats.org/officeDocument/2006/relationships/theme"/><Relationship Id="rId40" Target="notesSlides/notesSlide8.xml" Type="http://schemas.openxmlformats.org/officeDocument/2006/relationships/notesSlide"/><Relationship Id="rId41" Target="notesSlides/notesSlide9.xml" Type="http://schemas.openxmlformats.org/officeDocument/2006/relationships/notesSlide"/><Relationship Id="rId42" Target="notesSlides/notesSlide10.xml" Type="http://schemas.openxmlformats.org/officeDocument/2006/relationships/notesSlide"/><Relationship Id="rId43" Target="notesSlides/notesSlide11.xml" Type="http://schemas.openxmlformats.org/officeDocument/2006/relationships/notesSlide"/><Relationship Id="rId44" Target="notesSlides/notesSlide12.xml" Type="http://schemas.openxmlformats.org/officeDocument/2006/relationships/notesSlide"/><Relationship Id="rId45" Target="notesSlides/notesSlide13.xml" Type="http://schemas.openxmlformats.org/officeDocument/2006/relationships/notesSlide"/><Relationship Id="rId46" Target="notesSlides/notesSlide14.xml" Type="http://schemas.openxmlformats.org/officeDocument/2006/relationships/notesSlide"/><Relationship Id="rId47" Target="notesSlides/notesSlide15.xml" Type="http://schemas.openxmlformats.org/officeDocument/2006/relationships/notesSlide"/><Relationship Id="rId48" Target="notesSlides/notesSlide16.xml" Type="http://schemas.openxmlformats.org/officeDocument/2006/relationships/notesSlide"/><Relationship Id="rId49" Target="notesSlides/notesSlide17.xml" Type="http://schemas.openxmlformats.org/officeDocument/2006/relationships/notesSlide"/><Relationship Id="rId5" Target="tableStyles.xml" Type="http://schemas.openxmlformats.org/officeDocument/2006/relationships/tableStyles"/><Relationship Id="rId50" Target="notesSlides/notesSlide18.xml" Type="http://schemas.openxmlformats.org/officeDocument/2006/relationships/notesSlide"/><Relationship Id="rId51" Target="notesSlides/notesSlide19.xml" Type="http://schemas.openxmlformats.org/officeDocument/2006/relationships/notesSlide"/><Relationship Id="rId52" Target="notesSlides/notesSlide20.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3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8.png" Type="http://schemas.openxmlformats.org/officeDocument/2006/relationships/image"/><Relationship Id="rId4" Target="../media/image3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4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4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41.png" Type="http://schemas.openxmlformats.org/officeDocument/2006/relationships/image"/><Relationship Id="rId4" Target="../media/image42.png" Type="http://schemas.openxmlformats.org/officeDocument/2006/relationships/image"/><Relationship Id="rId5" Target="../media/image43.png" Type="http://schemas.openxmlformats.org/officeDocument/2006/relationships/image"/><Relationship Id="rId6" Target="../media/image4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45.png" Type="http://schemas.openxmlformats.org/officeDocument/2006/relationships/image"/><Relationship Id="rId4" Target="../media/image4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http://www.uipath.com"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2" Target="../notesSlides/notesSlide1.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svg" Type="http://schemas.openxmlformats.org/officeDocument/2006/relationships/image"/><Relationship Id="rId2" Target="../notesSlides/notesSlide3.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svg" Type="http://schemas.openxmlformats.org/officeDocument/2006/relationships/image"/><Relationship Id="rId2" Target="../notesSlides/notesSlide5.xml" Type="http://schemas.openxmlformats.org/officeDocument/2006/relationships/notesSlid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3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6.pn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5.png" Type="http://schemas.openxmlformats.org/officeDocument/2006/relationships/image"/><Relationship Id="rId4"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811" y="-2701"/>
            <a:ext cx="9830411" cy="3447265"/>
          </a:xfrm>
          <a:custGeom>
            <a:avLst/>
            <a:gdLst/>
            <a:ahLst/>
            <a:cxnLst/>
            <a:rect r="r" b="b" t="t" l="l"/>
            <a:pathLst>
              <a:path h="3447265" w="9830411">
                <a:moveTo>
                  <a:pt x="0" y="0"/>
                </a:moveTo>
                <a:lnTo>
                  <a:pt x="9830411" y="0"/>
                </a:lnTo>
                <a:lnTo>
                  <a:pt x="9830411" y="3447265"/>
                </a:lnTo>
                <a:lnTo>
                  <a:pt x="0" y="3447265"/>
                </a:lnTo>
                <a:lnTo>
                  <a:pt x="0" y="0"/>
                </a:lnTo>
                <a:close/>
              </a:path>
            </a:pathLst>
          </a:custGeom>
          <a:blipFill>
            <a:blip r:embed="rId2"/>
            <a:stretch>
              <a:fillRect l="776" t="-94318" r="-775" b="45264"/>
            </a:stretch>
          </a:blipFill>
        </p:spPr>
      </p:sp>
      <p:sp>
        <p:nvSpPr>
          <p:cNvPr name="TextBox 3" id="3"/>
          <p:cNvSpPr txBox="true"/>
          <p:nvPr/>
        </p:nvSpPr>
        <p:spPr>
          <a:xfrm rot="0">
            <a:off x="281073" y="5178632"/>
            <a:ext cx="4681313" cy="1943100"/>
          </a:xfrm>
          <a:prstGeom prst="rect">
            <a:avLst/>
          </a:prstGeom>
        </p:spPr>
        <p:txBody>
          <a:bodyPr anchor="t" rtlCol="false" tIns="0" lIns="0" bIns="0" rIns="0">
            <a:spAutoFit/>
          </a:bodyPr>
          <a:lstStyle/>
          <a:p>
            <a:pPr algn="l">
              <a:lnSpc>
                <a:spcPts val="2560"/>
              </a:lnSpc>
            </a:pPr>
            <a:r>
              <a:rPr lang="en-US" b="true" sz="2133" spc="19">
                <a:solidFill>
                  <a:srgbClr val="4E0CA8"/>
                </a:solidFill>
                <a:latin typeface="TT Rounds Condensed Bold"/>
                <a:ea typeface="TT Rounds Condensed Bold"/>
                <a:cs typeface="TT Rounds Condensed Bold"/>
                <a:sym typeface="TT Rounds Condensed Bold"/>
              </a:rPr>
              <a:t>Your Register No:</a:t>
            </a:r>
            <a:r>
              <a:rPr lang="en-US" b="true" sz="2133" spc="19">
                <a:solidFill>
                  <a:srgbClr val="000000"/>
                </a:solidFill>
                <a:latin typeface="TT Rounds Condensed Bold"/>
                <a:ea typeface="TT Rounds Condensed Bold"/>
                <a:cs typeface="TT Rounds Condensed Bold"/>
                <a:sym typeface="TT Rounds Condensed Bold"/>
              </a:rPr>
              <a:t>  220701216</a:t>
            </a:r>
          </a:p>
          <a:p>
            <a:pPr algn="l">
              <a:lnSpc>
                <a:spcPts val="2560"/>
              </a:lnSpc>
            </a:pPr>
            <a:r>
              <a:rPr lang="en-US" b="true" sz="2133" spc="19">
                <a:solidFill>
                  <a:srgbClr val="4E0CA8"/>
                </a:solidFill>
                <a:latin typeface="TT Rounds Condensed Bold"/>
                <a:ea typeface="TT Rounds Condensed Bold"/>
                <a:cs typeface="TT Rounds Condensed Bold"/>
                <a:sym typeface="TT Rounds Condensed Bold"/>
              </a:rPr>
              <a:t>Name:</a:t>
            </a:r>
            <a:r>
              <a:rPr lang="en-US" b="true" sz="2133" spc="19">
                <a:solidFill>
                  <a:srgbClr val="000000"/>
                </a:solidFill>
                <a:latin typeface="TT Rounds Condensed Bold"/>
                <a:ea typeface="TT Rounds Condensed Bold"/>
                <a:cs typeface="TT Rounds Condensed Bold"/>
                <a:sym typeface="TT Rounds Condensed Bold"/>
              </a:rPr>
              <a:t>  RAKHUL PRAKASH S B</a:t>
            </a:r>
          </a:p>
          <a:p>
            <a:pPr algn="l">
              <a:lnSpc>
                <a:spcPts val="2560"/>
              </a:lnSpc>
            </a:pPr>
            <a:r>
              <a:rPr lang="en-US" b="true" sz="2133" spc="19">
                <a:solidFill>
                  <a:srgbClr val="4E0CA8"/>
                </a:solidFill>
                <a:latin typeface="TT Rounds Condensed Bold"/>
                <a:ea typeface="TT Rounds Condensed Bold"/>
                <a:cs typeface="TT Rounds Condensed Bold"/>
                <a:sym typeface="TT Rounds Condensed Bold"/>
              </a:rPr>
              <a:t>Guide Name:</a:t>
            </a:r>
            <a:r>
              <a:rPr lang="en-US" b="true" sz="2133" spc="19">
                <a:solidFill>
                  <a:srgbClr val="000000"/>
                </a:solidFill>
                <a:latin typeface="TT Rounds Condensed Bold"/>
                <a:ea typeface="TT Rounds Condensed Bold"/>
                <a:cs typeface="TT Rounds Condensed Bold"/>
                <a:sym typeface="TT Rounds Condensed Bold"/>
              </a:rPr>
              <a:t> Dr. N Durai Murugan</a:t>
            </a:r>
          </a:p>
          <a:p>
            <a:pPr algn="l">
              <a:lnSpc>
                <a:spcPts val="2559"/>
              </a:lnSpc>
            </a:pPr>
            <a:r>
              <a:rPr lang="en-US" b="true" sz="2133" spc="19">
                <a:solidFill>
                  <a:srgbClr val="4E0CA8"/>
                </a:solidFill>
                <a:latin typeface="TT Rounds Condensed Bold"/>
                <a:ea typeface="TT Rounds Condensed Bold"/>
                <a:cs typeface="TT Rounds Condensed Bold"/>
                <a:sym typeface="TT Rounds Condensed Bold"/>
              </a:rPr>
              <a:t>Designation and Department: </a:t>
            </a:r>
          </a:p>
          <a:p>
            <a:pPr algn="l">
              <a:lnSpc>
                <a:spcPts val="2560"/>
              </a:lnSpc>
            </a:pPr>
            <a:r>
              <a:rPr lang="en-US" b="true" sz="2133" spc="19">
                <a:solidFill>
                  <a:srgbClr val="000000"/>
                </a:solidFill>
                <a:latin typeface="TT Rounds Condensed Bold"/>
                <a:ea typeface="TT Rounds Condensed Bold"/>
                <a:cs typeface="TT Rounds Condensed Bold"/>
                <a:sym typeface="TT Rounds Condensed Bold"/>
              </a:rPr>
              <a:t>Associate Professor of Computer Science and Engineering</a:t>
            </a:r>
          </a:p>
        </p:txBody>
      </p:sp>
      <p:grpSp>
        <p:nvGrpSpPr>
          <p:cNvPr name="Group 4" id="4"/>
          <p:cNvGrpSpPr/>
          <p:nvPr/>
        </p:nvGrpSpPr>
        <p:grpSpPr>
          <a:xfrm rot="0">
            <a:off x="5336750" y="1878612"/>
            <a:ext cx="4416850" cy="2797275"/>
            <a:chOff x="0" y="0"/>
            <a:chExt cx="5889134" cy="3729700"/>
          </a:xfrm>
        </p:grpSpPr>
        <p:sp>
          <p:nvSpPr>
            <p:cNvPr name="Freeform 5" id="5"/>
            <p:cNvSpPr/>
            <p:nvPr/>
          </p:nvSpPr>
          <p:spPr>
            <a:xfrm flipH="false" flipV="false" rot="0">
              <a:off x="0" y="0"/>
              <a:ext cx="5889117" cy="3729736"/>
            </a:xfrm>
            <a:custGeom>
              <a:avLst/>
              <a:gdLst/>
              <a:ahLst/>
              <a:cxnLst/>
              <a:rect r="r" b="b" t="t" l="l"/>
              <a:pathLst>
                <a:path h="3729736" w="5889117">
                  <a:moveTo>
                    <a:pt x="0" y="0"/>
                  </a:moveTo>
                  <a:lnTo>
                    <a:pt x="5889117" y="0"/>
                  </a:lnTo>
                  <a:lnTo>
                    <a:pt x="5889117" y="3729736"/>
                  </a:lnTo>
                  <a:lnTo>
                    <a:pt x="0" y="3729736"/>
                  </a:lnTo>
                  <a:lnTo>
                    <a:pt x="1864868" y="1864868"/>
                  </a:lnTo>
                  <a:lnTo>
                    <a:pt x="0" y="0"/>
                  </a:lnTo>
                  <a:close/>
                </a:path>
              </a:pathLst>
            </a:custGeom>
            <a:solidFill>
              <a:srgbClr val="00AAAD"/>
            </a:solidFill>
          </p:spPr>
        </p:sp>
      </p:grpSp>
      <p:grpSp>
        <p:nvGrpSpPr>
          <p:cNvPr name="Group 6" id="6"/>
          <p:cNvGrpSpPr/>
          <p:nvPr/>
        </p:nvGrpSpPr>
        <p:grpSpPr>
          <a:xfrm rot="0">
            <a:off x="-13547" y="1617782"/>
            <a:ext cx="6154002" cy="3318933"/>
            <a:chOff x="0" y="0"/>
            <a:chExt cx="8205336" cy="4425244"/>
          </a:xfrm>
        </p:grpSpPr>
        <p:sp>
          <p:nvSpPr>
            <p:cNvPr name="Freeform 7" id="7"/>
            <p:cNvSpPr/>
            <p:nvPr/>
          </p:nvSpPr>
          <p:spPr>
            <a:xfrm flipH="false" flipV="false" rot="0">
              <a:off x="18034" y="18034"/>
              <a:ext cx="8169275" cy="4389120"/>
            </a:xfrm>
            <a:custGeom>
              <a:avLst/>
              <a:gdLst/>
              <a:ahLst/>
              <a:cxnLst/>
              <a:rect r="r" b="b" t="t" l="l"/>
              <a:pathLst>
                <a:path h="4389120" w="8169275">
                  <a:moveTo>
                    <a:pt x="0" y="0"/>
                  </a:moveTo>
                  <a:lnTo>
                    <a:pt x="5966333" y="0"/>
                  </a:lnTo>
                  <a:lnTo>
                    <a:pt x="8169275" y="2194560"/>
                  </a:lnTo>
                  <a:lnTo>
                    <a:pt x="5966333" y="4389120"/>
                  </a:lnTo>
                  <a:lnTo>
                    <a:pt x="0" y="4389120"/>
                  </a:lnTo>
                  <a:close/>
                </a:path>
              </a:pathLst>
            </a:custGeom>
            <a:solidFill>
              <a:srgbClr val="59595B"/>
            </a:solidFill>
          </p:spPr>
        </p:sp>
        <p:sp>
          <p:nvSpPr>
            <p:cNvPr name="Freeform 8" id="8"/>
            <p:cNvSpPr/>
            <p:nvPr/>
          </p:nvSpPr>
          <p:spPr>
            <a:xfrm flipH="false" flipV="false" rot="0">
              <a:off x="0" y="0"/>
              <a:ext cx="8205343" cy="4425188"/>
            </a:xfrm>
            <a:custGeom>
              <a:avLst/>
              <a:gdLst/>
              <a:ahLst/>
              <a:cxnLst/>
              <a:rect r="r" b="b" t="t" l="l"/>
              <a:pathLst>
                <a:path h="4425188" w="8205343">
                  <a:moveTo>
                    <a:pt x="18034" y="0"/>
                  </a:moveTo>
                  <a:lnTo>
                    <a:pt x="5984367" y="0"/>
                  </a:lnTo>
                  <a:cubicBezTo>
                    <a:pt x="5989193" y="0"/>
                    <a:pt x="5993765" y="1905"/>
                    <a:pt x="5997067" y="5207"/>
                  </a:cubicBezTo>
                  <a:lnTo>
                    <a:pt x="8200009" y="2199767"/>
                  </a:lnTo>
                  <a:cubicBezTo>
                    <a:pt x="8203438" y="2203196"/>
                    <a:pt x="8205343" y="2207768"/>
                    <a:pt x="8205343" y="2212594"/>
                  </a:cubicBezTo>
                  <a:cubicBezTo>
                    <a:pt x="8205343" y="2217420"/>
                    <a:pt x="8203438" y="2221992"/>
                    <a:pt x="8200009" y="2225421"/>
                  </a:cubicBezTo>
                  <a:lnTo>
                    <a:pt x="5997194" y="4419981"/>
                  </a:lnTo>
                  <a:cubicBezTo>
                    <a:pt x="5993765" y="4423410"/>
                    <a:pt x="5989193" y="4425188"/>
                    <a:pt x="5984494" y="4425188"/>
                  </a:cubicBezTo>
                  <a:lnTo>
                    <a:pt x="18034" y="4425188"/>
                  </a:lnTo>
                  <a:cubicBezTo>
                    <a:pt x="8001" y="4425188"/>
                    <a:pt x="0" y="4417060"/>
                    <a:pt x="0" y="4407154"/>
                  </a:cubicBezTo>
                  <a:lnTo>
                    <a:pt x="0" y="18034"/>
                  </a:lnTo>
                  <a:cubicBezTo>
                    <a:pt x="0" y="8128"/>
                    <a:pt x="8128" y="0"/>
                    <a:pt x="18034" y="0"/>
                  </a:cubicBezTo>
                  <a:moveTo>
                    <a:pt x="18034" y="36068"/>
                  </a:moveTo>
                  <a:lnTo>
                    <a:pt x="18034" y="18034"/>
                  </a:lnTo>
                  <a:lnTo>
                    <a:pt x="36068" y="18034"/>
                  </a:lnTo>
                  <a:lnTo>
                    <a:pt x="36068" y="4407154"/>
                  </a:lnTo>
                  <a:lnTo>
                    <a:pt x="18034" y="4407154"/>
                  </a:lnTo>
                  <a:lnTo>
                    <a:pt x="18034" y="4389120"/>
                  </a:lnTo>
                  <a:lnTo>
                    <a:pt x="5984367" y="4389120"/>
                  </a:lnTo>
                  <a:lnTo>
                    <a:pt x="5984367" y="4407154"/>
                  </a:lnTo>
                  <a:lnTo>
                    <a:pt x="5971667" y="4394327"/>
                  </a:lnTo>
                  <a:lnTo>
                    <a:pt x="8174609" y="2199767"/>
                  </a:lnTo>
                  <a:lnTo>
                    <a:pt x="8187309" y="2212594"/>
                  </a:lnTo>
                  <a:lnTo>
                    <a:pt x="8174609" y="2225421"/>
                  </a:lnTo>
                  <a:lnTo>
                    <a:pt x="5971667" y="30861"/>
                  </a:lnTo>
                  <a:lnTo>
                    <a:pt x="5984367" y="18034"/>
                  </a:lnTo>
                  <a:lnTo>
                    <a:pt x="5984367" y="36068"/>
                  </a:lnTo>
                  <a:lnTo>
                    <a:pt x="18034" y="36068"/>
                  </a:lnTo>
                  <a:close/>
                </a:path>
              </a:pathLst>
            </a:custGeom>
            <a:solidFill>
              <a:srgbClr val="59595B"/>
            </a:solidFill>
          </p:spPr>
        </p:sp>
      </p:grpSp>
      <p:grpSp>
        <p:nvGrpSpPr>
          <p:cNvPr name="Group 9" id="9"/>
          <p:cNvGrpSpPr/>
          <p:nvPr/>
        </p:nvGrpSpPr>
        <p:grpSpPr>
          <a:xfrm rot="0">
            <a:off x="-15731" y="1052335"/>
            <a:ext cx="4282638" cy="1147657"/>
            <a:chOff x="0" y="0"/>
            <a:chExt cx="5710184" cy="1530209"/>
          </a:xfrm>
        </p:grpSpPr>
        <p:sp>
          <p:nvSpPr>
            <p:cNvPr name="Freeform 10" id="10"/>
            <p:cNvSpPr/>
            <p:nvPr/>
          </p:nvSpPr>
          <p:spPr>
            <a:xfrm flipH="false" flipV="false" rot="0">
              <a:off x="0" y="0"/>
              <a:ext cx="5710174" cy="1530096"/>
            </a:xfrm>
            <a:custGeom>
              <a:avLst/>
              <a:gdLst/>
              <a:ahLst/>
              <a:cxnLst/>
              <a:rect r="r" b="b" t="t" l="l"/>
              <a:pathLst>
                <a:path h="1530096" w="5710174">
                  <a:moveTo>
                    <a:pt x="0" y="0"/>
                  </a:moveTo>
                  <a:lnTo>
                    <a:pt x="4945126" y="0"/>
                  </a:lnTo>
                  <a:lnTo>
                    <a:pt x="5710174" y="765048"/>
                  </a:lnTo>
                  <a:lnTo>
                    <a:pt x="4945126" y="1530096"/>
                  </a:lnTo>
                  <a:lnTo>
                    <a:pt x="0" y="1530096"/>
                  </a:lnTo>
                  <a:close/>
                </a:path>
              </a:pathLst>
            </a:custGeom>
            <a:solidFill>
              <a:srgbClr val="00AAAD"/>
            </a:solidFill>
          </p:spPr>
        </p:sp>
      </p:grpSp>
      <p:sp>
        <p:nvSpPr>
          <p:cNvPr name="TextBox 11" id="11"/>
          <p:cNvSpPr txBox="true"/>
          <p:nvPr/>
        </p:nvSpPr>
        <p:spPr>
          <a:xfrm rot="0">
            <a:off x="281073" y="1104918"/>
            <a:ext cx="3209748" cy="663638"/>
          </a:xfrm>
          <a:prstGeom prst="rect">
            <a:avLst/>
          </a:prstGeom>
        </p:spPr>
        <p:txBody>
          <a:bodyPr anchor="t" rtlCol="false" tIns="0" lIns="0" bIns="0" rIns="0">
            <a:spAutoFit/>
          </a:bodyPr>
          <a:lstStyle/>
          <a:p>
            <a:pPr algn="ctr">
              <a:lnSpc>
                <a:spcPts val="2560"/>
              </a:lnSpc>
            </a:pPr>
            <a:r>
              <a:rPr lang="en-US" b="true" sz="2133" spc="19">
                <a:solidFill>
                  <a:srgbClr val="FFFFFF"/>
                </a:solidFill>
                <a:latin typeface="TT Rounds Condensed Bold"/>
                <a:ea typeface="TT Rounds Condensed Bold"/>
                <a:cs typeface="TT Rounds Condensed Bold"/>
                <a:sym typeface="TT Rounds Condensed Bold"/>
              </a:rPr>
              <a:t>Introduction to </a:t>
            </a:r>
          </a:p>
          <a:p>
            <a:pPr algn="ctr">
              <a:lnSpc>
                <a:spcPts val="2560"/>
              </a:lnSpc>
            </a:pPr>
            <a:r>
              <a:rPr lang="en-US" b="true" sz="2133" spc="19">
                <a:solidFill>
                  <a:srgbClr val="FFFFFF"/>
                </a:solidFill>
                <a:latin typeface="TT Rounds Condensed Bold"/>
                <a:ea typeface="TT Rounds Condensed Bold"/>
                <a:cs typeface="TT Rounds Condensed Bold"/>
                <a:sym typeface="TT Rounds Condensed Bold"/>
              </a:rPr>
              <a:t>Robotic Process Automation </a:t>
            </a:r>
          </a:p>
        </p:txBody>
      </p:sp>
      <p:sp>
        <p:nvSpPr>
          <p:cNvPr name="TextBox 12" id="12"/>
          <p:cNvSpPr txBox="true"/>
          <p:nvPr/>
        </p:nvSpPr>
        <p:spPr>
          <a:xfrm rot="0">
            <a:off x="281074" y="2277158"/>
            <a:ext cx="4284486" cy="2638425"/>
          </a:xfrm>
          <a:prstGeom prst="rect">
            <a:avLst/>
          </a:prstGeom>
        </p:spPr>
        <p:txBody>
          <a:bodyPr anchor="t" rtlCol="false" tIns="0" lIns="0" bIns="0" rIns="0">
            <a:spAutoFit/>
          </a:bodyPr>
          <a:lstStyle/>
          <a:p>
            <a:pPr algn="l">
              <a:lnSpc>
                <a:spcPts val="6911"/>
              </a:lnSpc>
            </a:pPr>
            <a:r>
              <a:rPr lang="en-US" sz="5759" spc="51" b="true">
                <a:solidFill>
                  <a:srgbClr val="FFFFFF"/>
                </a:solidFill>
                <a:latin typeface="TT Rounds Condensed Bold"/>
                <a:ea typeface="TT Rounds Condensed Bold"/>
                <a:cs typeface="TT Rounds Condensed Bold"/>
                <a:sym typeface="TT Rounds Condensed Bold"/>
              </a:rPr>
              <a:t>AI MULTI</a:t>
            </a:r>
          </a:p>
          <a:p>
            <a:pPr algn="l">
              <a:lnSpc>
                <a:spcPts val="6911"/>
              </a:lnSpc>
            </a:pPr>
            <a:r>
              <a:rPr lang="en-US" sz="5759" spc="51" b="true">
                <a:solidFill>
                  <a:srgbClr val="FFFFFF"/>
                </a:solidFill>
                <a:latin typeface="TT Rounds Condensed Bold"/>
                <a:ea typeface="TT Rounds Condensed Bold"/>
                <a:cs typeface="TT Rounds Condensed Bold"/>
                <a:sym typeface="TT Rounds Condensed Bold"/>
              </a:rPr>
              <a:t>PROMPTER </a:t>
            </a:r>
          </a:p>
          <a:p>
            <a:pPr algn="l">
              <a:lnSpc>
                <a:spcPts val="6911"/>
              </a:lnSpc>
            </a:pPr>
            <a:r>
              <a:rPr lang="en-US" b="true" sz="5759" spc="53">
                <a:solidFill>
                  <a:srgbClr val="FFFFFF"/>
                </a:solidFill>
                <a:latin typeface="TT Rounds Condensed Bold"/>
                <a:ea typeface="TT Rounds Condensed Bold"/>
                <a:cs typeface="TT Rounds Condensed Bold"/>
                <a:sym typeface="TT Rounds Condensed Bold"/>
              </a:rPr>
              <a:t>BOT</a:t>
            </a:r>
          </a:p>
        </p:txBody>
      </p:sp>
      <p:grpSp>
        <p:nvGrpSpPr>
          <p:cNvPr name="Group 13" id="13"/>
          <p:cNvGrpSpPr/>
          <p:nvPr/>
        </p:nvGrpSpPr>
        <p:grpSpPr>
          <a:xfrm rot="0">
            <a:off x="4962386" y="1631330"/>
            <a:ext cx="1783854" cy="3291839"/>
            <a:chOff x="0" y="0"/>
            <a:chExt cx="2378472" cy="4389119"/>
          </a:xfrm>
        </p:grpSpPr>
        <p:sp>
          <p:nvSpPr>
            <p:cNvPr name="Freeform 14" id="14"/>
            <p:cNvSpPr/>
            <p:nvPr/>
          </p:nvSpPr>
          <p:spPr>
            <a:xfrm flipH="false" flipV="false" rot="0">
              <a:off x="0" y="0"/>
              <a:ext cx="2378456" cy="4389120"/>
            </a:xfrm>
            <a:custGeom>
              <a:avLst/>
              <a:gdLst/>
              <a:ahLst/>
              <a:cxnLst/>
              <a:rect r="r" b="b" t="t" l="l"/>
              <a:pathLst>
                <a:path h="4389120" w="2378456">
                  <a:moveTo>
                    <a:pt x="0" y="0"/>
                  </a:moveTo>
                  <a:lnTo>
                    <a:pt x="183896" y="0"/>
                  </a:lnTo>
                  <a:lnTo>
                    <a:pt x="2378456" y="2194560"/>
                  </a:lnTo>
                  <a:lnTo>
                    <a:pt x="183896" y="4389120"/>
                  </a:lnTo>
                  <a:lnTo>
                    <a:pt x="0" y="4389120"/>
                  </a:lnTo>
                  <a:lnTo>
                    <a:pt x="2194560" y="2194560"/>
                  </a:lnTo>
                  <a:lnTo>
                    <a:pt x="0" y="0"/>
                  </a:lnTo>
                  <a:close/>
                </a:path>
              </a:pathLst>
            </a:custGeom>
            <a:solidFill>
              <a:srgbClr val="A1A6A9"/>
            </a:solidFill>
          </p:spPr>
        </p:sp>
      </p:grpSp>
      <p:sp>
        <p:nvSpPr>
          <p:cNvPr name="Freeform 15" id="15"/>
          <p:cNvSpPr/>
          <p:nvPr/>
        </p:nvSpPr>
        <p:spPr>
          <a:xfrm flipH="false" flipV="false" rot="0">
            <a:off x="7603503" y="4737556"/>
            <a:ext cx="1934445" cy="1644278"/>
          </a:xfrm>
          <a:custGeom>
            <a:avLst/>
            <a:gdLst/>
            <a:ahLst/>
            <a:cxnLst/>
            <a:rect r="r" b="b" t="t" l="l"/>
            <a:pathLst>
              <a:path h="1644278" w="1934445">
                <a:moveTo>
                  <a:pt x="0" y="0"/>
                </a:moveTo>
                <a:lnTo>
                  <a:pt x="1934445" y="0"/>
                </a:lnTo>
                <a:lnTo>
                  <a:pt x="1934445" y="1644279"/>
                </a:lnTo>
                <a:lnTo>
                  <a:pt x="0" y="1644279"/>
                </a:lnTo>
                <a:lnTo>
                  <a:pt x="0" y="0"/>
                </a:lnTo>
                <a:close/>
              </a:path>
            </a:pathLst>
          </a:custGeom>
          <a:blipFill>
            <a:blip r:embed="rId3"/>
            <a:stretch>
              <a:fillRect l="0" t="-53" r="0" b="-53"/>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9</a:t>
              </a:r>
            </a:p>
          </p:txBody>
        </p:sp>
      </p:grpSp>
      <p:sp>
        <p:nvSpPr>
          <p:cNvPr name="Freeform 9" id="9"/>
          <p:cNvSpPr/>
          <p:nvPr/>
        </p:nvSpPr>
        <p:spPr>
          <a:xfrm flipH="false" flipV="false" rot="0">
            <a:off x="4729025" y="2257292"/>
            <a:ext cx="4855030" cy="2723147"/>
          </a:xfrm>
          <a:custGeom>
            <a:avLst/>
            <a:gdLst/>
            <a:ahLst/>
            <a:cxnLst/>
            <a:rect r="r" b="b" t="t" l="l"/>
            <a:pathLst>
              <a:path h="2723147" w="4855030">
                <a:moveTo>
                  <a:pt x="0" y="0"/>
                </a:moveTo>
                <a:lnTo>
                  <a:pt x="4855030" y="0"/>
                </a:lnTo>
                <a:lnTo>
                  <a:pt x="4855030" y="2723146"/>
                </a:lnTo>
                <a:lnTo>
                  <a:pt x="0" y="2723146"/>
                </a:lnTo>
                <a:lnTo>
                  <a:pt x="0" y="0"/>
                </a:lnTo>
                <a:close/>
              </a:path>
            </a:pathLst>
          </a:custGeom>
          <a:blipFill>
            <a:blip r:embed="rId3"/>
            <a:stretch>
              <a:fillRect l="0" t="0" r="0" b="0"/>
            </a:stretch>
          </a:blipFill>
          <a:ln w="19050" cap="sq">
            <a:solidFill>
              <a:srgbClr val="34495E"/>
            </a:solidFill>
            <a:prstDash val="solid"/>
            <a:miter/>
          </a:ln>
        </p:spPr>
      </p:sp>
      <p:sp>
        <p:nvSpPr>
          <p:cNvPr name="TextBox 10" id="10"/>
          <p:cNvSpPr txBox="true"/>
          <p:nvPr/>
        </p:nvSpPr>
        <p:spPr>
          <a:xfrm rot="0">
            <a:off x="256540" y="177694"/>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DataT</a:t>
            </a:r>
            <a:r>
              <a:rPr lang="en-US" b="true" sz="4693" spc="43">
                <a:solidFill>
                  <a:srgbClr val="000000"/>
                </a:solidFill>
                <a:latin typeface="TT Rounds Condensed Bold"/>
                <a:ea typeface="TT Rounds Condensed Bold"/>
                <a:cs typeface="TT Rounds Condensed Bold"/>
                <a:sym typeface="TT Rounds Condensed Bold"/>
              </a:rPr>
              <a:t>able Design</a:t>
            </a:r>
          </a:p>
        </p:txBody>
      </p:sp>
      <p:sp>
        <p:nvSpPr>
          <p:cNvPr name="TextBox 11" id="11"/>
          <p:cNvSpPr txBox="true"/>
          <p:nvPr/>
        </p:nvSpPr>
        <p:spPr>
          <a:xfrm rot="0">
            <a:off x="294640" y="1085215"/>
            <a:ext cx="4274908" cy="5067300"/>
          </a:xfrm>
          <a:prstGeom prst="rect">
            <a:avLst/>
          </a:prstGeom>
        </p:spPr>
        <p:txBody>
          <a:bodyPr anchor="t" rtlCol="false" tIns="0" lIns="0" bIns="0" rIns="0">
            <a:spAutoFit/>
          </a:bodyPr>
          <a:lstStyle/>
          <a:p>
            <a:pPr algn="just">
              <a:lnSpc>
                <a:spcPts val="2168"/>
              </a:lnSpc>
              <a:spcBef>
                <a:spcPct val="0"/>
              </a:spcBef>
            </a:pPr>
            <a:r>
              <a:rPr lang="en-US" b="true" sz="1806" spc="16">
                <a:solidFill>
                  <a:srgbClr val="000000"/>
                </a:solidFill>
                <a:latin typeface="TT Rounds Condensed Bold"/>
                <a:ea typeface="TT Rounds Condensed Bold"/>
                <a:cs typeface="TT Rounds Condensed Bold"/>
                <a:sym typeface="TT Rounds Condensed Bold"/>
              </a:rPr>
              <a:t>Prompt (String):</a:t>
            </a:r>
          </a:p>
          <a:p>
            <a:pPr algn="just">
              <a:lnSpc>
                <a:spcPts val="2168"/>
              </a:lnSpc>
              <a:spcBef>
                <a:spcPct val="0"/>
              </a:spcBef>
            </a:pPr>
            <a:r>
              <a:rPr lang="en-US" sz="1806" spc="16">
                <a:solidFill>
                  <a:srgbClr val="000000"/>
                </a:solidFill>
                <a:latin typeface="TT Rounds Condensed"/>
                <a:ea typeface="TT Rounds Condensed"/>
                <a:cs typeface="TT Rounds Condensed"/>
                <a:sym typeface="TT Rounds Condensed"/>
              </a:rPr>
              <a:t>This column stores the text of the user's input or the prompt that is sent to the AI models. It is the key data for initiating the AI model responses.</a:t>
            </a:r>
          </a:p>
          <a:p>
            <a:pPr algn="just">
              <a:lnSpc>
                <a:spcPts val="2168"/>
              </a:lnSpc>
              <a:spcBef>
                <a:spcPct val="0"/>
              </a:spcBef>
            </a:pPr>
            <a:r>
              <a:rPr lang="en-US" b="true" sz="1806" spc="16">
                <a:solidFill>
                  <a:srgbClr val="000000"/>
                </a:solidFill>
                <a:latin typeface="TT Rounds Condensed Bold"/>
                <a:ea typeface="TT Rounds Condensed Bold"/>
                <a:cs typeface="TT Rounds Condensed Bold"/>
                <a:sym typeface="TT Rounds Condensed Bold"/>
              </a:rPr>
              <a:t>ChatGPT (String):</a:t>
            </a:r>
          </a:p>
          <a:p>
            <a:pPr algn="just">
              <a:lnSpc>
                <a:spcPts val="2168"/>
              </a:lnSpc>
              <a:spcBef>
                <a:spcPct val="0"/>
              </a:spcBef>
            </a:pPr>
            <a:r>
              <a:rPr lang="en-US" sz="1806" spc="16">
                <a:solidFill>
                  <a:srgbClr val="000000"/>
                </a:solidFill>
                <a:latin typeface="TT Rounds Condensed"/>
                <a:ea typeface="TT Rounds Condensed"/>
                <a:cs typeface="TT Rounds Condensed"/>
                <a:sym typeface="TT Rounds Condensed"/>
              </a:rPr>
              <a:t>This column stores the response generated by the ChatGPT model. The response is stored as a string to capture the output text returned by the model.</a:t>
            </a:r>
          </a:p>
          <a:p>
            <a:pPr algn="just">
              <a:lnSpc>
                <a:spcPts val="2168"/>
              </a:lnSpc>
              <a:spcBef>
                <a:spcPct val="0"/>
              </a:spcBef>
            </a:pPr>
            <a:r>
              <a:rPr lang="en-US" b="true" sz="1806" spc="16">
                <a:solidFill>
                  <a:srgbClr val="000000"/>
                </a:solidFill>
                <a:latin typeface="TT Rounds Condensed Bold"/>
                <a:ea typeface="TT Rounds Condensed Bold"/>
                <a:cs typeface="TT Rounds Condensed Bold"/>
                <a:sym typeface="TT Rounds Condensed Bold"/>
              </a:rPr>
              <a:t>Claude (String):</a:t>
            </a:r>
          </a:p>
          <a:p>
            <a:pPr algn="just">
              <a:lnSpc>
                <a:spcPts val="2168"/>
              </a:lnSpc>
              <a:spcBef>
                <a:spcPct val="0"/>
              </a:spcBef>
            </a:pPr>
            <a:r>
              <a:rPr lang="en-US" sz="1806" spc="16">
                <a:solidFill>
                  <a:srgbClr val="000000"/>
                </a:solidFill>
                <a:latin typeface="TT Rounds Condensed"/>
                <a:ea typeface="TT Rounds Condensed"/>
                <a:cs typeface="TT Rounds Condensed"/>
                <a:sym typeface="TT Rounds Condensed"/>
              </a:rPr>
              <a:t>This column stores the response generated by the Claude model. The response is stored in a string format, similar to the ChatGPT response, for consistency.</a:t>
            </a:r>
          </a:p>
          <a:p>
            <a:pPr algn="just">
              <a:lnSpc>
                <a:spcPts val="2168"/>
              </a:lnSpc>
              <a:spcBef>
                <a:spcPct val="0"/>
              </a:spcBef>
            </a:pPr>
            <a:r>
              <a:rPr lang="en-US" b="true" sz="1806" spc="16">
                <a:solidFill>
                  <a:srgbClr val="000000"/>
                </a:solidFill>
                <a:latin typeface="TT Rounds Condensed Bold"/>
                <a:ea typeface="TT Rounds Condensed Bold"/>
                <a:cs typeface="TT Rounds Condensed Bold"/>
                <a:sym typeface="TT Rounds Condensed Bold"/>
              </a:rPr>
              <a:t>Gemini (String):</a:t>
            </a:r>
          </a:p>
          <a:p>
            <a:pPr algn="just">
              <a:lnSpc>
                <a:spcPts val="2168"/>
              </a:lnSpc>
              <a:spcBef>
                <a:spcPct val="0"/>
              </a:spcBef>
            </a:pPr>
            <a:r>
              <a:rPr lang="en-US" sz="1806" spc="16">
                <a:solidFill>
                  <a:srgbClr val="000000"/>
                </a:solidFill>
                <a:latin typeface="TT Rounds Condensed"/>
                <a:ea typeface="TT Rounds Condensed"/>
                <a:cs typeface="TT Rounds Condensed"/>
                <a:sym typeface="TT Rounds Condensed"/>
              </a:rPr>
              <a:t>This column stores the response generated by the Gemini model. It also captures the AI-generated text output as a string.</a:t>
            </a:r>
          </a:p>
        </p:txBody>
      </p:sp>
      <p:sp>
        <p:nvSpPr>
          <p:cNvPr name="TextBox 12" id="12"/>
          <p:cNvSpPr txBox="true"/>
          <p:nvPr/>
        </p:nvSpPr>
        <p:spPr>
          <a:xfrm rot="0">
            <a:off x="6418719" y="1776254"/>
            <a:ext cx="1792962" cy="266700"/>
          </a:xfrm>
          <a:prstGeom prst="rect">
            <a:avLst/>
          </a:prstGeom>
        </p:spPr>
        <p:txBody>
          <a:bodyPr anchor="t" rtlCol="false" tIns="0" lIns="0" bIns="0" rIns="0">
            <a:spAutoFit/>
          </a:bodyPr>
          <a:lstStyle/>
          <a:p>
            <a:pPr algn="l">
              <a:lnSpc>
                <a:spcPts val="2168"/>
              </a:lnSpc>
              <a:spcBef>
                <a:spcPct val="0"/>
              </a:spcBef>
            </a:pPr>
            <a:r>
              <a:rPr lang="en-US" b="true" sz="1806" spc="16">
                <a:solidFill>
                  <a:srgbClr val="000000"/>
                </a:solidFill>
                <a:latin typeface="TT Rounds Condensed Bold"/>
                <a:ea typeface="TT Rounds Condensed Bold"/>
                <a:cs typeface="TT Rounds Condensed Bold"/>
                <a:sym typeface="TT Rounds Condensed Bold"/>
              </a:rPr>
              <a:t>DataTable For CSV</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10</a:t>
              </a:r>
            </a:p>
          </p:txBody>
        </p:sp>
      </p:grpSp>
      <p:sp>
        <p:nvSpPr>
          <p:cNvPr name="Freeform 9" id="9"/>
          <p:cNvSpPr/>
          <p:nvPr/>
        </p:nvSpPr>
        <p:spPr>
          <a:xfrm flipH="false" flipV="false" rot="0">
            <a:off x="198120" y="6377625"/>
            <a:ext cx="7053998" cy="343882"/>
          </a:xfrm>
          <a:custGeom>
            <a:avLst/>
            <a:gdLst/>
            <a:ahLst/>
            <a:cxnLst/>
            <a:rect r="r" b="b" t="t" l="l"/>
            <a:pathLst>
              <a:path h="343882" w="7053998">
                <a:moveTo>
                  <a:pt x="0" y="0"/>
                </a:moveTo>
                <a:lnTo>
                  <a:pt x="7053998" y="0"/>
                </a:lnTo>
                <a:lnTo>
                  <a:pt x="7053998" y="343883"/>
                </a:lnTo>
                <a:lnTo>
                  <a:pt x="0" y="343883"/>
                </a:lnTo>
                <a:lnTo>
                  <a:pt x="0" y="0"/>
                </a:lnTo>
                <a:close/>
              </a:path>
            </a:pathLst>
          </a:custGeom>
          <a:blipFill>
            <a:blip r:embed="rId3"/>
            <a:stretch>
              <a:fillRect l="0" t="0" r="0" b="0"/>
            </a:stretch>
          </a:blipFill>
        </p:spPr>
      </p:sp>
      <p:sp>
        <p:nvSpPr>
          <p:cNvPr name="Freeform 10" id="10"/>
          <p:cNvSpPr/>
          <p:nvPr/>
        </p:nvSpPr>
        <p:spPr>
          <a:xfrm flipH="false" flipV="false" rot="0">
            <a:off x="198120" y="4805619"/>
            <a:ext cx="7142673" cy="1419606"/>
          </a:xfrm>
          <a:custGeom>
            <a:avLst/>
            <a:gdLst/>
            <a:ahLst/>
            <a:cxnLst/>
            <a:rect r="r" b="b" t="t" l="l"/>
            <a:pathLst>
              <a:path h="1419606" w="7142673">
                <a:moveTo>
                  <a:pt x="0" y="0"/>
                </a:moveTo>
                <a:lnTo>
                  <a:pt x="7142673" y="0"/>
                </a:lnTo>
                <a:lnTo>
                  <a:pt x="7142673" y="1419606"/>
                </a:lnTo>
                <a:lnTo>
                  <a:pt x="0" y="1419606"/>
                </a:lnTo>
                <a:lnTo>
                  <a:pt x="0" y="0"/>
                </a:lnTo>
                <a:close/>
              </a:path>
            </a:pathLst>
          </a:custGeom>
          <a:blipFill>
            <a:blip r:embed="rId4"/>
            <a:stretch>
              <a:fillRect l="0" t="0" r="0" b="0"/>
            </a:stretch>
          </a:blipFill>
        </p:spPr>
      </p:sp>
      <p:sp>
        <p:nvSpPr>
          <p:cNvPr name="TextBox 11" id="11"/>
          <p:cNvSpPr txBox="true"/>
          <p:nvPr/>
        </p:nvSpPr>
        <p:spPr>
          <a:xfrm rot="0">
            <a:off x="172527" y="170180"/>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Process Design</a:t>
            </a:r>
          </a:p>
        </p:txBody>
      </p:sp>
      <p:sp>
        <p:nvSpPr>
          <p:cNvPr name="TextBox 12" id="12"/>
          <p:cNvSpPr txBox="true"/>
          <p:nvPr/>
        </p:nvSpPr>
        <p:spPr>
          <a:xfrm rot="0">
            <a:off x="172527" y="1423353"/>
            <a:ext cx="4582160" cy="3509300"/>
          </a:xfrm>
          <a:prstGeom prst="rect">
            <a:avLst/>
          </a:prstGeom>
        </p:spPr>
        <p:txBody>
          <a:bodyPr anchor="t" rtlCol="false" tIns="0" lIns="0" bIns="0" rIns="0">
            <a:spAutoFit/>
          </a:bodyPr>
          <a:lstStyle/>
          <a:p>
            <a:pPr algn="just">
              <a:lnSpc>
                <a:spcPts val="2790"/>
              </a:lnSpc>
            </a:pPr>
            <a:r>
              <a:rPr lang="en-US" sz="2039" spc="19">
                <a:solidFill>
                  <a:srgbClr val="000000"/>
                </a:solidFill>
                <a:latin typeface="TT Rounds Condensed"/>
                <a:ea typeface="TT Rounds Condensed"/>
                <a:cs typeface="TT Rounds Condensed"/>
                <a:sym typeface="TT Rounds Condensed"/>
              </a:rPr>
              <a:t>The main process in the AI Multi-Prompter Bot starts by</a:t>
            </a:r>
            <a:r>
              <a:rPr lang="en-US" b="true" sz="2039" spc="19">
                <a:solidFill>
                  <a:srgbClr val="000000"/>
                </a:solidFill>
                <a:latin typeface="TT Rounds Condensed Bold"/>
                <a:ea typeface="TT Rounds Condensed Bold"/>
                <a:cs typeface="TT Rounds Condensed Bold"/>
                <a:sym typeface="TT Rounds Condensed Bold"/>
              </a:rPr>
              <a:t> initiating interactions with multiple AI models</a:t>
            </a:r>
            <a:r>
              <a:rPr lang="en-US" sz="2039" spc="19">
                <a:solidFill>
                  <a:srgbClr val="000000"/>
                </a:solidFill>
                <a:latin typeface="TT Rounds Condensed"/>
                <a:ea typeface="TT Rounds Condensed"/>
                <a:cs typeface="TT Rounds Condensed"/>
                <a:sym typeface="TT Rounds Condensed"/>
              </a:rPr>
              <a:t>. It first triggers the sequence to open the required browser and interact with the AI platforms (such as ChatGPT, Claude, and Gemini). This sequence is defined</a:t>
            </a:r>
            <a:r>
              <a:rPr lang="en-US" b="true" sz="2039" spc="19">
                <a:solidFill>
                  <a:srgbClr val="000000"/>
                </a:solidFill>
                <a:latin typeface="TT Rounds Condensed Bold"/>
                <a:ea typeface="TT Rounds Condensed Bold"/>
                <a:cs typeface="TT Rounds Condensed Bold"/>
                <a:sym typeface="TT Rounds Condensed Bold"/>
              </a:rPr>
              <a:t> in the main process to facilitate smooth interaction</a:t>
            </a:r>
            <a:r>
              <a:rPr lang="en-US" sz="2039" spc="19">
                <a:solidFill>
                  <a:srgbClr val="000000"/>
                </a:solidFill>
                <a:latin typeface="TT Rounds Condensed"/>
                <a:ea typeface="TT Rounds Condensed"/>
                <a:cs typeface="TT Rounds Condensed"/>
                <a:sym typeface="TT Rounds Condensed"/>
              </a:rPr>
              <a:t> and seamless communication with each AI model.</a:t>
            </a:r>
          </a:p>
        </p:txBody>
      </p:sp>
      <p:sp>
        <p:nvSpPr>
          <p:cNvPr name="TextBox 13" id="13"/>
          <p:cNvSpPr txBox="true"/>
          <p:nvPr/>
        </p:nvSpPr>
        <p:spPr>
          <a:xfrm rot="0">
            <a:off x="4998140" y="1404303"/>
            <a:ext cx="4582934" cy="3433953"/>
          </a:xfrm>
          <a:prstGeom prst="rect">
            <a:avLst/>
          </a:prstGeom>
        </p:spPr>
        <p:txBody>
          <a:bodyPr anchor="t" rtlCol="false" tIns="0" lIns="0" bIns="0" rIns="0">
            <a:spAutoFit/>
          </a:bodyPr>
          <a:lstStyle/>
          <a:p>
            <a:pPr algn="just">
              <a:lnSpc>
                <a:spcPts val="2736"/>
              </a:lnSpc>
            </a:pPr>
            <a:r>
              <a:rPr lang="en-US" sz="2000" spc="18">
                <a:solidFill>
                  <a:srgbClr val="000000"/>
                </a:solidFill>
                <a:latin typeface="TT Rounds Condensed"/>
                <a:ea typeface="TT Rounds Condensed"/>
                <a:cs typeface="TT Rounds Condensed"/>
                <a:sym typeface="TT Rounds Condensed"/>
              </a:rPr>
              <a:t>The sub-processes</a:t>
            </a:r>
            <a:r>
              <a:rPr lang="en-US" b="true" sz="2000" spc="18">
                <a:solidFill>
                  <a:srgbClr val="000000"/>
                </a:solidFill>
                <a:latin typeface="TT Rounds Condensed Bold"/>
                <a:ea typeface="TT Rounds Condensed Bold"/>
                <a:cs typeface="TT Rounds Condensed Bold"/>
                <a:sym typeface="TT Rounds Condensed Bold"/>
              </a:rPr>
              <a:t> handle the individual tasks within the main flow</a:t>
            </a:r>
            <a:r>
              <a:rPr lang="en-US" sz="2000" spc="18">
                <a:solidFill>
                  <a:srgbClr val="000000"/>
                </a:solidFill>
                <a:latin typeface="TT Rounds Condensed"/>
                <a:ea typeface="TT Rounds Condensed"/>
                <a:cs typeface="TT Rounds Condensed"/>
                <a:sym typeface="TT Rounds Condensed"/>
              </a:rPr>
              <a:t>. For example, a sub-process is used to send the prompt to the AI model, receive the response, and then process the output. These tasks are executed step-by-step for each AI model (ChatGPT, Claude, Gemini).</a:t>
            </a:r>
            <a:r>
              <a:rPr lang="en-US" b="true" sz="2000" spc="18">
                <a:solidFill>
                  <a:srgbClr val="000000"/>
                </a:solidFill>
                <a:latin typeface="TT Rounds Condensed Bold"/>
                <a:ea typeface="TT Rounds Condensed Bold"/>
                <a:cs typeface="TT Rounds Condensed Bold"/>
                <a:sym typeface="TT Rounds Condensed Bold"/>
              </a:rPr>
              <a:t> Each step in the sub-process ensures a detailed interaction</a:t>
            </a:r>
            <a:r>
              <a:rPr lang="en-US" sz="2000" spc="18">
                <a:solidFill>
                  <a:srgbClr val="000000"/>
                </a:solidFill>
                <a:latin typeface="TT Rounds Condensed"/>
                <a:ea typeface="TT Rounds Condensed"/>
                <a:cs typeface="TT Rounds Condensed"/>
                <a:sym typeface="TT Rounds Condensed"/>
              </a:rPr>
              <a:t>, such as typing a prompt, waiting for a response, and displaying it.</a:t>
            </a:r>
          </a:p>
        </p:txBody>
      </p:sp>
      <p:sp>
        <p:nvSpPr>
          <p:cNvPr name="TextBox 14" id="14"/>
          <p:cNvSpPr txBox="true"/>
          <p:nvPr/>
        </p:nvSpPr>
        <p:spPr>
          <a:xfrm rot="0">
            <a:off x="172527" y="1013777"/>
            <a:ext cx="2225850" cy="371475"/>
          </a:xfrm>
          <a:prstGeom prst="rect">
            <a:avLst/>
          </a:prstGeom>
        </p:spPr>
        <p:txBody>
          <a:bodyPr anchor="t" rtlCol="false" tIns="0" lIns="0" bIns="0" rIns="0">
            <a:spAutoFit/>
          </a:bodyPr>
          <a:lstStyle/>
          <a:p>
            <a:pPr algn="l">
              <a:lnSpc>
                <a:spcPts val="2999"/>
              </a:lnSpc>
            </a:pPr>
            <a:r>
              <a:rPr lang="en-US" b="true" sz="2499" spc="23">
                <a:solidFill>
                  <a:srgbClr val="000000"/>
                </a:solidFill>
                <a:latin typeface="TT Rounds Condensed Bold"/>
                <a:ea typeface="TT Rounds Condensed Bold"/>
                <a:cs typeface="TT Rounds Condensed Bold"/>
                <a:sym typeface="TT Rounds Condensed Bold"/>
              </a:rPr>
              <a:t>Main Process</a:t>
            </a:r>
          </a:p>
        </p:txBody>
      </p:sp>
      <p:sp>
        <p:nvSpPr>
          <p:cNvPr name="TextBox 15" id="15"/>
          <p:cNvSpPr txBox="true"/>
          <p:nvPr/>
        </p:nvSpPr>
        <p:spPr>
          <a:xfrm rot="0">
            <a:off x="4998140" y="1013777"/>
            <a:ext cx="2225850" cy="371475"/>
          </a:xfrm>
          <a:prstGeom prst="rect">
            <a:avLst/>
          </a:prstGeom>
        </p:spPr>
        <p:txBody>
          <a:bodyPr anchor="t" rtlCol="false" tIns="0" lIns="0" bIns="0" rIns="0">
            <a:spAutoFit/>
          </a:bodyPr>
          <a:lstStyle/>
          <a:p>
            <a:pPr algn="l">
              <a:lnSpc>
                <a:spcPts val="2999"/>
              </a:lnSpc>
            </a:pPr>
            <a:r>
              <a:rPr lang="en-US" b="true" sz="2499" spc="23">
                <a:solidFill>
                  <a:srgbClr val="000000"/>
                </a:solidFill>
                <a:latin typeface="TT Rounds Condensed Bold"/>
                <a:ea typeface="TT Rounds Condensed Bold"/>
                <a:cs typeface="TT Rounds Condensed Bold"/>
                <a:sym typeface="TT Rounds Condensed Bold"/>
              </a:rPr>
              <a:t>Sub Process</a:t>
            </a:r>
          </a:p>
        </p:txBody>
      </p:sp>
      <p:sp>
        <p:nvSpPr>
          <p:cNvPr name="AutoShape 16" id="16"/>
          <p:cNvSpPr/>
          <p:nvPr/>
        </p:nvSpPr>
        <p:spPr>
          <a:xfrm>
            <a:off x="172527" y="6268088"/>
            <a:ext cx="9382953" cy="0"/>
          </a:xfrm>
          <a:prstGeom prst="line">
            <a:avLst/>
          </a:prstGeom>
          <a:ln cap="flat" w="9525">
            <a:solidFill>
              <a:srgbClr val="436587"/>
            </a:solidFill>
            <a:prstDash val="sysDash"/>
            <a:headEnd type="none" len="sm" w="sm"/>
            <a:tailEnd type="none" len="sm" w="sm"/>
          </a:ln>
        </p:spPr>
      </p:sp>
      <p:sp>
        <p:nvSpPr>
          <p:cNvPr name="TextBox 17" id="17"/>
          <p:cNvSpPr txBox="true"/>
          <p:nvPr/>
        </p:nvSpPr>
        <p:spPr>
          <a:xfrm rot="0">
            <a:off x="7763735" y="5868038"/>
            <a:ext cx="2225850" cy="323850"/>
          </a:xfrm>
          <a:prstGeom prst="rect">
            <a:avLst/>
          </a:prstGeom>
        </p:spPr>
        <p:txBody>
          <a:bodyPr anchor="t" rtlCol="false" tIns="0" lIns="0" bIns="0" rIns="0">
            <a:spAutoFit/>
          </a:bodyPr>
          <a:lstStyle/>
          <a:p>
            <a:pPr algn="l">
              <a:lnSpc>
                <a:spcPts val="2400"/>
              </a:lnSpc>
            </a:pPr>
            <a:r>
              <a:rPr lang="en-US" b="true" sz="2000" spc="18">
                <a:solidFill>
                  <a:srgbClr val="34495E"/>
                </a:solidFill>
                <a:latin typeface="TT Rounds Condensed Bold"/>
                <a:ea typeface="TT Rounds Condensed Bold"/>
                <a:cs typeface="TT Rounds Condensed Bold"/>
                <a:sym typeface="TT Rounds Condensed Bold"/>
              </a:rPr>
              <a:t>Main Process</a:t>
            </a:r>
          </a:p>
        </p:txBody>
      </p:sp>
      <p:sp>
        <p:nvSpPr>
          <p:cNvPr name="TextBox 18" id="18"/>
          <p:cNvSpPr txBox="true"/>
          <p:nvPr/>
        </p:nvSpPr>
        <p:spPr>
          <a:xfrm rot="0">
            <a:off x="7763735" y="6330000"/>
            <a:ext cx="2225850" cy="323850"/>
          </a:xfrm>
          <a:prstGeom prst="rect">
            <a:avLst/>
          </a:prstGeom>
        </p:spPr>
        <p:txBody>
          <a:bodyPr anchor="t" rtlCol="false" tIns="0" lIns="0" bIns="0" rIns="0">
            <a:spAutoFit/>
          </a:bodyPr>
          <a:lstStyle/>
          <a:p>
            <a:pPr algn="l">
              <a:lnSpc>
                <a:spcPts val="2400"/>
              </a:lnSpc>
            </a:pPr>
            <a:r>
              <a:rPr lang="en-US" b="true" sz="2000" spc="18">
                <a:solidFill>
                  <a:srgbClr val="34495E"/>
                </a:solidFill>
                <a:latin typeface="TT Rounds Condensed Bold"/>
                <a:ea typeface="TT Rounds Condensed Bold"/>
                <a:cs typeface="TT Rounds Condensed Bold"/>
                <a:sym typeface="TT Rounds Condensed Bold"/>
              </a:rPr>
              <a:t>Sub Process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11.a</a:t>
              </a:r>
            </a:p>
          </p:txBody>
        </p:sp>
      </p:grpSp>
      <p:sp>
        <p:nvSpPr>
          <p:cNvPr name="Freeform 9" id="9"/>
          <p:cNvSpPr/>
          <p:nvPr/>
        </p:nvSpPr>
        <p:spPr>
          <a:xfrm flipH="false" flipV="false" rot="0">
            <a:off x="1021915" y="2813603"/>
            <a:ext cx="7709769" cy="3976534"/>
          </a:xfrm>
          <a:custGeom>
            <a:avLst/>
            <a:gdLst/>
            <a:ahLst/>
            <a:cxnLst/>
            <a:rect r="r" b="b" t="t" l="l"/>
            <a:pathLst>
              <a:path h="3976534" w="7709769">
                <a:moveTo>
                  <a:pt x="0" y="0"/>
                </a:moveTo>
                <a:lnTo>
                  <a:pt x="7709770" y="0"/>
                </a:lnTo>
                <a:lnTo>
                  <a:pt x="7709770" y="3976534"/>
                </a:lnTo>
                <a:lnTo>
                  <a:pt x="0" y="3976534"/>
                </a:lnTo>
                <a:lnTo>
                  <a:pt x="0" y="0"/>
                </a:lnTo>
                <a:close/>
              </a:path>
            </a:pathLst>
          </a:custGeom>
          <a:blipFill>
            <a:blip r:embed="rId3"/>
            <a:stretch>
              <a:fillRect l="0" t="-4514" r="0" b="-54468"/>
            </a:stretch>
          </a:blipFill>
        </p:spPr>
      </p:sp>
      <p:sp>
        <p:nvSpPr>
          <p:cNvPr name="TextBox 10" id="10"/>
          <p:cNvSpPr txBox="true"/>
          <p:nvPr/>
        </p:nvSpPr>
        <p:spPr>
          <a:xfrm rot="0">
            <a:off x="285115" y="179705"/>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Implementation</a:t>
            </a:r>
          </a:p>
        </p:txBody>
      </p:sp>
      <p:sp>
        <p:nvSpPr>
          <p:cNvPr name="TextBox 11" id="11"/>
          <p:cNvSpPr txBox="true"/>
          <p:nvPr/>
        </p:nvSpPr>
        <p:spPr>
          <a:xfrm rot="0">
            <a:off x="294640" y="1056640"/>
            <a:ext cx="9164320" cy="1638300"/>
          </a:xfrm>
          <a:prstGeom prst="rect">
            <a:avLst/>
          </a:prstGeom>
        </p:spPr>
        <p:txBody>
          <a:bodyPr anchor="t" rtlCol="false" tIns="0" lIns="0" bIns="0" rIns="0">
            <a:spAutoFit/>
          </a:bodyPr>
          <a:lstStyle/>
          <a:p>
            <a:pPr algn="just">
              <a:lnSpc>
                <a:spcPts val="2407"/>
              </a:lnSpc>
              <a:spcBef>
                <a:spcPct val="0"/>
              </a:spcBef>
            </a:pPr>
            <a:r>
              <a:rPr lang="en-US" b="true" sz="2006" spc="18">
                <a:solidFill>
                  <a:srgbClr val="000000"/>
                </a:solidFill>
                <a:latin typeface="TT Rounds Condensed Bold"/>
                <a:ea typeface="TT Rounds Condensed Bold"/>
                <a:cs typeface="TT Rounds Condensed Bold"/>
                <a:sym typeface="TT Rounds Condensed Bold"/>
              </a:rPr>
              <a:t>Implementation of Module 1: Interfacing with AI Models</a:t>
            </a:r>
          </a:p>
          <a:p>
            <a:pPr algn="just">
              <a:lnSpc>
                <a:spcPts val="2168"/>
              </a:lnSpc>
              <a:spcBef>
                <a:spcPct val="0"/>
              </a:spcBef>
            </a:pPr>
            <a:r>
              <a:rPr lang="en-US" b="true" sz="1806" spc="16">
                <a:solidFill>
                  <a:srgbClr val="000000"/>
                </a:solidFill>
                <a:latin typeface="TT Rounds Condensed Bold"/>
                <a:ea typeface="TT Rounds Condensed Bold"/>
                <a:cs typeface="TT Rounds Condensed Bold"/>
                <a:sym typeface="TT Rounds Condensed Bold"/>
              </a:rPr>
              <a:t>Description:</a:t>
            </a:r>
            <a:r>
              <a:rPr lang="en-US" sz="1806" spc="16">
                <a:solidFill>
                  <a:srgbClr val="000000"/>
                </a:solidFill>
                <a:latin typeface="TT Rounds Condensed"/>
                <a:ea typeface="TT Rounds Condensed"/>
                <a:cs typeface="TT Rounds Condensed"/>
                <a:sym typeface="TT Rounds Condensed"/>
              </a:rPr>
              <a:t> Module 1 handles the interaction with the AI models. It initiates the process by opening the browser and interacting with the interface of the respective AI models. The flow begins by typing a predefined prompt into the AI platform (ChatGPT in this case), followed by receiving the output from the model. The prompt and output are logged and used for further processing. This module also handles necessary delays and input to ensure proper data flow.</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11.b</a:t>
              </a:r>
            </a:p>
          </p:txBody>
        </p:sp>
      </p:grpSp>
      <p:sp>
        <p:nvSpPr>
          <p:cNvPr name="Freeform 9" id="9"/>
          <p:cNvSpPr/>
          <p:nvPr/>
        </p:nvSpPr>
        <p:spPr>
          <a:xfrm flipH="false" flipV="false" rot="0">
            <a:off x="3275817" y="2694940"/>
            <a:ext cx="3273186" cy="4100766"/>
          </a:xfrm>
          <a:custGeom>
            <a:avLst/>
            <a:gdLst/>
            <a:ahLst/>
            <a:cxnLst/>
            <a:rect r="r" b="b" t="t" l="l"/>
            <a:pathLst>
              <a:path h="4100766" w="3273186">
                <a:moveTo>
                  <a:pt x="0" y="0"/>
                </a:moveTo>
                <a:lnTo>
                  <a:pt x="3273186" y="0"/>
                </a:lnTo>
                <a:lnTo>
                  <a:pt x="3273186" y="4100766"/>
                </a:lnTo>
                <a:lnTo>
                  <a:pt x="0" y="4100766"/>
                </a:lnTo>
                <a:lnTo>
                  <a:pt x="0" y="0"/>
                </a:lnTo>
                <a:close/>
              </a:path>
            </a:pathLst>
          </a:custGeom>
          <a:blipFill>
            <a:blip r:embed="rId3"/>
            <a:stretch>
              <a:fillRect l="-200419" t="-217958" r="-199294" b="-9112"/>
            </a:stretch>
          </a:blipFill>
        </p:spPr>
      </p:sp>
      <p:sp>
        <p:nvSpPr>
          <p:cNvPr name="TextBox 10" id="10"/>
          <p:cNvSpPr txBox="true"/>
          <p:nvPr/>
        </p:nvSpPr>
        <p:spPr>
          <a:xfrm rot="0">
            <a:off x="285115" y="179705"/>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Implementation</a:t>
            </a:r>
          </a:p>
        </p:txBody>
      </p:sp>
      <p:sp>
        <p:nvSpPr>
          <p:cNvPr name="TextBox 11" id="11"/>
          <p:cNvSpPr txBox="true"/>
          <p:nvPr/>
        </p:nvSpPr>
        <p:spPr>
          <a:xfrm rot="0">
            <a:off x="294640" y="1056640"/>
            <a:ext cx="9164320" cy="1638300"/>
          </a:xfrm>
          <a:prstGeom prst="rect">
            <a:avLst/>
          </a:prstGeom>
        </p:spPr>
        <p:txBody>
          <a:bodyPr anchor="t" rtlCol="false" tIns="0" lIns="0" bIns="0" rIns="0">
            <a:spAutoFit/>
          </a:bodyPr>
          <a:lstStyle/>
          <a:p>
            <a:pPr algn="just">
              <a:lnSpc>
                <a:spcPts val="2407"/>
              </a:lnSpc>
              <a:spcBef>
                <a:spcPct val="0"/>
              </a:spcBef>
            </a:pPr>
            <a:r>
              <a:rPr lang="en-US" b="true" sz="2006" spc="18">
                <a:solidFill>
                  <a:srgbClr val="000000"/>
                </a:solidFill>
                <a:latin typeface="TT Rounds Condensed Bold"/>
                <a:ea typeface="TT Rounds Condensed Bold"/>
                <a:cs typeface="TT Rounds Condensed Bold"/>
                <a:sym typeface="TT Rounds Condensed Bold"/>
              </a:rPr>
              <a:t>Implementation of Module 2: Data Processing and Export</a:t>
            </a:r>
          </a:p>
          <a:p>
            <a:pPr algn="just">
              <a:lnSpc>
                <a:spcPts val="2168"/>
              </a:lnSpc>
              <a:spcBef>
                <a:spcPct val="0"/>
              </a:spcBef>
            </a:pPr>
            <a:r>
              <a:rPr lang="en-US" b="true" sz="1806" spc="16">
                <a:solidFill>
                  <a:srgbClr val="000000"/>
                </a:solidFill>
                <a:latin typeface="TT Rounds Condensed Bold"/>
                <a:ea typeface="TT Rounds Condensed Bold"/>
                <a:cs typeface="TT Rounds Condensed Bold"/>
                <a:sym typeface="TT Rounds Condensed Bold"/>
              </a:rPr>
              <a:t>Description:</a:t>
            </a:r>
            <a:r>
              <a:rPr lang="en-US" sz="1806" spc="16">
                <a:solidFill>
                  <a:srgbClr val="000000"/>
                </a:solidFill>
                <a:latin typeface="TT Rounds Condensed"/>
                <a:ea typeface="TT Rounds Condensed"/>
                <a:cs typeface="TT Rounds Condensed"/>
                <a:sym typeface="TT Rounds Condensed"/>
              </a:rPr>
              <a:t>  Module 2 handles the data processing of the responses received from the AI models. Once the output is received, it is processed into a structured format (such as CSV or Excel). This module ensures that the data is organized, and relevant details are extracted. It also handles the export functionality, saving the processed data into a file that can be accessed by the user.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12</a:t>
              </a:r>
            </a:p>
          </p:txBody>
        </p:sp>
      </p:grpSp>
      <p:sp>
        <p:nvSpPr>
          <p:cNvPr name="Freeform 9" id="9"/>
          <p:cNvSpPr/>
          <p:nvPr/>
        </p:nvSpPr>
        <p:spPr>
          <a:xfrm flipH="false" flipV="false" rot="0">
            <a:off x="198120" y="1869149"/>
            <a:ext cx="4678680" cy="2544032"/>
          </a:xfrm>
          <a:custGeom>
            <a:avLst/>
            <a:gdLst/>
            <a:ahLst/>
            <a:cxnLst/>
            <a:rect r="r" b="b" t="t" l="l"/>
            <a:pathLst>
              <a:path h="2544032" w="4678680">
                <a:moveTo>
                  <a:pt x="0" y="0"/>
                </a:moveTo>
                <a:lnTo>
                  <a:pt x="4678680" y="0"/>
                </a:lnTo>
                <a:lnTo>
                  <a:pt x="4678680" y="2544033"/>
                </a:lnTo>
                <a:lnTo>
                  <a:pt x="0" y="2544033"/>
                </a:lnTo>
                <a:lnTo>
                  <a:pt x="0" y="0"/>
                </a:lnTo>
                <a:close/>
              </a:path>
            </a:pathLst>
          </a:custGeom>
          <a:blipFill>
            <a:blip r:embed="rId3"/>
            <a:stretch>
              <a:fillRect l="0" t="0" r="0" b="0"/>
            </a:stretch>
          </a:blipFill>
        </p:spPr>
      </p:sp>
      <p:sp>
        <p:nvSpPr>
          <p:cNvPr name="Freeform 10" id="10"/>
          <p:cNvSpPr/>
          <p:nvPr/>
        </p:nvSpPr>
        <p:spPr>
          <a:xfrm flipH="false" flipV="false" rot="0">
            <a:off x="4876800" y="1909323"/>
            <a:ext cx="4582160" cy="2503858"/>
          </a:xfrm>
          <a:custGeom>
            <a:avLst/>
            <a:gdLst/>
            <a:ahLst/>
            <a:cxnLst/>
            <a:rect r="r" b="b" t="t" l="l"/>
            <a:pathLst>
              <a:path h="2503858" w="4582160">
                <a:moveTo>
                  <a:pt x="0" y="0"/>
                </a:moveTo>
                <a:lnTo>
                  <a:pt x="4582160" y="0"/>
                </a:lnTo>
                <a:lnTo>
                  <a:pt x="4582160" y="2503859"/>
                </a:lnTo>
                <a:lnTo>
                  <a:pt x="0" y="2503859"/>
                </a:lnTo>
                <a:lnTo>
                  <a:pt x="0" y="0"/>
                </a:lnTo>
                <a:close/>
              </a:path>
            </a:pathLst>
          </a:custGeom>
          <a:blipFill>
            <a:blip r:embed="rId4"/>
            <a:stretch>
              <a:fillRect l="0" t="0" r="0" b="0"/>
            </a:stretch>
          </a:blipFill>
        </p:spPr>
      </p:sp>
      <p:sp>
        <p:nvSpPr>
          <p:cNvPr name="Freeform 11" id="11"/>
          <p:cNvSpPr/>
          <p:nvPr/>
        </p:nvSpPr>
        <p:spPr>
          <a:xfrm flipH="false" flipV="false" rot="0">
            <a:off x="299520" y="4413182"/>
            <a:ext cx="4475881" cy="2383893"/>
          </a:xfrm>
          <a:custGeom>
            <a:avLst/>
            <a:gdLst/>
            <a:ahLst/>
            <a:cxnLst/>
            <a:rect r="r" b="b" t="t" l="l"/>
            <a:pathLst>
              <a:path h="2383893" w="4475881">
                <a:moveTo>
                  <a:pt x="0" y="0"/>
                </a:moveTo>
                <a:lnTo>
                  <a:pt x="4475880" y="0"/>
                </a:lnTo>
                <a:lnTo>
                  <a:pt x="4475880" y="2383893"/>
                </a:lnTo>
                <a:lnTo>
                  <a:pt x="0" y="2383893"/>
                </a:lnTo>
                <a:lnTo>
                  <a:pt x="0" y="0"/>
                </a:lnTo>
                <a:close/>
              </a:path>
            </a:pathLst>
          </a:custGeom>
          <a:blipFill>
            <a:blip r:embed="rId5"/>
            <a:stretch>
              <a:fillRect l="0" t="0" r="0" b="0"/>
            </a:stretch>
          </a:blipFill>
        </p:spPr>
      </p:sp>
      <p:sp>
        <p:nvSpPr>
          <p:cNvPr name="Freeform 12" id="12"/>
          <p:cNvSpPr/>
          <p:nvPr/>
        </p:nvSpPr>
        <p:spPr>
          <a:xfrm flipH="false" flipV="false" rot="0">
            <a:off x="4927500" y="4413182"/>
            <a:ext cx="4480760" cy="2365919"/>
          </a:xfrm>
          <a:custGeom>
            <a:avLst/>
            <a:gdLst/>
            <a:ahLst/>
            <a:cxnLst/>
            <a:rect r="r" b="b" t="t" l="l"/>
            <a:pathLst>
              <a:path h="2365919" w="4480760">
                <a:moveTo>
                  <a:pt x="0" y="0"/>
                </a:moveTo>
                <a:lnTo>
                  <a:pt x="4480760" y="0"/>
                </a:lnTo>
                <a:lnTo>
                  <a:pt x="4480760" y="2365918"/>
                </a:lnTo>
                <a:lnTo>
                  <a:pt x="0" y="2365918"/>
                </a:lnTo>
                <a:lnTo>
                  <a:pt x="0" y="0"/>
                </a:lnTo>
                <a:close/>
              </a:path>
            </a:pathLst>
          </a:custGeom>
          <a:blipFill>
            <a:blip r:embed="rId6"/>
            <a:stretch>
              <a:fillRect l="0" t="0" r="0" b="0"/>
            </a:stretch>
          </a:blipFill>
        </p:spPr>
      </p:sp>
      <p:sp>
        <p:nvSpPr>
          <p:cNvPr name="TextBox 13" id="13"/>
          <p:cNvSpPr txBox="true"/>
          <p:nvPr/>
        </p:nvSpPr>
        <p:spPr>
          <a:xfrm rot="0">
            <a:off x="294640" y="177694"/>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Testing &amp; Screenshots</a:t>
            </a:r>
          </a:p>
        </p:txBody>
      </p:sp>
      <p:sp>
        <p:nvSpPr>
          <p:cNvPr name="TextBox 14" id="14"/>
          <p:cNvSpPr txBox="true"/>
          <p:nvPr/>
        </p:nvSpPr>
        <p:spPr>
          <a:xfrm rot="0">
            <a:off x="294640" y="1004252"/>
            <a:ext cx="9108741" cy="638175"/>
          </a:xfrm>
          <a:prstGeom prst="rect">
            <a:avLst/>
          </a:prstGeom>
        </p:spPr>
        <p:txBody>
          <a:bodyPr anchor="t" rtlCol="false" tIns="0" lIns="0" bIns="0" rIns="0">
            <a:spAutoFit/>
          </a:bodyPr>
          <a:lstStyle/>
          <a:p>
            <a:pPr algn="l">
              <a:lnSpc>
                <a:spcPts val="2520"/>
              </a:lnSpc>
              <a:spcBef>
                <a:spcPct val="0"/>
              </a:spcBef>
            </a:pPr>
            <a:r>
              <a:rPr lang="en-US" sz="2100" spc="19">
                <a:solidFill>
                  <a:srgbClr val="000000"/>
                </a:solidFill>
                <a:latin typeface="TT Rounds Condensed"/>
                <a:ea typeface="TT Rounds Condensed"/>
                <a:cs typeface="TT Rounds Condensed"/>
                <a:sym typeface="TT Rounds Condensed"/>
              </a:rPr>
              <a:t>The AI Multi-Prompter Bot was thoroughly tested for functionality, reliability, and accuracy, including unit and integration testing for seamless AI interactions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13</a:t>
              </a:r>
            </a:p>
          </p:txBody>
        </p:sp>
      </p:grpSp>
      <p:sp>
        <p:nvSpPr>
          <p:cNvPr name="Freeform 9" id="9"/>
          <p:cNvSpPr/>
          <p:nvPr/>
        </p:nvSpPr>
        <p:spPr>
          <a:xfrm flipH="false" flipV="false" rot="0">
            <a:off x="198120" y="985202"/>
            <a:ext cx="4678680" cy="2553865"/>
          </a:xfrm>
          <a:custGeom>
            <a:avLst/>
            <a:gdLst/>
            <a:ahLst/>
            <a:cxnLst/>
            <a:rect r="r" b="b" t="t" l="l"/>
            <a:pathLst>
              <a:path h="2553865" w="4678680">
                <a:moveTo>
                  <a:pt x="0" y="0"/>
                </a:moveTo>
                <a:lnTo>
                  <a:pt x="4678680" y="0"/>
                </a:lnTo>
                <a:lnTo>
                  <a:pt x="4678680" y="2553865"/>
                </a:lnTo>
                <a:lnTo>
                  <a:pt x="0" y="2553865"/>
                </a:lnTo>
                <a:lnTo>
                  <a:pt x="0" y="0"/>
                </a:lnTo>
                <a:close/>
              </a:path>
            </a:pathLst>
          </a:custGeom>
          <a:blipFill>
            <a:blip r:embed="rId3"/>
            <a:stretch>
              <a:fillRect l="0" t="0" r="0" b="0"/>
            </a:stretch>
          </a:blipFill>
        </p:spPr>
      </p:sp>
      <p:sp>
        <p:nvSpPr>
          <p:cNvPr name="Freeform 10" id="10"/>
          <p:cNvSpPr/>
          <p:nvPr/>
        </p:nvSpPr>
        <p:spPr>
          <a:xfrm flipH="false" flipV="false" rot="0">
            <a:off x="4928235" y="975042"/>
            <a:ext cx="4678680" cy="2481735"/>
          </a:xfrm>
          <a:custGeom>
            <a:avLst/>
            <a:gdLst/>
            <a:ahLst/>
            <a:cxnLst/>
            <a:rect r="r" b="b" t="t" l="l"/>
            <a:pathLst>
              <a:path h="2481735" w="4678680">
                <a:moveTo>
                  <a:pt x="0" y="0"/>
                </a:moveTo>
                <a:lnTo>
                  <a:pt x="4678680" y="0"/>
                </a:lnTo>
                <a:lnTo>
                  <a:pt x="4678680" y="2481735"/>
                </a:lnTo>
                <a:lnTo>
                  <a:pt x="0" y="2481735"/>
                </a:lnTo>
                <a:lnTo>
                  <a:pt x="0" y="0"/>
                </a:lnTo>
                <a:close/>
              </a:path>
            </a:pathLst>
          </a:custGeom>
          <a:blipFill>
            <a:blip r:embed="rId4"/>
            <a:stretch>
              <a:fillRect l="0" t="0" r="0" b="0"/>
            </a:stretch>
          </a:blipFill>
        </p:spPr>
      </p:sp>
      <p:sp>
        <p:nvSpPr>
          <p:cNvPr name="TextBox 11" id="11"/>
          <p:cNvSpPr txBox="true"/>
          <p:nvPr/>
        </p:nvSpPr>
        <p:spPr>
          <a:xfrm rot="0">
            <a:off x="294640" y="177694"/>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Testing &amp; Screenshots</a:t>
            </a:r>
          </a:p>
        </p:txBody>
      </p:sp>
      <p:sp>
        <p:nvSpPr>
          <p:cNvPr name="TextBox 12" id="12"/>
          <p:cNvSpPr txBox="true"/>
          <p:nvPr/>
        </p:nvSpPr>
        <p:spPr>
          <a:xfrm rot="0">
            <a:off x="198120" y="3648075"/>
            <a:ext cx="9357360" cy="2009775"/>
          </a:xfrm>
          <a:prstGeom prst="rect">
            <a:avLst/>
          </a:prstGeom>
        </p:spPr>
        <p:txBody>
          <a:bodyPr anchor="t" rtlCol="false" tIns="0" lIns="0" bIns="0" rIns="0">
            <a:spAutoFit/>
          </a:bodyPr>
          <a:lstStyle/>
          <a:p>
            <a:pPr algn="just">
              <a:lnSpc>
                <a:spcPts val="2639"/>
              </a:lnSpc>
              <a:spcBef>
                <a:spcPct val="0"/>
              </a:spcBef>
            </a:pPr>
            <a:r>
              <a:rPr lang="en-US" sz="2199" spc="20">
                <a:solidFill>
                  <a:srgbClr val="000000"/>
                </a:solidFill>
                <a:latin typeface="TT Rounds Condensed"/>
                <a:ea typeface="TT Rounds Condensed"/>
                <a:cs typeface="TT Rounds Condensed"/>
                <a:sym typeface="TT Rounds Condensed"/>
              </a:rPr>
              <a:t>The screenshots above illustrate the key features and output of the </a:t>
            </a:r>
            <a:r>
              <a:rPr lang="en-US" b="true" sz="2199" spc="20">
                <a:solidFill>
                  <a:srgbClr val="000000"/>
                </a:solidFill>
                <a:latin typeface="TT Rounds Condensed Bold"/>
                <a:ea typeface="TT Rounds Condensed Bold"/>
                <a:cs typeface="TT Rounds Condensed Bold"/>
                <a:sym typeface="TT Rounds Condensed Bold"/>
              </a:rPr>
              <a:t>AI Multi-Prompter Bot</a:t>
            </a:r>
            <a:r>
              <a:rPr lang="en-US" sz="2199" spc="20">
                <a:solidFill>
                  <a:srgbClr val="000000"/>
                </a:solidFill>
                <a:latin typeface="TT Rounds Condensed"/>
                <a:ea typeface="TT Rounds Condensed"/>
                <a:cs typeface="TT Rounds Condensed"/>
                <a:sym typeface="TT Rounds Condensed"/>
              </a:rPr>
              <a:t>, including the user input prompt, responses from multiple AI models, and the structured data export in </a:t>
            </a:r>
            <a:r>
              <a:rPr lang="en-US" b="true" sz="2199" spc="20">
                <a:solidFill>
                  <a:srgbClr val="000000"/>
                </a:solidFill>
                <a:latin typeface="TT Rounds Condensed Bold"/>
                <a:ea typeface="TT Rounds Condensed Bold"/>
                <a:cs typeface="TT Rounds Condensed Bold"/>
                <a:sym typeface="TT Rounds Condensed Bold"/>
              </a:rPr>
              <a:t>CSV and Excel formats</a:t>
            </a:r>
            <a:r>
              <a:rPr lang="en-US" sz="2199" spc="20">
                <a:solidFill>
                  <a:srgbClr val="000000"/>
                </a:solidFill>
                <a:latin typeface="TT Rounds Condensed"/>
                <a:ea typeface="TT Rounds Condensed"/>
                <a:cs typeface="TT Rounds Condensed"/>
                <a:sym typeface="TT Rounds Condensed"/>
              </a:rPr>
              <a:t>. These screenshots provide a visual representation of the system's user interface, highlighting its simplicity and effectiveness in </a:t>
            </a:r>
            <a:r>
              <a:rPr lang="en-US" b="true" sz="2199" spc="20">
                <a:solidFill>
                  <a:srgbClr val="000000"/>
                </a:solidFill>
                <a:latin typeface="TT Rounds Condensed Bold"/>
                <a:ea typeface="TT Rounds Condensed Bold"/>
                <a:cs typeface="TT Rounds Condensed Bold"/>
                <a:sym typeface="TT Rounds Condensed Bold"/>
              </a:rPr>
              <a:t>automating the aggregation and processing of AI responses.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14</a:t>
              </a:r>
            </a:p>
          </p:txBody>
        </p:sp>
      </p:grpSp>
      <p:sp>
        <p:nvSpPr>
          <p:cNvPr name="TextBox 9" id="9"/>
          <p:cNvSpPr txBox="true"/>
          <p:nvPr/>
        </p:nvSpPr>
        <p:spPr>
          <a:xfrm rot="0">
            <a:off x="294640" y="177694"/>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Conclusions</a:t>
            </a:r>
          </a:p>
        </p:txBody>
      </p:sp>
      <p:sp>
        <p:nvSpPr>
          <p:cNvPr name="TextBox 10" id="10"/>
          <p:cNvSpPr txBox="true"/>
          <p:nvPr/>
        </p:nvSpPr>
        <p:spPr>
          <a:xfrm rot="0">
            <a:off x="9525" y="1106319"/>
            <a:ext cx="9458960" cy="4812655"/>
          </a:xfrm>
          <a:prstGeom prst="rect">
            <a:avLst/>
          </a:prstGeom>
        </p:spPr>
        <p:txBody>
          <a:bodyPr anchor="t" rtlCol="false" tIns="0" lIns="0" bIns="0" rIns="0">
            <a:spAutoFit/>
          </a:bodyPr>
          <a:lstStyle/>
          <a:p>
            <a:pPr algn="just" marL="329455" indent="-164727" lvl="1">
              <a:lnSpc>
                <a:spcPts val="3502"/>
              </a:lnSpc>
            </a:pPr>
            <a:r>
              <a:rPr lang="en-US" sz="2559" spc="23">
                <a:solidFill>
                  <a:srgbClr val="000000"/>
                </a:solidFill>
                <a:latin typeface="TT Rounds Condensed"/>
                <a:ea typeface="TT Rounds Condensed"/>
                <a:cs typeface="TT Rounds Condensed"/>
                <a:sym typeface="TT Rounds Condensed"/>
              </a:rPr>
              <a:t> The implementation of Robotic Process Automation (RPA) in the</a:t>
            </a:r>
            <a:r>
              <a:rPr lang="en-US" b="true" sz="2559" spc="23">
                <a:solidFill>
                  <a:srgbClr val="000000"/>
                </a:solidFill>
                <a:latin typeface="TT Rounds Condensed Bold"/>
                <a:ea typeface="TT Rounds Condensed Bold"/>
                <a:cs typeface="TT Rounds Condensed Bold"/>
                <a:sym typeface="TT Rounds Condensed Bold"/>
              </a:rPr>
              <a:t> AI Multi Prompter Bot</a:t>
            </a:r>
            <a:r>
              <a:rPr lang="en-US" sz="2559" spc="23">
                <a:solidFill>
                  <a:srgbClr val="000000"/>
                </a:solidFill>
                <a:latin typeface="TT Rounds Condensed"/>
                <a:ea typeface="TT Rounds Condensed"/>
                <a:cs typeface="TT Rounds Condensed"/>
                <a:sym typeface="TT Rounds Condensed"/>
              </a:rPr>
              <a:t> has successfully streamlined the process of aggregating and organizing responses from multiple</a:t>
            </a:r>
            <a:r>
              <a:rPr lang="en-US" b="true" sz="2559" spc="23">
                <a:solidFill>
                  <a:srgbClr val="000000"/>
                </a:solidFill>
                <a:latin typeface="TT Rounds Condensed Bold"/>
                <a:ea typeface="TT Rounds Condensed Bold"/>
                <a:cs typeface="TT Rounds Condensed Bold"/>
                <a:sym typeface="TT Rounds Condensed Bold"/>
              </a:rPr>
              <a:t> AI platforms, including ChatGPT, Claude, and Gemini.</a:t>
            </a:r>
            <a:r>
              <a:rPr lang="en-US" sz="2559" spc="23">
                <a:solidFill>
                  <a:srgbClr val="000000"/>
                </a:solidFill>
                <a:latin typeface="TT Rounds Condensed"/>
                <a:ea typeface="TT Rounds Condensed"/>
                <a:cs typeface="TT Rounds Condensed"/>
                <a:sym typeface="TT Rounds Condensed"/>
              </a:rPr>
              <a:t> By automating repetitive and time-consuming tasks, this </a:t>
            </a:r>
            <a:r>
              <a:rPr lang="en-US" b="true" sz="2559" spc="23">
                <a:solidFill>
                  <a:srgbClr val="000000"/>
                </a:solidFill>
                <a:latin typeface="TT Rounds Condensed Bold"/>
                <a:ea typeface="TT Rounds Condensed Bold"/>
                <a:cs typeface="TT Rounds Condensed Bold"/>
                <a:sym typeface="TT Rounds Condensed Bold"/>
              </a:rPr>
              <a:t>system minimizes manual intervention, enhances the accuracy of data collection, and improves overall operational efficiency</a:t>
            </a:r>
            <a:r>
              <a:rPr lang="en-US" sz="2559" spc="23">
                <a:solidFill>
                  <a:srgbClr val="000000"/>
                </a:solidFill>
                <a:latin typeface="TT Rounds Condensed"/>
                <a:ea typeface="TT Rounds Condensed"/>
                <a:cs typeface="TT Rounds Condensed"/>
                <a:sym typeface="TT Rounds Condensed"/>
              </a:rPr>
              <a:t>. The user interacts minimally by providing a prompt, while the bot handles the tasks of automating web interactions, fetching responses from the AI platforms, processing the data into structured formats, and exporting the results into </a:t>
            </a:r>
            <a:r>
              <a:rPr lang="en-US" b="true" sz="2559" spc="23">
                <a:solidFill>
                  <a:srgbClr val="000000"/>
                </a:solidFill>
                <a:latin typeface="TT Rounds Condensed Bold"/>
                <a:ea typeface="TT Rounds Condensed Bold"/>
                <a:cs typeface="TT Rounds Condensed Bold"/>
                <a:sym typeface="TT Rounds Condensed Bold"/>
              </a:rPr>
              <a:t>CSV or Excel files.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15</a:t>
              </a:r>
            </a:p>
          </p:txBody>
        </p:sp>
      </p:grpSp>
      <p:sp>
        <p:nvSpPr>
          <p:cNvPr name="TextBox 9" id="9"/>
          <p:cNvSpPr txBox="true"/>
          <p:nvPr/>
        </p:nvSpPr>
        <p:spPr>
          <a:xfrm rot="0">
            <a:off x="294640" y="177694"/>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Future Enhancement</a:t>
            </a:r>
          </a:p>
        </p:txBody>
      </p:sp>
      <p:sp>
        <p:nvSpPr>
          <p:cNvPr name="TextBox 10" id="10"/>
          <p:cNvSpPr txBox="true"/>
          <p:nvPr/>
        </p:nvSpPr>
        <p:spPr>
          <a:xfrm rot="0">
            <a:off x="294640" y="1054735"/>
            <a:ext cx="9164320" cy="6140044"/>
          </a:xfrm>
          <a:prstGeom prst="rect">
            <a:avLst/>
          </a:prstGeom>
        </p:spPr>
        <p:txBody>
          <a:bodyPr anchor="t" rtlCol="false" tIns="0" lIns="0" bIns="0" rIns="0">
            <a:spAutoFit/>
          </a:bodyPr>
          <a:lstStyle/>
          <a:p>
            <a:pPr algn="just" marL="308762" indent="-154381" lvl="1">
              <a:lnSpc>
                <a:spcPts val="3283"/>
              </a:lnSpc>
              <a:buFont typeface="Arial"/>
              <a:buChar char="•"/>
            </a:pPr>
            <a:r>
              <a:rPr lang="en-US" b="true" sz="2400" spc="21">
                <a:solidFill>
                  <a:srgbClr val="000000"/>
                </a:solidFill>
                <a:latin typeface="TT Rounds Condensed Bold"/>
                <a:ea typeface="TT Rounds Condensed Bold"/>
                <a:cs typeface="TT Rounds Condensed Bold"/>
                <a:sym typeface="TT Rounds Condensed Bold"/>
              </a:rPr>
              <a:t>Integration with Additional AI Models:</a:t>
            </a:r>
            <a:r>
              <a:rPr lang="en-US" sz="2400" spc="21">
                <a:solidFill>
                  <a:srgbClr val="000000"/>
                </a:solidFill>
                <a:latin typeface="TT Rounds Condensed"/>
                <a:ea typeface="TT Rounds Condensed"/>
                <a:cs typeface="TT Rounds Condensed"/>
                <a:sym typeface="TT Rounds Condensed"/>
              </a:rPr>
              <a:t> Expanding the system to support new and emerging AI platforms for even broader insights.</a:t>
            </a:r>
          </a:p>
          <a:p>
            <a:pPr algn="just" marL="308762" indent="-154381" lvl="1">
              <a:lnSpc>
                <a:spcPts val="3283"/>
              </a:lnSpc>
              <a:buFont typeface="Arial"/>
              <a:buChar char="•"/>
            </a:pPr>
            <a:r>
              <a:rPr lang="en-US" b="true" sz="2400" spc="21">
                <a:solidFill>
                  <a:srgbClr val="000000"/>
                </a:solidFill>
                <a:latin typeface="TT Rounds Condensed Bold"/>
                <a:ea typeface="TT Rounds Condensed Bold"/>
                <a:cs typeface="TT Rounds Condensed Bold"/>
                <a:sym typeface="TT Rounds Condensed Bold"/>
              </a:rPr>
              <a:t>Support for Advanced Export Formats:</a:t>
            </a:r>
            <a:r>
              <a:rPr lang="en-US" sz="2400" spc="21">
                <a:solidFill>
                  <a:srgbClr val="000000"/>
                </a:solidFill>
                <a:latin typeface="TT Rounds Condensed"/>
                <a:ea typeface="TT Rounds Condensed"/>
                <a:cs typeface="TT Rounds Condensed"/>
                <a:sym typeface="TT Rounds Condensed"/>
              </a:rPr>
              <a:t> Adding options to export data in JSON, PDF, or directly into database systems for more versatile use cases.</a:t>
            </a:r>
          </a:p>
          <a:p>
            <a:pPr algn="just" marL="308762" indent="-154381" lvl="1">
              <a:lnSpc>
                <a:spcPts val="3283"/>
              </a:lnSpc>
              <a:buFont typeface="Arial"/>
              <a:buChar char="•"/>
            </a:pPr>
            <a:r>
              <a:rPr lang="en-US" b="true" sz="2400" spc="21">
                <a:solidFill>
                  <a:srgbClr val="000000"/>
                </a:solidFill>
                <a:latin typeface="TT Rounds Condensed Bold"/>
                <a:ea typeface="TT Rounds Condensed Bold"/>
                <a:cs typeface="TT Rounds Condensed Bold"/>
                <a:sym typeface="TT Rounds Condensed Bold"/>
              </a:rPr>
              <a:t>Multi-Language Support:</a:t>
            </a:r>
            <a:r>
              <a:rPr lang="en-US" sz="2400" spc="21">
                <a:solidFill>
                  <a:srgbClr val="000000"/>
                </a:solidFill>
                <a:latin typeface="TT Rounds Condensed"/>
                <a:ea typeface="TT Rounds Condensed"/>
                <a:cs typeface="TT Rounds Condensed"/>
                <a:sym typeface="TT Rounds Condensed"/>
              </a:rPr>
              <a:t> Enabling input prompts and responses in multiple languages to cater to a global user base or diverse linguistic needs.</a:t>
            </a:r>
          </a:p>
          <a:p>
            <a:pPr algn="just" marL="308762" indent="-154381" lvl="1">
              <a:lnSpc>
                <a:spcPts val="3283"/>
              </a:lnSpc>
              <a:buFont typeface="Arial"/>
              <a:buChar char="•"/>
            </a:pPr>
            <a:r>
              <a:rPr lang="en-US" b="true" sz="2400" spc="21">
                <a:solidFill>
                  <a:srgbClr val="000000"/>
                </a:solidFill>
                <a:latin typeface="TT Rounds Condensed Bold"/>
                <a:ea typeface="TT Rounds Condensed Bold"/>
                <a:cs typeface="TT Rounds Condensed Bold"/>
                <a:sym typeface="TT Rounds Condensed Bold"/>
              </a:rPr>
              <a:t>Real-Time Collaboration: </a:t>
            </a:r>
            <a:r>
              <a:rPr lang="en-US" sz="2400" spc="21">
                <a:solidFill>
                  <a:srgbClr val="000000"/>
                </a:solidFill>
                <a:latin typeface="TT Rounds Condensed"/>
                <a:ea typeface="TT Rounds Condensed"/>
                <a:cs typeface="TT Rounds Condensed"/>
                <a:sym typeface="TT Rounds Condensed"/>
              </a:rPr>
              <a:t>Allowing multiple users to input prompts and access results simultaneously for collaborative decision-making.</a:t>
            </a:r>
          </a:p>
          <a:p>
            <a:pPr algn="just" marL="308762" indent="-154381" lvl="1">
              <a:lnSpc>
                <a:spcPts val="3283"/>
              </a:lnSpc>
              <a:buFont typeface="Arial"/>
              <a:buChar char="•"/>
            </a:pPr>
            <a:r>
              <a:rPr lang="en-US" b="true" sz="2400" spc="21">
                <a:solidFill>
                  <a:srgbClr val="000000"/>
                </a:solidFill>
                <a:latin typeface="TT Rounds Condensed Bold"/>
                <a:ea typeface="TT Rounds Condensed Bold"/>
                <a:cs typeface="TT Rounds Condensed Bold"/>
                <a:sym typeface="TT Rounds Condensed Bold"/>
              </a:rPr>
              <a:t>AI Response Summarization: </a:t>
            </a:r>
            <a:r>
              <a:rPr lang="en-US" sz="2400" spc="21">
                <a:solidFill>
                  <a:srgbClr val="000000"/>
                </a:solidFill>
                <a:latin typeface="TT Rounds Condensed"/>
                <a:ea typeface="TT Rounds Condensed"/>
                <a:cs typeface="TT Rounds Condensed"/>
                <a:sym typeface="TT Rounds Condensed"/>
              </a:rPr>
              <a:t>Incorporating Natural Language Processing (NLP) to generate concise summaries of AI responses for quick reviews.</a:t>
            </a:r>
          </a:p>
          <a:p>
            <a:pPr algn="just">
              <a:lnSpc>
                <a:spcPts val="3283"/>
              </a:lnSpc>
            </a:pPr>
          </a:p>
          <a:p>
            <a:pPr algn="just" marL="308864" indent="-154432" lvl="1">
              <a:lnSpc>
                <a:spcPts val="3283"/>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16</a:t>
              </a:r>
            </a:p>
          </p:txBody>
        </p:sp>
      </p:grpSp>
      <p:sp>
        <p:nvSpPr>
          <p:cNvPr name="TextBox 9" id="9"/>
          <p:cNvSpPr txBox="true"/>
          <p:nvPr/>
        </p:nvSpPr>
        <p:spPr>
          <a:xfrm rot="0">
            <a:off x="294640" y="177694"/>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References</a:t>
            </a:r>
          </a:p>
        </p:txBody>
      </p:sp>
      <p:sp>
        <p:nvSpPr>
          <p:cNvPr name="TextBox 10" id="10"/>
          <p:cNvSpPr txBox="true"/>
          <p:nvPr/>
        </p:nvSpPr>
        <p:spPr>
          <a:xfrm rot="0">
            <a:off x="198120" y="506307"/>
            <a:ext cx="9164320" cy="6565255"/>
          </a:xfrm>
          <a:prstGeom prst="rect">
            <a:avLst/>
          </a:prstGeom>
        </p:spPr>
        <p:txBody>
          <a:bodyPr anchor="t" rtlCol="false" tIns="0" lIns="0" bIns="0" rIns="0">
            <a:spAutoFit/>
          </a:bodyPr>
          <a:lstStyle/>
          <a:p>
            <a:pPr algn="l">
              <a:lnSpc>
                <a:spcPts val="3502"/>
              </a:lnSpc>
            </a:pPr>
          </a:p>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Avasarala, V. (2020). Robotic Process Automation: Guide for Beginners. Packt Publishing.</a:t>
            </a:r>
          </a:p>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Lacity, M. C., &amp; Willcocks, L. P. (2018). Robotic Process Automation and Cognitive Automation: The Next Phase. BPTrends.</a:t>
            </a:r>
          </a:p>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Willcocks, L. P., &amp; Lacity, M. C. (2016). Robotic Process Automation: The Next Transformation in Business Process Outsourcing. Journal of Information Technology Teaching, 33(4), 44-52.</a:t>
            </a:r>
          </a:p>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Avasarala, V. (2021). RPA in AI Systems: Automation of Prompt Aggregation and Reporting. International Journal of Applied Research, 8(3), 256-267.</a:t>
            </a:r>
          </a:p>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UiPath (2023). Robotic Process Automation for AI Workflows. Retrieved from </a:t>
            </a:r>
            <a:r>
              <a:rPr lang="en-US" sz="2559" spc="23" u="sng">
                <a:solidFill>
                  <a:srgbClr val="000000"/>
                </a:solidFill>
                <a:latin typeface="TT Rounds Condensed"/>
                <a:ea typeface="TT Rounds Condensed"/>
                <a:cs typeface="TT Rounds Condensed"/>
                <a:sym typeface="TT Rounds Condensed"/>
                <a:hlinkClick r:id="rId3" tooltip="http://www.uipath.com"/>
              </a:rPr>
              <a:t>www.uipath.com</a:t>
            </a:r>
            <a:r>
              <a:rPr lang="en-US" sz="2559" spc="23">
                <a:solidFill>
                  <a:srgbClr val="000000"/>
                </a:solidFill>
                <a:latin typeface="TT Rounds Condensed"/>
                <a:ea typeface="TT Rounds Condensed"/>
                <a:cs typeface="TT Rounds Condensed"/>
                <a:sym typeface="TT Rounds Condensed"/>
              </a:rPr>
              <a:t>.</a:t>
            </a:r>
          </a:p>
          <a:p>
            <a:pPr algn="l">
              <a:lnSpc>
                <a:spcPts val="3502"/>
              </a:lnSpc>
            </a:pP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23234" y="2502181"/>
            <a:ext cx="4668582" cy="1552575"/>
          </a:xfrm>
          <a:prstGeom prst="rect">
            <a:avLst/>
          </a:prstGeom>
        </p:spPr>
        <p:txBody>
          <a:bodyPr anchor="t" rtlCol="false" tIns="0" lIns="0" bIns="0" rIns="0">
            <a:spAutoFit/>
          </a:bodyPr>
          <a:lstStyle/>
          <a:p>
            <a:pPr algn="ctr">
              <a:lnSpc>
                <a:spcPts val="12287"/>
              </a:lnSpc>
            </a:pPr>
            <a:r>
              <a:rPr lang="en-US" sz="10239" spc="95">
                <a:solidFill>
                  <a:srgbClr val="000000"/>
                </a:solidFill>
                <a:latin typeface="TT Rounds Condensed"/>
                <a:ea typeface="TT Rounds Condensed"/>
                <a:cs typeface="TT Rounds Condensed"/>
                <a:sym typeface="TT Rounds Condensed"/>
              </a:rPr>
              <a:t>Queries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1</a:t>
              </a:r>
            </a:p>
          </p:txBody>
        </p:sp>
      </p:grpSp>
      <p:sp>
        <p:nvSpPr>
          <p:cNvPr name="Freeform 9" id="9"/>
          <p:cNvSpPr/>
          <p:nvPr/>
        </p:nvSpPr>
        <p:spPr>
          <a:xfrm flipH="false" flipV="false" rot="0">
            <a:off x="2733709" y="4114790"/>
            <a:ext cx="687695" cy="687695"/>
          </a:xfrm>
          <a:custGeom>
            <a:avLst/>
            <a:gdLst/>
            <a:ahLst/>
            <a:cxnLst/>
            <a:rect r="r" b="b" t="t" l="l"/>
            <a:pathLst>
              <a:path h="687695" w="687695">
                <a:moveTo>
                  <a:pt x="0" y="0"/>
                </a:moveTo>
                <a:lnTo>
                  <a:pt x="687695" y="0"/>
                </a:lnTo>
                <a:lnTo>
                  <a:pt x="687695" y="687695"/>
                </a:lnTo>
                <a:lnTo>
                  <a:pt x="0" y="687695"/>
                </a:lnTo>
                <a:lnTo>
                  <a:pt x="0" y="0"/>
                </a:lnTo>
                <a:close/>
              </a:path>
            </a:pathLst>
          </a:custGeom>
          <a:blipFill>
            <a:blip r:embed="rId3"/>
            <a:stretch>
              <a:fillRect l="0" t="0" r="0" b="0"/>
            </a:stretch>
          </a:blipFill>
        </p:spPr>
      </p:sp>
      <p:sp>
        <p:nvSpPr>
          <p:cNvPr name="Freeform 10" id="10"/>
          <p:cNvSpPr/>
          <p:nvPr/>
        </p:nvSpPr>
        <p:spPr>
          <a:xfrm flipH="false" flipV="false" rot="0">
            <a:off x="2733709" y="4945360"/>
            <a:ext cx="687695" cy="721038"/>
          </a:xfrm>
          <a:custGeom>
            <a:avLst/>
            <a:gdLst/>
            <a:ahLst/>
            <a:cxnLst/>
            <a:rect r="r" b="b" t="t" l="l"/>
            <a:pathLst>
              <a:path h="721038" w="687695">
                <a:moveTo>
                  <a:pt x="0" y="0"/>
                </a:moveTo>
                <a:lnTo>
                  <a:pt x="687695" y="0"/>
                </a:lnTo>
                <a:lnTo>
                  <a:pt x="687695" y="721038"/>
                </a:lnTo>
                <a:lnTo>
                  <a:pt x="0" y="721038"/>
                </a:lnTo>
                <a:lnTo>
                  <a:pt x="0" y="0"/>
                </a:lnTo>
                <a:close/>
              </a:path>
            </a:pathLst>
          </a:custGeom>
          <a:blipFill>
            <a:blip r:embed="rId4"/>
            <a:stretch>
              <a:fillRect l="0" t="0" r="0" b="0"/>
            </a:stretch>
          </a:blipFill>
        </p:spPr>
      </p:sp>
      <p:sp>
        <p:nvSpPr>
          <p:cNvPr name="Freeform 11" id="11"/>
          <p:cNvSpPr/>
          <p:nvPr/>
        </p:nvSpPr>
        <p:spPr>
          <a:xfrm flipH="false" flipV="false" rot="0">
            <a:off x="2733709" y="5809273"/>
            <a:ext cx="687695" cy="670383"/>
          </a:xfrm>
          <a:custGeom>
            <a:avLst/>
            <a:gdLst/>
            <a:ahLst/>
            <a:cxnLst/>
            <a:rect r="r" b="b" t="t" l="l"/>
            <a:pathLst>
              <a:path h="670383" w="687695">
                <a:moveTo>
                  <a:pt x="0" y="0"/>
                </a:moveTo>
                <a:lnTo>
                  <a:pt x="687695" y="0"/>
                </a:lnTo>
                <a:lnTo>
                  <a:pt x="687695" y="670383"/>
                </a:lnTo>
                <a:lnTo>
                  <a:pt x="0" y="670383"/>
                </a:lnTo>
                <a:lnTo>
                  <a:pt x="0" y="0"/>
                </a:lnTo>
                <a:close/>
              </a:path>
            </a:pathLst>
          </a:custGeom>
          <a:blipFill>
            <a:blip r:embed="rId5"/>
            <a:stretch>
              <a:fillRect l="-4113" t="0" r="-7980" b="-7999"/>
            </a:stretch>
          </a:blipFill>
        </p:spPr>
      </p:sp>
      <p:sp>
        <p:nvSpPr>
          <p:cNvPr name="Freeform 12" id="12"/>
          <p:cNvSpPr/>
          <p:nvPr/>
        </p:nvSpPr>
        <p:spPr>
          <a:xfrm flipH="false" flipV="false" rot="0">
            <a:off x="899756" y="4802485"/>
            <a:ext cx="908102" cy="908102"/>
          </a:xfrm>
          <a:custGeom>
            <a:avLst/>
            <a:gdLst/>
            <a:ahLst/>
            <a:cxnLst/>
            <a:rect r="r" b="b" t="t" l="l"/>
            <a:pathLst>
              <a:path h="908102" w="908102">
                <a:moveTo>
                  <a:pt x="0" y="0"/>
                </a:moveTo>
                <a:lnTo>
                  <a:pt x="908102" y="0"/>
                </a:lnTo>
                <a:lnTo>
                  <a:pt x="908102" y="908103"/>
                </a:lnTo>
                <a:lnTo>
                  <a:pt x="0" y="908103"/>
                </a:lnTo>
                <a:lnTo>
                  <a:pt x="0" y="0"/>
                </a:lnTo>
                <a:close/>
              </a:path>
            </a:pathLst>
          </a:custGeom>
          <a:blipFill>
            <a:blip r:embed="rId6"/>
            <a:stretch>
              <a:fillRect l="0" t="0" r="0" b="0"/>
            </a:stretch>
          </a:blipFill>
        </p:spPr>
      </p:sp>
      <p:sp>
        <p:nvSpPr>
          <p:cNvPr name="AutoShape 13" id="13"/>
          <p:cNvSpPr/>
          <p:nvPr/>
        </p:nvSpPr>
        <p:spPr>
          <a:xfrm flipV="true">
            <a:off x="1807858" y="4458638"/>
            <a:ext cx="925851" cy="797899"/>
          </a:xfrm>
          <a:prstGeom prst="line">
            <a:avLst/>
          </a:prstGeom>
          <a:ln cap="flat" w="38100">
            <a:solidFill>
              <a:srgbClr val="34495E"/>
            </a:solidFill>
            <a:prstDash val="sysDash"/>
            <a:headEnd type="none" len="sm" w="sm"/>
            <a:tailEnd type="none" len="sm" w="sm"/>
          </a:ln>
        </p:spPr>
      </p:sp>
      <p:sp>
        <p:nvSpPr>
          <p:cNvPr name="AutoShape 14" id="14"/>
          <p:cNvSpPr/>
          <p:nvPr/>
        </p:nvSpPr>
        <p:spPr>
          <a:xfrm>
            <a:off x="1807858" y="5256536"/>
            <a:ext cx="925851" cy="49343"/>
          </a:xfrm>
          <a:prstGeom prst="line">
            <a:avLst/>
          </a:prstGeom>
          <a:ln cap="flat" w="38100">
            <a:solidFill>
              <a:srgbClr val="34495E"/>
            </a:solidFill>
            <a:prstDash val="sysDash"/>
            <a:headEnd type="none" len="sm" w="sm"/>
            <a:tailEnd type="none" len="sm" w="sm"/>
          </a:ln>
        </p:spPr>
      </p:sp>
      <p:sp>
        <p:nvSpPr>
          <p:cNvPr name="AutoShape 15" id="15"/>
          <p:cNvSpPr/>
          <p:nvPr/>
        </p:nvSpPr>
        <p:spPr>
          <a:xfrm>
            <a:off x="1807858" y="5256536"/>
            <a:ext cx="925851" cy="887928"/>
          </a:xfrm>
          <a:prstGeom prst="line">
            <a:avLst/>
          </a:prstGeom>
          <a:ln cap="flat" w="38100">
            <a:solidFill>
              <a:srgbClr val="34495E"/>
            </a:solidFill>
            <a:prstDash val="sysDash"/>
            <a:headEnd type="none" len="sm" w="sm"/>
            <a:tailEnd type="none" len="sm" w="sm"/>
          </a:ln>
        </p:spPr>
      </p:sp>
      <p:sp>
        <p:nvSpPr>
          <p:cNvPr name="AutoShape 16" id="16"/>
          <p:cNvSpPr/>
          <p:nvPr/>
        </p:nvSpPr>
        <p:spPr>
          <a:xfrm flipV="true">
            <a:off x="4054999" y="5262070"/>
            <a:ext cx="3990323" cy="62859"/>
          </a:xfrm>
          <a:prstGeom prst="line">
            <a:avLst/>
          </a:prstGeom>
          <a:ln cap="flat" w="38100">
            <a:solidFill>
              <a:srgbClr val="34495E"/>
            </a:solidFill>
            <a:prstDash val="solid"/>
            <a:headEnd type="none" len="sm" w="sm"/>
            <a:tailEnd type="triangle" len="med" w="lg"/>
          </a:ln>
        </p:spPr>
      </p:sp>
      <p:sp>
        <p:nvSpPr>
          <p:cNvPr name="AutoShape 17" id="17"/>
          <p:cNvSpPr/>
          <p:nvPr/>
        </p:nvSpPr>
        <p:spPr>
          <a:xfrm flipV="true">
            <a:off x="4054999" y="5262070"/>
            <a:ext cx="3990323" cy="901445"/>
          </a:xfrm>
          <a:prstGeom prst="line">
            <a:avLst/>
          </a:prstGeom>
          <a:ln cap="flat" w="38100">
            <a:solidFill>
              <a:srgbClr val="34495E"/>
            </a:solidFill>
            <a:prstDash val="solid"/>
            <a:headEnd type="none" len="sm" w="sm"/>
            <a:tailEnd type="triangle" len="med" w="lg"/>
          </a:ln>
        </p:spPr>
      </p:sp>
      <p:sp>
        <p:nvSpPr>
          <p:cNvPr name="AutoShape 18" id="18"/>
          <p:cNvSpPr/>
          <p:nvPr/>
        </p:nvSpPr>
        <p:spPr>
          <a:xfrm>
            <a:off x="4054999" y="4439588"/>
            <a:ext cx="3990323" cy="822482"/>
          </a:xfrm>
          <a:prstGeom prst="line">
            <a:avLst/>
          </a:prstGeom>
          <a:ln cap="flat" w="38100">
            <a:solidFill>
              <a:srgbClr val="34495E"/>
            </a:solidFill>
            <a:prstDash val="solid"/>
            <a:headEnd type="none" len="sm" w="sm"/>
            <a:tailEnd type="triangle" len="med" w="lg"/>
          </a:ln>
        </p:spPr>
      </p:sp>
      <p:grpSp>
        <p:nvGrpSpPr>
          <p:cNvPr name="Group 19" id="19"/>
          <p:cNvGrpSpPr/>
          <p:nvPr/>
        </p:nvGrpSpPr>
        <p:grpSpPr>
          <a:xfrm rot="0">
            <a:off x="3537474" y="4114790"/>
            <a:ext cx="3364027" cy="2364866"/>
            <a:chOff x="0" y="0"/>
            <a:chExt cx="1245936" cy="875876"/>
          </a:xfrm>
        </p:grpSpPr>
        <p:sp>
          <p:nvSpPr>
            <p:cNvPr name="Freeform 20" id="20"/>
            <p:cNvSpPr/>
            <p:nvPr/>
          </p:nvSpPr>
          <p:spPr>
            <a:xfrm flipH="false" flipV="false" rot="0">
              <a:off x="0" y="0"/>
              <a:ext cx="1245936" cy="875876"/>
            </a:xfrm>
            <a:custGeom>
              <a:avLst/>
              <a:gdLst/>
              <a:ahLst/>
              <a:cxnLst/>
              <a:rect r="r" b="b" t="t" l="l"/>
              <a:pathLst>
                <a:path h="875876" w="1245936">
                  <a:moveTo>
                    <a:pt x="0" y="0"/>
                  </a:moveTo>
                  <a:lnTo>
                    <a:pt x="1245936" y="0"/>
                  </a:lnTo>
                  <a:lnTo>
                    <a:pt x="1245936" y="875876"/>
                  </a:lnTo>
                  <a:lnTo>
                    <a:pt x="0" y="875876"/>
                  </a:lnTo>
                  <a:close/>
                </a:path>
              </a:pathLst>
            </a:custGeom>
            <a:solidFill>
              <a:srgbClr val="C7C7C7"/>
            </a:solidFill>
            <a:ln w="38100" cap="sq">
              <a:solidFill>
                <a:srgbClr val="000000"/>
              </a:solidFill>
              <a:prstDash val="solid"/>
              <a:miter/>
            </a:ln>
          </p:spPr>
        </p:sp>
        <p:sp>
          <p:nvSpPr>
            <p:cNvPr name="TextBox 21" id="21"/>
            <p:cNvSpPr txBox="true"/>
            <p:nvPr/>
          </p:nvSpPr>
          <p:spPr>
            <a:xfrm>
              <a:off x="0" y="0"/>
              <a:ext cx="1245936" cy="875876"/>
            </a:xfrm>
            <a:prstGeom prst="rect">
              <a:avLst/>
            </a:prstGeom>
          </p:spPr>
          <p:txBody>
            <a:bodyPr anchor="ctr" rtlCol="false" tIns="50800" lIns="50800" bIns="50800" rIns="50800"/>
            <a:lstStyle/>
            <a:p>
              <a:pPr algn="ctr">
                <a:lnSpc>
                  <a:spcPts val="2048"/>
                </a:lnSpc>
              </a:pPr>
            </a:p>
          </p:txBody>
        </p:sp>
      </p:grpSp>
      <p:sp>
        <p:nvSpPr>
          <p:cNvPr name="Freeform 22" id="22"/>
          <p:cNvSpPr/>
          <p:nvPr/>
        </p:nvSpPr>
        <p:spPr>
          <a:xfrm flipH="false" flipV="false" rot="0">
            <a:off x="8045322" y="4714867"/>
            <a:ext cx="976758" cy="1094407"/>
          </a:xfrm>
          <a:custGeom>
            <a:avLst/>
            <a:gdLst/>
            <a:ahLst/>
            <a:cxnLst/>
            <a:rect r="r" b="b" t="t" l="l"/>
            <a:pathLst>
              <a:path h="1094407" w="976758">
                <a:moveTo>
                  <a:pt x="0" y="0"/>
                </a:moveTo>
                <a:lnTo>
                  <a:pt x="976758" y="0"/>
                </a:lnTo>
                <a:lnTo>
                  <a:pt x="976758" y="1094406"/>
                </a:lnTo>
                <a:lnTo>
                  <a:pt x="0" y="10944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3" id="23"/>
          <p:cNvSpPr/>
          <p:nvPr/>
        </p:nvSpPr>
        <p:spPr>
          <a:xfrm flipH="false" flipV="false" rot="0">
            <a:off x="3748792" y="4286240"/>
            <a:ext cx="958523" cy="966984"/>
          </a:xfrm>
          <a:custGeom>
            <a:avLst/>
            <a:gdLst/>
            <a:ahLst/>
            <a:cxnLst/>
            <a:rect r="r" b="b" t="t" l="l"/>
            <a:pathLst>
              <a:path h="966984" w="958523">
                <a:moveTo>
                  <a:pt x="0" y="0"/>
                </a:moveTo>
                <a:lnTo>
                  <a:pt x="958522" y="0"/>
                </a:lnTo>
                <a:lnTo>
                  <a:pt x="958522" y="966984"/>
                </a:lnTo>
                <a:lnTo>
                  <a:pt x="0" y="96698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4" id="24"/>
          <p:cNvSpPr txBox="true"/>
          <p:nvPr/>
        </p:nvSpPr>
        <p:spPr>
          <a:xfrm rot="0">
            <a:off x="294640" y="177694"/>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Abstract</a:t>
            </a:r>
          </a:p>
        </p:txBody>
      </p:sp>
      <p:sp>
        <p:nvSpPr>
          <p:cNvPr name="TextBox 25" id="25"/>
          <p:cNvSpPr txBox="true"/>
          <p:nvPr/>
        </p:nvSpPr>
        <p:spPr>
          <a:xfrm rot="0">
            <a:off x="294640" y="1054735"/>
            <a:ext cx="9164320" cy="3060055"/>
          </a:xfrm>
          <a:prstGeom prst="rect">
            <a:avLst/>
          </a:prstGeom>
        </p:spPr>
        <p:txBody>
          <a:bodyPr anchor="t" rtlCol="false" tIns="0" lIns="0" bIns="0" rIns="0">
            <a:spAutoFit/>
          </a:bodyPr>
          <a:lstStyle/>
          <a:p>
            <a:pPr algn="just">
              <a:lnSpc>
                <a:spcPts val="3502"/>
              </a:lnSpc>
            </a:pPr>
            <a:r>
              <a:rPr lang="en-US" sz="2559" spc="23">
                <a:solidFill>
                  <a:srgbClr val="000000"/>
                </a:solidFill>
                <a:latin typeface="TT Rounds Condensed"/>
                <a:ea typeface="TT Rounds Condensed"/>
                <a:cs typeface="TT Rounds Condensed"/>
                <a:sym typeface="TT Rounds Condensed"/>
              </a:rPr>
              <a:t>The AI Multi-Prompter Bot leverages RPA to automate the aggregation of responses from multiple AI platforms, including </a:t>
            </a:r>
            <a:r>
              <a:rPr lang="en-US" b="true" sz="2559" spc="23">
                <a:solidFill>
                  <a:srgbClr val="000000"/>
                </a:solidFill>
                <a:latin typeface="TT Rounds Condensed Bold"/>
                <a:ea typeface="TT Rounds Condensed Bold"/>
                <a:cs typeface="TT Rounds Condensed Bold"/>
                <a:sym typeface="TT Rounds Condensed Bold"/>
              </a:rPr>
              <a:t>ChatGPT, Claude, and Gemini.</a:t>
            </a:r>
            <a:r>
              <a:rPr lang="en-US" sz="2559" spc="23">
                <a:solidFill>
                  <a:srgbClr val="000000"/>
                </a:solidFill>
                <a:latin typeface="TT Rounds Condensed"/>
                <a:ea typeface="TT Rounds Condensed"/>
                <a:cs typeface="TT Rounds Condensed"/>
                <a:sym typeface="TT Rounds Condensed"/>
              </a:rPr>
              <a:t> It streamlines workflows by using web automation, processes responses into structured formats, and exports data to </a:t>
            </a:r>
            <a:r>
              <a:rPr lang="en-US" b="true" sz="2559" spc="23">
                <a:solidFill>
                  <a:srgbClr val="000000"/>
                </a:solidFill>
                <a:latin typeface="TT Rounds Condensed Bold"/>
                <a:ea typeface="TT Rounds Condensed Bold"/>
                <a:cs typeface="TT Rounds Condensed Bold"/>
                <a:sym typeface="TT Rounds Condensed Bold"/>
              </a:rPr>
              <a:t>CSV or Excel.</a:t>
            </a:r>
            <a:r>
              <a:rPr lang="en-US" sz="2559" spc="23">
                <a:solidFill>
                  <a:srgbClr val="000000"/>
                </a:solidFill>
                <a:latin typeface="TT Rounds Condensed"/>
                <a:ea typeface="TT Rounds Condensed"/>
                <a:cs typeface="TT Rounds Condensed"/>
                <a:sym typeface="TT Rounds Condensed"/>
              </a:rPr>
              <a:t> This solution enhances efficiency, reduces manual effort, and supports scalable AI-driven workflows.</a:t>
            </a:r>
          </a:p>
          <a:p>
            <a:pPr algn="l">
              <a:lnSpc>
                <a:spcPts val="3502"/>
              </a:lnSpc>
            </a:pPr>
          </a:p>
        </p:txBody>
      </p:sp>
      <p:sp>
        <p:nvSpPr>
          <p:cNvPr name="TextBox 26" id="26"/>
          <p:cNvSpPr txBox="true"/>
          <p:nvPr/>
        </p:nvSpPr>
        <p:spPr>
          <a:xfrm rot="0">
            <a:off x="3748792" y="5372552"/>
            <a:ext cx="2941392" cy="923925"/>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Web Automation And Data Scraping</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67397" y="2521459"/>
            <a:ext cx="8018819" cy="1524000"/>
          </a:xfrm>
          <a:prstGeom prst="rect">
            <a:avLst/>
          </a:prstGeom>
        </p:spPr>
        <p:txBody>
          <a:bodyPr anchor="t" rtlCol="false" tIns="0" lIns="0" bIns="0" rIns="0">
            <a:spAutoFit/>
          </a:bodyPr>
          <a:lstStyle/>
          <a:p>
            <a:pPr algn="ctr">
              <a:lnSpc>
                <a:spcPts val="12048"/>
              </a:lnSpc>
            </a:pPr>
            <a:r>
              <a:rPr lang="en-US" sz="10040" spc="93">
                <a:solidFill>
                  <a:srgbClr val="000000"/>
                </a:solidFill>
                <a:latin typeface="TT Rounds Condensed"/>
                <a:ea typeface="TT Rounds Condensed"/>
                <a:cs typeface="TT Rounds Condensed"/>
                <a:sym typeface="TT Rounds Condensed"/>
              </a:rPr>
              <a:t>Demonstration</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58623" y="2521459"/>
            <a:ext cx="5636354" cy="1582864"/>
          </a:xfrm>
          <a:prstGeom prst="rect">
            <a:avLst/>
          </a:prstGeom>
        </p:spPr>
        <p:txBody>
          <a:bodyPr anchor="t" rtlCol="false" tIns="0" lIns="0" bIns="0" rIns="0">
            <a:spAutoFit/>
          </a:bodyPr>
          <a:lstStyle/>
          <a:p>
            <a:pPr algn="ctr">
              <a:lnSpc>
                <a:spcPts val="12287"/>
              </a:lnSpc>
            </a:pPr>
            <a:r>
              <a:rPr lang="en-US" sz="10239" spc="95">
                <a:solidFill>
                  <a:srgbClr val="000000"/>
                </a:solidFill>
                <a:latin typeface="TT Rounds Condensed"/>
                <a:ea typeface="TT Rounds Condensed"/>
                <a:cs typeface="TT Rounds Condensed"/>
                <a:sym typeface="TT Rounds Condense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2</a:t>
              </a:r>
            </a:p>
          </p:txBody>
        </p:sp>
      </p:grpSp>
      <p:grpSp>
        <p:nvGrpSpPr>
          <p:cNvPr name="Group 9" id="9"/>
          <p:cNvGrpSpPr/>
          <p:nvPr/>
        </p:nvGrpSpPr>
        <p:grpSpPr>
          <a:xfrm rot="0">
            <a:off x="198120" y="1208113"/>
            <a:ext cx="9381293" cy="1502999"/>
            <a:chOff x="0" y="0"/>
            <a:chExt cx="3474553" cy="556666"/>
          </a:xfrm>
        </p:grpSpPr>
        <p:sp>
          <p:nvSpPr>
            <p:cNvPr name="Freeform 10" id="10"/>
            <p:cNvSpPr/>
            <p:nvPr/>
          </p:nvSpPr>
          <p:spPr>
            <a:xfrm flipH="false" flipV="false" rot="0">
              <a:off x="0" y="0"/>
              <a:ext cx="3474553" cy="556666"/>
            </a:xfrm>
            <a:custGeom>
              <a:avLst/>
              <a:gdLst/>
              <a:ahLst/>
              <a:cxnLst/>
              <a:rect r="r" b="b" t="t" l="l"/>
              <a:pathLst>
                <a:path h="556666" w="3474553">
                  <a:moveTo>
                    <a:pt x="0" y="0"/>
                  </a:moveTo>
                  <a:lnTo>
                    <a:pt x="3474553" y="0"/>
                  </a:lnTo>
                  <a:lnTo>
                    <a:pt x="3474553" y="556666"/>
                  </a:lnTo>
                  <a:lnTo>
                    <a:pt x="0" y="556666"/>
                  </a:lnTo>
                  <a:close/>
                </a:path>
              </a:pathLst>
            </a:custGeom>
            <a:solidFill>
              <a:srgbClr val="EAFEF4"/>
            </a:solidFill>
          </p:spPr>
        </p:sp>
        <p:sp>
          <p:nvSpPr>
            <p:cNvPr name="TextBox 11" id="11"/>
            <p:cNvSpPr txBox="true"/>
            <p:nvPr/>
          </p:nvSpPr>
          <p:spPr>
            <a:xfrm>
              <a:off x="0" y="0"/>
              <a:ext cx="3474553" cy="556666"/>
            </a:xfrm>
            <a:prstGeom prst="rect">
              <a:avLst/>
            </a:prstGeom>
          </p:spPr>
          <p:txBody>
            <a:bodyPr anchor="ctr" rtlCol="false" tIns="50800" lIns="50800" bIns="50800" rIns="50800"/>
            <a:lstStyle/>
            <a:p>
              <a:pPr algn="ctr">
                <a:lnSpc>
                  <a:spcPts val="2048"/>
                </a:lnSpc>
              </a:pPr>
            </a:p>
          </p:txBody>
        </p:sp>
      </p:grpSp>
      <p:sp>
        <p:nvSpPr>
          <p:cNvPr name="Freeform 12" id="12"/>
          <p:cNvSpPr/>
          <p:nvPr/>
        </p:nvSpPr>
        <p:spPr>
          <a:xfrm flipH="false" flipV="false" rot="0">
            <a:off x="1646395" y="1728976"/>
            <a:ext cx="866803" cy="866803"/>
          </a:xfrm>
          <a:custGeom>
            <a:avLst/>
            <a:gdLst/>
            <a:ahLst/>
            <a:cxnLst/>
            <a:rect r="r" b="b" t="t" l="l"/>
            <a:pathLst>
              <a:path h="866803" w="866803">
                <a:moveTo>
                  <a:pt x="0" y="0"/>
                </a:moveTo>
                <a:lnTo>
                  <a:pt x="866802" y="0"/>
                </a:lnTo>
                <a:lnTo>
                  <a:pt x="866802" y="866803"/>
                </a:lnTo>
                <a:lnTo>
                  <a:pt x="0" y="866803"/>
                </a:lnTo>
                <a:lnTo>
                  <a:pt x="0" y="0"/>
                </a:lnTo>
                <a:close/>
              </a:path>
            </a:pathLst>
          </a:custGeom>
          <a:blipFill>
            <a:blip r:embed="rId3"/>
            <a:stretch>
              <a:fillRect l="0" t="0" r="0" b="0"/>
            </a:stretch>
          </a:blipFill>
        </p:spPr>
      </p:sp>
      <p:grpSp>
        <p:nvGrpSpPr>
          <p:cNvPr name="Group 13" id="13"/>
          <p:cNvGrpSpPr/>
          <p:nvPr/>
        </p:nvGrpSpPr>
        <p:grpSpPr>
          <a:xfrm rot="0">
            <a:off x="198120" y="2863512"/>
            <a:ext cx="6163045" cy="2002886"/>
            <a:chOff x="0" y="0"/>
            <a:chExt cx="2282609" cy="741810"/>
          </a:xfrm>
        </p:grpSpPr>
        <p:sp>
          <p:nvSpPr>
            <p:cNvPr name="Freeform 14" id="14"/>
            <p:cNvSpPr/>
            <p:nvPr/>
          </p:nvSpPr>
          <p:spPr>
            <a:xfrm flipH="false" flipV="false" rot="0">
              <a:off x="0" y="0"/>
              <a:ext cx="2282609" cy="741810"/>
            </a:xfrm>
            <a:custGeom>
              <a:avLst/>
              <a:gdLst/>
              <a:ahLst/>
              <a:cxnLst/>
              <a:rect r="r" b="b" t="t" l="l"/>
              <a:pathLst>
                <a:path h="741810" w="2282609">
                  <a:moveTo>
                    <a:pt x="0" y="0"/>
                  </a:moveTo>
                  <a:lnTo>
                    <a:pt x="2282609" y="0"/>
                  </a:lnTo>
                  <a:lnTo>
                    <a:pt x="2282609" y="741810"/>
                  </a:lnTo>
                  <a:lnTo>
                    <a:pt x="0" y="741810"/>
                  </a:lnTo>
                  <a:close/>
                </a:path>
              </a:pathLst>
            </a:custGeom>
            <a:solidFill>
              <a:srgbClr val="EAFAFE"/>
            </a:solidFill>
          </p:spPr>
        </p:sp>
        <p:sp>
          <p:nvSpPr>
            <p:cNvPr name="TextBox 15" id="15"/>
            <p:cNvSpPr txBox="true"/>
            <p:nvPr/>
          </p:nvSpPr>
          <p:spPr>
            <a:xfrm>
              <a:off x="0" y="0"/>
              <a:ext cx="2282609" cy="741810"/>
            </a:xfrm>
            <a:prstGeom prst="rect">
              <a:avLst/>
            </a:prstGeom>
          </p:spPr>
          <p:txBody>
            <a:bodyPr anchor="ctr" rtlCol="false" tIns="50800" lIns="50800" bIns="50800" rIns="50800"/>
            <a:lstStyle/>
            <a:p>
              <a:pPr algn="ctr">
                <a:lnSpc>
                  <a:spcPts val="2048"/>
                </a:lnSpc>
              </a:pPr>
            </a:p>
          </p:txBody>
        </p:sp>
      </p:grpSp>
      <p:sp>
        <p:nvSpPr>
          <p:cNvPr name="Freeform 16" id="16"/>
          <p:cNvSpPr/>
          <p:nvPr/>
        </p:nvSpPr>
        <p:spPr>
          <a:xfrm flipH="false" flipV="false" rot="0">
            <a:off x="4388205" y="3605772"/>
            <a:ext cx="1972961" cy="1260626"/>
          </a:xfrm>
          <a:custGeom>
            <a:avLst/>
            <a:gdLst/>
            <a:ahLst/>
            <a:cxnLst/>
            <a:rect r="r" b="b" t="t" l="l"/>
            <a:pathLst>
              <a:path h="1260626" w="1972961">
                <a:moveTo>
                  <a:pt x="0" y="0"/>
                </a:moveTo>
                <a:lnTo>
                  <a:pt x="1972960" y="0"/>
                </a:lnTo>
                <a:lnTo>
                  <a:pt x="1972960" y="1260626"/>
                </a:lnTo>
                <a:lnTo>
                  <a:pt x="0" y="1260626"/>
                </a:lnTo>
                <a:lnTo>
                  <a:pt x="0" y="0"/>
                </a:lnTo>
                <a:close/>
              </a:path>
            </a:pathLst>
          </a:custGeom>
          <a:blipFill>
            <a:blip r:embed="rId4">
              <a:alphaModFix amt="40000"/>
            </a:blip>
            <a:stretch>
              <a:fillRect l="-369" t="0" r="-1817" b="-59929"/>
            </a:stretch>
          </a:blipFill>
        </p:spPr>
      </p:sp>
      <p:grpSp>
        <p:nvGrpSpPr>
          <p:cNvPr name="Group 17" id="17"/>
          <p:cNvGrpSpPr/>
          <p:nvPr/>
        </p:nvGrpSpPr>
        <p:grpSpPr>
          <a:xfrm rot="0">
            <a:off x="6475465" y="2863512"/>
            <a:ext cx="3201046" cy="3837401"/>
            <a:chOff x="0" y="0"/>
            <a:chExt cx="1185573" cy="1421260"/>
          </a:xfrm>
        </p:grpSpPr>
        <p:sp>
          <p:nvSpPr>
            <p:cNvPr name="Freeform 18" id="18"/>
            <p:cNvSpPr/>
            <p:nvPr/>
          </p:nvSpPr>
          <p:spPr>
            <a:xfrm flipH="false" flipV="false" rot="0">
              <a:off x="0" y="0"/>
              <a:ext cx="1185573" cy="1421260"/>
            </a:xfrm>
            <a:custGeom>
              <a:avLst/>
              <a:gdLst/>
              <a:ahLst/>
              <a:cxnLst/>
              <a:rect r="r" b="b" t="t" l="l"/>
              <a:pathLst>
                <a:path h="1421260" w="1185573">
                  <a:moveTo>
                    <a:pt x="0" y="0"/>
                  </a:moveTo>
                  <a:lnTo>
                    <a:pt x="1185573" y="0"/>
                  </a:lnTo>
                  <a:lnTo>
                    <a:pt x="1185573" y="1421260"/>
                  </a:lnTo>
                  <a:lnTo>
                    <a:pt x="0" y="1421260"/>
                  </a:lnTo>
                  <a:close/>
                </a:path>
              </a:pathLst>
            </a:custGeom>
            <a:solidFill>
              <a:srgbClr val="FFFAE6"/>
            </a:solidFill>
          </p:spPr>
        </p:sp>
        <p:sp>
          <p:nvSpPr>
            <p:cNvPr name="TextBox 19" id="19"/>
            <p:cNvSpPr txBox="true"/>
            <p:nvPr/>
          </p:nvSpPr>
          <p:spPr>
            <a:xfrm>
              <a:off x="0" y="0"/>
              <a:ext cx="1185573" cy="1421260"/>
            </a:xfrm>
            <a:prstGeom prst="rect">
              <a:avLst/>
            </a:prstGeom>
          </p:spPr>
          <p:txBody>
            <a:bodyPr anchor="ctr" rtlCol="false" tIns="50800" lIns="50800" bIns="50800" rIns="50800"/>
            <a:lstStyle/>
            <a:p>
              <a:pPr algn="ctr">
                <a:lnSpc>
                  <a:spcPts val="2048"/>
                </a:lnSpc>
              </a:pPr>
            </a:p>
          </p:txBody>
        </p:sp>
      </p:grpSp>
      <p:sp>
        <p:nvSpPr>
          <p:cNvPr name="Freeform 20" id="20"/>
          <p:cNvSpPr/>
          <p:nvPr/>
        </p:nvSpPr>
        <p:spPr>
          <a:xfrm flipH="true" flipV="false" rot="0">
            <a:off x="7748055" y="5202686"/>
            <a:ext cx="1928456" cy="1498228"/>
          </a:xfrm>
          <a:custGeom>
            <a:avLst/>
            <a:gdLst/>
            <a:ahLst/>
            <a:cxnLst/>
            <a:rect r="r" b="b" t="t" l="l"/>
            <a:pathLst>
              <a:path h="1498228" w="1928456">
                <a:moveTo>
                  <a:pt x="1928457" y="0"/>
                </a:moveTo>
                <a:lnTo>
                  <a:pt x="0" y="0"/>
                </a:lnTo>
                <a:lnTo>
                  <a:pt x="0" y="1498227"/>
                </a:lnTo>
                <a:lnTo>
                  <a:pt x="1928457" y="1498227"/>
                </a:lnTo>
                <a:lnTo>
                  <a:pt x="1928457" y="0"/>
                </a:lnTo>
                <a:close/>
              </a:path>
            </a:pathLst>
          </a:custGeom>
          <a:blipFill>
            <a:blip r:embed="rId5"/>
            <a:stretch>
              <a:fillRect l="-18772" t="0" r="-1748" b="-5100"/>
            </a:stretch>
          </a:blipFill>
        </p:spPr>
      </p:sp>
      <p:sp>
        <p:nvSpPr>
          <p:cNvPr name="TextBox 21" id="21"/>
          <p:cNvSpPr txBox="true"/>
          <p:nvPr/>
        </p:nvSpPr>
        <p:spPr>
          <a:xfrm rot="0">
            <a:off x="294640" y="177694"/>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Need for the Proposed System</a:t>
            </a:r>
          </a:p>
        </p:txBody>
      </p:sp>
      <p:sp>
        <p:nvSpPr>
          <p:cNvPr name="TextBox 22" id="22"/>
          <p:cNvSpPr txBox="true"/>
          <p:nvPr/>
        </p:nvSpPr>
        <p:spPr>
          <a:xfrm rot="0">
            <a:off x="318573" y="1302256"/>
            <a:ext cx="2655643" cy="815340"/>
          </a:xfrm>
          <a:prstGeom prst="rect">
            <a:avLst/>
          </a:prstGeom>
        </p:spPr>
        <p:txBody>
          <a:bodyPr anchor="t" rtlCol="false" tIns="0" lIns="0" bIns="0" rIns="0">
            <a:spAutoFit/>
          </a:bodyPr>
          <a:lstStyle/>
          <a:p>
            <a:pPr algn="l">
              <a:lnSpc>
                <a:spcPts val="3359"/>
              </a:lnSpc>
            </a:pPr>
            <a:r>
              <a:rPr lang="en-US" sz="2400" spc="76" b="true">
                <a:solidFill>
                  <a:srgbClr val="1F7348"/>
                </a:solidFill>
                <a:latin typeface="Canva Sans Bold"/>
                <a:ea typeface="Canva Sans Bold"/>
                <a:cs typeface="Canva Sans Bold"/>
                <a:sym typeface="Canva Sans Bold"/>
              </a:rPr>
              <a:t>Centralized AI Insights</a:t>
            </a:r>
          </a:p>
        </p:txBody>
      </p:sp>
      <p:sp>
        <p:nvSpPr>
          <p:cNvPr name="TextBox 23" id="23"/>
          <p:cNvSpPr txBox="true"/>
          <p:nvPr/>
        </p:nvSpPr>
        <p:spPr>
          <a:xfrm rot="0">
            <a:off x="2697065" y="1311781"/>
            <a:ext cx="6747728" cy="1240154"/>
          </a:xfrm>
          <a:prstGeom prst="rect">
            <a:avLst/>
          </a:prstGeom>
        </p:spPr>
        <p:txBody>
          <a:bodyPr anchor="t" rtlCol="false" tIns="0" lIns="0" bIns="0" rIns="0">
            <a:spAutoFit/>
          </a:bodyPr>
          <a:lstStyle/>
          <a:p>
            <a:pPr algn="just">
              <a:lnSpc>
                <a:spcPts val="2520"/>
              </a:lnSpc>
            </a:pPr>
            <a:r>
              <a:rPr lang="en-US" sz="1800">
                <a:solidFill>
                  <a:srgbClr val="000000"/>
                </a:solidFill>
                <a:latin typeface="Canva Sans"/>
                <a:ea typeface="Canva Sans"/>
                <a:cs typeface="Canva Sans"/>
                <a:sym typeface="Canva Sans"/>
              </a:rPr>
              <a:t>Current systems rely on </a:t>
            </a:r>
            <a:r>
              <a:rPr lang="en-US" sz="1800" b="true">
                <a:solidFill>
                  <a:srgbClr val="000000"/>
                </a:solidFill>
                <a:latin typeface="Canva Sans Bold"/>
                <a:ea typeface="Canva Sans Bold"/>
                <a:cs typeface="Canva Sans Bold"/>
                <a:sym typeface="Canva Sans Bold"/>
              </a:rPr>
              <a:t>manual interaction with individual AI platforms, limiting efficiency</a:t>
            </a:r>
            <a:r>
              <a:rPr lang="en-US" sz="1800">
                <a:solidFill>
                  <a:srgbClr val="000000"/>
                </a:solidFill>
                <a:latin typeface="Canva Sans"/>
                <a:ea typeface="Canva Sans"/>
                <a:cs typeface="Canva Sans"/>
                <a:sym typeface="Canva Sans"/>
              </a:rPr>
              <a:t>. The proposed system provides a centralized solution,</a:t>
            </a:r>
            <a:r>
              <a:rPr lang="en-US" sz="1800" b="true">
                <a:solidFill>
                  <a:srgbClr val="000000"/>
                </a:solidFill>
                <a:latin typeface="Canva Sans Bold"/>
                <a:ea typeface="Canva Sans Bold"/>
                <a:cs typeface="Canva Sans Bold"/>
                <a:sym typeface="Canva Sans Bold"/>
              </a:rPr>
              <a:t> consolidating responses from multiple AI platforms into one interface.</a:t>
            </a:r>
          </a:p>
        </p:txBody>
      </p:sp>
      <p:sp>
        <p:nvSpPr>
          <p:cNvPr name="TextBox 24" id="24"/>
          <p:cNvSpPr txBox="true"/>
          <p:nvPr/>
        </p:nvSpPr>
        <p:spPr>
          <a:xfrm rot="0">
            <a:off x="6613135" y="5399066"/>
            <a:ext cx="2068511" cy="1234440"/>
          </a:xfrm>
          <a:prstGeom prst="rect">
            <a:avLst/>
          </a:prstGeom>
        </p:spPr>
        <p:txBody>
          <a:bodyPr anchor="t" rtlCol="false" tIns="0" lIns="0" bIns="0" rIns="0">
            <a:spAutoFit/>
          </a:bodyPr>
          <a:lstStyle/>
          <a:p>
            <a:pPr algn="l">
              <a:lnSpc>
                <a:spcPts val="3359"/>
              </a:lnSpc>
            </a:pPr>
            <a:r>
              <a:rPr lang="en-US" sz="2400" b="true">
                <a:solidFill>
                  <a:srgbClr val="994B41"/>
                </a:solidFill>
                <a:latin typeface="Canva Sans Bold"/>
                <a:ea typeface="Canva Sans Bold"/>
                <a:cs typeface="Canva Sans Bold"/>
                <a:sym typeface="Canva Sans Bold"/>
              </a:rPr>
              <a:t>Enhanced Decision Making</a:t>
            </a:r>
          </a:p>
        </p:txBody>
      </p:sp>
      <p:sp>
        <p:nvSpPr>
          <p:cNvPr name="TextBox 25" id="25"/>
          <p:cNvSpPr txBox="true"/>
          <p:nvPr/>
        </p:nvSpPr>
        <p:spPr>
          <a:xfrm rot="0">
            <a:off x="297478" y="3596247"/>
            <a:ext cx="3975273" cy="611504"/>
          </a:xfrm>
          <a:prstGeom prst="rect">
            <a:avLst/>
          </a:prstGeom>
        </p:spPr>
        <p:txBody>
          <a:bodyPr anchor="t" rtlCol="false" tIns="0" lIns="0" bIns="0" rIns="0">
            <a:spAutoFit/>
          </a:bodyPr>
          <a:lstStyle/>
          <a:p>
            <a:pPr algn="l">
              <a:lnSpc>
                <a:spcPts val="2520"/>
              </a:lnSpc>
            </a:pPr>
            <a:r>
              <a:rPr lang="en-US" sz="1800">
                <a:solidFill>
                  <a:srgbClr val="000000"/>
                </a:solidFill>
                <a:latin typeface="Canva Sans"/>
                <a:ea typeface="Canva Sans"/>
                <a:cs typeface="Canva Sans"/>
                <a:sym typeface="Canva Sans"/>
              </a:rPr>
              <a:t>leveraging the</a:t>
            </a:r>
            <a:r>
              <a:rPr lang="en-US" sz="1800" b="true">
                <a:solidFill>
                  <a:srgbClr val="000000"/>
                </a:solidFill>
                <a:latin typeface="Canva Sans Bold"/>
                <a:ea typeface="Canva Sans Bold"/>
                <a:cs typeface="Canva Sans Bold"/>
                <a:sym typeface="Canva Sans Bold"/>
              </a:rPr>
              <a:t> strengths of various</a:t>
            </a:r>
            <a:r>
              <a:rPr lang="en-US" sz="1800">
                <a:solidFill>
                  <a:srgbClr val="000000"/>
                </a:solidFill>
                <a:latin typeface="Canva Sans"/>
                <a:ea typeface="Canva Sans"/>
                <a:cs typeface="Canva Sans"/>
                <a:sym typeface="Canva Sans"/>
              </a:rPr>
              <a:t> AI models effectively.</a:t>
            </a:r>
          </a:p>
        </p:txBody>
      </p:sp>
      <p:sp>
        <p:nvSpPr>
          <p:cNvPr name="TextBox 26" id="26"/>
          <p:cNvSpPr txBox="true"/>
          <p:nvPr/>
        </p:nvSpPr>
        <p:spPr>
          <a:xfrm rot="0">
            <a:off x="297478" y="4226802"/>
            <a:ext cx="5123871" cy="376457"/>
          </a:xfrm>
          <a:prstGeom prst="rect">
            <a:avLst/>
          </a:prstGeom>
        </p:spPr>
        <p:txBody>
          <a:bodyPr anchor="t" rtlCol="false" tIns="0" lIns="0" bIns="0" rIns="0">
            <a:spAutoFit/>
          </a:bodyPr>
          <a:lstStyle/>
          <a:p>
            <a:pPr algn="l">
              <a:lnSpc>
                <a:spcPts val="3174"/>
              </a:lnSpc>
            </a:pPr>
            <a:r>
              <a:rPr lang="en-US" sz="2267" spc="72" b="true">
                <a:solidFill>
                  <a:srgbClr val="2E677C"/>
                </a:solidFill>
                <a:latin typeface="Canva Sans Bold"/>
                <a:ea typeface="Canva Sans Bold"/>
                <a:cs typeface="Canva Sans Bold"/>
                <a:sym typeface="Canva Sans Bold"/>
              </a:rPr>
              <a:t>Time Saving Automation</a:t>
            </a:r>
          </a:p>
        </p:txBody>
      </p:sp>
      <p:sp>
        <p:nvSpPr>
          <p:cNvPr name="TextBox 27" id="27"/>
          <p:cNvSpPr txBox="true"/>
          <p:nvPr/>
        </p:nvSpPr>
        <p:spPr>
          <a:xfrm rot="0">
            <a:off x="6613135" y="2901612"/>
            <a:ext cx="2845825" cy="2497454"/>
          </a:xfrm>
          <a:prstGeom prst="rect">
            <a:avLst/>
          </a:prstGeom>
        </p:spPr>
        <p:txBody>
          <a:bodyPr anchor="t" rtlCol="false" tIns="0" lIns="0" bIns="0" rIns="0">
            <a:spAutoFit/>
          </a:bodyPr>
          <a:lstStyle/>
          <a:p>
            <a:pPr algn="just">
              <a:lnSpc>
                <a:spcPts val="2520"/>
              </a:lnSpc>
            </a:pPr>
            <a:r>
              <a:rPr lang="en-US" sz="1800">
                <a:solidFill>
                  <a:srgbClr val="000000"/>
                </a:solidFill>
                <a:latin typeface="Canva Sans"/>
                <a:ea typeface="Canva Sans"/>
                <a:cs typeface="Canva Sans"/>
                <a:sym typeface="Canva Sans"/>
              </a:rPr>
              <a:t>Manually querying multiple AI models and organizing their responses is </a:t>
            </a:r>
            <a:r>
              <a:rPr lang="en-US" sz="1800" b="true">
                <a:solidFill>
                  <a:srgbClr val="000000"/>
                </a:solidFill>
                <a:latin typeface="Canva Sans Bold"/>
                <a:ea typeface="Canva Sans Bold"/>
                <a:cs typeface="Canva Sans Bold"/>
                <a:sym typeface="Canva Sans Bold"/>
              </a:rPr>
              <a:t>time-consuming. Automating this process reduces effort</a:t>
            </a:r>
            <a:r>
              <a:rPr lang="en-US" sz="1800">
                <a:solidFill>
                  <a:srgbClr val="000000"/>
                </a:solidFill>
                <a:latin typeface="Canva Sans"/>
                <a:ea typeface="Canva Sans"/>
                <a:cs typeface="Canva Sans"/>
                <a:sym typeface="Canva Sans"/>
              </a:rPr>
              <a:t> and ensures faster data aggregation.</a:t>
            </a:r>
          </a:p>
        </p:txBody>
      </p:sp>
      <p:sp>
        <p:nvSpPr>
          <p:cNvPr name="TextBox 28" id="28"/>
          <p:cNvSpPr txBox="true"/>
          <p:nvPr/>
        </p:nvSpPr>
        <p:spPr>
          <a:xfrm rot="0">
            <a:off x="297478" y="2956168"/>
            <a:ext cx="5975493" cy="611504"/>
          </a:xfrm>
          <a:prstGeom prst="rect">
            <a:avLst/>
          </a:prstGeom>
        </p:spPr>
        <p:txBody>
          <a:bodyPr anchor="t" rtlCol="false" tIns="0" lIns="0" bIns="0" rIns="0">
            <a:spAutoFit/>
          </a:bodyPr>
          <a:lstStyle/>
          <a:p>
            <a:pPr algn="just">
              <a:lnSpc>
                <a:spcPts val="2520"/>
              </a:lnSpc>
            </a:pPr>
            <a:r>
              <a:rPr lang="en-US" sz="1800">
                <a:solidFill>
                  <a:srgbClr val="000000"/>
                </a:solidFill>
                <a:latin typeface="Canva Sans"/>
                <a:ea typeface="Canva Sans"/>
                <a:cs typeface="Canva Sans"/>
                <a:sym typeface="Canva Sans"/>
              </a:rPr>
              <a:t>Providing structured, </a:t>
            </a:r>
            <a:r>
              <a:rPr lang="en-US" sz="1800" b="true">
                <a:solidFill>
                  <a:srgbClr val="000000"/>
                </a:solidFill>
                <a:latin typeface="Canva Sans Bold"/>
                <a:ea typeface="Canva Sans Bold"/>
                <a:cs typeface="Canva Sans Bold"/>
                <a:sym typeface="Canva Sans Bold"/>
              </a:rPr>
              <a:t>multi-perspective AI</a:t>
            </a:r>
            <a:r>
              <a:rPr lang="en-US" sz="1800">
                <a:solidFill>
                  <a:srgbClr val="000000"/>
                </a:solidFill>
                <a:latin typeface="Canva Sans"/>
                <a:ea typeface="Canva Sans"/>
                <a:cs typeface="Canva Sans"/>
                <a:sym typeface="Canva Sans"/>
              </a:rPr>
              <a:t> responses helps users make more informed decisions</a:t>
            </a:r>
          </a:p>
        </p:txBody>
      </p:sp>
      <p:grpSp>
        <p:nvGrpSpPr>
          <p:cNvPr name="Group 29" id="29"/>
          <p:cNvGrpSpPr/>
          <p:nvPr/>
        </p:nvGrpSpPr>
        <p:grpSpPr>
          <a:xfrm rot="0">
            <a:off x="294640" y="5018798"/>
            <a:ext cx="5953170" cy="1739774"/>
            <a:chOff x="0" y="0"/>
            <a:chExt cx="7937560" cy="2319699"/>
          </a:xfrm>
        </p:grpSpPr>
        <p:sp>
          <p:nvSpPr>
            <p:cNvPr name="Freeform 30" id="30"/>
            <p:cNvSpPr/>
            <p:nvPr/>
          </p:nvSpPr>
          <p:spPr>
            <a:xfrm flipH="false" flipV="false" rot="0">
              <a:off x="152362" y="468924"/>
              <a:ext cx="398234" cy="596605"/>
            </a:xfrm>
            <a:custGeom>
              <a:avLst/>
              <a:gdLst/>
              <a:ahLst/>
              <a:cxnLst/>
              <a:rect r="r" b="b" t="t" l="l"/>
              <a:pathLst>
                <a:path h="596605" w="398234">
                  <a:moveTo>
                    <a:pt x="0" y="0"/>
                  </a:moveTo>
                  <a:lnTo>
                    <a:pt x="398234" y="0"/>
                  </a:lnTo>
                  <a:lnTo>
                    <a:pt x="398234" y="596605"/>
                  </a:lnTo>
                  <a:lnTo>
                    <a:pt x="0" y="596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31" id="31"/>
            <p:cNvSpPr txBox="true"/>
            <p:nvPr/>
          </p:nvSpPr>
          <p:spPr>
            <a:xfrm rot="0">
              <a:off x="0" y="-38100"/>
              <a:ext cx="3540858" cy="494710"/>
            </a:xfrm>
            <a:prstGeom prst="rect">
              <a:avLst/>
            </a:prstGeom>
          </p:spPr>
          <p:txBody>
            <a:bodyPr anchor="t" rtlCol="false" tIns="0" lIns="0" bIns="0" rIns="0">
              <a:spAutoFit/>
            </a:bodyPr>
            <a:lstStyle/>
            <a:p>
              <a:pPr algn="r">
                <a:lnSpc>
                  <a:spcPts val="3174"/>
                </a:lnSpc>
              </a:pPr>
              <a:r>
                <a:rPr lang="en-US" b="true" sz="2267" spc="72">
                  <a:solidFill>
                    <a:srgbClr val="34495E"/>
                  </a:solidFill>
                  <a:latin typeface="Canva Sans Bold"/>
                  <a:ea typeface="Canva Sans Bold"/>
                  <a:cs typeface="Canva Sans Bold"/>
                  <a:sym typeface="Canva Sans Bold"/>
                </a:rPr>
                <a:t>Unified Workflow</a:t>
              </a:r>
            </a:p>
          </p:txBody>
        </p:sp>
        <p:sp>
          <p:nvSpPr>
            <p:cNvPr name="Freeform 32" id="32"/>
            <p:cNvSpPr/>
            <p:nvPr/>
          </p:nvSpPr>
          <p:spPr>
            <a:xfrm flipH="false" flipV="false" rot="0">
              <a:off x="2191270" y="1116419"/>
              <a:ext cx="398234" cy="596605"/>
            </a:xfrm>
            <a:custGeom>
              <a:avLst/>
              <a:gdLst/>
              <a:ahLst/>
              <a:cxnLst/>
              <a:rect r="r" b="b" t="t" l="l"/>
              <a:pathLst>
                <a:path h="596605" w="398234">
                  <a:moveTo>
                    <a:pt x="0" y="0"/>
                  </a:moveTo>
                  <a:lnTo>
                    <a:pt x="398234" y="0"/>
                  </a:lnTo>
                  <a:lnTo>
                    <a:pt x="398234" y="596605"/>
                  </a:lnTo>
                  <a:lnTo>
                    <a:pt x="0" y="596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33" id="33"/>
            <p:cNvSpPr txBox="true"/>
            <p:nvPr/>
          </p:nvSpPr>
          <p:spPr>
            <a:xfrm rot="0">
              <a:off x="1552390" y="621710"/>
              <a:ext cx="3719849" cy="494710"/>
            </a:xfrm>
            <a:prstGeom prst="rect">
              <a:avLst/>
            </a:prstGeom>
          </p:spPr>
          <p:txBody>
            <a:bodyPr anchor="t" rtlCol="false" tIns="0" lIns="0" bIns="0" rIns="0">
              <a:spAutoFit/>
            </a:bodyPr>
            <a:lstStyle/>
            <a:p>
              <a:pPr algn="r">
                <a:lnSpc>
                  <a:spcPts val="3174"/>
                </a:lnSpc>
              </a:pPr>
              <a:r>
                <a:rPr lang="en-US" b="true" sz="2267" spc="72">
                  <a:solidFill>
                    <a:srgbClr val="34495E"/>
                  </a:solidFill>
                  <a:latin typeface="Canva Sans Bold"/>
                  <a:ea typeface="Canva Sans Bold"/>
                  <a:cs typeface="Canva Sans Bold"/>
                  <a:sym typeface="Canva Sans Bold"/>
                </a:rPr>
                <a:t>Error Reduction</a:t>
              </a:r>
            </a:p>
          </p:txBody>
        </p:sp>
        <p:sp>
          <p:nvSpPr>
            <p:cNvPr name="TextBox 34" id="34"/>
            <p:cNvSpPr txBox="true"/>
            <p:nvPr/>
          </p:nvSpPr>
          <p:spPr>
            <a:xfrm rot="0">
              <a:off x="4217712" y="1228384"/>
              <a:ext cx="3719849" cy="494710"/>
            </a:xfrm>
            <a:prstGeom prst="rect">
              <a:avLst/>
            </a:prstGeom>
          </p:spPr>
          <p:txBody>
            <a:bodyPr anchor="t" rtlCol="false" tIns="0" lIns="0" bIns="0" rIns="0">
              <a:spAutoFit/>
            </a:bodyPr>
            <a:lstStyle/>
            <a:p>
              <a:pPr algn="r">
                <a:lnSpc>
                  <a:spcPts val="3174"/>
                </a:lnSpc>
              </a:pPr>
              <a:r>
                <a:rPr lang="en-US" b="true" sz="2267" spc="72">
                  <a:solidFill>
                    <a:srgbClr val="34495E"/>
                  </a:solidFill>
                  <a:latin typeface="Canva Sans Bold"/>
                  <a:ea typeface="Canva Sans Bold"/>
                  <a:cs typeface="Canva Sans Bold"/>
                  <a:sym typeface="Canva Sans Bold"/>
                </a:rPr>
                <a:t>Scalable Design</a:t>
              </a:r>
            </a:p>
          </p:txBody>
        </p:sp>
        <p:sp>
          <p:nvSpPr>
            <p:cNvPr name="Freeform 35" id="35"/>
            <p:cNvSpPr/>
            <p:nvPr/>
          </p:nvSpPr>
          <p:spPr>
            <a:xfrm flipH="false" flipV="false" rot="0">
              <a:off x="4807112" y="1723094"/>
              <a:ext cx="398234" cy="596605"/>
            </a:xfrm>
            <a:custGeom>
              <a:avLst/>
              <a:gdLst/>
              <a:ahLst/>
              <a:cxnLst/>
              <a:rect r="r" b="b" t="t" l="l"/>
              <a:pathLst>
                <a:path h="596605" w="398234">
                  <a:moveTo>
                    <a:pt x="0" y="0"/>
                  </a:moveTo>
                  <a:lnTo>
                    <a:pt x="398234" y="0"/>
                  </a:lnTo>
                  <a:lnTo>
                    <a:pt x="398234" y="596605"/>
                  </a:lnTo>
                  <a:lnTo>
                    <a:pt x="0" y="596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3</a:t>
              </a:r>
            </a:p>
          </p:txBody>
        </p:sp>
      </p:grpSp>
      <p:sp>
        <p:nvSpPr>
          <p:cNvPr name="Freeform 9" id="9"/>
          <p:cNvSpPr/>
          <p:nvPr/>
        </p:nvSpPr>
        <p:spPr>
          <a:xfrm flipH="false" flipV="false" rot="0">
            <a:off x="233434" y="3584421"/>
            <a:ext cx="498086" cy="498086"/>
          </a:xfrm>
          <a:custGeom>
            <a:avLst/>
            <a:gdLst/>
            <a:ahLst/>
            <a:cxnLst/>
            <a:rect r="r" b="b" t="t" l="l"/>
            <a:pathLst>
              <a:path h="498086" w="498086">
                <a:moveTo>
                  <a:pt x="0" y="0"/>
                </a:moveTo>
                <a:lnTo>
                  <a:pt x="498086" y="0"/>
                </a:lnTo>
                <a:lnTo>
                  <a:pt x="498086" y="498086"/>
                </a:lnTo>
                <a:lnTo>
                  <a:pt x="0" y="4980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712996" y="3547511"/>
            <a:ext cx="487802" cy="487802"/>
          </a:xfrm>
          <a:custGeom>
            <a:avLst/>
            <a:gdLst/>
            <a:ahLst/>
            <a:cxnLst/>
            <a:rect r="r" b="b" t="t" l="l"/>
            <a:pathLst>
              <a:path h="487802" w="487802">
                <a:moveTo>
                  <a:pt x="0" y="0"/>
                </a:moveTo>
                <a:lnTo>
                  <a:pt x="487802" y="0"/>
                </a:lnTo>
                <a:lnTo>
                  <a:pt x="487802" y="487803"/>
                </a:lnTo>
                <a:lnTo>
                  <a:pt x="0" y="4878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4721973" y="4996091"/>
            <a:ext cx="469849" cy="469849"/>
          </a:xfrm>
          <a:custGeom>
            <a:avLst/>
            <a:gdLst/>
            <a:ahLst/>
            <a:cxnLst/>
            <a:rect r="r" b="b" t="t" l="l"/>
            <a:pathLst>
              <a:path h="469849" w="469849">
                <a:moveTo>
                  <a:pt x="0" y="0"/>
                </a:moveTo>
                <a:lnTo>
                  <a:pt x="469848" y="0"/>
                </a:lnTo>
                <a:lnTo>
                  <a:pt x="469848" y="469848"/>
                </a:lnTo>
                <a:lnTo>
                  <a:pt x="0" y="46984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301898" y="4974421"/>
            <a:ext cx="361157" cy="513189"/>
          </a:xfrm>
          <a:custGeom>
            <a:avLst/>
            <a:gdLst/>
            <a:ahLst/>
            <a:cxnLst/>
            <a:rect r="r" b="b" t="t" l="l"/>
            <a:pathLst>
              <a:path h="513189" w="361157">
                <a:moveTo>
                  <a:pt x="0" y="0"/>
                </a:moveTo>
                <a:lnTo>
                  <a:pt x="361157" y="0"/>
                </a:lnTo>
                <a:lnTo>
                  <a:pt x="361157" y="513188"/>
                </a:lnTo>
                <a:lnTo>
                  <a:pt x="0" y="5131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365760" y="161184"/>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Advantages of the Proposed System</a:t>
            </a:r>
          </a:p>
        </p:txBody>
      </p:sp>
      <p:sp>
        <p:nvSpPr>
          <p:cNvPr name="TextBox 14" id="14"/>
          <p:cNvSpPr txBox="true"/>
          <p:nvPr/>
        </p:nvSpPr>
        <p:spPr>
          <a:xfrm rot="0">
            <a:off x="365760" y="1081383"/>
            <a:ext cx="9022080" cy="2044294"/>
          </a:xfrm>
          <a:prstGeom prst="rect">
            <a:avLst/>
          </a:prstGeom>
        </p:spPr>
        <p:txBody>
          <a:bodyPr anchor="t" rtlCol="false" tIns="0" lIns="0" bIns="0" rIns="0">
            <a:spAutoFit/>
          </a:bodyPr>
          <a:lstStyle/>
          <a:p>
            <a:pPr algn="just">
              <a:lnSpc>
                <a:spcPts val="3283"/>
              </a:lnSpc>
            </a:pPr>
            <a:r>
              <a:rPr lang="en-US" sz="2400" spc="22">
                <a:solidFill>
                  <a:srgbClr val="000000"/>
                </a:solidFill>
                <a:latin typeface="TT Rounds Condensed"/>
                <a:ea typeface="TT Rounds Condensed"/>
                <a:cs typeface="TT Rounds Condensed"/>
                <a:sym typeface="TT Rounds Condensed"/>
              </a:rPr>
              <a:t>The AI Multi-Prompter Bot offers unparalleled advantages, including automation of</a:t>
            </a:r>
            <a:r>
              <a:rPr lang="en-US" b="true" sz="2400" spc="22">
                <a:solidFill>
                  <a:srgbClr val="000000"/>
                </a:solidFill>
                <a:latin typeface="TT Rounds Condensed Bold"/>
                <a:ea typeface="TT Rounds Condensed Bold"/>
                <a:cs typeface="TT Rounds Condensed Bold"/>
                <a:sym typeface="TT Rounds Condensed Bold"/>
              </a:rPr>
              <a:t> AI response aggregation, enhanced accuracy, and real-time efficiency.</a:t>
            </a:r>
            <a:r>
              <a:rPr lang="en-US" sz="2400" spc="22">
                <a:solidFill>
                  <a:srgbClr val="000000"/>
                </a:solidFill>
                <a:latin typeface="TT Rounds Condensed"/>
                <a:ea typeface="TT Rounds Condensed"/>
                <a:cs typeface="TT Rounds Condensed"/>
                <a:sym typeface="TT Rounds Condensed"/>
              </a:rPr>
              <a:t> With a user-friendly interface, structured outputs, and scalability, it reduces manual effort while ensuring seamless, secure, and cost-effective workflows.</a:t>
            </a:r>
          </a:p>
        </p:txBody>
      </p:sp>
      <p:sp>
        <p:nvSpPr>
          <p:cNvPr name="TextBox 15" id="15"/>
          <p:cNvSpPr txBox="true"/>
          <p:nvPr/>
        </p:nvSpPr>
        <p:spPr>
          <a:xfrm rot="0">
            <a:off x="846490" y="3497151"/>
            <a:ext cx="3807983" cy="1076325"/>
          </a:xfrm>
          <a:prstGeom prst="rect">
            <a:avLst/>
          </a:prstGeom>
        </p:spPr>
        <p:txBody>
          <a:bodyPr anchor="t" rtlCol="false" tIns="0" lIns="0" bIns="0" rIns="0">
            <a:spAutoFit/>
          </a:bodyPr>
          <a:lstStyle/>
          <a:p>
            <a:pPr algn="just">
              <a:lnSpc>
                <a:spcPts val="2407"/>
              </a:lnSpc>
              <a:spcBef>
                <a:spcPct val="0"/>
              </a:spcBef>
            </a:pPr>
            <a:r>
              <a:rPr lang="en-US" b="true" sz="2006" spc="18">
                <a:solidFill>
                  <a:srgbClr val="000000"/>
                </a:solidFill>
                <a:latin typeface="TT Rounds Condensed Bold"/>
                <a:ea typeface="TT Rounds Condensed Bold"/>
                <a:cs typeface="TT Rounds Condensed Bold"/>
                <a:sym typeface="TT Rounds Condensed Bold"/>
              </a:rPr>
              <a:t>Centralized AI Management</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Unified access to multiple AI platforms</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Reduced need for manual switching</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Streamlined workflows</a:t>
            </a:r>
          </a:p>
        </p:txBody>
      </p:sp>
      <p:sp>
        <p:nvSpPr>
          <p:cNvPr name="TextBox 16" id="16"/>
          <p:cNvSpPr txBox="true"/>
          <p:nvPr/>
        </p:nvSpPr>
        <p:spPr>
          <a:xfrm rot="0">
            <a:off x="5291962" y="3497151"/>
            <a:ext cx="4263518" cy="1076325"/>
          </a:xfrm>
          <a:prstGeom prst="rect">
            <a:avLst/>
          </a:prstGeom>
        </p:spPr>
        <p:txBody>
          <a:bodyPr anchor="t" rtlCol="false" tIns="0" lIns="0" bIns="0" rIns="0">
            <a:spAutoFit/>
          </a:bodyPr>
          <a:lstStyle/>
          <a:p>
            <a:pPr algn="just">
              <a:lnSpc>
                <a:spcPts val="2407"/>
              </a:lnSpc>
              <a:spcBef>
                <a:spcPct val="0"/>
              </a:spcBef>
            </a:pPr>
            <a:r>
              <a:rPr lang="en-US" b="true" sz="2006" spc="18">
                <a:solidFill>
                  <a:srgbClr val="000000"/>
                </a:solidFill>
                <a:latin typeface="TT Rounds Condensed Bold"/>
                <a:ea typeface="TT Rounds Condensed Bold"/>
                <a:cs typeface="TT Rounds Condensed Bold"/>
                <a:sym typeface="TT Rounds Condensed Bold"/>
              </a:rPr>
              <a:t>Enhanced Efficiency</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Sig</a:t>
            </a:r>
            <a:r>
              <a:rPr lang="en-US" sz="1706" spc="15">
                <a:solidFill>
                  <a:srgbClr val="000000"/>
                </a:solidFill>
                <a:latin typeface="TT Rounds Condensed"/>
                <a:ea typeface="TT Rounds Condensed"/>
                <a:cs typeface="TT Rounds Condensed"/>
                <a:sym typeface="TT Rounds Condensed"/>
              </a:rPr>
              <a:t>nificant time savings through automation</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Organized responses in structured formats </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Faster data processing and task completion</a:t>
            </a:r>
          </a:p>
        </p:txBody>
      </p:sp>
      <p:sp>
        <p:nvSpPr>
          <p:cNvPr name="TextBox 17" id="17"/>
          <p:cNvSpPr txBox="true"/>
          <p:nvPr/>
        </p:nvSpPr>
        <p:spPr>
          <a:xfrm rot="0">
            <a:off x="846490" y="4949447"/>
            <a:ext cx="3807983" cy="1076325"/>
          </a:xfrm>
          <a:prstGeom prst="rect">
            <a:avLst/>
          </a:prstGeom>
        </p:spPr>
        <p:txBody>
          <a:bodyPr anchor="t" rtlCol="false" tIns="0" lIns="0" bIns="0" rIns="0">
            <a:spAutoFit/>
          </a:bodyPr>
          <a:lstStyle/>
          <a:p>
            <a:pPr algn="just">
              <a:lnSpc>
                <a:spcPts val="2407"/>
              </a:lnSpc>
              <a:spcBef>
                <a:spcPct val="0"/>
              </a:spcBef>
            </a:pPr>
            <a:r>
              <a:rPr lang="en-US" b="true" sz="2006" spc="18">
                <a:solidFill>
                  <a:srgbClr val="000000"/>
                </a:solidFill>
                <a:latin typeface="TT Rounds Condensed Bold"/>
                <a:ea typeface="TT Rounds Condensed Bold"/>
                <a:cs typeface="TT Rounds Condensed Bold"/>
                <a:sym typeface="TT Rounds Condensed Bold"/>
              </a:rPr>
              <a:t>Better Decision-Making</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Structur</a:t>
            </a:r>
            <a:r>
              <a:rPr lang="en-US" sz="1706" spc="15">
                <a:solidFill>
                  <a:srgbClr val="000000"/>
                </a:solidFill>
                <a:latin typeface="TT Rounds Condensed"/>
                <a:ea typeface="TT Rounds Condensed"/>
                <a:cs typeface="TT Rounds Condensed"/>
                <a:sym typeface="TT Rounds Condensed"/>
              </a:rPr>
              <a:t>ed data for insightful analysis</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Real-time processing for quick responses</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Improved workflow transparency</a:t>
            </a:r>
          </a:p>
        </p:txBody>
      </p:sp>
      <p:sp>
        <p:nvSpPr>
          <p:cNvPr name="TextBox 18" id="18"/>
          <p:cNvSpPr txBox="true"/>
          <p:nvPr/>
        </p:nvSpPr>
        <p:spPr>
          <a:xfrm rot="0">
            <a:off x="5291962" y="4949447"/>
            <a:ext cx="4263518" cy="1076325"/>
          </a:xfrm>
          <a:prstGeom prst="rect">
            <a:avLst/>
          </a:prstGeom>
        </p:spPr>
        <p:txBody>
          <a:bodyPr anchor="t" rtlCol="false" tIns="0" lIns="0" bIns="0" rIns="0">
            <a:spAutoFit/>
          </a:bodyPr>
          <a:lstStyle/>
          <a:p>
            <a:pPr algn="just">
              <a:lnSpc>
                <a:spcPts val="2407"/>
              </a:lnSpc>
              <a:spcBef>
                <a:spcPct val="0"/>
              </a:spcBef>
            </a:pPr>
            <a:r>
              <a:rPr lang="en-US" b="true" sz="2006" spc="18">
                <a:solidFill>
                  <a:srgbClr val="000000"/>
                </a:solidFill>
                <a:latin typeface="TT Rounds Condensed Bold"/>
                <a:ea typeface="TT Rounds Condensed Bold"/>
                <a:cs typeface="TT Rounds Condensed Bold"/>
                <a:sym typeface="TT Rounds Condensed Bold"/>
              </a:rPr>
              <a:t>Scalable and Future-Ready </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I</a:t>
            </a:r>
            <a:r>
              <a:rPr lang="en-US" sz="1706" spc="15">
                <a:solidFill>
                  <a:srgbClr val="000000"/>
                </a:solidFill>
                <a:latin typeface="TT Rounds Condensed"/>
                <a:ea typeface="TT Rounds Condensed"/>
                <a:cs typeface="TT Rounds Condensed"/>
                <a:sym typeface="TT Rounds Condensed"/>
              </a:rPr>
              <a:t>ntegration-ready design for new AI platforms</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Support for additional export formats</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Adaptable to evolving organizational needs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a:off x="266070" y="831330"/>
            <a:ext cx="9357360" cy="1016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4</a:t>
              </a:r>
            </a:p>
          </p:txBody>
        </p:sp>
      </p:grpSp>
      <p:sp>
        <p:nvSpPr>
          <p:cNvPr name="TextBox 9" id="9"/>
          <p:cNvSpPr txBox="true"/>
          <p:nvPr/>
        </p:nvSpPr>
        <p:spPr>
          <a:xfrm rot="0">
            <a:off x="294640" y="93980"/>
            <a:ext cx="9164320" cy="609600"/>
          </a:xfrm>
          <a:prstGeom prst="rect">
            <a:avLst/>
          </a:prstGeom>
        </p:spPr>
        <p:txBody>
          <a:bodyPr anchor="t" rtlCol="false" tIns="0" lIns="0" bIns="0" rIns="0">
            <a:spAutoFit/>
          </a:bodyPr>
          <a:lstStyle/>
          <a:p>
            <a:pPr algn="l">
              <a:lnSpc>
                <a:spcPts val="4799"/>
              </a:lnSpc>
            </a:pPr>
            <a:r>
              <a:rPr lang="en-US" b="true" sz="3999" spc="37">
                <a:solidFill>
                  <a:srgbClr val="000000"/>
                </a:solidFill>
                <a:latin typeface="TT Rounds Condensed Bold"/>
                <a:ea typeface="TT Rounds Condensed Bold"/>
                <a:cs typeface="TT Rounds Condensed Bold"/>
                <a:sym typeface="TT Rounds Condensed Bold"/>
              </a:rPr>
              <a:t>Literature Survey</a:t>
            </a:r>
          </a:p>
        </p:txBody>
      </p:sp>
      <p:sp>
        <p:nvSpPr>
          <p:cNvPr name="TextBox 10" id="10"/>
          <p:cNvSpPr txBox="true"/>
          <p:nvPr/>
        </p:nvSpPr>
        <p:spPr>
          <a:xfrm rot="0">
            <a:off x="362590" y="1085965"/>
            <a:ext cx="9164320" cy="1283436"/>
          </a:xfrm>
          <a:prstGeom prst="rect">
            <a:avLst/>
          </a:prstGeom>
        </p:spPr>
        <p:txBody>
          <a:bodyPr anchor="t" rtlCol="false" tIns="0" lIns="0" bIns="0" rIns="0">
            <a:spAutoFit/>
          </a:bodyPr>
          <a:lstStyle/>
          <a:p>
            <a:pPr algn="just">
              <a:lnSpc>
                <a:spcPts val="2599"/>
              </a:lnSpc>
            </a:pPr>
            <a:r>
              <a:rPr lang="en-US" b="true" sz="1900" spc="17">
                <a:solidFill>
                  <a:srgbClr val="000000"/>
                </a:solidFill>
                <a:latin typeface="TT Rounds Condensed Bold"/>
                <a:ea typeface="TT Rounds Condensed Bold"/>
                <a:cs typeface="TT Rounds Condensed Bold"/>
                <a:sym typeface="TT Rounds Condensed Bold"/>
              </a:rPr>
              <a:t>Advantages:</a:t>
            </a:r>
          </a:p>
          <a:p>
            <a:pPr algn="just" marL="244438" indent="-122219" lvl="1">
              <a:lnSpc>
                <a:spcPts val="2599"/>
              </a:lnSpc>
              <a:buFont typeface="Arial"/>
              <a:buChar char="•"/>
            </a:pPr>
            <a:r>
              <a:rPr lang="en-US" sz="1900" spc="17">
                <a:solidFill>
                  <a:srgbClr val="000000"/>
                </a:solidFill>
                <a:latin typeface="TT Rounds Condensed"/>
                <a:ea typeface="TT Rounds Condensed"/>
                <a:cs typeface="TT Rounds Condensed"/>
                <a:sym typeface="TT Rounds Condensed"/>
              </a:rPr>
              <a:t>Enhanced Efficiency: RPA automates routine tasks while AI models generate contextually relevant responses, reducing the need for human intervention and speeding up processes (</a:t>
            </a:r>
            <a:r>
              <a:rPr lang="en-US" b="true" sz="1900" spc="17">
                <a:solidFill>
                  <a:srgbClr val="000000"/>
                </a:solidFill>
                <a:latin typeface="TT Rounds Condensed Bold"/>
                <a:ea typeface="TT Rounds Condensed Bold"/>
                <a:cs typeface="TT Rounds Condensed Bold"/>
                <a:sym typeface="TT Rounds Condensed Bold"/>
              </a:rPr>
              <a:t>Downey et al., 2021</a:t>
            </a:r>
            <a:r>
              <a:rPr lang="en-US" sz="1900" spc="17">
                <a:solidFill>
                  <a:srgbClr val="000000"/>
                </a:solidFill>
                <a:latin typeface="TT Rounds Condensed"/>
                <a:ea typeface="TT Rounds Condensed"/>
                <a:cs typeface="TT Rounds Condensed"/>
                <a:sym typeface="TT Rounds Condensed"/>
              </a:rPr>
              <a:t>).</a:t>
            </a:r>
          </a:p>
        </p:txBody>
      </p:sp>
      <p:sp>
        <p:nvSpPr>
          <p:cNvPr name="TextBox 11" id="11"/>
          <p:cNvSpPr txBox="true"/>
          <p:nvPr/>
        </p:nvSpPr>
        <p:spPr>
          <a:xfrm rot="0">
            <a:off x="362590" y="2402739"/>
            <a:ext cx="9192895" cy="1283436"/>
          </a:xfrm>
          <a:prstGeom prst="rect">
            <a:avLst/>
          </a:prstGeom>
        </p:spPr>
        <p:txBody>
          <a:bodyPr anchor="t" rtlCol="false" tIns="0" lIns="0" bIns="0" rIns="0">
            <a:spAutoFit/>
          </a:bodyPr>
          <a:lstStyle/>
          <a:p>
            <a:pPr algn="just">
              <a:lnSpc>
                <a:spcPts val="2599"/>
              </a:lnSpc>
            </a:pPr>
            <a:r>
              <a:rPr lang="en-US" b="true" sz="1900" spc="17">
                <a:solidFill>
                  <a:srgbClr val="000000"/>
                </a:solidFill>
                <a:latin typeface="TT Rounds Condensed Bold"/>
                <a:ea typeface="TT Rounds Condensed Bold"/>
                <a:cs typeface="TT Rounds Condensed Bold"/>
                <a:sym typeface="TT Rounds Condensed Bold"/>
              </a:rPr>
              <a:t>Disadvantages:</a:t>
            </a:r>
          </a:p>
          <a:p>
            <a:pPr algn="just" marL="244438" indent="-122219" lvl="1">
              <a:lnSpc>
                <a:spcPts val="2599"/>
              </a:lnSpc>
              <a:buFont typeface="Arial"/>
              <a:buChar char="•"/>
            </a:pPr>
            <a:r>
              <a:rPr lang="en-US" sz="1900" spc="17">
                <a:solidFill>
                  <a:srgbClr val="000000"/>
                </a:solidFill>
                <a:latin typeface="TT Rounds Condensed"/>
                <a:ea typeface="TT Rounds Condensed"/>
                <a:cs typeface="TT Rounds Condensed"/>
                <a:sym typeface="TT Rounds Condensed"/>
              </a:rPr>
              <a:t>Error Handling: RPA systems may face difficulties in managing AI-generated errors, requiring complex workflows to correct or escalate issues effectively (</a:t>
            </a:r>
            <a:r>
              <a:rPr lang="en-US" b="true" sz="1900" spc="17">
                <a:solidFill>
                  <a:srgbClr val="000000"/>
                </a:solidFill>
                <a:latin typeface="TT Rounds Condensed Bold"/>
                <a:ea typeface="TT Rounds Condensed Bold"/>
                <a:cs typeface="TT Rounds Condensed Bold"/>
                <a:sym typeface="TT Rounds Condensed Bold"/>
              </a:rPr>
              <a:t>Downey et al., 2021</a:t>
            </a:r>
            <a:r>
              <a:rPr lang="en-US" sz="1900" spc="17">
                <a:solidFill>
                  <a:srgbClr val="000000"/>
                </a:solidFill>
                <a:latin typeface="TT Rounds Condensed"/>
                <a:ea typeface="TT Rounds Condensed"/>
                <a:cs typeface="TT Rounds Condensed"/>
                <a:sym typeface="TT Rounds Condensed"/>
              </a:rPr>
              <a:t>).</a:t>
            </a:r>
          </a:p>
        </p:txBody>
      </p:sp>
      <p:sp>
        <p:nvSpPr>
          <p:cNvPr name="TextBox 12" id="12"/>
          <p:cNvSpPr txBox="true"/>
          <p:nvPr/>
        </p:nvSpPr>
        <p:spPr>
          <a:xfrm rot="0">
            <a:off x="362590" y="851808"/>
            <a:ext cx="1741765" cy="257175"/>
          </a:xfrm>
          <a:prstGeom prst="rect">
            <a:avLst/>
          </a:prstGeom>
        </p:spPr>
        <p:txBody>
          <a:bodyPr anchor="t" rtlCol="false" tIns="0" lIns="0" bIns="0" rIns="0">
            <a:spAutoFit/>
          </a:bodyPr>
          <a:lstStyle/>
          <a:p>
            <a:pPr algn="ctr">
              <a:lnSpc>
                <a:spcPts val="2048"/>
              </a:lnSpc>
              <a:spcBef>
                <a:spcPct val="0"/>
              </a:spcBef>
            </a:pPr>
            <a:r>
              <a:rPr lang="en-US" sz="1706" spc="15">
                <a:solidFill>
                  <a:srgbClr val="000000"/>
                </a:solidFill>
                <a:latin typeface="TT Rounds Condensed"/>
                <a:ea typeface="TT Rounds Condensed"/>
                <a:cs typeface="TT Rounds Condensed"/>
                <a:sym typeface="TT Rounds Condensed"/>
              </a:rPr>
              <a:t>Downey et al., 2021.</a:t>
            </a:r>
          </a:p>
        </p:txBody>
      </p:sp>
      <p:sp>
        <p:nvSpPr>
          <p:cNvPr name="TextBox 13" id="13"/>
          <p:cNvSpPr txBox="true"/>
          <p:nvPr/>
        </p:nvSpPr>
        <p:spPr>
          <a:xfrm rot="0">
            <a:off x="334015" y="4152900"/>
            <a:ext cx="9164320" cy="1283436"/>
          </a:xfrm>
          <a:prstGeom prst="rect">
            <a:avLst/>
          </a:prstGeom>
        </p:spPr>
        <p:txBody>
          <a:bodyPr anchor="t" rtlCol="false" tIns="0" lIns="0" bIns="0" rIns="0">
            <a:spAutoFit/>
          </a:bodyPr>
          <a:lstStyle/>
          <a:p>
            <a:pPr algn="just">
              <a:lnSpc>
                <a:spcPts val="2599"/>
              </a:lnSpc>
            </a:pPr>
            <a:r>
              <a:rPr lang="en-US" b="true" sz="1900" spc="17">
                <a:solidFill>
                  <a:srgbClr val="000000"/>
                </a:solidFill>
                <a:latin typeface="TT Rounds Condensed Bold"/>
                <a:ea typeface="TT Rounds Condensed Bold"/>
                <a:cs typeface="TT Rounds Condensed Bold"/>
                <a:sym typeface="TT Rounds Condensed Bold"/>
              </a:rPr>
              <a:t>Advantages:</a:t>
            </a:r>
          </a:p>
          <a:p>
            <a:pPr algn="just" marL="244438" indent="-122219" lvl="1">
              <a:lnSpc>
                <a:spcPts val="2599"/>
              </a:lnSpc>
              <a:buFont typeface="Arial"/>
              <a:buChar char="•"/>
            </a:pPr>
            <a:r>
              <a:rPr lang="en-US" sz="1900" spc="17">
                <a:solidFill>
                  <a:srgbClr val="000000"/>
                </a:solidFill>
                <a:latin typeface="TT Rounds Condensed"/>
                <a:ea typeface="TT Rounds Condensed"/>
                <a:cs typeface="TT Rounds Condensed"/>
                <a:sym typeface="TT Rounds Condensed"/>
              </a:rPr>
              <a:t>Scalability: These systems can scale easily to accommodate high volumes of user interactions, enabling businesses to handle large numbers of requests without increasing workforce size (</a:t>
            </a:r>
            <a:r>
              <a:rPr lang="en-US" b="true" sz="1900" spc="17">
                <a:solidFill>
                  <a:srgbClr val="000000"/>
                </a:solidFill>
                <a:latin typeface="TT Rounds Condensed Bold"/>
                <a:ea typeface="TT Rounds Condensed Bold"/>
                <a:cs typeface="TT Rounds Condensed Bold"/>
                <a:sym typeface="TT Rounds Condensed Bold"/>
              </a:rPr>
              <a:t>Sharma &amp; Choudhary, 2023</a:t>
            </a:r>
            <a:r>
              <a:rPr lang="en-US" sz="1900" spc="17">
                <a:solidFill>
                  <a:srgbClr val="000000"/>
                </a:solidFill>
                <a:latin typeface="TT Rounds Condensed"/>
                <a:ea typeface="TT Rounds Condensed"/>
                <a:cs typeface="TT Rounds Condensed"/>
                <a:sym typeface="TT Rounds Condensed"/>
              </a:rPr>
              <a:t>).</a:t>
            </a:r>
          </a:p>
        </p:txBody>
      </p:sp>
      <p:sp>
        <p:nvSpPr>
          <p:cNvPr name="TextBox 14" id="14"/>
          <p:cNvSpPr txBox="true"/>
          <p:nvPr/>
        </p:nvSpPr>
        <p:spPr>
          <a:xfrm rot="0">
            <a:off x="334015" y="5469674"/>
            <a:ext cx="9192895" cy="1283436"/>
          </a:xfrm>
          <a:prstGeom prst="rect">
            <a:avLst/>
          </a:prstGeom>
        </p:spPr>
        <p:txBody>
          <a:bodyPr anchor="t" rtlCol="false" tIns="0" lIns="0" bIns="0" rIns="0">
            <a:spAutoFit/>
          </a:bodyPr>
          <a:lstStyle/>
          <a:p>
            <a:pPr algn="just">
              <a:lnSpc>
                <a:spcPts val="2599"/>
              </a:lnSpc>
            </a:pPr>
            <a:r>
              <a:rPr lang="en-US" b="true" sz="1900" spc="17">
                <a:solidFill>
                  <a:srgbClr val="000000"/>
                </a:solidFill>
                <a:latin typeface="TT Rounds Condensed Bold"/>
                <a:ea typeface="TT Rounds Condensed Bold"/>
                <a:cs typeface="TT Rounds Condensed Bold"/>
                <a:sym typeface="TT Rounds Condensed Bold"/>
              </a:rPr>
              <a:t>Disadvantages:</a:t>
            </a:r>
          </a:p>
          <a:p>
            <a:pPr algn="just" marL="244438" indent="-122219" lvl="1">
              <a:lnSpc>
                <a:spcPts val="2599"/>
              </a:lnSpc>
              <a:buFont typeface="Arial"/>
              <a:buChar char="•"/>
            </a:pPr>
            <a:r>
              <a:rPr lang="en-US" sz="1900" spc="17">
                <a:solidFill>
                  <a:srgbClr val="000000"/>
                </a:solidFill>
                <a:latin typeface="TT Rounds Condensed"/>
                <a:ea typeface="TT Rounds Condensed"/>
                <a:cs typeface="TT Rounds Condensed"/>
                <a:sym typeface="TT Rounds Condensed"/>
              </a:rPr>
              <a:t>Limited by AI Model Performance: The effectiveness of the system is directly tied to the performance of the integrated AI models, which may generate incorrect or irrelevant responses (</a:t>
            </a:r>
            <a:r>
              <a:rPr lang="en-US" b="true" sz="1900" spc="17">
                <a:solidFill>
                  <a:srgbClr val="000000"/>
                </a:solidFill>
                <a:latin typeface="TT Rounds Condensed Bold"/>
                <a:ea typeface="TT Rounds Condensed Bold"/>
                <a:cs typeface="TT Rounds Condensed Bold"/>
                <a:sym typeface="TT Rounds Condensed Bold"/>
              </a:rPr>
              <a:t>Kumar &amp; Sharma, 2022</a:t>
            </a:r>
            <a:r>
              <a:rPr lang="en-US" sz="1900" spc="17">
                <a:solidFill>
                  <a:srgbClr val="000000"/>
                </a:solidFill>
                <a:latin typeface="TT Rounds Condensed"/>
                <a:ea typeface="TT Rounds Condensed"/>
                <a:cs typeface="TT Rounds Condensed"/>
                <a:sym typeface="TT Rounds Condensed"/>
              </a:rPr>
              <a:t>).</a:t>
            </a:r>
          </a:p>
        </p:txBody>
      </p:sp>
      <p:sp>
        <p:nvSpPr>
          <p:cNvPr name="TextBox 15" id="15"/>
          <p:cNvSpPr txBox="true"/>
          <p:nvPr/>
        </p:nvSpPr>
        <p:spPr>
          <a:xfrm rot="0">
            <a:off x="67950" y="3933825"/>
            <a:ext cx="2961677" cy="257175"/>
          </a:xfrm>
          <a:prstGeom prst="rect">
            <a:avLst/>
          </a:prstGeom>
        </p:spPr>
        <p:txBody>
          <a:bodyPr anchor="t" rtlCol="false" tIns="0" lIns="0" bIns="0" rIns="0">
            <a:spAutoFit/>
          </a:bodyPr>
          <a:lstStyle/>
          <a:p>
            <a:pPr algn="ctr">
              <a:lnSpc>
                <a:spcPts val="2048"/>
              </a:lnSpc>
              <a:spcBef>
                <a:spcPct val="0"/>
              </a:spcBef>
            </a:pPr>
            <a:r>
              <a:rPr lang="en-US" sz="1706" spc="15">
                <a:solidFill>
                  <a:srgbClr val="000000"/>
                </a:solidFill>
                <a:latin typeface="TT Rounds Condensed"/>
                <a:ea typeface="TT Rounds Condensed"/>
                <a:cs typeface="TT Rounds Condensed"/>
                <a:sym typeface="TT Rounds Condensed"/>
              </a:rPr>
              <a:t>Sharma &amp; Choudhary, 2023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5</a:t>
              </a:r>
            </a:p>
          </p:txBody>
        </p:sp>
      </p:grpSp>
      <p:sp>
        <p:nvSpPr>
          <p:cNvPr name="Freeform 9" id="9"/>
          <p:cNvSpPr/>
          <p:nvPr/>
        </p:nvSpPr>
        <p:spPr>
          <a:xfrm flipH="false" flipV="false" rot="0">
            <a:off x="5638724" y="5731609"/>
            <a:ext cx="957343" cy="957343"/>
          </a:xfrm>
          <a:custGeom>
            <a:avLst/>
            <a:gdLst/>
            <a:ahLst/>
            <a:cxnLst/>
            <a:rect r="r" b="b" t="t" l="l"/>
            <a:pathLst>
              <a:path h="957343" w="957343">
                <a:moveTo>
                  <a:pt x="0" y="0"/>
                </a:moveTo>
                <a:lnTo>
                  <a:pt x="957342" y="0"/>
                </a:lnTo>
                <a:lnTo>
                  <a:pt x="957342" y="957343"/>
                </a:lnTo>
                <a:lnTo>
                  <a:pt x="0" y="9573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136486" y="5664922"/>
            <a:ext cx="1090717" cy="1090717"/>
          </a:xfrm>
          <a:custGeom>
            <a:avLst/>
            <a:gdLst/>
            <a:ahLst/>
            <a:cxnLst/>
            <a:rect r="r" b="b" t="t" l="l"/>
            <a:pathLst>
              <a:path h="1090717" w="1090717">
                <a:moveTo>
                  <a:pt x="0" y="0"/>
                </a:moveTo>
                <a:lnTo>
                  <a:pt x="1090717" y="0"/>
                </a:lnTo>
                <a:lnTo>
                  <a:pt x="1090717" y="1090717"/>
                </a:lnTo>
                <a:lnTo>
                  <a:pt x="0" y="10907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8007587" y="5703034"/>
            <a:ext cx="1014493" cy="1014493"/>
          </a:xfrm>
          <a:custGeom>
            <a:avLst/>
            <a:gdLst/>
            <a:ahLst/>
            <a:cxnLst/>
            <a:rect r="r" b="b" t="t" l="l"/>
            <a:pathLst>
              <a:path h="1014493" w="1014493">
                <a:moveTo>
                  <a:pt x="0" y="0"/>
                </a:moveTo>
                <a:lnTo>
                  <a:pt x="1014493" y="0"/>
                </a:lnTo>
                <a:lnTo>
                  <a:pt x="1014493" y="1014493"/>
                </a:lnTo>
                <a:lnTo>
                  <a:pt x="0" y="10144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731520" y="5640971"/>
            <a:ext cx="993445" cy="1138618"/>
          </a:xfrm>
          <a:custGeom>
            <a:avLst/>
            <a:gdLst/>
            <a:ahLst/>
            <a:cxnLst/>
            <a:rect r="r" b="b" t="t" l="l"/>
            <a:pathLst>
              <a:path h="1138618" w="993445">
                <a:moveTo>
                  <a:pt x="0" y="0"/>
                </a:moveTo>
                <a:lnTo>
                  <a:pt x="993445" y="0"/>
                </a:lnTo>
                <a:lnTo>
                  <a:pt x="993445" y="1138619"/>
                </a:lnTo>
                <a:lnTo>
                  <a:pt x="0" y="11386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294640" y="177694"/>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Main Objective</a:t>
            </a:r>
          </a:p>
        </p:txBody>
      </p:sp>
      <p:sp>
        <p:nvSpPr>
          <p:cNvPr name="TextBox 14" id="14"/>
          <p:cNvSpPr txBox="true"/>
          <p:nvPr/>
        </p:nvSpPr>
        <p:spPr>
          <a:xfrm rot="0">
            <a:off x="365760" y="962669"/>
            <a:ext cx="9022080" cy="4501744"/>
          </a:xfrm>
          <a:prstGeom prst="rect">
            <a:avLst/>
          </a:prstGeom>
        </p:spPr>
        <p:txBody>
          <a:bodyPr anchor="t" rtlCol="false" tIns="0" lIns="0" bIns="0" rIns="0">
            <a:spAutoFit/>
          </a:bodyPr>
          <a:lstStyle/>
          <a:p>
            <a:pPr algn="just">
              <a:lnSpc>
                <a:spcPts val="3283"/>
              </a:lnSpc>
            </a:pPr>
            <a:r>
              <a:rPr lang="en-US" sz="2400" spc="22">
                <a:solidFill>
                  <a:srgbClr val="000000"/>
                </a:solidFill>
                <a:latin typeface="TT Rounds Condensed"/>
                <a:ea typeface="TT Rounds Condensed"/>
                <a:cs typeface="TT Rounds Condensed"/>
                <a:sym typeface="TT Rounds Condensed"/>
              </a:rPr>
              <a:t>The main objective of the proposed system is to </a:t>
            </a:r>
            <a:r>
              <a:rPr lang="en-US" b="true" sz="2400" spc="22">
                <a:solidFill>
                  <a:srgbClr val="000000"/>
                </a:solidFill>
                <a:latin typeface="TT Rounds Condensed Bold"/>
                <a:ea typeface="TT Rounds Condensed Bold"/>
                <a:cs typeface="TT Rounds Condensed Bold"/>
                <a:sym typeface="TT Rounds Condensed Bold"/>
              </a:rPr>
              <a:t>centralize interactions with multiple AI platforms, automating the process and reducing manual intervention</a:t>
            </a:r>
            <a:r>
              <a:rPr lang="en-US" sz="2400" spc="22">
                <a:solidFill>
                  <a:srgbClr val="000000"/>
                </a:solidFill>
                <a:latin typeface="TT Rounds Condensed"/>
                <a:ea typeface="TT Rounds Condensed"/>
                <a:cs typeface="TT Rounds Condensed"/>
                <a:sym typeface="TT Rounds Condensed"/>
              </a:rPr>
              <a:t>. This system aims to streamline workflows, improve accuracy, and enhance </a:t>
            </a:r>
            <a:r>
              <a:rPr lang="en-US" b="true" sz="2400" spc="22">
                <a:solidFill>
                  <a:srgbClr val="000000"/>
                </a:solidFill>
                <a:latin typeface="TT Rounds Condensed Bold"/>
                <a:ea typeface="TT Rounds Condensed Bold"/>
                <a:cs typeface="TT Rounds Condensed Bold"/>
                <a:sym typeface="TT Rounds Condensed Bold"/>
              </a:rPr>
              <a:t>decision-making by organizing AI-generated data into structured formats</a:t>
            </a:r>
            <a:r>
              <a:rPr lang="en-US" sz="2400" spc="22">
                <a:solidFill>
                  <a:srgbClr val="000000"/>
                </a:solidFill>
                <a:latin typeface="TT Rounds Condensed"/>
                <a:ea typeface="TT Rounds Condensed"/>
                <a:cs typeface="TT Rounds Condensed"/>
                <a:sym typeface="TT Rounds Condensed"/>
              </a:rPr>
              <a:t> for easier analysis and processing. By minimizing human errors and optimizing data handling, the system ensures a </a:t>
            </a:r>
            <a:r>
              <a:rPr lang="en-US" b="true" sz="2400" spc="22">
                <a:solidFill>
                  <a:srgbClr val="000000"/>
                </a:solidFill>
                <a:latin typeface="TT Rounds Condensed Bold"/>
                <a:ea typeface="TT Rounds Condensed Bold"/>
                <a:cs typeface="TT Rounds Condensed Bold"/>
                <a:sym typeface="TT Rounds Condensed Bold"/>
              </a:rPr>
              <a:t>more efficient and reliable approach to AI-driven tasks,</a:t>
            </a:r>
            <a:r>
              <a:rPr lang="en-US" sz="2400" spc="22">
                <a:solidFill>
                  <a:srgbClr val="000000"/>
                </a:solidFill>
                <a:latin typeface="TT Rounds Condensed"/>
                <a:ea typeface="TT Rounds Condensed"/>
                <a:cs typeface="TT Rounds Condensed"/>
                <a:sym typeface="TT Rounds Condensed"/>
              </a:rPr>
              <a:t> with scalability for future integration and adaptability to changing requirements. Ultimately, it seeks to save time, reduce complexity, and deliver actionable insights for better business outcomes.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6</a:t>
              </a:r>
            </a:p>
          </p:txBody>
        </p:sp>
      </p:grpSp>
      <p:sp>
        <p:nvSpPr>
          <p:cNvPr name="Freeform 9" id="9"/>
          <p:cNvSpPr/>
          <p:nvPr/>
        </p:nvSpPr>
        <p:spPr>
          <a:xfrm flipH="false" flipV="false" rot="0">
            <a:off x="4126637" y="253870"/>
            <a:ext cx="5533618" cy="6607305"/>
          </a:xfrm>
          <a:custGeom>
            <a:avLst/>
            <a:gdLst/>
            <a:ahLst/>
            <a:cxnLst/>
            <a:rect r="r" b="b" t="t" l="l"/>
            <a:pathLst>
              <a:path h="6607305" w="5533618">
                <a:moveTo>
                  <a:pt x="0" y="0"/>
                </a:moveTo>
                <a:lnTo>
                  <a:pt x="5533618" y="0"/>
                </a:lnTo>
                <a:lnTo>
                  <a:pt x="5533618" y="6607305"/>
                </a:lnTo>
                <a:lnTo>
                  <a:pt x="0" y="6607305"/>
                </a:lnTo>
                <a:lnTo>
                  <a:pt x="0" y="0"/>
                </a:lnTo>
                <a:close/>
              </a:path>
            </a:pathLst>
          </a:custGeom>
          <a:blipFill>
            <a:blip r:embed="rId3"/>
            <a:stretch>
              <a:fillRect l="0" t="0" r="0" b="0"/>
            </a:stretch>
          </a:blipFill>
        </p:spPr>
      </p:sp>
      <p:sp>
        <p:nvSpPr>
          <p:cNvPr name="TextBox 10" id="10"/>
          <p:cNvSpPr txBox="true"/>
          <p:nvPr/>
        </p:nvSpPr>
        <p:spPr>
          <a:xfrm rot="0">
            <a:off x="294640" y="177694"/>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Architecture</a:t>
            </a:r>
          </a:p>
        </p:txBody>
      </p:sp>
      <p:sp>
        <p:nvSpPr>
          <p:cNvPr name="TextBox 11" id="11"/>
          <p:cNvSpPr txBox="true"/>
          <p:nvPr/>
        </p:nvSpPr>
        <p:spPr>
          <a:xfrm rot="0">
            <a:off x="74295" y="989965"/>
            <a:ext cx="3918992" cy="5832475"/>
          </a:xfrm>
          <a:prstGeom prst="rect">
            <a:avLst/>
          </a:prstGeom>
        </p:spPr>
        <p:txBody>
          <a:bodyPr anchor="t" rtlCol="false" tIns="0" lIns="0" bIns="0" rIns="0">
            <a:spAutoFit/>
          </a:bodyPr>
          <a:lstStyle/>
          <a:p>
            <a:pPr algn="just" marL="431797" indent="-215899" lvl="1">
              <a:lnSpc>
                <a:spcPts val="2599"/>
              </a:lnSpc>
              <a:buFont typeface="Arial"/>
              <a:buChar char="•"/>
            </a:pPr>
            <a:r>
              <a:rPr lang="en-US" b="true" sz="1999" spc="18">
                <a:solidFill>
                  <a:srgbClr val="000000"/>
                </a:solidFill>
                <a:latin typeface="TT Rounds Condensed Bold"/>
                <a:ea typeface="TT Rounds Condensed Bold"/>
                <a:cs typeface="TT Rounds Condensed Bold"/>
                <a:sym typeface="TT Rounds Condensed Bold"/>
              </a:rPr>
              <a:t>User Interface:</a:t>
            </a:r>
            <a:r>
              <a:rPr lang="en-US" sz="1999" spc="18">
                <a:solidFill>
                  <a:srgbClr val="000000"/>
                </a:solidFill>
                <a:latin typeface="TT Rounds Condensed"/>
                <a:ea typeface="TT Rounds Condensed"/>
                <a:cs typeface="TT Rounds Condensed"/>
                <a:sym typeface="TT Rounds Condensed"/>
              </a:rPr>
              <a:t> User inputs prompts through a simple interface.</a:t>
            </a:r>
          </a:p>
          <a:p>
            <a:pPr algn="just" marL="431797" indent="-215899" lvl="1">
              <a:lnSpc>
                <a:spcPts val="2599"/>
              </a:lnSpc>
              <a:buFont typeface="Arial"/>
              <a:buChar char="•"/>
            </a:pPr>
            <a:r>
              <a:rPr lang="en-US" b="true" sz="1999" spc="18">
                <a:solidFill>
                  <a:srgbClr val="000000"/>
                </a:solidFill>
                <a:latin typeface="TT Rounds Condensed Bold"/>
                <a:ea typeface="TT Rounds Condensed Bold"/>
                <a:cs typeface="TT Rounds Condensed Bold"/>
                <a:sym typeface="TT Rounds Condensed Bold"/>
              </a:rPr>
              <a:t>AI Model Integration:</a:t>
            </a:r>
            <a:r>
              <a:rPr lang="en-US" sz="1999" spc="18">
                <a:solidFill>
                  <a:srgbClr val="000000"/>
                </a:solidFill>
                <a:latin typeface="TT Rounds Condensed"/>
                <a:ea typeface="TT Rounds Condensed"/>
                <a:cs typeface="TT Rounds Condensed"/>
                <a:sym typeface="TT Rounds Condensed"/>
              </a:rPr>
              <a:t> Prompts are sent to multiple AI models (ChatGPT, Claude, Gemini).</a:t>
            </a:r>
          </a:p>
          <a:p>
            <a:pPr algn="just" marL="431797" indent="-215899" lvl="1">
              <a:lnSpc>
                <a:spcPts val="2599"/>
              </a:lnSpc>
              <a:buFont typeface="Arial"/>
              <a:buChar char="•"/>
            </a:pPr>
            <a:r>
              <a:rPr lang="en-US" b="true" sz="1999" spc="18">
                <a:solidFill>
                  <a:srgbClr val="000000"/>
                </a:solidFill>
                <a:latin typeface="TT Rounds Condensed Bold"/>
                <a:ea typeface="TT Rounds Condensed Bold"/>
                <a:cs typeface="TT Rounds Condensed Bold"/>
                <a:sym typeface="TT Rounds Condensed Bold"/>
              </a:rPr>
              <a:t>Response Collection:</a:t>
            </a:r>
            <a:r>
              <a:rPr lang="en-US" sz="1999" spc="18">
                <a:solidFill>
                  <a:srgbClr val="000000"/>
                </a:solidFill>
                <a:latin typeface="TT Rounds Condensed"/>
                <a:ea typeface="TT Rounds Condensed"/>
                <a:cs typeface="TT Rounds Condensed"/>
                <a:sym typeface="TT Rounds Condensed"/>
              </a:rPr>
              <a:t> AI responses are gathered.</a:t>
            </a:r>
          </a:p>
          <a:p>
            <a:pPr algn="just" marL="431797" indent="-215899" lvl="1">
              <a:lnSpc>
                <a:spcPts val="2599"/>
              </a:lnSpc>
              <a:buFont typeface="Arial"/>
              <a:buChar char="•"/>
            </a:pPr>
            <a:r>
              <a:rPr lang="en-US" b="true" sz="1999" spc="18">
                <a:solidFill>
                  <a:srgbClr val="000000"/>
                </a:solidFill>
                <a:latin typeface="TT Rounds Condensed Bold"/>
                <a:ea typeface="TT Rounds Condensed Bold"/>
                <a:cs typeface="TT Rounds Condensed Bold"/>
                <a:sym typeface="TT Rounds Condensed Bold"/>
              </a:rPr>
              <a:t>Data Processing:</a:t>
            </a:r>
            <a:r>
              <a:rPr lang="en-US" sz="1999" spc="18">
                <a:solidFill>
                  <a:srgbClr val="000000"/>
                </a:solidFill>
                <a:latin typeface="TT Rounds Condensed"/>
                <a:ea typeface="TT Rounds Condensed"/>
                <a:cs typeface="TT Rounds Condensed"/>
                <a:sym typeface="TT Rounds Condensed"/>
              </a:rPr>
              <a:t> Responses are formatted into a structured table (CSV/Excel).</a:t>
            </a:r>
          </a:p>
          <a:p>
            <a:pPr algn="just" marL="431797" indent="-215899" lvl="1">
              <a:lnSpc>
                <a:spcPts val="2599"/>
              </a:lnSpc>
              <a:buFont typeface="Arial"/>
              <a:buChar char="•"/>
            </a:pPr>
            <a:r>
              <a:rPr lang="en-US" b="true" sz="1999" spc="18">
                <a:solidFill>
                  <a:srgbClr val="000000"/>
                </a:solidFill>
                <a:latin typeface="TT Rounds Condensed Bold"/>
                <a:ea typeface="TT Rounds Condensed Bold"/>
                <a:cs typeface="TT Rounds Condensed Bold"/>
                <a:sym typeface="TT Rounds Condensed Bold"/>
              </a:rPr>
              <a:t>Output Management:</a:t>
            </a:r>
            <a:r>
              <a:rPr lang="en-US" sz="1999" spc="18">
                <a:solidFill>
                  <a:srgbClr val="000000"/>
                </a:solidFill>
                <a:latin typeface="TT Rounds Condensed"/>
                <a:ea typeface="TT Rounds Condensed"/>
                <a:cs typeface="TT Rounds Condensed"/>
                <a:sym typeface="TT Rounds Condensed"/>
              </a:rPr>
              <a:t> Data is exported or saved for user access.</a:t>
            </a:r>
          </a:p>
          <a:p>
            <a:pPr algn="just" marL="431797" indent="-215899" lvl="1">
              <a:lnSpc>
                <a:spcPts val="2599"/>
              </a:lnSpc>
              <a:buFont typeface="Arial"/>
              <a:buChar char="•"/>
            </a:pPr>
            <a:r>
              <a:rPr lang="en-US" b="true" sz="1999" spc="18">
                <a:solidFill>
                  <a:srgbClr val="000000"/>
                </a:solidFill>
                <a:latin typeface="TT Rounds Condensed Bold"/>
                <a:ea typeface="TT Rounds Condensed Bold"/>
                <a:cs typeface="TT Rounds Condensed Bold"/>
                <a:sym typeface="TT Rounds Condensed Bold"/>
              </a:rPr>
              <a:t>Efficient Workflow:</a:t>
            </a:r>
            <a:r>
              <a:rPr lang="en-US" sz="1999" spc="18">
                <a:solidFill>
                  <a:srgbClr val="000000"/>
                </a:solidFill>
                <a:latin typeface="TT Rounds Condensed"/>
                <a:ea typeface="TT Rounds Condensed"/>
                <a:cs typeface="TT Rounds Condensed"/>
                <a:sym typeface="TT Rounds Condensed"/>
              </a:rPr>
              <a:t> Streamlined, simple architecture with no added complexity.</a:t>
            </a:r>
          </a:p>
          <a:p>
            <a:pPr algn="just">
              <a:lnSpc>
                <a:spcPts val="259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7</a:t>
              </a:r>
            </a:p>
          </p:txBody>
        </p:sp>
      </p:grpSp>
      <p:sp>
        <p:nvSpPr>
          <p:cNvPr name="TextBox 9" id="9"/>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System Requirements</a:t>
            </a:r>
          </a:p>
        </p:txBody>
      </p:sp>
      <p:sp>
        <p:nvSpPr>
          <p:cNvPr name="TextBox 10" id="10"/>
          <p:cNvSpPr txBox="true"/>
          <p:nvPr/>
        </p:nvSpPr>
        <p:spPr>
          <a:xfrm rot="0">
            <a:off x="294640" y="927417"/>
            <a:ext cx="9164320" cy="2863444"/>
          </a:xfrm>
          <a:prstGeom prst="rect">
            <a:avLst/>
          </a:prstGeom>
        </p:spPr>
        <p:txBody>
          <a:bodyPr anchor="t" rtlCol="false" tIns="0" lIns="0" bIns="0" rIns="0">
            <a:spAutoFit/>
          </a:bodyPr>
          <a:lstStyle/>
          <a:p>
            <a:pPr algn="l">
              <a:lnSpc>
                <a:spcPts val="3283"/>
              </a:lnSpc>
            </a:pPr>
            <a:r>
              <a:rPr lang="en-US" sz="2399" spc="21" b="true">
                <a:solidFill>
                  <a:srgbClr val="000000"/>
                </a:solidFill>
                <a:latin typeface="TT Rounds Condensed Bold"/>
                <a:ea typeface="TT Rounds Condensed Bold"/>
                <a:cs typeface="TT Rounds Condensed Bold"/>
                <a:sym typeface="TT Rounds Condensed Bold"/>
              </a:rPr>
              <a:t>Hardware Requirements:</a:t>
            </a:r>
          </a:p>
          <a:p>
            <a:pPr algn="l" marL="308761" indent="-154381" lvl="1">
              <a:lnSpc>
                <a:spcPts val="3283"/>
              </a:lnSpc>
              <a:buFont typeface="Arial"/>
              <a:buChar char="•"/>
            </a:pPr>
            <a:r>
              <a:rPr lang="en-US" sz="2399" spc="21">
                <a:solidFill>
                  <a:srgbClr val="000000"/>
                </a:solidFill>
                <a:latin typeface="TT Rounds Condensed"/>
                <a:ea typeface="TT Rounds Condensed"/>
                <a:cs typeface="TT Rounds Condensed"/>
                <a:sym typeface="TT Rounds Condensed"/>
              </a:rPr>
              <a:t>Processor: Multi-core processor (i5 or above recommended)</a:t>
            </a:r>
          </a:p>
          <a:p>
            <a:pPr algn="l" marL="308761" indent="-154381" lvl="1">
              <a:lnSpc>
                <a:spcPts val="3283"/>
              </a:lnSpc>
              <a:buFont typeface="Arial"/>
              <a:buChar char="•"/>
            </a:pPr>
            <a:r>
              <a:rPr lang="en-US" sz="2399" spc="21">
                <a:solidFill>
                  <a:srgbClr val="000000"/>
                </a:solidFill>
                <a:latin typeface="TT Rounds Condensed"/>
                <a:ea typeface="TT Rounds Condensed"/>
                <a:cs typeface="TT Rounds Condensed"/>
                <a:sym typeface="TT Rounds Condensed"/>
              </a:rPr>
              <a:t>RAM: Minimum 4GB (16GB recommended for optimal performance)</a:t>
            </a:r>
          </a:p>
          <a:p>
            <a:pPr algn="l" marL="308761" indent="-154381" lvl="1">
              <a:lnSpc>
                <a:spcPts val="3283"/>
              </a:lnSpc>
              <a:buFont typeface="Arial"/>
              <a:buChar char="•"/>
            </a:pPr>
            <a:r>
              <a:rPr lang="en-US" sz="2399" spc="21">
                <a:solidFill>
                  <a:srgbClr val="000000"/>
                </a:solidFill>
                <a:latin typeface="TT Rounds Condensed"/>
                <a:ea typeface="TT Rounds Condensed"/>
                <a:cs typeface="TT Rounds Condensed"/>
                <a:sym typeface="TT Rounds Condensed"/>
              </a:rPr>
              <a:t>Storage: At least 100GB of free disk space (SSD preferred for faster performance)</a:t>
            </a:r>
          </a:p>
          <a:p>
            <a:pPr algn="l" marL="308761" indent="-154381" lvl="1">
              <a:lnSpc>
                <a:spcPts val="3283"/>
              </a:lnSpc>
              <a:buFont typeface="Arial"/>
              <a:buChar char="•"/>
            </a:pPr>
            <a:r>
              <a:rPr lang="en-US" sz="2399" spc="21">
                <a:solidFill>
                  <a:srgbClr val="000000"/>
                </a:solidFill>
                <a:latin typeface="TT Rounds Condensed"/>
                <a:ea typeface="TT Rounds Condensed"/>
                <a:cs typeface="TT Rounds Condensed"/>
                <a:sym typeface="TT Rounds Condensed"/>
              </a:rPr>
              <a:t>Network: Stable internet connection for accessing AI models</a:t>
            </a:r>
          </a:p>
          <a:p>
            <a:pPr algn="l" marL="308761" indent="-154381" lvl="1">
              <a:lnSpc>
                <a:spcPts val="3283"/>
              </a:lnSpc>
              <a:buFont typeface="Arial"/>
              <a:buChar char="•"/>
            </a:pPr>
            <a:r>
              <a:rPr lang="en-US" sz="2399" spc="22">
                <a:solidFill>
                  <a:srgbClr val="000000"/>
                </a:solidFill>
                <a:latin typeface="TT Rounds Condensed"/>
                <a:ea typeface="TT Rounds Condensed"/>
                <a:cs typeface="TT Rounds Condensed"/>
                <a:sym typeface="TT Rounds Condensed"/>
              </a:rPr>
              <a:t>Display: Standard resolution display (1920x1080 or higher)</a:t>
            </a:r>
          </a:p>
        </p:txBody>
      </p:sp>
      <p:sp>
        <p:nvSpPr>
          <p:cNvPr name="Freeform 11" id="11"/>
          <p:cNvSpPr/>
          <p:nvPr/>
        </p:nvSpPr>
        <p:spPr>
          <a:xfrm flipH="false" flipV="false" rot="0">
            <a:off x="8647378" y="277469"/>
            <a:ext cx="908102" cy="908102"/>
          </a:xfrm>
          <a:custGeom>
            <a:avLst/>
            <a:gdLst/>
            <a:ahLst/>
            <a:cxnLst/>
            <a:rect r="r" b="b" t="t" l="l"/>
            <a:pathLst>
              <a:path h="908102" w="908102">
                <a:moveTo>
                  <a:pt x="0" y="0"/>
                </a:moveTo>
                <a:lnTo>
                  <a:pt x="908102" y="0"/>
                </a:lnTo>
                <a:lnTo>
                  <a:pt x="908102" y="908102"/>
                </a:lnTo>
                <a:lnTo>
                  <a:pt x="0" y="908102"/>
                </a:lnTo>
                <a:lnTo>
                  <a:pt x="0" y="0"/>
                </a:lnTo>
                <a:close/>
              </a:path>
            </a:pathLst>
          </a:custGeom>
          <a:blipFill>
            <a:blip r:embed="rId3"/>
            <a:stretch>
              <a:fillRect l="0" t="0" r="0" b="0"/>
            </a:stretch>
          </a:blipFill>
        </p:spPr>
      </p:sp>
      <p:sp>
        <p:nvSpPr>
          <p:cNvPr name="Freeform 12" id="12"/>
          <p:cNvSpPr/>
          <p:nvPr/>
        </p:nvSpPr>
        <p:spPr>
          <a:xfrm flipH="true" flipV="true" rot="-9693241">
            <a:off x="8641496" y="1066098"/>
            <a:ext cx="919866" cy="528923"/>
          </a:xfrm>
          <a:custGeom>
            <a:avLst/>
            <a:gdLst/>
            <a:ahLst/>
            <a:cxnLst/>
            <a:rect r="r" b="b" t="t" l="l"/>
            <a:pathLst>
              <a:path h="528923" w="919866">
                <a:moveTo>
                  <a:pt x="919866" y="528923"/>
                </a:moveTo>
                <a:lnTo>
                  <a:pt x="0" y="528923"/>
                </a:lnTo>
                <a:lnTo>
                  <a:pt x="0" y="0"/>
                </a:lnTo>
                <a:lnTo>
                  <a:pt x="919866" y="0"/>
                </a:lnTo>
                <a:lnTo>
                  <a:pt x="919866" y="52892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98120" y="3903821"/>
            <a:ext cx="9164320" cy="2863444"/>
          </a:xfrm>
          <a:prstGeom prst="rect">
            <a:avLst/>
          </a:prstGeom>
        </p:spPr>
        <p:txBody>
          <a:bodyPr anchor="t" rtlCol="false" tIns="0" lIns="0" bIns="0" rIns="0">
            <a:spAutoFit/>
          </a:bodyPr>
          <a:lstStyle/>
          <a:p>
            <a:pPr algn="l">
              <a:lnSpc>
                <a:spcPts val="3283"/>
              </a:lnSpc>
            </a:pPr>
            <a:r>
              <a:rPr lang="en-US" sz="2400" spc="21" b="true">
                <a:solidFill>
                  <a:srgbClr val="000000"/>
                </a:solidFill>
                <a:latin typeface="TT Rounds Condensed Bold"/>
                <a:ea typeface="TT Rounds Condensed Bold"/>
                <a:cs typeface="TT Rounds Condensed Bold"/>
                <a:sym typeface="TT Rounds Condensed Bold"/>
              </a:rPr>
              <a:t>Software Requirements:</a:t>
            </a:r>
          </a:p>
          <a:p>
            <a:pPr algn="l" marL="518160" indent="-259080" lvl="1">
              <a:lnSpc>
                <a:spcPts val="3283"/>
              </a:lnSpc>
              <a:buFont typeface="Arial"/>
              <a:buChar char="•"/>
            </a:pPr>
            <a:r>
              <a:rPr lang="en-US" sz="2400" spc="21">
                <a:solidFill>
                  <a:srgbClr val="000000"/>
                </a:solidFill>
                <a:latin typeface="TT Rounds Condensed"/>
                <a:ea typeface="TT Rounds Condensed"/>
                <a:cs typeface="TT Rounds Condensed"/>
                <a:sym typeface="TT Rounds Condensed"/>
              </a:rPr>
              <a:t>Op</a:t>
            </a:r>
            <a:r>
              <a:rPr lang="en-US" sz="2400" spc="21">
                <a:solidFill>
                  <a:srgbClr val="000000"/>
                </a:solidFill>
                <a:latin typeface="TT Rounds Condensed"/>
                <a:ea typeface="TT Rounds Condensed"/>
                <a:cs typeface="TT Rounds Condensed"/>
                <a:sym typeface="TT Rounds Condensed"/>
              </a:rPr>
              <a:t>erating System: Windows 10 or higher, macOS, or Linux</a:t>
            </a:r>
          </a:p>
          <a:p>
            <a:pPr algn="l" marL="518160" indent="-259080" lvl="1">
              <a:lnSpc>
                <a:spcPts val="3283"/>
              </a:lnSpc>
              <a:buFont typeface="Arial"/>
              <a:buChar char="•"/>
            </a:pPr>
            <a:r>
              <a:rPr lang="en-US" sz="2400" spc="21">
                <a:solidFill>
                  <a:srgbClr val="000000"/>
                </a:solidFill>
                <a:latin typeface="TT Rounds Condensed"/>
                <a:ea typeface="TT Rounds Condensed"/>
                <a:cs typeface="TT Rounds Condensed"/>
                <a:sym typeface="TT Rounds Condensed"/>
              </a:rPr>
              <a:t>AI Integration Platforms: Access to APIs for ChatGPT, Claude, Gemini (via OpenAI, Anthropic, Google)</a:t>
            </a:r>
          </a:p>
          <a:p>
            <a:pPr algn="l" marL="518160" indent="-259080" lvl="1">
              <a:lnSpc>
                <a:spcPts val="3283"/>
              </a:lnSpc>
              <a:buFont typeface="Arial"/>
              <a:buChar char="•"/>
            </a:pPr>
            <a:r>
              <a:rPr lang="en-US" sz="2400" spc="21">
                <a:solidFill>
                  <a:srgbClr val="000000"/>
                </a:solidFill>
                <a:latin typeface="TT Rounds Condensed"/>
                <a:ea typeface="TT Rounds Condensed"/>
                <a:cs typeface="TT Rounds Condensed"/>
                <a:sym typeface="TT Rounds Condensed"/>
              </a:rPr>
              <a:t>Programming Languages: Python 3.8 or above</a:t>
            </a:r>
          </a:p>
          <a:p>
            <a:pPr algn="l" marL="518160" indent="-259080" lvl="1">
              <a:lnSpc>
                <a:spcPts val="3283"/>
              </a:lnSpc>
              <a:buFont typeface="Arial"/>
              <a:buChar char="•"/>
            </a:pPr>
            <a:r>
              <a:rPr lang="en-US" sz="2400" spc="22">
                <a:solidFill>
                  <a:srgbClr val="000000"/>
                </a:solidFill>
                <a:latin typeface="TT Rounds Condensed"/>
                <a:ea typeface="TT Rounds Condensed"/>
                <a:cs typeface="TT Rounds Condensed"/>
                <a:sym typeface="TT Rounds Condensed"/>
              </a:rPr>
              <a:t>Office Software: Microsoft Excel or compatible software for file opening (for Excel export)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8990"/>
            <a:chOff x="0" y="0"/>
            <a:chExt cx="6502400" cy="558653"/>
          </a:xfrm>
        </p:grpSpPr>
        <p:sp>
          <p:nvSpPr>
            <p:cNvPr name="Freeform 7" id="7"/>
            <p:cNvSpPr/>
            <p:nvPr/>
          </p:nvSpPr>
          <p:spPr>
            <a:xfrm flipH="false" flipV="false" rot="0">
              <a:off x="0" y="0"/>
              <a:ext cx="6502400" cy="558696"/>
            </a:xfrm>
            <a:custGeom>
              <a:avLst/>
              <a:gdLst/>
              <a:ahLst/>
              <a:cxnLst/>
              <a:rect r="r" b="b" t="t" l="l"/>
              <a:pathLst>
                <a:path h="558696" w="6502400">
                  <a:moveTo>
                    <a:pt x="0" y="0"/>
                  </a:moveTo>
                  <a:lnTo>
                    <a:pt x="6502400" y="0"/>
                  </a:lnTo>
                  <a:lnTo>
                    <a:pt x="6502400" y="558696"/>
                  </a:lnTo>
                  <a:lnTo>
                    <a:pt x="0" y="558696"/>
                  </a:lnTo>
                  <a:close/>
                </a:path>
              </a:pathLst>
            </a:custGeom>
            <a:solidFill>
              <a:srgbClr val="34495E"/>
            </a:solidFill>
          </p:spPr>
        </p:sp>
        <p:sp>
          <p:nvSpPr>
            <p:cNvPr name="TextBox 8" id="8"/>
            <p:cNvSpPr txBox="true"/>
            <p:nvPr/>
          </p:nvSpPr>
          <p:spPr>
            <a:xfrm>
              <a:off x="0" y="0"/>
              <a:ext cx="6502400" cy="558653"/>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8</a:t>
              </a:r>
            </a:p>
          </p:txBody>
        </p:sp>
      </p:grpSp>
      <p:sp>
        <p:nvSpPr>
          <p:cNvPr name="Freeform 9" id="9"/>
          <p:cNvSpPr/>
          <p:nvPr/>
        </p:nvSpPr>
        <p:spPr>
          <a:xfrm flipH="false" flipV="false" rot="0">
            <a:off x="6253428" y="731520"/>
            <a:ext cx="3387777" cy="6049601"/>
          </a:xfrm>
          <a:custGeom>
            <a:avLst/>
            <a:gdLst/>
            <a:ahLst/>
            <a:cxnLst/>
            <a:rect r="r" b="b" t="t" l="l"/>
            <a:pathLst>
              <a:path h="6049601" w="3387777">
                <a:moveTo>
                  <a:pt x="0" y="0"/>
                </a:moveTo>
                <a:lnTo>
                  <a:pt x="3387777" y="0"/>
                </a:lnTo>
                <a:lnTo>
                  <a:pt x="3387777" y="6049601"/>
                </a:lnTo>
                <a:lnTo>
                  <a:pt x="0" y="6049601"/>
                </a:lnTo>
                <a:lnTo>
                  <a:pt x="0" y="0"/>
                </a:lnTo>
                <a:close/>
              </a:path>
            </a:pathLst>
          </a:custGeom>
          <a:blipFill>
            <a:blip r:embed="rId3"/>
            <a:stretch>
              <a:fillRect l="0" t="0" r="0" b="0"/>
            </a:stretch>
          </a:blipFill>
        </p:spPr>
      </p:sp>
      <p:sp>
        <p:nvSpPr>
          <p:cNvPr name="Freeform 10" id="10"/>
          <p:cNvSpPr/>
          <p:nvPr/>
        </p:nvSpPr>
        <p:spPr>
          <a:xfrm flipH="false" flipV="false" rot="0">
            <a:off x="241995" y="6021856"/>
            <a:ext cx="6659677" cy="774187"/>
          </a:xfrm>
          <a:custGeom>
            <a:avLst/>
            <a:gdLst/>
            <a:ahLst/>
            <a:cxnLst/>
            <a:rect r="r" b="b" t="t" l="l"/>
            <a:pathLst>
              <a:path h="774187" w="6659677">
                <a:moveTo>
                  <a:pt x="0" y="0"/>
                </a:moveTo>
                <a:lnTo>
                  <a:pt x="6659676" y="0"/>
                </a:lnTo>
                <a:lnTo>
                  <a:pt x="6659676" y="774187"/>
                </a:lnTo>
                <a:lnTo>
                  <a:pt x="0" y="774187"/>
                </a:lnTo>
                <a:lnTo>
                  <a:pt x="0" y="0"/>
                </a:lnTo>
                <a:close/>
              </a:path>
            </a:pathLst>
          </a:custGeom>
          <a:blipFill>
            <a:blip r:embed="rId4"/>
            <a:stretch>
              <a:fillRect l="0" t="0" r="0" b="0"/>
            </a:stretch>
          </a:blipFill>
        </p:spPr>
      </p:sp>
      <p:sp>
        <p:nvSpPr>
          <p:cNvPr name="TextBox 11" id="11"/>
          <p:cNvSpPr txBox="true"/>
          <p:nvPr/>
        </p:nvSpPr>
        <p:spPr>
          <a:xfrm rot="0">
            <a:off x="294640" y="177694"/>
            <a:ext cx="9164320" cy="723900"/>
          </a:xfrm>
          <a:prstGeom prst="rect">
            <a:avLst/>
          </a:prstGeom>
        </p:spPr>
        <p:txBody>
          <a:bodyPr anchor="t" rtlCol="false" tIns="0" lIns="0" bIns="0" rIns="0">
            <a:spAutoFit/>
          </a:bodyPr>
          <a:lstStyle/>
          <a:p>
            <a:pPr algn="l">
              <a:lnSpc>
                <a:spcPts val="5631"/>
              </a:lnSpc>
            </a:pPr>
            <a:r>
              <a:rPr lang="en-US" b="true" sz="4693" spc="43">
                <a:solidFill>
                  <a:srgbClr val="000000"/>
                </a:solidFill>
                <a:latin typeface="TT Rounds Condensed Bold"/>
                <a:ea typeface="TT Rounds Condensed Bold"/>
                <a:cs typeface="TT Rounds Condensed Bold"/>
                <a:sym typeface="TT Rounds Condensed Bold"/>
              </a:rPr>
              <a:t>Functional Description</a:t>
            </a:r>
          </a:p>
        </p:txBody>
      </p:sp>
      <p:sp>
        <p:nvSpPr>
          <p:cNvPr name="TextBox 12" id="12"/>
          <p:cNvSpPr txBox="true"/>
          <p:nvPr/>
        </p:nvSpPr>
        <p:spPr>
          <a:xfrm rot="0">
            <a:off x="288667" y="1418590"/>
            <a:ext cx="5690274" cy="2152650"/>
          </a:xfrm>
          <a:prstGeom prst="rect">
            <a:avLst/>
          </a:prstGeom>
        </p:spPr>
        <p:txBody>
          <a:bodyPr anchor="t" rtlCol="false" tIns="0" lIns="0" bIns="0" rIns="0">
            <a:spAutoFit/>
          </a:bodyPr>
          <a:lstStyle/>
          <a:p>
            <a:pPr algn="just">
              <a:lnSpc>
                <a:spcPts val="2639"/>
              </a:lnSpc>
              <a:spcBef>
                <a:spcPct val="0"/>
              </a:spcBef>
            </a:pPr>
            <a:r>
              <a:rPr lang="en-US" b="true" sz="2199" spc="20">
                <a:solidFill>
                  <a:srgbClr val="000000"/>
                </a:solidFill>
                <a:latin typeface="TT Rounds Condensed Bold"/>
                <a:ea typeface="TT Rounds Condensed Bold"/>
                <a:cs typeface="TT Rounds Condensed Bold"/>
                <a:sym typeface="TT Rounds Condensed Bold"/>
              </a:rPr>
              <a:t>AI Interaction and Data Retrieval</a:t>
            </a:r>
          </a:p>
          <a:p>
            <a:pPr algn="just">
              <a:lnSpc>
                <a:spcPts val="2168"/>
              </a:lnSpc>
              <a:spcBef>
                <a:spcPct val="0"/>
              </a:spcBef>
            </a:pPr>
            <a:r>
              <a:rPr lang="en-US" b="true" sz="1806" spc="16">
                <a:solidFill>
                  <a:srgbClr val="000000"/>
                </a:solidFill>
                <a:latin typeface="TT Rounds Condensed Bold"/>
                <a:ea typeface="TT Rounds Condensed Bold"/>
                <a:cs typeface="TT Rounds Condensed Bold"/>
                <a:sym typeface="TT Rounds Condensed Bold"/>
              </a:rPr>
              <a:t>Short Description:</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Module 1 handles the interaction with the AI models (ChatGPT, Claude, and Gemini) by sending user prompts, receiving responses, and storing the data. It automates the communication with the AI platforms, ensuring that each model is accessed in sequence, and responses are retrieved efficiently for further processing.</a:t>
            </a:r>
          </a:p>
        </p:txBody>
      </p:sp>
      <p:sp>
        <p:nvSpPr>
          <p:cNvPr name="TextBox 13" id="13"/>
          <p:cNvSpPr txBox="true"/>
          <p:nvPr/>
        </p:nvSpPr>
        <p:spPr>
          <a:xfrm rot="0">
            <a:off x="7062644" y="340995"/>
            <a:ext cx="2210872" cy="266700"/>
          </a:xfrm>
          <a:prstGeom prst="rect">
            <a:avLst/>
          </a:prstGeom>
        </p:spPr>
        <p:txBody>
          <a:bodyPr anchor="t" rtlCol="false" tIns="0" lIns="0" bIns="0" rIns="0">
            <a:spAutoFit/>
          </a:bodyPr>
          <a:lstStyle/>
          <a:p>
            <a:pPr algn="l">
              <a:lnSpc>
                <a:spcPts val="2168"/>
              </a:lnSpc>
              <a:spcBef>
                <a:spcPct val="0"/>
              </a:spcBef>
            </a:pPr>
            <a:r>
              <a:rPr lang="en-US" b="true" sz="1806" spc="16">
                <a:solidFill>
                  <a:srgbClr val="000000"/>
                </a:solidFill>
                <a:latin typeface="TT Rounds Condensed Bold"/>
                <a:ea typeface="TT Rounds Condensed Bold"/>
                <a:cs typeface="TT Rounds Condensed Bold"/>
                <a:sym typeface="TT Rounds Condensed Bold"/>
              </a:rPr>
              <a:t>DFD / Activity Diagram</a:t>
            </a:r>
          </a:p>
        </p:txBody>
      </p:sp>
      <p:sp>
        <p:nvSpPr>
          <p:cNvPr name="TextBox 14" id="14"/>
          <p:cNvSpPr txBox="true"/>
          <p:nvPr/>
        </p:nvSpPr>
        <p:spPr>
          <a:xfrm rot="0">
            <a:off x="288667" y="4085590"/>
            <a:ext cx="5690274" cy="1895475"/>
          </a:xfrm>
          <a:prstGeom prst="rect">
            <a:avLst/>
          </a:prstGeom>
        </p:spPr>
        <p:txBody>
          <a:bodyPr anchor="t" rtlCol="false" tIns="0" lIns="0" bIns="0" rIns="0">
            <a:spAutoFit/>
          </a:bodyPr>
          <a:lstStyle/>
          <a:p>
            <a:pPr algn="just">
              <a:lnSpc>
                <a:spcPts val="2639"/>
              </a:lnSpc>
              <a:spcBef>
                <a:spcPct val="0"/>
              </a:spcBef>
            </a:pPr>
            <a:r>
              <a:rPr lang="en-US" b="true" sz="2199" spc="20">
                <a:solidFill>
                  <a:srgbClr val="000000"/>
                </a:solidFill>
                <a:latin typeface="TT Rounds Condensed Bold"/>
                <a:ea typeface="TT Rounds Condensed Bold"/>
                <a:cs typeface="TT Rounds Condensed Bold"/>
                <a:sym typeface="TT Rounds Condensed Bold"/>
              </a:rPr>
              <a:t>Data Processing and Output</a:t>
            </a:r>
          </a:p>
          <a:p>
            <a:pPr algn="just">
              <a:lnSpc>
                <a:spcPts val="2168"/>
              </a:lnSpc>
              <a:spcBef>
                <a:spcPct val="0"/>
              </a:spcBef>
            </a:pPr>
            <a:r>
              <a:rPr lang="en-US" b="true" sz="1806" spc="16">
                <a:solidFill>
                  <a:srgbClr val="000000"/>
                </a:solidFill>
                <a:latin typeface="TT Rounds Condensed Bold"/>
                <a:ea typeface="TT Rounds Condensed Bold"/>
                <a:cs typeface="TT Rounds Condensed Bold"/>
                <a:sym typeface="TT Rounds Condensed Bold"/>
              </a:rPr>
              <a:t>Short Description:</a:t>
            </a:r>
          </a:p>
          <a:p>
            <a:pPr algn="just">
              <a:lnSpc>
                <a:spcPts val="2048"/>
              </a:lnSpc>
              <a:spcBef>
                <a:spcPct val="0"/>
              </a:spcBef>
            </a:pPr>
            <a:r>
              <a:rPr lang="en-US" sz="1706" spc="15">
                <a:solidFill>
                  <a:srgbClr val="000000"/>
                </a:solidFill>
                <a:latin typeface="TT Rounds Condensed"/>
                <a:ea typeface="TT Rounds Condensed"/>
                <a:cs typeface="TT Rounds Condensed"/>
                <a:sym typeface="TT Rounds Condensed"/>
              </a:rPr>
              <a:t>Module 2 is responsible for processing the responses from the AI models. It formats the data into structured tables, performs any necessary transformations, and then exports the results to CSV or Excel formats for user access. This module ensures that the data is easy to manipulate and share for further analysis.</a:t>
            </a:r>
          </a:p>
        </p:txBody>
      </p:sp>
      <p:sp>
        <p:nvSpPr>
          <p:cNvPr name="TextBox 15" id="15"/>
          <p:cNvSpPr txBox="true"/>
          <p:nvPr/>
        </p:nvSpPr>
        <p:spPr>
          <a:xfrm rot="0">
            <a:off x="261045" y="3733165"/>
            <a:ext cx="885706" cy="266700"/>
          </a:xfrm>
          <a:prstGeom prst="rect">
            <a:avLst/>
          </a:prstGeom>
        </p:spPr>
        <p:txBody>
          <a:bodyPr anchor="t" rtlCol="false" tIns="0" lIns="0" bIns="0" rIns="0">
            <a:spAutoFit/>
          </a:bodyPr>
          <a:lstStyle/>
          <a:p>
            <a:pPr algn="l">
              <a:lnSpc>
                <a:spcPts val="2168"/>
              </a:lnSpc>
              <a:spcBef>
                <a:spcPct val="0"/>
              </a:spcBef>
            </a:pPr>
            <a:r>
              <a:rPr lang="en-US" b="true" sz="1806" spc="16">
                <a:solidFill>
                  <a:srgbClr val="34495E"/>
                </a:solidFill>
                <a:latin typeface="TT Rounds Condensed Bold"/>
                <a:ea typeface="TT Rounds Condensed Bold"/>
                <a:cs typeface="TT Rounds Condensed Bold"/>
                <a:sym typeface="TT Rounds Condensed Bold"/>
              </a:rPr>
              <a:t>Module 2</a:t>
            </a:r>
          </a:p>
        </p:txBody>
      </p:sp>
      <p:sp>
        <p:nvSpPr>
          <p:cNvPr name="TextBox 16" id="16"/>
          <p:cNvSpPr txBox="true"/>
          <p:nvPr/>
        </p:nvSpPr>
        <p:spPr>
          <a:xfrm rot="0">
            <a:off x="288667" y="1066165"/>
            <a:ext cx="858083" cy="266700"/>
          </a:xfrm>
          <a:prstGeom prst="rect">
            <a:avLst/>
          </a:prstGeom>
        </p:spPr>
        <p:txBody>
          <a:bodyPr anchor="t" rtlCol="false" tIns="0" lIns="0" bIns="0" rIns="0">
            <a:spAutoFit/>
          </a:bodyPr>
          <a:lstStyle/>
          <a:p>
            <a:pPr algn="l">
              <a:lnSpc>
                <a:spcPts val="2168"/>
              </a:lnSpc>
              <a:spcBef>
                <a:spcPct val="0"/>
              </a:spcBef>
            </a:pPr>
            <a:r>
              <a:rPr lang="en-US" b="true" sz="1806" spc="16">
                <a:solidFill>
                  <a:srgbClr val="34495E"/>
                </a:solidFill>
                <a:latin typeface="TT Rounds Condensed Bold"/>
                <a:ea typeface="TT Rounds Condensed Bold"/>
                <a:cs typeface="TT Rounds Condensed Bold"/>
                <a:sym typeface="TT Rounds Condensed Bold"/>
              </a:rPr>
              <a:t>Module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DAGXIfxR2Ck</dc:identifier>
  <dcterms:modified xsi:type="dcterms:W3CDTF">2011-08-01T06:04:30Z</dcterms:modified>
  <cp:revision>1</cp:revision>
  <dc:title>OAI1903-IRPA _ Presentation Format (1).PPTX</dc:title>
</cp:coreProperties>
</file>