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o57FzP13iginfu2YHPqmMuaQ3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b1bcb4f45_0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b1bcb4f4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b1bcb4f45_0_407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38b1bcb4f45_0_407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38b1bcb4f45_0_407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38b1bcb4f45_0_407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g38b1bcb4f45_0_407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b1bcb4f45_0_455"/>
          <p:cNvSpPr txBox="1"/>
          <p:nvPr>
            <p:ph hasCustomPrompt="1"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g38b1bcb4f45_0_455"/>
          <p:cNvSpPr txBox="1"/>
          <p:nvPr>
            <p:ph idx="1" type="body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g38b1bcb4f45_0_455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b1bcb4f45_0_459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8b1bcb4f45_0_413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g38b1bcb4f45_0_41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8b1bcb4f45_0_416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38b1bcb4f45_0_41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8b1bcb4f45_0_416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g38b1bcb4f45_0_416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8b1bcb4f45_0_416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8b1bcb4f45_0_422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g38b1bcb4f45_0_422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38b1bcb4f45_0_422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g38b1bcb4f45_0_422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38b1bcb4f45_0_422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38b1bcb4f45_0_42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8b1bcb4f45_0_429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38b1bcb4f45_0_429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8b1bcb4f45_0_429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g38b1bcb4f45_0_429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8b1bcb4f45_0_434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8b1bcb4f45_0_434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38b1bcb4f45_0_434"/>
          <p:cNvSpPr txBox="1"/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38b1bcb4f45_0_434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g38b1bcb4f45_0_43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8b1bcb4f45_0_440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g38b1bcb4f45_0_440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8b1bcb4f45_0_443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38b1bcb4f45_0_443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38b1bcb4f45_0_44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g38b1bcb4f45_0_443"/>
          <p:cNvSpPr txBox="1"/>
          <p:nvPr>
            <p:ph idx="1" type="subTitle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g38b1bcb4f45_0_44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38b1bcb4f45_0_44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8b1bcb4f45_0_450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38b1bcb4f45_0_450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8b1bcb4f45_0_450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g38b1bcb4f45_0_450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b1bcb4f45_0_403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38b1bcb4f45_0_403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8b1bcb4f45_0_40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3364248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Verdana"/>
              <a:buNone/>
            </a:pPr>
            <a:r>
              <a:rPr b="1" lang="en-US" sz="3672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Study Group Creator System for students</a:t>
            </a:r>
            <a:endParaRPr b="1" sz="3672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631" y="184458"/>
            <a:ext cx="3343354" cy="129473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342600" y="1692900"/>
            <a:ext cx="8458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and Engineering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VII Sem CS19741 Cloud Computing</a:t>
            </a:r>
            <a:endParaRPr b="1" sz="2500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4777750" y="4457300"/>
            <a:ext cx="3951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Team ID: 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HARINI A 220701084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RAKHUL PRAKASH S B 220701216</a:t>
            </a:r>
            <a:endParaRPr b="1"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SANJAY S 220701248</a:t>
            </a:r>
            <a:endParaRPr b="1"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SHANTHOSH S 220701263</a:t>
            </a:r>
            <a:endParaRPr b="1"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 &amp; Future Enhancements</a:t>
            </a:r>
            <a:endParaRPr/>
          </a:p>
        </p:txBody>
      </p:sp>
      <p:sp>
        <p:nvSpPr>
          <p:cNvPr id="129" name="Google Shape;129;p9"/>
          <p:cNvSpPr txBox="1"/>
          <p:nvPr>
            <p:ph idx="1" type="subTitle"/>
          </p:nvPr>
        </p:nvSpPr>
        <p:spPr>
          <a:xfrm>
            <a:off x="559250" y="19944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2000"/>
              <a:t>GenAI Integration &amp; Cloud Mapping AI features</a:t>
            </a:r>
            <a:endParaRPr b="1" sz="2000"/>
          </a:p>
        </p:txBody>
      </p:sp>
      <p:sp>
        <p:nvSpPr>
          <p:cNvPr id="130" name="Google Shape;130;p9"/>
          <p:cNvSpPr txBox="1"/>
          <p:nvPr/>
        </p:nvSpPr>
        <p:spPr>
          <a:xfrm>
            <a:off x="460950" y="518225"/>
            <a:ext cx="8222100" cy="5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StudySphere integrates AI capabilities to enhance learning, resource management, and personalized study experiences, while ensuring safe and moderated communication.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AI-Powered Features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Quiz Classification: Categorizes user quiz responses to capture academic interests and personalize study recommendations.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Resource Summarization: Generates concise summaries of uploaded study materials for quick comprehension.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Backend Integration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Backend services communicate with the Azure OpenAI API to process AI requests asynchronously.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AI responses are returned to the frontend for display in study groups, dashboards, and resource modules.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Content Moderation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Azure Content Moderator scans chat messages and shared resources to flag inappropriate content, ensuring a safe learning environment.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System Flow Mapping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AI requests flow from user interactions → backend microservices → OpenAI API → processed results returned → frontend.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Moderation checks occur in parallel to maintain safe collaboration.</a:t>
            </a:r>
            <a:br>
              <a:rPr b="1" lang="en-US" sz="12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ctrTitle"/>
          </p:nvPr>
        </p:nvSpPr>
        <p:spPr>
          <a:xfrm>
            <a:off x="286075" y="1613950"/>
            <a:ext cx="77724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n-US" sz="1770"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b="1" sz="17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-US" sz="1590">
                <a:latin typeface="Arial"/>
                <a:ea typeface="Arial"/>
                <a:cs typeface="Arial"/>
                <a:sym typeface="Arial"/>
              </a:rPr>
              <a:t>Students often struggle to </a:t>
            </a:r>
            <a:r>
              <a:rPr b="1" lang="en-US" sz="1590">
                <a:latin typeface="Arial"/>
                <a:ea typeface="Arial"/>
                <a:cs typeface="Arial"/>
                <a:sym typeface="Arial"/>
              </a:rPr>
              <a:t>collaborate effectively, share resources, and manage study activities</a:t>
            </a:r>
            <a:r>
              <a:rPr lang="en-US" sz="1590">
                <a:latin typeface="Arial"/>
                <a:ea typeface="Arial"/>
                <a:cs typeface="Arial"/>
                <a:sym typeface="Arial"/>
              </a:rPr>
              <a:t> online. Existing platforms lack a unified solution for </a:t>
            </a:r>
            <a:r>
              <a:rPr b="1" lang="en-US" sz="1590">
                <a:latin typeface="Arial"/>
                <a:ea typeface="Arial"/>
                <a:cs typeface="Arial"/>
                <a:sym typeface="Arial"/>
              </a:rPr>
              <a:t>study group formation, real-time communication, event scheduling, and AI-powered assistance</a:t>
            </a:r>
            <a:r>
              <a:rPr lang="en-US" sz="1590">
                <a:latin typeface="Arial"/>
                <a:ea typeface="Arial"/>
                <a:cs typeface="Arial"/>
                <a:sym typeface="Arial"/>
              </a:rPr>
              <a:t>. This leads to difficulty in finding peers, sharing learning materials efficiently, and organizing study schedules.</a:t>
            </a:r>
            <a:endParaRPr sz="15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n-US" sz="1770">
                <a:latin typeface="Arial"/>
                <a:ea typeface="Arial"/>
                <a:cs typeface="Arial"/>
                <a:sym typeface="Arial"/>
              </a:rPr>
              <a:t>Objectives:</a:t>
            </a:r>
            <a:endParaRPr b="1" sz="1770"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90"/>
              <a:buFont typeface="Arial"/>
              <a:buChar char="●"/>
            </a:pPr>
            <a:r>
              <a:rPr lang="en-US" sz="1590">
                <a:latin typeface="Arial"/>
                <a:ea typeface="Arial"/>
                <a:cs typeface="Arial"/>
                <a:sym typeface="Arial"/>
              </a:rPr>
              <a:t>Enable </a:t>
            </a:r>
            <a:r>
              <a:rPr b="1" lang="en-US" sz="1590">
                <a:latin typeface="Arial"/>
                <a:ea typeface="Arial"/>
                <a:cs typeface="Arial"/>
                <a:sym typeface="Arial"/>
              </a:rPr>
              <a:t>collaborative learning</a:t>
            </a:r>
            <a:r>
              <a:rPr lang="en-US" sz="1590">
                <a:latin typeface="Arial"/>
                <a:ea typeface="Arial"/>
                <a:cs typeface="Arial"/>
                <a:sym typeface="Arial"/>
              </a:rPr>
              <a:t> through study groups.</a:t>
            </a:r>
            <a:br>
              <a:rPr lang="en-US" sz="1590">
                <a:latin typeface="Arial"/>
                <a:ea typeface="Arial"/>
                <a:cs typeface="Arial"/>
                <a:sym typeface="Arial"/>
              </a:rPr>
            </a:br>
            <a:endParaRPr sz="1590"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0"/>
              <a:buFont typeface="Arial"/>
              <a:buChar char="●"/>
            </a:pPr>
            <a:r>
              <a:rPr lang="en-US" sz="1590">
                <a:latin typeface="Arial"/>
                <a:ea typeface="Arial"/>
                <a:cs typeface="Arial"/>
                <a:sym typeface="Arial"/>
              </a:rPr>
              <a:t>Provide </a:t>
            </a:r>
            <a:r>
              <a:rPr b="1" lang="en-US" sz="1590">
                <a:latin typeface="Arial"/>
                <a:ea typeface="Arial"/>
                <a:cs typeface="Arial"/>
                <a:sym typeface="Arial"/>
              </a:rPr>
              <a:t>real-time chat</a:t>
            </a:r>
            <a:r>
              <a:rPr lang="en-US" sz="1590">
                <a:latin typeface="Arial"/>
                <a:ea typeface="Arial"/>
                <a:cs typeface="Arial"/>
                <a:sym typeface="Arial"/>
              </a:rPr>
              <a:t> with moderation for safe communication.</a:t>
            </a:r>
            <a:br>
              <a:rPr lang="en-US" sz="1590">
                <a:latin typeface="Arial"/>
                <a:ea typeface="Arial"/>
                <a:cs typeface="Arial"/>
                <a:sym typeface="Arial"/>
              </a:rPr>
            </a:br>
            <a:endParaRPr sz="1590"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0"/>
              <a:buFont typeface="Arial"/>
              <a:buChar char="●"/>
            </a:pPr>
            <a:r>
              <a:rPr lang="en-US" sz="1590">
                <a:latin typeface="Arial"/>
                <a:ea typeface="Arial"/>
                <a:cs typeface="Arial"/>
                <a:sym typeface="Arial"/>
              </a:rPr>
              <a:t>Simplify </a:t>
            </a:r>
            <a:r>
              <a:rPr b="1" lang="en-US" sz="1590">
                <a:latin typeface="Arial"/>
                <a:ea typeface="Arial"/>
                <a:cs typeface="Arial"/>
                <a:sym typeface="Arial"/>
              </a:rPr>
              <a:t>resource sharing and AI-powered summarization</a:t>
            </a:r>
            <a:r>
              <a:rPr lang="en-US" sz="1590">
                <a:latin typeface="Arial"/>
                <a:ea typeface="Arial"/>
                <a:cs typeface="Arial"/>
                <a:sym typeface="Arial"/>
              </a:rPr>
              <a:t> of study materials.</a:t>
            </a:r>
            <a:br>
              <a:rPr lang="en-US" sz="1590">
                <a:latin typeface="Arial"/>
                <a:ea typeface="Arial"/>
                <a:cs typeface="Arial"/>
                <a:sym typeface="Arial"/>
              </a:rPr>
            </a:br>
            <a:endParaRPr sz="1590"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0"/>
              <a:buFont typeface="Arial"/>
              <a:buChar char="●"/>
            </a:pPr>
            <a:r>
              <a:rPr lang="en-US" sz="1590">
                <a:latin typeface="Arial"/>
                <a:ea typeface="Arial"/>
                <a:cs typeface="Arial"/>
                <a:sym typeface="Arial"/>
              </a:rPr>
              <a:t>Manage </a:t>
            </a:r>
            <a:r>
              <a:rPr b="1" lang="en-US" sz="1590">
                <a:latin typeface="Arial"/>
                <a:ea typeface="Arial"/>
                <a:cs typeface="Arial"/>
                <a:sym typeface="Arial"/>
              </a:rPr>
              <a:t>events, schedules, and online sessions</a:t>
            </a:r>
            <a:r>
              <a:rPr lang="en-US" sz="1590">
                <a:latin typeface="Arial"/>
                <a:ea typeface="Arial"/>
                <a:cs typeface="Arial"/>
                <a:sym typeface="Arial"/>
              </a:rPr>
              <a:t> efficiently.</a:t>
            </a:r>
            <a:br>
              <a:rPr lang="en-US" sz="1590">
                <a:latin typeface="Arial"/>
                <a:ea typeface="Arial"/>
                <a:cs typeface="Arial"/>
                <a:sym typeface="Arial"/>
              </a:rPr>
            </a:br>
            <a:endParaRPr sz="1590"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0"/>
              <a:buFont typeface="Arial"/>
              <a:buChar char="●"/>
            </a:pPr>
            <a:r>
              <a:rPr lang="en-US" sz="1590">
                <a:latin typeface="Arial"/>
                <a:ea typeface="Arial"/>
                <a:cs typeface="Arial"/>
                <a:sym typeface="Arial"/>
              </a:rPr>
              <a:t>Ensure </a:t>
            </a:r>
            <a:r>
              <a:rPr b="1" lang="en-US" sz="1590">
                <a:latin typeface="Arial"/>
                <a:ea typeface="Arial"/>
                <a:cs typeface="Arial"/>
                <a:sym typeface="Arial"/>
              </a:rPr>
              <a:t>scalable and reliable architecture</a:t>
            </a:r>
            <a:r>
              <a:rPr lang="en-US" sz="1590">
                <a:latin typeface="Arial"/>
                <a:ea typeface="Arial"/>
                <a:cs typeface="Arial"/>
                <a:sym typeface="Arial"/>
              </a:rPr>
              <a:t> using Docker &amp; Kubernetes.</a:t>
            </a:r>
            <a:br>
              <a:rPr lang="en-US" sz="1590">
                <a:latin typeface="Arial"/>
                <a:ea typeface="Arial"/>
                <a:cs typeface="Arial"/>
                <a:sym typeface="Arial"/>
              </a:rPr>
            </a:br>
            <a:endParaRPr sz="1590">
              <a:latin typeface="Arial"/>
              <a:ea typeface="Arial"/>
              <a:cs typeface="Arial"/>
              <a:sym typeface="Arial"/>
            </a:endParaRPr>
          </a:p>
          <a:p>
            <a:pPr indent="-3295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0"/>
              <a:buFont typeface="Arial"/>
              <a:buChar char="●"/>
            </a:pPr>
            <a:r>
              <a:rPr lang="en-US" sz="1590">
                <a:latin typeface="Arial"/>
                <a:ea typeface="Arial"/>
                <a:cs typeface="Arial"/>
                <a:sym typeface="Arial"/>
              </a:rPr>
              <a:t>Enhance the </a:t>
            </a:r>
            <a:r>
              <a:rPr b="1" lang="en-US" sz="1590">
                <a:latin typeface="Arial"/>
                <a:ea typeface="Arial"/>
                <a:cs typeface="Arial"/>
                <a:sym typeface="Arial"/>
              </a:rPr>
              <a:t>learning experience</a:t>
            </a:r>
            <a:r>
              <a:rPr lang="en-US" sz="1590">
                <a:latin typeface="Arial"/>
                <a:ea typeface="Arial"/>
                <a:cs typeface="Arial"/>
                <a:sym typeface="Arial"/>
              </a:rPr>
              <a:t> with AI-driven insights and quiz classification.</a:t>
            </a:r>
            <a:br>
              <a:rPr lang="en-US" sz="1590">
                <a:latin typeface="Arial"/>
                <a:ea typeface="Arial"/>
                <a:cs typeface="Arial"/>
                <a:sym typeface="Arial"/>
              </a:rPr>
            </a:br>
            <a:endParaRPr sz="15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46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 Diagram</a:t>
            </a:r>
            <a:endParaRPr/>
          </a:p>
        </p:txBody>
      </p:sp>
      <p:sp>
        <p:nvSpPr>
          <p:cNvPr id="82" name="Google Shape;82;p3"/>
          <p:cNvSpPr txBox="1"/>
          <p:nvPr>
            <p:ph idx="1" type="subTitle"/>
          </p:nvPr>
        </p:nvSpPr>
        <p:spPr>
          <a:xfrm>
            <a:off x="330250" y="185626"/>
            <a:ext cx="82221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2300"/>
              <a:t>SYSTEM ARCHITECTURE DIAGRAM</a:t>
            </a:r>
            <a:endParaRPr b="1" sz="2400"/>
          </a:p>
        </p:txBody>
      </p:sp>
      <p:pic>
        <p:nvPicPr>
          <p:cNvPr id="83" name="Google Shape;8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1050"/>
            <a:ext cx="9066050" cy="60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 Automation &amp; Infrastructure</a:t>
            </a:r>
            <a:endParaRPr/>
          </a:p>
        </p:txBody>
      </p:sp>
      <p:sp>
        <p:nvSpPr>
          <p:cNvPr id="89" name="Google Shape;89;p4"/>
          <p:cNvSpPr txBox="1"/>
          <p:nvPr>
            <p:ph idx="1" type="subTitle"/>
          </p:nvPr>
        </p:nvSpPr>
        <p:spPr>
          <a:xfrm>
            <a:off x="583375" y="35614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1900"/>
              <a:t>Azure Services Integration Azure Kubernetes Service </a:t>
            </a:r>
            <a:endParaRPr b="1" sz="1900"/>
          </a:p>
        </p:txBody>
      </p:sp>
      <p:sp>
        <p:nvSpPr>
          <p:cNvPr id="90" name="Google Shape;90;p4"/>
          <p:cNvSpPr txBox="1"/>
          <p:nvPr/>
        </p:nvSpPr>
        <p:spPr>
          <a:xfrm>
            <a:off x="390525" y="797900"/>
            <a:ext cx="8123700" cy="55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StudySphere leverages Azure cloud services to ensure a robust, scalable, and intelligent platform for collaborative learning. These services provide container orchestration, AI capabilities, secure storage, and content moderation.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Azure Kubernetes Service (AKS)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 AKS manages the deployment and orchestration of all microservices. Each service runs in its own container, and AKS handles scaling, self-healing, and load balancing, ensuring high availability and performance.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Azure Container Registry (ACR)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 Docker images for each microservice are stored in ACR. This enables seamless deployment and version control of images directly into the Kubernetes cluster.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Azure OpenAI Service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 Powers AI-driven features: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>
                <a:solidFill>
                  <a:schemeClr val="lt1"/>
                </a:solidFill>
              </a:rPr>
              <a:t>Quiz Classification: Categorizes user quiz responses to capture interests.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>
                <a:solidFill>
                  <a:schemeClr val="lt1"/>
                </a:solidFill>
              </a:rPr>
              <a:t>Resource Summarization: Generates concise bullet-point summaries of uploaded study materials for easy learning.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Azure Content Moderator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 Ensures safe communication by monitoring chat messages and shared resources, flagging harmful or inappropriate content in real-time.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idx="1" type="subTitle"/>
          </p:nvPr>
        </p:nvSpPr>
        <p:spPr>
          <a:xfrm>
            <a:off x="390525" y="380215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2000"/>
              <a:t>DevOps Automation &amp; Infrastructure Terraform</a:t>
            </a:r>
            <a:endParaRPr b="1" sz="2000"/>
          </a:p>
        </p:txBody>
      </p:sp>
      <p:sp>
        <p:nvSpPr>
          <p:cNvPr id="96" name="Google Shape;96;p5"/>
          <p:cNvSpPr txBox="1"/>
          <p:nvPr/>
        </p:nvSpPr>
        <p:spPr>
          <a:xfrm>
            <a:off x="291675" y="920825"/>
            <a:ext cx="8521200" cy="5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StudySphere employs modern DevOps practices to automate infrastructure setup, deployment, and continuous integration, ensuring reliable and reproducible environments.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Infrastructure as Code (Terraform)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 Terraform provisions cloud resources such as the Azure Kubernetes Service (AKS) cluster, networking components, and storage. This approach allows consistent and automated infrastructure setup, reducing manual errors.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CI/CD Automation (GitHub Actions)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 GitHub Actions orchestrates the build, test, and deployment pipeline for all microservices: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>
                <a:solidFill>
                  <a:schemeClr val="lt1"/>
                </a:solidFill>
              </a:rPr>
              <a:t>Build: Docker images are created for each microservice.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>
                <a:solidFill>
                  <a:schemeClr val="lt1"/>
                </a:solidFill>
              </a:rPr>
              <a:t>Test: Unit and integration tests ensure code quality.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>
                <a:solidFill>
                  <a:schemeClr val="lt1"/>
                </a:solidFill>
              </a:rPr>
              <a:t>Deploy: Images are pushed to Azure Container Registry (ACR) and deployed to AKS.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Secrets &amp; Configuration Management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 Environment variables, API keys, and sensitive information are securely handled within the pipeline using GitHub secrets and Kubernetes ConfigMaps/Secrets. This ensures secure and seamless deployment across environments.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GenAI Integration &amp; Cloud Service Mapping</a:t>
            </a:r>
            <a:endParaRPr/>
          </a:p>
        </p:txBody>
      </p:sp>
      <p:sp>
        <p:nvSpPr>
          <p:cNvPr id="102" name="Google Shape;102;p6"/>
          <p:cNvSpPr txBox="1"/>
          <p:nvPr>
            <p:ph idx="1" type="subTitle"/>
          </p:nvPr>
        </p:nvSpPr>
        <p:spPr>
          <a:xfrm>
            <a:off x="460950" y="39229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/>
              <a:t>CI/CD WORKFLOW</a:t>
            </a:r>
            <a:endParaRPr b="1"/>
          </a:p>
        </p:txBody>
      </p:sp>
      <p:sp>
        <p:nvSpPr>
          <p:cNvPr id="103" name="Google Shape;103;p6"/>
          <p:cNvSpPr txBox="1"/>
          <p:nvPr/>
        </p:nvSpPr>
        <p:spPr>
          <a:xfrm>
            <a:off x="415725" y="812375"/>
            <a:ext cx="81717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</a:t>
            </a:r>
            <a:r>
              <a:rPr b="1" lang="en-US" sz="1200">
                <a:solidFill>
                  <a:schemeClr val="lt1"/>
                </a:solidFill>
              </a:rPr>
              <a:t>he CI/CD workflow in StudySphere ensures continuous integration, automated testing, and seamless deployment of all microservices, providing a reliable and reproducible development process.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Code Commit &amp; Trigger</a:t>
            </a:r>
            <a:br>
              <a:rPr b="1" lang="en-US" sz="1200">
                <a:solidFill>
                  <a:schemeClr val="lt1"/>
                </a:solidFill>
              </a:rPr>
            </a:br>
            <a:r>
              <a:rPr b="1" lang="en-US" sz="1200">
                <a:solidFill>
                  <a:schemeClr val="lt1"/>
                </a:solidFill>
              </a:rPr>
              <a:t> Every code push or pull request triggers the CI/CD pipeline in GitHub Actions.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Build Stage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Docker images are built for each microservice using their respective Dockerfiles.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Dependencies are installed and the code is packaged for deployment.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Test Stage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Unit and integration tests are executed to ensure code quality and service reliability.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Deploy Stage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Docker images are pushed to Azure Container Registry (ACR).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Images are then deployed to Azure Kubernetes Service (AKS).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Approval &amp; Security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Approval gates ensure manual review when necessary.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Secrets and environment variables are securely managed using GitHub secrets and Kubernetes ConfigMaps/Secrets.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Snapshots / Live Demo Overview</a:t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460950" y="295865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2000"/>
              <a:t>CONTAINERIZATION</a:t>
            </a:r>
            <a:endParaRPr b="1" sz="2000"/>
          </a:p>
        </p:txBody>
      </p:sp>
      <p:sp>
        <p:nvSpPr>
          <p:cNvPr id="110" name="Google Shape;110;p7"/>
          <p:cNvSpPr txBox="1"/>
          <p:nvPr/>
        </p:nvSpPr>
        <p:spPr>
          <a:xfrm>
            <a:off x="255525" y="824400"/>
            <a:ext cx="87381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StudySphere uses Docker to package each microservice into isolated, portable containers, ensuring consistency across development, testing, and production environments.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Dockerfile Setup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>
                <a:solidFill>
                  <a:schemeClr val="lt1"/>
                </a:solidFill>
              </a:rPr>
              <a:t>Each microservice uses </a:t>
            </a:r>
            <a:r>
              <a:rPr b="1" lang="en-US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node:18-alpine</a:t>
            </a:r>
            <a:r>
              <a:rPr b="1" lang="en-US">
                <a:solidFill>
                  <a:schemeClr val="lt1"/>
                </a:solidFill>
              </a:rPr>
              <a:t> as the base image.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>
                <a:solidFill>
                  <a:schemeClr val="lt1"/>
                </a:solidFill>
              </a:rPr>
              <a:t>Dependencies are installed, and the source code is copied into the container.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>
                <a:solidFill>
                  <a:schemeClr val="lt1"/>
                </a:solidFill>
              </a:rPr>
              <a:t>Required ports are exposed, and the service start command is configured.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Image Creation &amp; Storage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>
                <a:solidFill>
                  <a:schemeClr val="lt1"/>
                </a:solidFill>
              </a:rPr>
              <a:t>Docker images are built for every microservice.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>
                <a:solidFill>
                  <a:schemeClr val="lt1"/>
                </a:solidFill>
              </a:rPr>
              <a:t>Images are pushed to Azure Container Registry (ACR) for version control and deployment.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>
                <a:solidFill>
                  <a:schemeClr val="lt1"/>
                </a:solidFill>
              </a:rPr>
              <a:t>Deployment Readiness</a:t>
            </a:r>
            <a:br>
              <a:rPr b="1" lang="en-US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b="1" lang="en-US">
                <a:solidFill>
                  <a:schemeClr val="lt1"/>
                </a:solidFill>
              </a:rPr>
              <a:t>Containers are ready to be deployed to Azure Kubernetes Service (AKS), enabling scalable and reliable orchestration.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b1bcb4f45_0_489"/>
          <p:cNvSpPr txBox="1"/>
          <p:nvPr>
            <p:ph idx="1" type="subTitle"/>
          </p:nvPr>
        </p:nvSpPr>
        <p:spPr>
          <a:xfrm>
            <a:off x="523100" y="332015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Docker Implementation in StudySphere</a:t>
            </a:r>
            <a:endParaRPr b="1" sz="2000"/>
          </a:p>
        </p:txBody>
      </p:sp>
      <p:sp>
        <p:nvSpPr>
          <p:cNvPr id="116" name="Google Shape;116;g38b1bcb4f45_0_489"/>
          <p:cNvSpPr txBox="1"/>
          <p:nvPr/>
        </p:nvSpPr>
        <p:spPr>
          <a:xfrm>
            <a:off x="528300" y="788250"/>
            <a:ext cx="8087400" cy="54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Docker plays a crucial role in containerizing StudySphere’s microservices, ensuring a consistent runtime environment and smooth deployment across all stages — from development to production.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Purpose of Dockerization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Eliminates the “it works on my machine” problem by standardizing environments.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Simplifies deployment and scaling by packaging applications with their dependencies.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Implementation in StudySphere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Each microservice (Auth, Group, Chat, AI, User) has its own Dockerfile based on the lightweight </a:t>
            </a:r>
            <a:r>
              <a:rPr b="1" lang="en-U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node:18-alpine</a:t>
            </a:r>
            <a:r>
              <a:rPr b="1" lang="en-US" sz="1200">
                <a:solidFill>
                  <a:schemeClr val="lt1"/>
                </a:solidFill>
              </a:rPr>
              <a:t> image.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The Dockerfile defines steps to install dependencies, copy the source code, expose required ports, and specify the startup command.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Built images are tested locally before being pushed to the Azure Container Registry (ACR).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>
                <a:solidFill>
                  <a:schemeClr val="lt1"/>
                </a:solidFill>
              </a:rPr>
              <a:t>Integration with CI/CD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Docker image creation is automated within the GitHub Actions pipeline.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n-US" sz="1200">
                <a:solidFill>
                  <a:schemeClr val="lt1"/>
                </a:solidFill>
              </a:rPr>
              <a:t>After testing, images are deployed to Azure Kubernetes Service (AKS) for orchestration.</a:t>
            </a:r>
            <a:br>
              <a:rPr b="1" lang="en-US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Through Docker, StudySphere achieves portability, scalability, and streamlined deployments, making the system easier to manage, replicate, and scale across cloud environments.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Roles &amp; Contributions</a:t>
            </a:r>
            <a:endParaRPr/>
          </a:p>
        </p:txBody>
      </p:sp>
      <p:sp>
        <p:nvSpPr>
          <p:cNvPr id="122" name="Google Shape;122;p8"/>
          <p:cNvSpPr txBox="1"/>
          <p:nvPr>
            <p:ph idx="1" type="subTitle"/>
          </p:nvPr>
        </p:nvSpPr>
        <p:spPr>
          <a:xfrm>
            <a:off x="545300" y="332015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2000"/>
              <a:t>Kubernetes Orchestration</a:t>
            </a:r>
            <a:endParaRPr b="1" sz="2000"/>
          </a:p>
        </p:txBody>
      </p:sp>
      <p:sp>
        <p:nvSpPr>
          <p:cNvPr id="123" name="Google Shape;123;p8"/>
          <p:cNvSpPr txBox="1"/>
          <p:nvPr/>
        </p:nvSpPr>
        <p:spPr>
          <a:xfrm>
            <a:off x="395700" y="825600"/>
            <a:ext cx="8352600" cy="52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</a:rPr>
              <a:t>StudySphere leverages Kubernetes (AKS) to orchestrate its containerized microservices, ensuring scalability, resilience, and efficient resource management.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>
                <a:solidFill>
                  <a:schemeClr val="lt1"/>
                </a:solidFill>
              </a:rPr>
              <a:t>Microservice Deployment</a:t>
            </a:r>
            <a:br>
              <a:rPr b="1" lang="en-US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-US" sz="1300">
                <a:solidFill>
                  <a:schemeClr val="lt1"/>
                </a:solidFill>
              </a:rPr>
              <a:t>Each microservice (Auth, User, Group, Chat, AI) is deployed as a separate pod.</a:t>
            </a:r>
            <a:br>
              <a:rPr b="1" lang="en-US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-US" sz="1300">
                <a:solidFill>
                  <a:schemeClr val="lt1"/>
                </a:solidFill>
              </a:rPr>
              <a:t>Kubernetes manages replicas, service discovery, and load balancing for consistent performance.</a:t>
            </a:r>
            <a:br>
              <a:rPr b="1" lang="en-US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>
                <a:solidFill>
                  <a:schemeClr val="lt1"/>
                </a:solidFill>
              </a:rPr>
              <a:t>Configuration &amp; Secrets Management</a:t>
            </a:r>
            <a:br>
              <a:rPr b="1" lang="en-US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-US" sz="1300">
                <a:solidFill>
                  <a:schemeClr val="lt1"/>
                </a:solidFill>
              </a:rPr>
              <a:t>ConfigMaps store non-sensitive configuration data.</a:t>
            </a:r>
            <a:br>
              <a:rPr b="1" lang="en-US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-US" sz="1300">
                <a:solidFill>
                  <a:schemeClr val="lt1"/>
                </a:solidFill>
              </a:rPr>
              <a:t>Secrets securely store API keys, database credentials, and environment variables.</a:t>
            </a:r>
            <a:br>
              <a:rPr b="1" lang="en-US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>
                <a:solidFill>
                  <a:schemeClr val="lt1"/>
                </a:solidFill>
              </a:rPr>
              <a:t>Scaling &amp; Resilience</a:t>
            </a:r>
            <a:br>
              <a:rPr b="1" lang="en-US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-US" sz="1300">
                <a:solidFill>
                  <a:schemeClr val="lt1"/>
                </a:solidFill>
              </a:rPr>
              <a:t>Horizontal Pod Autoscaling (HPA) adjusts the number of pods dynamically based on load.</a:t>
            </a:r>
            <a:br>
              <a:rPr b="1" lang="en-US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b="1" lang="en-US" sz="1300">
                <a:solidFill>
                  <a:schemeClr val="lt1"/>
                </a:solidFill>
              </a:rPr>
              <a:t>Failed pods are automatically restarted, ensuring high availability and fault tolerance.</a:t>
            </a:r>
            <a:br>
              <a:rPr b="1" lang="en-US" sz="13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</a:rPr>
              <a:t>By using Kubernetes, StudySphere achieves a robust, self-healing, and scalable system, capable of handling real-time collaboration for multiple study groups without downtime.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