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318" r:id="rId3"/>
    <p:sldId id="297" r:id="rId4"/>
    <p:sldId id="298" r:id="rId5"/>
    <p:sldId id="299" r:id="rId6"/>
    <p:sldId id="300" r:id="rId7"/>
    <p:sldId id="301" r:id="rId8"/>
    <p:sldId id="317" r:id="rId9"/>
    <p:sldId id="296" r:id="rId10"/>
    <p:sldId id="316" r:id="rId11"/>
    <p:sldId id="26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89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595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892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755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667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072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841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05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35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63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17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566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51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3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E36B4D-8B32-4A76-877B-533092F44806}"/>
              </a:ext>
            </a:extLst>
          </p:cNvPr>
          <p:cNvSpPr txBox="1"/>
          <p:nvPr/>
        </p:nvSpPr>
        <p:spPr>
          <a:xfrm>
            <a:off x="6869927" y="3469752"/>
            <a:ext cx="30851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5: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 1930026136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Connor 1930026139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Jorian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1930026170</a:t>
            </a: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45BBDE-D0A4-4C23-A75A-AC9447ECA75F}"/>
              </a:ext>
            </a:extLst>
          </p:cNvPr>
          <p:cNvSpPr txBox="1"/>
          <p:nvPr/>
        </p:nvSpPr>
        <p:spPr>
          <a:xfrm>
            <a:off x="1276184" y="357809"/>
            <a:ext cx="6591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altLang="zh-CN" sz="6000" b="1" dirty="0">
                <a:ln w="0"/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Optimization </a:t>
            </a:r>
          </a:p>
          <a:p>
            <a:pPr algn="ctr"/>
            <a:r>
              <a:rPr lang="de-CH" altLang="zh-CN" sz="6000" b="1" dirty="0">
                <a:ln w="0"/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of </a:t>
            </a:r>
          </a:p>
          <a:p>
            <a:pPr algn="ctr"/>
            <a:r>
              <a:rPr lang="de-CH" altLang="zh-CN" sz="6000" b="1" dirty="0">
                <a:ln w="0"/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RSA Algorithm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42E49E-5FF3-4B8B-BDFC-B6B8F1C5B005}"/>
              </a:ext>
            </a:extLst>
          </p:cNvPr>
          <p:cNvSpPr txBox="1"/>
          <p:nvPr/>
        </p:nvSpPr>
        <p:spPr>
          <a:xfrm>
            <a:off x="1049572" y="1407380"/>
            <a:ext cx="704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6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</a:p>
          <a:p>
            <a:pPr algn="ctr"/>
            <a:r>
              <a:rPr lang="en" altLang="zh-CN" sz="6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sz="6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aratsuba</a:t>
            </a:r>
            <a:r>
              <a:rPr lang="en-US" altLang="zh-CN" sz="6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C  Codes</a:t>
            </a:r>
            <a:endParaRPr lang="zh-CN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4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75136" y="140656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aratsuba</a:t>
            </a:r>
            <a:r>
              <a:rPr lang="en-US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C  Codes: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549704" y="1154850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bn_mul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():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to call Karatsuba main function: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06D566-A0F8-4C93-9907-DF8A09607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32" y="1812465"/>
            <a:ext cx="7305335" cy="2893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" y="860597"/>
            <a:ext cx="2674044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Karatsuba(): 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function to do the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mutiplication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76A217-A0BB-4D0E-B8C2-3B9A507A4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38" y="0"/>
            <a:ext cx="64041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4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67451" y="1181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aratsuba</a:t>
            </a:r>
            <a:r>
              <a:rPr lang="en-US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C  Codes: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480547" y="1101062"/>
            <a:ext cx="7420589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bn_mul1():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to do the normal (slow) multiplication: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7218B2-2060-4756-8032-D37D4D6A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68" y="1612602"/>
            <a:ext cx="7047619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6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70999" y="1154850"/>
            <a:ext cx="2564623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Karatsuba(): 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function to do the multiplication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76A217-A0BB-4D0E-B8C2-3B9A507A4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38" y="0"/>
            <a:ext cx="64041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1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52083" y="100907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aratsuba</a:t>
            </a:r>
            <a:r>
              <a:rPr lang="en-US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C  Codes: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549703" y="1154850"/>
            <a:ext cx="7420589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bn_cut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():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to copy the big number from one to another: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374832-C0B9-4644-BFF5-4557DD07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28" y="2227013"/>
            <a:ext cx="8309944" cy="9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63208" y="1154850"/>
            <a:ext cx="2476737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Karatsuba(): 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function to do the multiplication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76A217-A0BB-4D0E-B8C2-3B9A507A4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38" y="0"/>
            <a:ext cx="64041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59768" y="136046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aratsuba</a:t>
            </a:r>
            <a:r>
              <a:rPr lang="en-US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C  Codes: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499867" y="970433"/>
            <a:ext cx="7420589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add():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to do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new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addition: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BB9D7-7FC3-4107-BA9F-177A3E7A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9" y="1557126"/>
            <a:ext cx="8403474" cy="35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8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90612" y="84706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aratsuba</a:t>
            </a:r>
            <a:r>
              <a:rPr lang="en-US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C  Codes: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471178" y="1070326"/>
            <a:ext cx="7420589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sub():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to do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new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subtraction: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4257E6-1EF6-4292-938D-074F6643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8" y="1514039"/>
            <a:ext cx="7577638" cy="36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1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263100" y="1191010"/>
            <a:ext cx="2476737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Karatsuba(): 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function to do the multiplication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zh-C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76A217-A0BB-4D0E-B8C2-3B9A507A4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38" y="0"/>
            <a:ext cx="64041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835032-02B2-4D4B-A9A4-FE03C495BD41}"/>
              </a:ext>
            </a:extLst>
          </p:cNvPr>
          <p:cNvSpPr txBox="1"/>
          <p:nvPr/>
        </p:nvSpPr>
        <p:spPr>
          <a:xfrm>
            <a:off x="318052" y="389614"/>
            <a:ext cx="3919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</a:t>
            </a:r>
            <a:endParaRPr lang="zh-CN" altLang="en-US" sz="4400" b="1" dirty="0">
              <a:solidFill>
                <a:schemeClr val="bg1">
                  <a:lumMod val="10000"/>
                  <a:lumOff val="9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2CC0C3-9FE8-429C-AF10-3D63803AF355}"/>
              </a:ext>
            </a:extLst>
          </p:cNvPr>
          <p:cNvSpPr txBox="1"/>
          <p:nvPr/>
        </p:nvSpPr>
        <p:spPr>
          <a:xfrm>
            <a:off x="878987" y="1271729"/>
            <a:ext cx="8390614" cy="340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CH" altLang="zh-C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Montgomery Modular multiplication Algorithm</a:t>
            </a:r>
          </a:p>
          <a:p>
            <a:pPr>
              <a:lnSpc>
                <a:spcPct val="200000"/>
              </a:lnSpc>
            </a:pPr>
            <a:r>
              <a:rPr lang="de-CH" altLang="zh-C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Karatsuba Multiplication Algorithm </a:t>
            </a:r>
          </a:p>
          <a:p>
            <a:pPr>
              <a:lnSpc>
                <a:spcPct val="200000"/>
              </a:lnSpc>
            </a:pPr>
            <a:r>
              <a:rPr lang="en" altLang="zh-C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K</a:t>
            </a:r>
            <a:r>
              <a:rPr lang="en-US" altLang="zh-CN" sz="2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aratsuba</a:t>
            </a:r>
            <a:r>
              <a:rPr lang="en-US" altLang="zh-C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C  Codes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 Our result</a:t>
            </a:r>
            <a:endParaRPr lang="zh-CN" altLang="en-US" sz="2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09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99588" y="1548362"/>
            <a:ext cx="2523305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Karatsuba(): 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function to do the multiplication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zh-C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13EF0D-89B3-4486-BC7B-82367779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94" y="1548362"/>
            <a:ext cx="6421517" cy="20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7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59767" y="126926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aratsuba</a:t>
            </a:r>
            <a:r>
              <a:rPr lang="en-US" altLang="zh-CN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C  Codes: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549703" y="1154850"/>
            <a:ext cx="7420589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patch_zero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():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to add 0s to the numbers: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42CD68-540C-4F62-8ED3-06A613FA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90" y="2023299"/>
            <a:ext cx="7230220" cy="14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0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2166" y="1548362"/>
            <a:ext cx="2649148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Karatsuba(): 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function to do the multiplication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zh-C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zh-C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13EF0D-89B3-4486-BC7B-82367779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14" y="1548362"/>
            <a:ext cx="6421517" cy="20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9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75258" y="65462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results:</a:t>
            </a:r>
            <a:endParaRPr sz="4000" dirty="0">
              <a:solidFill>
                <a:schemeClr val="bg1">
                  <a:lumMod val="10000"/>
                  <a:lumOff val="9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283572" y="555757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Before: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34B13B-8D19-41E5-BEF2-15854111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4" y="946483"/>
            <a:ext cx="7690513" cy="1481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3EAF9A-609E-4E0D-B444-3A36FEE1D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25" y="3285810"/>
            <a:ext cx="7690513" cy="1495378"/>
          </a:xfrm>
          <a:prstGeom prst="rect">
            <a:avLst/>
          </a:prstGeom>
        </p:spPr>
      </p:pic>
      <p:sp>
        <p:nvSpPr>
          <p:cNvPr id="10" name="Google Shape;408;p18">
            <a:extLst>
              <a:ext uri="{FF2B5EF4-FFF2-40B4-BE49-F238E27FC236}">
                <a16:creationId xmlns:a16="http://schemas.microsoft.com/office/drawing/2014/main" id="{1EC68586-BBEF-4181-A956-3BD052AA5C01}"/>
              </a:ext>
            </a:extLst>
          </p:cNvPr>
          <p:cNvSpPr txBox="1">
            <a:spLocks/>
          </p:cNvSpPr>
          <p:nvPr/>
        </p:nvSpPr>
        <p:spPr>
          <a:xfrm>
            <a:off x="352786" y="261659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After: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CCED2E2-FBBE-4174-B6A1-5F49354B1B80}"/>
                  </a:ext>
                </a:extLst>
              </p:cNvPr>
              <p:cNvSpPr/>
              <p:nvPr/>
            </p:nvSpPr>
            <p:spPr>
              <a:xfrm>
                <a:off x="1959242" y="2428141"/>
                <a:ext cx="597952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2400" b="1" cap="none" spc="0" dirty="0">
                    <a:ln/>
                    <a:solidFill>
                      <a:schemeClr val="accent4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Encrypt: improve </a:t>
                </a:r>
                <a14:m>
                  <m:oMath xmlns:m="http://schemas.openxmlformats.org/officeDocument/2006/math"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en-US" altLang="zh-CN" sz="2400" b="1" cap="none" spc="0" dirty="0">
                    <a:ln/>
                    <a:solidFill>
                      <a:schemeClr val="accent4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(within </a:t>
                </a:r>
                <a14:m>
                  <m:oMath xmlns:m="http://schemas.openxmlformats.org/officeDocument/2006/math"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𝟑𝟎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en-US" altLang="zh-CN" sz="2400" b="1" cap="none" spc="0" dirty="0">
                    <a:ln/>
                    <a:solidFill>
                      <a:schemeClr val="accent4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now)</a:t>
                </a:r>
                <a:endParaRPr lang="zh-CN" altLang="en-US" sz="2400" b="1" cap="none" spc="0" dirty="0">
                  <a:ln/>
                  <a:solidFill>
                    <a:schemeClr val="accent4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CCED2E2-FBBE-4174-B6A1-5F49354B1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42" y="2428141"/>
                <a:ext cx="59795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47C8568-6D5C-4070-9659-F3BBAB342109}"/>
                  </a:ext>
                </a:extLst>
              </p:cNvPr>
              <p:cNvSpPr/>
              <p:nvPr/>
            </p:nvSpPr>
            <p:spPr>
              <a:xfrm>
                <a:off x="2321086" y="2762590"/>
                <a:ext cx="413664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2400" b="1" cap="none" spc="0" dirty="0">
                    <a:ln/>
                    <a:solidFill>
                      <a:schemeClr val="accent4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Decrypt: improve </a:t>
                </a:r>
                <a14:m>
                  <m:oMath xmlns:m="http://schemas.openxmlformats.org/officeDocument/2006/math"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cap="none" spc="0" dirty="0" smtClean="0">
                        <a:ln/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b="1" cap="none" spc="0" dirty="0">
                  <a:ln/>
                  <a:solidFill>
                    <a:schemeClr val="accent4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47C8568-6D5C-4070-9659-F3BBAB342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86" y="2762590"/>
                <a:ext cx="41366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38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351450" y="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and Reflection</a:t>
            </a:r>
            <a:endParaRPr sz="4000" dirty="0">
              <a:solidFill>
                <a:schemeClr val="bg1">
                  <a:lumMod val="10000"/>
                  <a:lumOff val="9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671656" y="861812"/>
            <a:ext cx="7508325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is not big enough and does not take full advantage of Karatsuba big number multiplication.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743200" y="4599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mbria Math" panose="02040503050406030204" pitchFamily="18" charset="0"/>
                <a:ea typeface="Cambria Math" panose="02040503050406030204" pitchFamily="18" charset="0"/>
              </a:rPr>
              <a:t>24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Google Shape;408;p18">
            <a:extLst>
              <a:ext uri="{FF2B5EF4-FFF2-40B4-BE49-F238E27FC236}">
                <a16:creationId xmlns:a16="http://schemas.microsoft.com/office/drawing/2014/main" id="{1EC68586-BBEF-4181-A956-3BD052AA5C01}"/>
              </a:ext>
            </a:extLst>
          </p:cNvPr>
          <p:cNvSpPr txBox="1">
            <a:spLocks/>
          </p:cNvSpPr>
          <p:nvPr/>
        </p:nvSpPr>
        <p:spPr>
          <a:xfrm>
            <a:off x="703622" y="3507910"/>
            <a:ext cx="8179121" cy="109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structure is complicated to calculate, and multiple functions are needed to complete various calculations.</a:t>
            </a:r>
          </a:p>
        </p:txBody>
      </p:sp>
      <p:sp>
        <p:nvSpPr>
          <p:cNvPr id="12" name="Google Shape;408;p18">
            <a:extLst>
              <a:ext uri="{FF2B5EF4-FFF2-40B4-BE49-F238E27FC236}">
                <a16:creationId xmlns:a16="http://schemas.microsoft.com/office/drawing/2014/main" id="{6E1C8A5D-F075-42CB-BC7D-0368FB4358A7}"/>
              </a:ext>
            </a:extLst>
          </p:cNvPr>
          <p:cNvSpPr txBox="1">
            <a:spLocks/>
          </p:cNvSpPr>
          <p:nvPr/>
        </p:nvSpPr>
        <p:spPr>
          <a:xfrm>
            <a:off x="671656" y="2148058"/>
            <a:ext cx="8179121" cy="109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Although the time complexity of Karatsuba is low but the recursion is used many times, so it is difficult to optimize.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D225B6-465A-4A98-B7B6-CBCA298447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1B0943-2C6F-488A-8795-05FEDE41E0EE}"/>
              </a:ext>
            </a:extLst>
          </p:cNvPr>
          <p:cNvSpPr txBox="1"/>
          <p:nvPr/>
        </p:nvSpPr>
        <p:spPr>
          <a:xfrm>
            <a:off x="2233444" y="1971585"/>
            <a:ext cx="651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Segoe Script" panose="030B0504020000000003" pitchFamily="66" charset="0"/>
              </a:rPr>
              <a:t>THANKS!</a:t>
            </a:r>
            <a:endParaRPr lang="zh-CN" altLang="en-US" sz="7200"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2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-108027" y="3151579"/>
            <a:ext cx="9360054" cy="12136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1. 	</a:t>
            </a:r>
            <a:br>
              <a:rPr lang="en" sz="66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6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Montgomery </a:t>
            </a:r>
            <a:br>
              <a:rPr lang="en-US" altLang="zh-CN" sz="66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6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Modular multiplication Algorithm </a:t>
            </a:r>
            <a:endParaRPr sz="6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CCCFB9-D4A5-4A8E-8013-2D6A39562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01;p17">
                <a:extLst>
                  <a:ext uri="{FF2B5EF4-FFF2-40B4-BE49-F238E27FC236}">
                    <a16:creationId xmlns:a16="http://schemas.microsoft.com/office/drawing/2014/main" id="{D033A262-65F3-4E4F-9DB5-13398D5185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02616" y="574850"/>
                <a:ext cx="5160300" cy="8199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𝑧</m:t>
                      </m:r>
                      <m:r>
                        <a:rPr lang="zh-CN" alt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= </m:t>
                      </m:r>
                      <m:r>
                        <a:rPr lang="zh-CN" alt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zh-CN" alt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∗</m:t>
                      </m:r>
                      <m:r>
                        <a:rPr lang="zh-CN" alt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zh-CN" alt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zh-CN" alt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zh-CN" alt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zh-CN" alt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Google Shape;401;p17">
                <a:extLst>
                  <a:ext uri="{FF2B5EF4-FFF2-40B4-BE49-F238E27FC236}">
                    <a16:creationId xmlns:a16="http://schemas.microsoft.com/office/drawing/2014/main" id="{D033A262-65F3-4E4F-9DB5-13398D518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2616" y="574850"/>
                <a:ext cx="5160300" cy="819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402;p17">
            <a:extLst>
              <a:ext uri="{FF2B5EF4-FFF2-40B4-BE49-F238E27FC236}">
                <a16:creationId xmlns:a16="http://schemas.microsoft.com/office/drawing/2014/main" id="{1D7214E0-3425-46A3-9F69-D3A11DCC02C9}"/>
              </a:ext>
            </a:extLst>
          </p:cNvPr>
          <p:cNvSpPr txBox="1">
            <a:spLocks/>
          </p:cNvSpPr>
          <p:nvPr/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42E00E-6622-4051-862A-B7B18770C62B}"/>
                  </a:ext>
                </a:extLst>
              </p:cNvPr>
              <p:cNvSpPr txBox="1"/>
              <p:nvPr/>
            </p:nvSpPr>
            <p:spPr>
              <a:xfrm>
                <a:off x="221696" y="1394750"/>
                <a:ext cx="7977948" cy="2597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zh-CN" sz="2800" i="1" kern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kern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800" i="1" kern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 =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∗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zh-CN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；</m:t>
                      </m:r>
                    </m:oMath>
                  </m:oMathPara>
                </a14:m>
                <a:endParaRPr lang="en-US" altLang="zh-CN" sz="2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zh-CN" sz="2800" i="1" kern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②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 =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∗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zh-CN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；</m:t>
                      </m:r>
                    </m:oMath>
                  </m:oMathPara>
                </a14:m>
                <a:endParaRPr lang="en-US" altLang="zh-CN" sz="2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zh-CN" sz="2800" i="1" kern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③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𝑧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 =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′∗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′∗</m:t>
                      </m:r>
                      <m:sSup>
                        <m:sSupPr>
                          <m:ctrlPr>
                            <a:rPr lang="en-US" altLang="zh-CN" sz="2800" i="1" kern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kern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b="0" i="1" kern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kern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zh-CN" altLang="zh-CN" sz="2800" i="1" kern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；</m:t>
                      </m:r>
                    </m:oMath>
                  </m:oMathPara>
                </a14:m>
                <a:endParaRPr lang="en-US" altLang="zh-CN" sz="2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zh-CN" sz="2800" i="1" kern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④</m:t>
                    </m:r>
                    <m:r>
                      <a:rPr lang="en-US" altLang="zh-CN" sz="2800" i="1" kern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sz="2800" i="1" kern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= </m:t>
                    </m:r>
                    <m:sSup>
                      <m:sSupPr>
                        <m:ctrlPr>
                          <a:rPr lang="en-US" altLang="zh-CN" sz="2800" i="1" kern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kern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800" i="1" kern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i="1" kern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800" i="1" kern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1" kern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42E00E-6622-4051-862A-B7B18770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96" y="1394750"/>
                <a:ext cx="7977948" cy="2597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80342B-D6B3-4CB5-97A9-286F0D52102D}"/>
                  </a:ext>
                </a:extLst>
              </p:cNvPr>
              <p:cNvSpPr txBox="1"/>
              <p:nvPr/>
            </p:nvSpPr>
            <p:spPr>
              <a:xfrm>
                <a:off x="4572000" y="2877239"/>
                <a:ext cx="60549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kern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here means the inverse of r under n.)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80342B-D6B3-4CB5-97A9-286F0D521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77239"/>
                <a:ext cx="6054918" cy="400110"/>
              </a:xfrm>
              <a:prstGeom prst="rect">
                <a:avLst/>
              </a:prstGeom>
              <a:blipFill>
                <a:blip r:embed="rId4"/>
                <a:stretch>
                  <a:fillRect l="-1007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89AE664-B6EE-4248-8032-50E8378A0558}"/>
              </a:ext>
            </a:extLst>
          </p:cNvPr>
          <p:cNvSpPr txBox="1"/>
          <p:nvPr/>
        </p:nvSpPr>
        <p:spPr>
          <a:xfrm>
            <a:off x="3513667" y="4258151"/>
            <a:ext cx="5883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kern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: generally a prime number, time-costing.</a:t>
            </a:r>
          </a:p>
          <a:p>
            <a:pPr algn="l"/>
            <a:r>
              <a:rPr lang="en-US" altLang="zh-CN" sz="24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altLang="zh-CN" sz="2400" kern="0" dirty="0">
                <a:solidFill>
                  <a:schemeClr val="bg1">
                    <a:lumMod val="10000"/>
                    <a:lumOff val="9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: generally a power of 2, time-saving. </a:t>
            </a:r>
            <a:endParaRPr lang="zh-CN" altLang="zh-CN" sz="2400" kern="100" dirty="0">
              <a:solidFill>
                <a:schemeClr val="bg1">
                  <a:lumMod val="10000"/>
                  <a:lumOff val="90000"/>
                </a:schemeClr>
              </a:solidFill>
              <a:effectLst/>
              <a:latin typeface="Cambria Math" panose="02040503050406030204" pitchFamily="18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D65C0D-3093-4504-B718-BF08535373D1}"/>
              </a:ext>
            </a:extLst>
          </p:cNvPr>
          <p:cNvSpPr txBox="1"/>
          <p:nvPr/>
        </p:nvSpPr>
        <p:spPr>
          <a:xfrm>
            <a:off x="-1" y="66705"/>
            <a:ext cx="9397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altLang="zh-CN" sz="32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Montgomery Modular Multiplication Algorithm</a:t>
            </a:r>
            <a:endParaRPr lang="zh-CN" altLang="en-US" sz="3200" b="1" dirty="0">
              <a:solidFill>
                <a:schemeClr val="bg1">
                  <a:lumMod val="10000"/>
                  <a:lumOff val="90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9"/>
          <p:cNvGrpSpPr/>
          <p:nvPr/>
        </p:nvGrpSpPr>
        <p:grpSpPr>
          <a:xfrm>
            <a:off x="2372340" y="236042"/>
            <a:ext cx="4154914" cy="2732352"/>
            <a:chOff x="2372340" y="236042"/>
            <a:chExt cx="4154914" cy="2732352"/>
          </a:xfrm>
        </p:grpSpPr>
        <p:sp>
          <p:nvSpPr>
            <p:cNvPr id="415" name="Google Shape;415;p19"/>
            <p:cNvSpPr/>
            <p:nvPr/>
          </p:nvSpPr>
          <p:spPr>
            <a:xfrm>
              <a:off x="4239293" y="1522783"/>
              <a:ext cx="351417" cy="33554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9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9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20" name="Google Shape;420;p19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ADCB79-501A-4C0E-920E-EEEAA78A685D}"/>
              </a:ext>
            </a:extLst>
          </p:cNvPr>
          <p:cNvSpPr txBox="1"/>
          <p:nvPr/>
        </p:nvSpPr>
        <p:spPr>
          <a:xfrm>
            <a:off x="0" y="66590"/>
            <a:ext cx="824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altLang="zh-CN" sz="32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Montgomery Modular Multiplication Algorithm</a:t>
            </a:r>
            <a:endParaRPr lang="zh-CN" altLang="en-US" sz="3200" b="1" dirty="0">
              <a:solidFill>
                <a:schemeClr val="bg1">
                  <a:lumMod val="10000"/>
                  <a:lumOff val="90000"/>
                </a:schemeClr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F5CD12-F10E-4BA7-90D7-F642659E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3" y="1147363"/>
            <a:ext cx="6426530" cy="362603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B411125-9927-4528-BDE3-ED3146EEF9CF}"/>
              </a:ext>
            </a:extLst>
          </p:cNvPr>
          <p:cNvSpPr txBox="1"/>
          <p:nvPr/>
        </p:nvSpPr>
        <p:spPr>
          <a:xfrm>
            <a:off x="1164167" y="2352245"/>
            <a:ext cx="6375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DC74549-35BF-444B-AD90-96EA12406AF9}"/>
                  </a:ext>
                </a:extLst>
              </p:cNvPr>
              <p:cNvSpPr txBox="1"/>
              <p:nvPr/>
            </p:nvSpPr>
            <p:spPr>
              <a:xfrm>
                <a:off x="5749404" y="1485747"/>
                <a:ext cx="3505168" cy="378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Montgomery Modular multiplication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b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</a:br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zh-CN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、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b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</a:br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zh-CN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⋅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𝑚𝑜𝑑𝑟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b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</a:br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zh-CN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)/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b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</a:br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zh-CN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sz="1800" b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zh-CN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, otherwise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zh-CN" altLang="zh-CN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DC74549-35BF-444B-AD90-96EA1240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404" y="1485747"/>
                <a:ext cx="3505168" cy="3780522"/>
              </a:xfrm>
              <a:prstGeom prst="rect">
                <a:avLst/>
              </a:prstGeom>
              <a:blipFill>
                <a:blip r:embed="rId4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CED7D-ADC4-45F3-9A2B-00983C19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886" y="4024033"/>
            <a:ext cx="9507771" cy="593700"/>
          </a:xfrm>
        </p:spPr>
        <p:txBody>
          <a:bodyPr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br>
              <a:rPr lang="en-US" altLang="zh-CN" sz="6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de-CH" altLang="zh-CN" sz="6600" b="1" i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Karatsuba Multiplication Algorithm</a:t>
            </a:r>
            <a:br>
              <a:rPr lang="zh-CN" altLang="en-US" sz="6600" b="1" dirty="0">
                <a:solidFill>
                  <a:schemeClr val="tx1"/>
                </a:solidFill>
                <a:latin typeface="Cambria Math" panose="02040503050406030204" pitchFamily="18" charset="0"/>
              </a:rPr>
            </a:br>
            <a:endParaRPr lang="zh-CN" altLang="en-US" sz="6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CCB0BE-5401-4060-9685-8306C834EC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2BEFC8-2AA1-4B28-8E9F-88C74CD441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CC2FF9-5252-4B39-83DB-298AB8AB6CA0}"/>
              </a:ext>
            </a:extLst>
          </p:cNvPr>
          <p:cNvSpPr txBox="1"/>
          <p:nvPr/>
        </p:nvSpPr>
        <p:spPr>
          <a:xfrm>
            <a:off x="0" y="45731"/>
            <a:ext cx="656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Description of Karatsuba’s Algorithm</a:t>
            </a:r>
            <a:endParaRPr lang="zh-CN" altLang="en-US" sz="3200" b="1" dirty="0">
              <a:solidFill>
                <a:schemeClr val="bg1">
                  <a:lumMod val="10000"/>
                  <a:lumOff val="90000"/>
                </a:schemeClr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3C82D7D-6624-4F89-AA7A-C40817E2970B}"/>
                  </a:ext>
                </a:extLst>
              </p:cNvPr>
              <p:cNvSpPr txBox="1"/>
              <p:nvPr/>
            </p:nvSpPr>
            <p:spPr>
              <a:xfrm>
                <a:off x="82921" y="988516"/>
                <a:ext cx="9205472" cy="400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b="1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altLang="zh-CN" sz="1800" b="1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rocedure </a:t>
                </a:r>
                <a:r>
                  <a:rPr lang="en-US" altLang="zh-CN" sz="1800" b="1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</a:t>
                </a:r>
                <a:r>
                  <a:rPr lang="en-US" altLang="zh-CN" sz="1800" b="1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aratsuba(num1, num2)</a:t>
                </a:r>
                <a:endParaRPr lang="zh-CN" altLang="zh-CN" sz="1800" b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1800" b="1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(num1 &lt; 10) or (num2 &lt; 10)</a:t>
                </a:r>
                <a:endParaRPr lang="zh-CN" altLang="zh-CN" sz="18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return num1∗num2  </a:t>
                </a:r>
                <a:r>
                  <a:rPr lang="en-US" altLang="zh-CN" sz="1800" i="0" dirty="0">
                    <a:solidFill>
                      <a:srgbClr val="92D05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// Back to traditional Multiplication</a:t>
                </a:r>
                <a:endParaRPr lang="zh-CN" altLang="zh-CN" sz="1800" dirty="0">
                  <a:solidFill>
                    <a:srgbClr val="92D05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m = max(size_base10(num1), size_base10(num2)) </a:t>
                </a:r>
                <a:r>
                  <a:rPr lang="en-US" altLang="zh-CN" sz="1800" i="0" dirty="0">
                    <a:solidFill>
                      <a:srgbClr val="92D05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// Calculates the size of the numbers </a:t>
                </a:r>
                <a:endParaRPr lang="zh-CN" altLang="zh-CN" sz="18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m2 = m/2</a:t>
                </a:r>
                <a:endParaRPr lang="zh-CN" altLang="zh-CN" sz="1800" dirty="0">
                  <a:solidFill>
                    <a:srgbClr val="92D05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high1, low1 = </a:t>
                </a:r>
                <a:r>
                  <a:rPr lang="en-US" altLang="zh-CN" sz="1800" i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split_at</a:t>
                </a: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(num1, m2) </a:t>
                </a:r>
                <a:r>
                  <a:rPr lang="en-US" altLang="zh-CN" sz="1800" i="0" dirty="0">
                    <a:solidFill>
                      <a:srgbClr val="92D05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// Split the digit sequences about the middle </a:t>
                </a:r>
                <a:endParaRPr lang="en-US" altLang="zh-CN" sz="1800" i="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high2, low2 = </a:t>
                </a:r>
                <a:r>
                  <a:rPr lang="en-US" altLang="zh-CN" sz="1800" i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split_at</a:t>
                </a: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(num2, m2)</a:t>
                </a: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//</a:t>
                </a:r>
                <a:r>
                  <a:rPr lang="zh-CN" altLang="en-US" sz="18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 err="1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split_at</a:t>
                </a:r>
                <a:r>
                  <a:rPr lang="en-US" altLang="zh-CN" sz="1800" dirty="0">
                    <a:solidFill>
                      <a:srgbClr val="92D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("12345", 3) will extract the 3 final digits, giving: high="12", low="345".</a:t>
                </a:r>
                <a:endParaRPr lang="zh-CN" altLang="zh-CN" sz="1800" dirty="0">
                  <a:solidFill>
                    <a:srgbClr val="92D05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z0 =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</a:t>
                </a: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aratsuba(low1,low2)</a:t>
                </a:r>
                <a:endParaRPr lang="zh-CN" altLang="zh-CN" sz="18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z1 =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</a:t>
                </a: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aratsuba((low1+high1),(low2+high2))</a:t>
                </a:r>
                <a:endParaRPr lang="zh-CN" altLang="zh-CN" sz="18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z2 =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</a:t>
                </a: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aratsuba(high1,high2)</a:t>
                </a:r>
                <a:endParaRPr lang="zh-CN" altLang="zh-CN" sz="18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altLang="zh-CN" sz="1800" i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return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2∗10^(2∗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2))+((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2−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0)∗10^(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2))+(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0)</m:t>
                    </m:r>
                  </m:oMath>
                </a14:m>
                <a:endParaRPr lang="zh-CN" altLang="zh-CN" sz="18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3C82D7D-6624-4F89-AA7A-C40817E29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1" y="988516"/>
                <a:ext cx="9205472" cy="4001095"/>
              </a:xfrm>
              <a:prstGeom prst="rect">
                <a:avLst/>
              </a:prstGeom>
              <a:blipFill>
                <a:blip r:embed="rId2"/>
                <a:stretch>
                  <a:fillRect l="-596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4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002BD2-A66A-42FA-BA06-4555DB70D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0D017C5-7C25-403F-9D27-836AB1FA10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067171"/>
                  </p:ext>
                </p:extLst>
              </p:nvPr>
            </p:nvGraphicFramePr>
            <p:xfrm>
              <a:off x="1335087" y="537882"/>
              <a:ext cx="6473826" cy="2949690"/>
            </p:xfrm>
            <a:graphic>
              <a:graphicData uri="http://schemas.openxmlformats.org/drawingml/2006/table">
                <a:tbl>
                  <a:tblPr firstRow="1" firstCol="1" bandRow="1">
                    <a:tableStyleId>{775DCB02-9BB8-47FD-8907-85C794F793BA}</a:tableStyleId>
                  </a:tblPr>
                  <a:tblGrid>
                    <a:gridCol w="2157942">
                      <a:extLst>
                        <a:ext uri="{9D8B030D-6E8A-4147-A177-3AD203B41FA5}">
                          <a16:colId xmlns:a16="http://schemas.microsoft.com/office/drawing/2014/main" val="3170654834"/>
                        </a:ext>
                      </a:extLst>
                    </a:gridCol>
                    <a:gridCol w="2157942">
                      <a:extLst>
                        <a:ext uri="{9D8B030D-6E8A-4147-A177-3AD203B41FA5}">
                          <a16:colId xmlns:a16="http://schemas.microsoft.com/office/drawing/2014/main" val="1875251383"/>
                        </a:ext>
                      </a:extLst>
                    </a:gridCol>
                    <a:gridCol w="2157942">
                      <a:extLst>
                        <a:ext uri="{9D8B030D-6E8A-4147-A177-3AD203B41FA5}">
                          <a16:colId xmlns:a16="http://schemas.microsoft.com/office/drawing/2014/main" val="3873761362"/>
                        </a:ext>
                      </a:extLst>
                    </a:gridCol>
                  </a:tblGrid>
                  <a:tr h="51290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 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B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1677090729"/>
                      </a:ext>
                    </a:extLst>
                  </a:tr>
                  <a:tr h="736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cap="none" spc="0" smtClean="0">
                                    <a:ln w="10160">
                                      <a:solidFill>
                                        <a:schemeClr val="tx1"/>
                                      </a:solidFill>
                                      <a:prstDash val="solid"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>
                                      <a:outerShdw blurRad="38100" dist="22860" dir="5400000" algn="tl" rotWithShape="0">
                                        <a:srgbClr val="000000">
                                          <a:alpha val="3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zh-CN" sz="1100" b="1" cap="none" spc="0" dirty="0">
                            <a:ln w="10160">
                              <a:solidFill>
                                <a:schemeClr val="tx1"/>
                              </a:solidFill>
                              <a:prstDash val="solid"/>
                            </a:ln>
                            <a:solidFill>
                              <a:sysClr val="windowText" lastClr="000000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D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1725380521"/>
                      </a:ext>
                    </a:extLst>
                  </a:tr>
                  <a:tr h="56669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 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AD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BD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639453555"/>
                      </a:ext>
                    </a:extLst>
                  </a:tr>
                  <a:tr h="5666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AC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BC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 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1307309934"/>
                      </a:ext>
                    </a:extLst>
                  </a:tr>
                  <a:tr h="5666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AC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AD+BC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BD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26523524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0D017C5-7C25-403F-9D27-836AB1FA10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067171"/>
                  </p:ext>
                </p:extLst>
              </p:nvPr>
            </p:nvGraphicFramePr>
            <p:xfrm>
              <a:off x="1335087" y="537882"/>
              <a:ext cx="6473826" cy="2949690"/>
            </p:xfrm>
            <a:graphic>
              <a:graphicData uri="http://schemas.openxmlformats.org/drawingml/2006/table">
                <a:tbl>
                  <a:tblPr firstRow="1" firstCol="1" bandRow="1">
                    <a:tableStyleId>{775DCB02-9BB8-47FD-8907-85C794F793BA}</a:tableStyleId>
                  </a:tblPr>
                  <a:tblGrid>
                    <a:gridCol w="2157942">
                      <a:extLst>
                        <a:ext uri="{9D8B030D-6E8A-4147-A177-3AD203B41FA5}">
                          <a16:colId xmlns:a16="http://schemas.microsoft.com/office/drawing/2014/main" val="3170654834"/>
                        </a:ext>
                      </a:extLst>
                    </a:gridCol>
                    <a:gridCol w="2157942">
                      <a:extLst>
                        <a:ext uri="{9D8B030D-6E8A-4147-A177-3AD203B41FA5}">
                          <a16:colId xmlns:a16="http://schemas.microsoft.com/office/drawing/2014/main" val="1875251383"/>
                        </a:ext>
                      </a:extLst>
                    </a:gridCol>
                    <a:gridCol w="2157942">
                      <a:extLst>
                        <a:ext uri="{9D8B030D-6E8A-4147-A177-3AD203B41FA5}">
                          <a16:colId xmlns:a16="http://schemas.microsoft.com/office/drawing/2014/main" val="3873761362"/>
                        </a:ext>
                      </a:extLst>
                    </a:gridCol>
                  </a:tblGrid>
                  <a:tr h="51290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 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B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1677090729"/>
                      </a:ext>
                    </a:extLst>
                  </a:tr>
                  <a:tr h="7367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1600" marR="101600" marT="50800" marB="50800" anchor="ctr">
                        <a:blipFill>
                          <a:blip r:embed="rId3"/>
                          <a:stretch>
                            <a:fillRect l="-2260" t="-72727" r="-202825" b="-241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D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1725380521"/>
                      </a:ext>
                    </a:extLst>
                  </a:tr>
                  <a:tr h="56669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 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AD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BD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639453555"/>
                      </a:ext>
                    </a:extLst>
                  </a:tr>
                  <a:tr h="5666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AC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BC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 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1307309934"/>
                      </a:ext>
                    </a:extLst>
                  </a:tr>
                  <a:tr h="5666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AC</a:t>
                          </a:r>
                          <a:endParaRPr lang="zh-CN" sz="1100" b="1" cap="none" spc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AD+BC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100" b="1" cap="none" spc="0" dirty="0">
                              <a:ln w="10160">
                                <a:solidFill>
                                  <a:schemeClr val="accent5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BD</a:t>
                          </a:r>
                          <a:endParaRPr lang="zh-CN" sz="1100" b="1" cap="none" spc="0" dirty="0">
                            <a:ln w="10160">
                              <a:solidFill>
                                <a:schemeClr val="accent5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22860" dir="5400000" algn="tl" rotWithShape="0">
                                <a:srgbClr val="000000">
                                  <a:alpha val="30000"/>
                                </a:srgbClr>
                              </a:outerShdw>
                            </a:effectLst>
                            <a:latin typeface="Georgia" panose="02040502050405020303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/>
                    </a:tc>
                    <a:extLst>
                      <a:ext uri="{0D108BD9-81ED-4DB2-BD59-A6C34878D82A}">
                        <a16:rowId xmlns:a16="http://schemas.microsoft.com/office/drawing/2014/main" val="26523524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936D92-B0D7-43CA-8DA1-76F1F54FF994}"/>
                  </a:ext>
                </a:extLst>
              </p:cNvPr>
              <p:cNvSpPr txBox="1"/>
              <p:nvPr/>
            </p:nvSpPr>
            <p:spPr>
              <a:xfrm>
                <a:off x="-69157" y="3842017"/>
                <a:ext cx="92823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𝑨𝑫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𝑩𝑪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𝑨𝑪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𝑨𝑫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𝑩𝑪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𝑩𝑫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𝑨𝑪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𝑩𝑫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=(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)(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𝑨𝑪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𝑩𝑫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FF0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en-US" altLang="zh-CN" sz="2000" b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	</a:t>
                </a:r>
              </a:p>
              <a:p>
                <a:r>
                  <a:rPr lang="en-US" altLang="zh-CN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𝑨𝑫</m:t>
                    </m:r>
                    <m:r>
                      <a:rPr lang="en-US" altLang="zh-CN" sz="2000" b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𝑩𝑪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, Time cost changed: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</a:endParaRPr>
              </a:p>
              <a:p>
                <a:endParaRPr lang="zh-CN" altLang="zh-CN" sz="2000" b="1" dirty="0">
                  <a:solidFill>
                    <a:srgbClr val="FFFF00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endParaRPr lang="zh-CN" altLang="en-US" sz="16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936D92-B0D7-43CA-8DA1-76F1F54FF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57" y="3842017"/>
                <a:ext cx="9282313" cy="1569660"/>
              </a:xfrm>
              <a:prstGeom prst="rect">
                <a:avLst/>
              </a:prstGeom>
              <a:blipFill>
                <a:blip r:embed="rId4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4963E0E0-4366-4E56-9786-D6FBAE51E4B8}"/>
              </a:ext>
            </a:extLst>
          </p:cNvPr>
          <p:cNvSpPr/>
          <p:nvPr/>
        </p:nvSpPr>
        <p:spPr>
          <a:xfrm>
            <a:off x="4026431" y="2965837"/>
            <a:ext cx="1091133" cy="4214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527CA68-8112-4246-9B21-800E4D3356EB}"/>
              </a:ext>
            </a:extLst>
          </p:cNvPr>
          <p:cNvCxnSpPr>
            <a:cxnSpLocks/>
          </p:cNvCxnSpPr>
          <p:nvPr/>
        </p:nvCxnSpPr>
        <p:spPr>
          <a:xfrm flipH="1" flipV="1">
            <a:off x="2584174" y="3232380"/>
            <a:ext cx="5224739" cy="671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609737-0BE4-4AEE-A1F2-E1164AB308F3}"/>
              </a:ext>
            </a:extLst>
          </p:cNvPr>
          <p:cNvCxnSpPr>
            <a:cxnSpLocks/>
          </p:cNvCxnSpPr>
          <p:nvPr/>
        </p:nvCxnSpPr>
        <p:spPr>
          <a:xfrm flipH="1" flipV="1">
            <a:off x="6702947" y="3296753"/>
            <a:ext cx="1789047" cy="607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135F942-041E-4164-BA5A-9F08F87E32A4}"/>
              </a:ext>
            </a:extLst>
          </p:cNvPr>
          <p:cNvSpPr txBox="1"/>
          <p:nvPr/>
        </p:nvSpPr>
        <p:spPr>
          <a:xfrm>
            <a:off x="850790" y="40233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7F58CC0B-1837-4982-82E7-1893E0E454F5}"/>
              </a:ext>
            </a:extLst>
          </p:cNvPr>
          <p:cNvSpPr/>
          <p:nvPr/>
        </p:nvSpPr>
        <p:spPr>
          <a:xfrm>
            <a:off x="5789546" y="4605618"/>
            <a:ext cx="883334" cy="161939"/>
          </a:xfrm>
          <a:prstGeom prst="striped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F7D51A-CCB3-44B4-B2D7-89FF969A119E}"/>
              </a:ext>
            </a:extLst>
          </p:cNvPr>
          <p:cNvSpPr txBox="1"/>
          <p:nvPr/>
        </p:nvSpPr>
        <p:spPr>
          <a:xfrm>
            <a:off x="4484536" y="22502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ECB741-58A9-43C4-8FFB-4E8DF24C2DDA}"/>
              </a:ext>
            </a:extLst>
          </p:cNvPr>
          <p:cNvSpPr txBox="1"/>
          <p:nvPr/>
        </p:nvSpPr>
        <p:spPr>
          <a:xfrm>
            <a:off x="4484536" y="22502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DDAB79B-D90A-41DF-BC72-B3D184ACD0A0}"/>
              </a:ext>
            </a:extLst>
          </p:cNvPr>
          <p:cNvSpPr txBox="1"/>
          <p:nvPr/>
        </p:nvSpPr>
        <p:spPr>
          <a:xfrm>
            <a:off x="4484536" y="22502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14FC4D-2F08-4C0C-AC69-8D4A6A82841A}"/>
                  </a:ext>
                </a:extLst>
              </p:cNvPr>
              <p:cNvSpPr txBox="1"/>
              <p:nvPr/>
            </p:nvSpPr>
            <p:spPr>
              <a:xfrm>
                <a:off x="6742036" y="4561467"/>
                <a:ext cx="240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14FC4D-2F08-4C0C-AC69-8D4A6A828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036" y="4561467"/>
                <a:ext cx="2401964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2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8C82F7-0B4E-4A27-AA20-CF01F5FC0F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B4C91F-3CC4-4DA0-BA30-7CD0089FAB79}"/>
                  </a:ext>
                </a:extLst>
              </p:cNvPr>
              <p:cNvSpPr txBox="1"/>
              <p:nvPr/>
            </p:nvSpPr>
            <p:spPr>
              <a:xfrm>
                <a:off x="176733" y="238206"/>
                <a:ext cx="9229660" cy="514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complexity:</a:t>
                </a:r>
              </a:p>
              <a:p>
                <a:endParaRPr lang="en-US" altLang="zh-CN" sz="2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CH" altLang="zh-CN" sz="24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Karatsuba Multiplication Algorithm: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𝑛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⁡3</m:t>
                        </m:r>
                      </m:e>
                    </m:d>
                  </m:oMath>
                </a14:m>
                <a:endParaRPr lang="de-CH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de-CH" altLang="zh-CN" sz="24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de-CH" altLang="zh-CN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Remark: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Georgia" panose="02040502050405020303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    </a:t>
                </a:r>
                <a:endParaRPr lang="en-US" altLang="zh-CN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altLang="zh-CN" sz="180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For two number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80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 digit),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80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Arial" panose="020B0604020202020204" pitchFamily="34" charset="0"/>
                  </a:rPr>
                  <a:t> times multiplication</a:t>
                </a:r>
              </a:p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  <m:r>
                        <a:rPr lang="zh-CN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，</m:t>
                      </m:r>
                      <m:sSup>
                        <m:sSupPr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e>
                              </m:func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18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⁡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⁡3</m:t>
                              </m:r>
                            </m:e>
                          </m:d>
                        </m:sup>
                      </m:sSup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⁡3</m:t>
                          </m:r>
                        </m:sup>
                      </m:sSup>
                    </m:oMath>
                  </m:oMathPara>
                </a14:m>
                <a:endParaRPr lang="en-US" altLang="zh-CN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)=3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/2)+6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⁡3</m:t>
                          </m:r>
                        </m:e>
                      </m:d>
                    </m:oMath>
                  </m:oMathPara>
                </a14:m>
                <a:endParaRPr lang="zh-CN" altLang="zh-CN" sz="1800" dirty="0">
                  <a:solidFill>
                    <a:schemeClr val="tx1"/>
                  </a:solidFill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endParaRPr lang="de-CH" altLang="zh-CN" sz="24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zh-CN" altLang="zh-CN" sz="1800" dirty="0">
                  <a:solidFill>
                    <a:schemeClr val="tx1"/>
                  </a:solidFill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B4C91F-3CC4-4DA0-BA30-7CD0089FA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33" y="238206"/>
                <a:ext cx="9229660" cy="5141536"/>
              </a:xfrm>
              <a:prstGeom prst="rect">
                <a:avLst/>
              </a:prstGeom>
              <a:blipFill>
                <a:blip r:embed="rId2"/>
                <a:stretch>
                  <a:fillRect l="-1717" t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28654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783</Words>
  <Application>Microsoft Office PowerPoint</Application>
  <PresentationFormat>全屏显示(16:9)</PresentationFormat>
  <Paragraphs>128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Bebas Neue</vt:lpstr>
      <vt:lpstr>Saira Semi Condensed</vt:lpstr>
      <vt:lpstr>Arial</vt:lpstr>
      <vt:lpstr>Cambria Math</vt:lpstr>
      <vt:lpstr>Georgia</vt:lpstr>
      <vt:lpstr>Segoe Script</vt:lpstr>
      <vt:lpstr>Times New Roman</vt:lpstr>
      <vt:lpstr>Dardanius template</vt:lpstr>
      <vt:lpstr>PowerPoint 演示文稿</vt:lpstr>
      <vt:lpstr>PowerPoint 演示文稿</vt:lpstr>
      <vt:lpstr>1.   Montgomery  Modular multiplication Algorithm </vt:lpstr>
      <vt:lpstr>PowerPoint 演示文稿</vt:lpstr>
      <vt:lpstr>PowerPoint 演示文稿</vt:lpstr>
      <vt:lpstr>2.  Karatsuba Multiplication Algorithm </vt:lpstr>
      <vt:lpstr>PowerPoint 演示文稿</vt:lpstr>
      <vt:lpstr>PowerPoint 演示文稿</vt:lpstr>
      <vt:lpstr>PowerPoint 演示文稿</vt:lpstr>
      <vt:lpstr>PowerPoint 演示文稿</vt:lpstr>
      <vt:lpstr>Karatsuba  C  Codes:</vt:lpstr>
      <vt:lpstr>PowerPoint 演示文稿</vt:lpstr>
      <vt:lpstr>Karatsuba  C  Codes:</vt:lpstr>
      <vt:lpstr>PowerPoint 演示文稿</vt:lpstr>
      <vt:lpstr>Karatsuba  C  Codes:</vt:lpstr>
      <vt:lpstr>PowerPoint 演示文稿</vt:lpstr>
      <vt:lpstr>Karatsuba  C  Codes:</vt:lpstr>
      <vt:lpstr>Karatsuba  C  Codes:</vt:lpstr>
      <vt:lpstr>PowerPoint 演示文稿</vt:lpstr>
      <vt:lpstr>PowerPoint 演示文稿</vt:lpstr>
      <vt:lpstr>Karatsuba  C  Codes:</vt:lpstr>
      <vt:lpstr>PowerPoint 演示文稿</vt:lpstr>
      <vt:lpstr>Our results:</vt:lpstr>
      <vt:lpstr>Summary and Reflection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徐 贺</cp:lastModifiedBy>
  <cp:revision>5</cp:revision>
  <dcterms:modified xsi:type="dcterms:W3CDTF">2021-12-10T04:02:24Z</dcterms:modified>
</cp:coreProperties>
</file>