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Playfair Display"/>
      <p:regular r:id="rId36"/>
      <p:bold r:id="rId37"/>
      <p:italic r:id="rId38"/>
      <p:boldItalic r:id="rId39"/>
    </p:embeddedFont>
    <p:embeddedFont>
      <p:font typeface="Montserrat"/>
      <p:regular r:id="rId40"/>
      <p:bold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6.xml"/><Relationship Id="rId42" Type="http://schemas.openxmlformats.org/officeDocument/2006/relationships/font" Target="fonts/Oswald-regular.fntdata"/><Relationship Id="rId41" Type="http://schemas.openxmlformats.org/officeDocument/2006/relationships/font" Target="fonts/Montserrat-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Oswald-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layfairDisplay-bold.fntdata"/><Relationship Id="rId14" Type="http://schemas.openxmlformats.org/officeDocument/2006/relationships/slide" Target="slides/slide10.xml"/><Relationship Id="rId36" Type="http://schemas.openxmlformats.org/officeDocument/2006/relationships/font" Target="fonts/PlayfairDisplay-regular.fntdata"/><Relationship Id="rId17" Type="http://schemas.openxmlformats.org/officeDocument/2006/relationships/slide" Target="slides/slide13.xml"/><Relationship Id="rId39" Type="http://schemas.openxmlformats.org/officeDocument/2006/relationships/font" Target="fonts/PlayfairDisplay-boldItalic.fntdata"/><Relationship Id="rId16" Type="http://schemas.openxmlformats.org/officeDocument/2006/relationships/slide" Target="slides/slide12.xml"/><Relationship Id="rId38" Type="http://schemas.openxmlformats.org/officeDocument/2006/relationships/font" Target="fonts/PlayfairDisplay-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4286250" y="0"/>
            <a:ext cx="723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4358475" y="0"/>
            <a:ext cx="3853199" cy="5143499"/>
          </a:xfrm>
          <a:prstGeom prst="rect">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6800">
                <a:latin typeface="Playfair Display"/>
                <a:ea typeface="Playfair Display"/>
                <a:cs typeface="Playfair Display"/>
                <a:sym typeface="Playfair Display"/>
              </a:defRPr>
            </a:lvl1pPr>
            <a:lvl2pPr lvl="1" algn="ctr">
              <a:spcBef>
                <a:spcPts val="0"/>
              </a:spcBef>
              <a:buSzPct val="100000"/>
              <a:buFont typeface="Playfair Display"/>
              <a:defRPr b="1" sz="6800">
                <a:latin typeface="Playfair Display"/>
                <a:ea typeface="Playfair Display"/>
                <a:cs typeface="Playfair Display"/>
                <a:sym typeface="Playfair Display"/>
              </a:defRPr>
            </a:lvl2pPr>
            <a:lvl3pPr lvl="2" algn="ctr">
              <a:spcBef>
                <a:spcPts val="0"/>
              </a:spcBef>
              <a:buSzPct val="100000"/>
              <a:buFont typeface="Playfair Display"/>
              <a:defRPr b="1" sz="6800">
                <a:latin typeface="Playfair Display"/>
                <a:ea typeface="Playfair Display"/>
                <a:cs typeface="Playfair Display"/>
                <a:sym typeface="Playfair Display"/>
              </a:defRPr>
            </a:lvl3pPr>
            <a:lvl4pPr lvl="3" algn="ctr">
              <a:spcBef>
                <a:spcPts val="0"/>
              </a:spcBef>
              <a:buSzPct val="100000"/>
              <a:buFont typeface="Playfair Display"/>
              <a:defRPr b="1" sz="6800">
                <a:latin typeface="Playfair Display"/>
                <a:ea typeface="Playfair Display"/>
                <a:cs typeface="Playfair Display"/>
                <a:sym typeface="Playfair Display"/>
              </a:defRPr>
            </a:lvl4pPr>
            <a:lvl5pPr lvl="4" algn="ctr">
              <a:spcBef>
                <a:spcPts val="0"/>
              </a:spcBef>
              <a:buSzPct val="100000"/>
              <a:buFont typeface="Playfair Display"/>
              <a:defRPr b="1" sz="6800">
                <a:latin typeface="Playfair Display"/>
                <a:ea typeface="Playfair Display"/>
                <a:cs typeface="Playfair Display"/>
                <a:sym typeface="Playfair Display"/>
              </a:defRPr>
            </a:lvl5pPr>
            <a:lvl6pPr lvl="5" algn="ctr">
              <a:spcBef>
                <a:spcPts val="0"/>
              </a:spcBef>
              <a:buSzPct val="100000"/>
              <a:buFont typeface="Playfair Display"/>
              <a:defRPr b="1" sz="6800">
                <a:latin typeface="Playfair Display"/>
                <a:ea typeface="Playfair Display"/>
                <a:cs typeface="Playfair Display"/>
                <a:sym typeface="Playfair Display"/>
              </a:defRPr>
            </a:lvl6pPr>
            <a:lvl7pPr lvl="6" algn="ctr">
              <a:spcBef>
                <a:spcPts val="0"/>
              </a:spcBef>
              <a:buSzPct val="100000"/>
              <a:buFont typeface="Playfair Display"/>
              <a:defRPr b="1" sz="6800">
                <a:latin typeface="Playfair Display"/>
                <a:ea typeface="Playfair Display"/>
                <a:cs typeface="Playfair Display"/>
                <a:sym typeface="Playfair Display"/>
              </a:defRPr>
            </a:lvl7pPr>
            <a:lvl8pPr lvl="7" algn="ctr">
              <a:spcBef>
                <a:spcPts val="0"/>
              </a:spcBef>
              <a:buSzPct val="100000"/>
              <a:buFont typeface="Playfair Display"/>
              <a:defRPr b="1" sz="6800">
                <a:latin typeface="Playfair Display"/>
                <a:ea typeface="Playfair Display"/>
                <a:cs typeface="Playfair Display"/>
                <a:sym typeface="Playfair Display"/>
              </a:defRPr>
            </a:lvl8pPr>
            <a:lvl9pPr lvl="8" algn="ctr">
              <a:spcBef>
                <a:spcPts val="0"/>
              </a:spcBef>
              <a:buSzPct val="100000"/>
              <a:buFont typeface="Playfair Display"/>
              <a:defRPr b="1" sz="6800">
                <a:latin typeface="Playfair Display"/>
                <a:ea typeface="Playfair Display"/>
                <a:cs typeface="Playfair Display"/>
                <a:sym typeface="Playfair Display"/>
              </a:defRPr>
            </a:lvl9pPr>
          </a:lstStyle>
          <a:p/>
        </p:txBody>
      </p:sp>
      <p:sp>
        <p:nvSpPr>
          <p:cNvPr id="13" name="Shape 13"/>
          <p:cNvSpPr txBox="1"/>
          <p:nvPr>
            <p:ph idx="1" type="subTitle"/>
          </p:nvPr>
        </p:nvSpPr>
        <p:spPr>
          <a:xfrm>
            <a:off x="344250" y="3550650"/>
            <a:ext cx="4910100" cy="577799"/>
          </a:xfrm>
          <a:prstGeom prst="rect">
            <a:avLst/>
          </a:prstGeom>
          <a:solidFill>
            <a:schemeClr val="dk2"/>
          </a:solidFill>
        </p:spPr>
        <p:txBody>
          <a:bodyPr anchorCtr="0" anchor="ctr" bIns="91425" lIns="91425" rIns="91425" tIns="91425"/>
          <a:lstStyle>
            <a:lvl1pPr lvl="0">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b="1" sz="2400">
                <a:solidFill>
                  <a:schemeClr val="lt1"/>
                </a:solidFill>
                <a:latin typeface="Montserrat"/>
                <a:ea typeface="Montserrat"/>
                <a:cs typeface="Montserrat"/>
                <a:sym typeface="Montserrat"/>
              </a:defRPr>
            </a:lvl9pPr>
          </a:lstStyle>
          <a:p/>
        </p:txBody>
      </p:sp>
      <p:sp>
        <p:nvSpPr>
          <p:cNvPr id="14" name="Shape 14"/>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999925"/>
            <a:ext cx="8520599" cy="2146199"/>
          </a:xfrm>
          <a:prstGeom prst="rect">
            <a:avLst/>
          </a:prstGeom>
        </p:spPr>
        <p:txBody>
          <a:bodyPr anchorCtr="0" anchor="b" bIns="91425" lIns="91425" rIns="91425" tIns="91425"/>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accent5"/>
        </a:solidFill>
      </p:bgPr>
    </p:bg>
    <p:spTree>
      <p:nvGrpSpPr>
        <p:cNvPr id="15" name="Shape 15"/>
        <p:cNvGrpSpPr/>
        <p:nvPr/>
      </p:nvGrpSpPr>
      <p:grpSpPr>
        <a:xfrm>
          <a:off x="0" y="0"/>
          <a:ext cx="0" cy="0"/>
          <a:chOff x="0" y="0"/>
          <a:chExt cx="0" cy="0"/>
        </a:xfrm>
      </p:grpSpPr>
      <p:sp>
        <p:nvSpPr>
          <p:cNvPr id="16" name="Shape 16"/>
          <p:cNvSpPr/>
          <p:nvPr/>
        </p:nvSpPr>
        <p:spPr>
          <a:xfrm rot="5400000">
            <a:off x="4550700" y="-498599"/>
            <a:ext cx="42600" cy="84557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344250" y="1403850"/>
            <a:ext cx="8455500" cy="2146800"/>
          </a:xfrm>
          <a:prstGeom prst="rect">
            <a:avLst/>
          </a:prstGeom>
          <a:solidFill>
            <a:srgbClr val="FFFFFF"/>
          </a:solidFill>
        </p:spPr>
        <p:txBody>
          <a:bodyPr anchorCtr="0" anchor="ctr" bIns="91425" lIns="91425" rIns="91425" tIns="91425"/>
          <a:lstStyle>
            <a:lvl1pPr lvl="0" algn="ctr">
              <a:spcBef>
                <a:spcPts val="0"/>
              </a:spcBef>
              <a:buSzPct val="100000"/>
              <a:buFont typeface="Playfair Display"/>
              <a:defRPr b="1" sz="4800">
                <a:latin typeface="Playfair Display"/>
                <a:ea typeface="Playfair Display"/>
                <a:cs typeface="Playfair Display"/>
                <a:sym typeface="Playfair Display"/>
              </a:defRPr>
            </a:lvl1pPr>
            <a:lvl2pPr lvl="1" algn="ctr">
              <a:spcBef>
                <a:spcPts val="0"/>
              </a:spcBef>
              <a:buSzPct val="100000"/>
              <a:buFont typeface="Playfair Display"/>
              <a:defRPr b="1" sz="4800">
                <a:latin typeface="Playfair Display"/>
                <a:ea typeface="Playfair Display"/>
                <a:cs typeface="Playfair Display"/>
                <a:sym typeface="Playfair Display"/>
              </a:defRPr>
            </a:lvl2pPr>
            <a:lvl3pPr lvl="2" algn="ctr">
              <a:spcBef>
                <a:spcPts val="0"/>
              </a:spcBef>
              <a:buSzPct val="100000"/>
              <a:buFont typeface="Playfair Display"/>
              <a:defRPr b="1" sz="4800">
                <a:latin typeface="Playfair Display"/>
                <a:ea typeface="Playfair Display"/>
                <a:cs typeface="Playfair Display"/>
                <a:sym typeface="Playfair Display"/>
              </a:defRPr>
            </a:lvl3pPr>
            <a:lvl4pPr lvl="3" algn="ctr">
              <a:spcBef>
                <a:spcPts val="0"/>
              </a:spcBef>
              <a:buSzPct val="100000"/>
              <a:buFont typeface="Playfair Display"/>
              <a:defRPr b="1" sz="4800">
                <a:latin typeface="Playfair Display"/>
                <a:ea typeface="Playfair Display"/>
                <a:cs typeface="Playfair Display"/>
                <a:sym typeface="Playfair Display"/>
              </a:defRPr>
            </a:lvl4pPr>
            <a:lvl5pPr lvl="4" algn="ctr">
              <a:spcBef>
                <a:spcPts val="0"/>
              </a:spcBef>
              <a:buSzPct val="100000"/>
              <a:buFont typeface="Playfair Display"/>
              <a:defRPr b="1" sz="4800">
                <a:latin typeface="Playfair Display"/>
                <a:ea typeface="Playfair Display"/>
                <a:cs typeface="Playfair Display"/>
                <a:sym typeface="Playfair Display"/>
              </a:defRPr>
            </a:lvl5pPr>
            <a:lvl6pPr lvl="5" algn="ctr">
              <a:spcBef>
                <a:spcPts val="0"/>
              </a:spcBef>
              <a:buSzPct val="100000"/>
              <a:buFont typeface="Playfair Display"/>
              <a:defRPr b="1" sz="4800">
                <a:latin typeface="Playfair Display"/>
                <a:ea typeface="Playfair Display"/>
                <a:cs typeface="Playfair Display"/>
                <a:sym typeface="Playfair Display"/>
              </a:defRPr>
            </a:lvl6pPr>
            <a:lvl7pPr lvl="6" algn="ctr">
              <a:spcBef>
                <a:spcPts val="0"/>
              </a:spcBef>
              <a:buSzPct val="100000"/>
              <a:buFont typeface="Playfair Display"/>
              <a:defRPr b="1" sz="4800">
                <a:latin typeface="Playfair Display"/>
                <a:ea typeface="Playfair Display"/>
                <a:cs typeface="Playfair Display"/>
                <a:sym typeface="Playfair Display"/>
              </a:defRPr>
            </a:lvl7pPr>
            <a:lvl8pPr lvl="7" algn="ctr">
              <a:spcBef>
                <a:spcPts val="0"/>
              </a:spcBef>
              <a:buSzPct val="100000"/>
              <a:buFont typeface="Playfair Display"/>
              <a:defRPr b="1" sz="4800">
                <a:latin typeface="Playfair Display"/>
                <a:ea typeface="Playfair Display"/>
                <a:cs typeface="Playfair Display"/>
                <a:sym typeface="Playfair Display"/>
              </a:defRPr>
            </a:lvl8pPr>
            <a:lvl9pPr lvl="8" algn="ctr">
              <a:spcBef>
                <a:spcPts val="0"/>
              </a:spcBef>
              <a:buSzPct val="100000"/>
              <a:buFont typeface="Playfair Display"/>
              <a:defRPr b="1" sz="4800">
                <a:latin typeface="Playfair Display"/>
                <a:ea typeface="Playfair Display"/>
                <a:cs typeface="Playfair Display"/>
                <a:sym typeface="Playfair Display"/>
              </a:defRPr>
            </a:lvl9pPr>
          </a:lstStyle>
          <a:p/>
        </p:txBody>
      </p:sp>
      <p:sp>
        <p:nvSpPr>
          <p:cNvPr id="18" name="Shape 18"/>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234075"/>
            <a:ext cx="8520599" cy="3334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234050"/>
            <a:ext cx="3999899"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234050"/>
            <a:ext cx="3999899" cy="33348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p:txBody>
      </p:sp>
      <p:sp>
        <p:nvSpPr>
          <p:cNvPr id="37" name="Shape 3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265500" y="1081675"/>
            <a:ext cx="4045199" cy="1786199"/>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9214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234075"/>
            <a:ext cx="8520599" cy="33348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3.png"/><Relationship Id="rId5" Type="http://schemas.openxmlformats.org/officeDocument/2006/relationships/image" Target="../media/image02.png"/><Relationship Id="rId6"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44250" y="1403850"/>
            <a:ext cx="8455500" cy="2146800"/>
          </a:xfrm>
          <a:prstGeom prst="rect">
            <a:avLst/>
          </a:prstGeom>
        </p:spPr>
        <p:txBody>
          <a:bodyPr anchorCtr="0" anchor="ctr" bIns="91425" lIns="91425" rIns="91425" tIns="91425">
            <a:noAutofit/>
          </a:bodyPr>
          <a:lstStyle/>
          <a:p>
            <a:pPr lvl="0" rtl="0">
              <a:spcBef>
                <a:spcPts val="0"/>
              </a:spcBef>
              <a:buNone/>
            </a:pPr>
            <a:r>
              <a:rPr lang="en"/>
              <a:t>Lamp Stack</a:t>
            </a:r>
          </a:p>
          <a:p>
            <a:pPr lvl="0">
              <a:spcBef>
                <a:spcPts val="0"/>
              </a:spcBef>
              <a:buNone/>
            </a:pPr>
            <a:r>
              <a:rPr lang="en"/>
              <a:t>by Russell Powers</a:t>
            </a:r>
          </a:p>
        </p:txBody>
      </p:sp>
      <p:sp>
        <p:nvSpPr>
          <p:cNvPr id="59" name="Shape 59"/>
          <p:cNvSpPr txBox="1"/>
          <p:nvPr>
            <p:ph idx="1" type="subTitle"/>
          </p:nvPr>
        </p:nvSpPr>
        <p:spPr>
          <a:xfrm>
            <a:off x="344250" y="3550650"/>
            <a:ext cx="4910100" cy="577799"/>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SELECT</a:t>
            </a:r>
          </a:p>
        </p:txBody>
      </p:sp>
      <p:sp>
        <p:nvSpPr>
          <p:cNvPr id="125" name="Shape 125"/>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Clr>
                <a:schemeClr val="dk2"/>
              </a:buClr>
              <a:buSzPct val="61111"/>
              <a:buFont typeface="Arial"/>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UPDATE</a:t>
            </a:r>
          </a:p>
        </p:txBody>
      </p:sp>
      <p:sp>
        <p:nvSpPr>
          <p:cNvPr id="131" name="Shape 131"/>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Clr>
                <a:schemeClr val="dk2"/>
              </a:buClr>
              <a:buSzPct val="61111"/>
              <a:buFont typeface="Arial"/>
              <a:buNone/>
            </a:pPr>
            <a:r>
              <a:t/>
            </a:r>
            <a:endParaRPr/>
          </a:p>
          <a:p>
            <a:pPr lvl="0">
              <a:spcBef>
                <a:spcPts val="0"/>
              </a:spcBef>
              <a:buClr>
                <a:schemeClr val="dk2"/>
              </a:buClr>
              <a:buSzPct val="61111"/>
              <a:buFont typeface="Arial"/>
              <a:buNone/>
            </a:pPr>
            <a:br>
              <a:rPr lang="en"/>
            </a:b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DELETE</a:t>
            </a:r>
          </a:p>
        </p:txBody>
      </p:sp>
      <p:sp>
        <p:nvSpPr>
          <p:cNvPr id="137" name="Shape 137"/>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Clr>
                <a:schemeClr val="dk2"/>
              </a:buClr>
              <a:buSzPct val="61111"/>
              <a:buFont typeface="Arial"/>
              <a:buNone/>
            </a:pPr>
            <a:br>
              <a:rPr lang="en"/>
            </a:b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functions</a:t>
            </a:r>
          </a:p>
          <a:p>
            <a:pPr lvl="0">
              <a:spcBef>
                <a:spcPts val="0"/>
              </a:spcBef>
              <a:buNone/>
            </a:pPr>
            <a:r>
              <a:t/>
            </a:r>
            <a:endParaRPr/>
          </a:p>
        </p:txBody>
      </p:sp>
      <p:sp>
        <p:nvSpPr>
          <p:cNvPr id="143" name="Shape 143"/>
          <p:cNvSpPr txBox="1"/>
          <p:nvPr>
            <p:ph idx="1" type="body"/>
          </p:nvPr>
        </p:nvSpPr>
        <p:spPr>
          <a:xfrm>
            <a:off x="311700" y="1234075"/>
            <a:ext cx="8520599" cy="333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725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Joins</a:t>
            </a:r>
          </a:p>
        </p:txBody>
      </p:sp>
      <p:sp>
        <p:nvSpPr>
          <p:cNvPr id="149" name="Shape 149"/>
          <p:cNvSpPr txBox="1"/>
          <p:nvPr>
            <p:ph idx="1" type="body"/>
          </p:nvPr>
        </p:nvSpPr>
        <p:spPr>
          <a:xfrm>
            <a:off x="311700" y="1234075"/>
            <a:ext cx="8520599" cy="333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Left Join</a:t>
            </a:r>
          </a:p>
          <a:p>
            <a:pPr lvl="0">
              <a:spcBef>
                <a:spcPts val="0"/>
              </a:spcBef>
              <a:buNone/>
            </a:pPr>
            <a:r>
              <a:t/>
            </a:r>
            <a:endParaRPr/>
          </a:p>
        </p:txBody>
      </p:sp>
      <p:sp>
        <p:nvSpPr>
          <p:cNvPr id="155" name="Shape 155"/>
          <p:cNvSpPr txBox="1"/>
          <p:nvPr>
            <p:ph idx="1" type="body"/>
          </p:nvPr>
        </p:nvSpPr>
        <p:spPr>
          <a:xfrm>
            <a:off x="311700" y="904350"/>
            <a:ext cx="8520599" cy="333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Export</a:t>
            </a:r>
          </a:p>
          <a:p>
            <a:pPr lvl="0">
              <a:spcBef>
                <a:spcPts val="0"/>
              </a:spcBef>
              <a:buNone/>
            </a:pPr>
            <a:r>
              <a:t/>
            </a:r>
            <a:endParaRPr/>
          </a:p>
        </p:txBody>
      </p:sp>
      <p:sp>
        <p:nvSpPr>
          <p:cNvPr id="161" name="Shape 161"/>
          <p:cNvSpPr txBox="1"/>
          <p:nvPr>
            <p:ph idx="1" type="body"/>
          </p:nvPr>
        </p:nvSpPr>
        <p:spPr>
          <a:xfrm>
            <a:off x="311700" y="1234075"/>
            <a:ext cx="8520599" cy="333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Asenment (Example Projects)</a:t>
            </a:r>
          </a:p>
          <a:p>
            <a:pPr lvl="0" rtl="0">
              <a:spcBef>
                <a:spcPts val="0"/>
              </a:spcBef>
              <a:buNone/>
            </a:pPr>
            <a:r>
              <a:t/>
            </a:r>
            <a:endParaRPr/>
          </a:p>
          <a:p>
            <a:pPr lvl="0">
              <a:spcBef>
                <a:spcPts val="0"/>
              </a:spcBef>
              <a:buNone/>
            </a:pPr>
            <a:r>
              <a:t/>
            </a:r>
            <a:endParaRPr/>
          </a:p>
        </p:txBody>
      </p:sp>
      <p:sp>
        <p:nvSpPr>
          <p:cNvPr id="167" name="Shape 167"/>
          <p:cNvSpPr txBox="1"/>
          <p:nvPr>
            <p:ph idx="1" type="body"/>
          </p:nvPr>
        </p:nvSpPr>
        <p:spPr>
          <a:xfrm>
            <a:off x="311700" y="1234075"/>
            <a:ext cx="8520599" cy="3334800"/>
          </a:xfrm>
          <a:prstGeom prst="rect">
            <a:avLst/>
          </a:prstGeom>
        </p:spPr>
        <p:txBody>
          <a:bodyPr anchorCtr="0" anchor="t" bIns="91425" lIns="91425" rIns="91425" tIns="91425">
            <a:noAutofit/>
          </a:bodyPr>
          <a:lstStyle/>
          <a:p>
            <a:pPr indent="0" lvl="0" marL="0" rtl="0">
              <a:spcBef>
                <a:spcPts val="0"/>
              </a:spcBef>
              <a:buNone/>
            </a:pPr>
            <a:r>
              <a:rPr lang="en"/>
              <a:t>ERD Lessons</a:t>
            </a:r>
          </a:p>
          <a:p>
            <a:pPr indent="457200" lvl="0" rtl="0">
              <a:spcBef>
                <a:spcPts val="0"/>
              </a:spcBef>
              <a:buNone/>
            </a:pPr>
            <a:r>
              <a:rPr lang="en"/>
              <a:t>Books</a:t>
            </a:r>
          </a:p>
          <a:p>
            <a:pPr indent="457200" lvl="0" rtl="0">
              <a:spcBef>
                <a:spcPts val="0"/>
              </a:spcBef>
              <a:buNone/>
            </a:pPr>
            <a:r>
              <a:rPr lang="en"/>
              <a:t>Blogs</a:t>
            </a:r>
          </a:p>
          <a:p>
            <a:pPr indent="457200" lvl="0" rtl="0">
              <a:spcBef>
                <a:spcPts val="0"/>
              </a:spcBef>
              <a:buNone/>
            </a:pPr>
            <a:r>
              <a:rPr lang="en"/>
              <a:t>User Dashboard</a:t>
            </a:r>
          </a:p>
          <a:p>
            <a:pPr lvl="0" rtl="0">
              <a:spcBef>
                <a:spcPts val="0"/>
              </a:spcBef>
              <a:buNone/>
            </a:pPr>
            <a:r>
              <a:rPr lang="en"/>
              <a:t>MySQL Queries</a:t>
            </a:r>
          </a:p>
          <a:p>
            <a:pPr lvl="0" rtl="0">
              <a:spcBef>
                <a:spcPts val="0"/>
              </a:spcBef>
              <a:buNone/>
            </a:pPr>
            <a:r>
              <a:rPr lang="en"/>
              <a:t>	MySQl Workbench </a:t>
            </a:r>
          </a:p>
          <a:p>
            <a:pPr lvl="0" rtl="0">
              <a:spcBef>
                <a:spcPts val="0"/>
              </a:spcBef>
              <a:buNone/>
            </a:pPr>
            <a:r>
              <a:rPr lang="en"/>
              <a:t>	MySQLCountries</a:t>
            </a:r>
          </a:p>
          <a:p>
            <a:pPr lvl="0" rtl="0">
              <a:spcBef>
                <a:spcPts val="0"/>
              </a:spcBef>
              <a:buNone/>
            </a:pPr>
            <a:r>
              <a:rPr lang="en"/>
              <a:t>	Sakila</a:t>
            </a:r>
          </a:p>
          <a:p>
            <a:pPr lvl="0" rtl="0">
              <a:spcBef>
                <a:spcPts val="0"/>
              </a:spcBef>
              <a:buNone/>
            </a:pPr>
            <a:r>
              <a:rPr lang="en"/>
              <a:t>	</a:t>
            </a:r>
          </a:p>
          <a:p>
            <a:pPr lvl="0">
              <a:spcBef>
                <a:spcPts val="0"/>
              </a:spcBef>
              <a:buNone/>
            </a:pPr>
            <a:r>
              <a:rPr lang="en"/>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PHP</a:t>
            </a:r>
          </a:p>
        </p:txBody>
      </p:sp>
      <p:sp>
        <p:nvSpPr>
          <p:cNvPr id="173" name="Shape 173"/>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None/>
            </a:pPr>
            <a:r>
              <a:rPr lang="en"/>
              <a:t>Fundamentals</a:t>
            </a:r>
          </a:p>
          <a:p>
            <a:pPr lvl="0" rtl="0">
              <a:spcBef>
                <a:spcPts val="0"/>
              </a:spcBef>
              <a:buNone/>
            </a:pPr>
            <a:r>
              <a:rPr lang="en"/>
              <a:t>Advanced</a:t>
            </a:r>
          </a:p>
          <a:p>
            <a:pPr lvl="0">
              <a:spcBef>
                <a:spcPts val="0"/>
              </a:spcBef>
              <a:buNone/>
            </a:pPr>
            <a:r>
              <a:rPr lang="en"/>
              <a:t>PHP with MySql</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Fundamentals</a:t>
            </a:r>
          </a:p>
        </p:txBody>
      </p:sp>
      <p:sp>
        <p:nvSpPr>
          <p:cNvPr id="179" name="Shape 179"/>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None/>
            </a:pPr>
            <a:r>
              <a:rPr lang="en"/>
              <a:t>	Setting UP </a:t>
            </a:r>
          </a:p>
          <a:p>
            <a:pPr lvl="0" rtl="0">
              <a:spcBef>
                <a:spcPts val="0"/>
              </a:spcBef>
              <a:buNone/>
            </a:pPr>
            <a:r>
              <a:rPr lang="en"/>
              <a:t>Variables</a:t>
            </a:r>
          </a:p>
          <a:p>
            <a:pPr lvl="0" rtl="0">
              <a:spcBef>
                <a:spcPts val="0"/>
              </a:spcBef>
              <a:buNone/>
            </a:pPr>
            <a:r>
              <a:rPr lang="en"/>
              <a:t>Arrays</a:t>
            </a:r>
          </a:p>
          <a:p>
            <a:pPr lvl="0" rtl="0">
              <a:spcBef>
                <a:spcPts val="0"/>
              </a:spcBef>
              <a:buNone/>
            </a:pPr>
            <a:r>
              <a:rPr lang="en"/>
              <a:t>Conditionals</a:t>
            </a:r>
          </a:p>
          <a:p>
            <a:pPr lvl="0" rtl="0">
              <a:spcBef>
                <a:spcPts val="0"/>
              </a:spcBef>
              <a:buNone/>
            </a:pPr>
            <a:r>
              <a:rPr lang="en"/>
              <a:t>Loops</a:t>
            </a:r>
          </a:p>
          <a:p>
            <a:pPr lvl="0" rtl="0">
              <a:spcBef>
                <a:spcPts val="0"/>
              </a:spcBef>
              <a:buNone/>
            </a:pPr>
            <a:r>
              <a:rPr lang="en"/>
              <a:t>Multidimensional Arrays</a:t>
            </a:r>
          </a:p>
          <a:p>
            <a:pPr lvl="0">
              <a:spcBef>
                <a:spcPts val="0"/>
              </a:spcBef>
              <a:buNone/>
            </a:pPr>
            <a:r>
              <a:rPr lang="en"/>
              <a:t>Assessments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ToC</a:t>
            </a:r>
          </a:p>
        </p:txBody>
      </p:sp>
      <p:sp>
        <p:nvSpPr>
          <p:cNvPr id="65" name="Shape 65"/>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spcAft>
                <a:spcPts val="0"/>
              </a:spcAft>
              <a:buClr>
                <a:schemeClr val="dk2"/>
              </a:buClr>
              <a:buSzPct val="100000"/>
              <a:buFont typeface="Arial"/>
              <a:buNone/>
            </a:pPr>
            <a:r>
              <a:t/>
            </a:r>
            <a:endParaRPr sz="1100">
              <a:latin typeface="Arial"/>
              <a:ea typeface="Arial"/>
              <a:cs typeface="Arial"/>
              <a:sym typeface="Arial"/>
            </a:endParaRPr>
          </a:p>
          <a:p>
            <a:pPr lvl="0" rtl="0">
              <a:spcBef>
                <a:spcPts val="0"/>
              </a:spcBef>
              <a:spcAft>
                <a:spcPts val="0"/>
              </a:spcAft>
              <a:buClr>
                <a:schemeClr val="dk2"/>
              </a:buClr>
              <a:buSzPct val="100000"/>
              <a:buFont typeface="Arial"/>
              <a:buNone/>
            </a:pPr>
            <a:r>
              <a:t/>
            </a:r>
            <a:endParaRPr sz="1100">
              <a:latin typeface="Arial"/>
              <a:ea typeface="Arial"/>
              <a:cs typeface="Arial"/>
              <a:sym typeface="Arial"/>
            </a:endParaRPr>
          </a:p>
          <a:p>
            <a:pPr lvl="0" rtl="0">
              <a:spcBef>
                <a:spcPts val="0"/>
              </a:spcBef>
              <a:buClr>
                <a:schemeClr val="dk2"/>
              </a:buClr>
              <a:buSzPct val="61111"/>
              <a:buFont typeface="Arial"/>
              <a:buNone/>
            </a:pPr>
            <a:r>
              <a:t/>
            </a:r>
            <a:endParaRPr/>
          </a:p>
          <a:p>
            <a:pPr lvl="0">
              <a:spcBef>
                <a:spcPts val="0"/>
              </a:spcBef>
              <a:buNone/>
            </a:pPr>
            <a:r>
              <a:t/>
            </a:r>
            <a:endParaRPr/>
          </a:p>
        </p:txBody>
      </p:sp>
      <p:sp>
        <p:nvSpPr>
          <p:cNvPr id="66" name="Shape 66"/>
          <p:cNvSpPr txBox="1"/>
          <p:nvPr/>
        </p:nvSpPr>
        <p:spPr>
          <a:xfrm>
            <a:off x="-476750" y="1127725"/>
            <a:ext cx="2998200" cy="15585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100">
                <a:solidFill>
                  <a:schemeClr val="dk2"/>
                </a:solidFill>
              </a:rPr>
              <a:t>           </a:t>
            </a:r>
            <a:r>
              <a:rPr b="1" lang="en" sz="1100">
                <a:solidFill>
                  <a:schemeClr val="dk2"/>
                </a:solidFill>
              </a:rPr>
              <a:t>    MySQL</a:t>
            </a:r>
          </a:p>
          <a:p>
            <a:pPr indent="-298450" lvl="1" marL="914400" rtl="0">
              <a:lnSpc>
                <a:spcPct val="115000"/>
              </a:lnSpc>
              <a:spcBef>
                <a:spcPts val="0"/>
              </a:spcBef>
              <a:buClr>
                <a:schemeClr val="dk2"/>
              </a:buClr>
              <a:buSzPct val="100000"/>
              <a:buFont typeface="Arial"/>
              <a:buChar char="○"/>
            </a:pPr>
            <a:r>
              <a:rPr lang="en" sz="1100">
                <a:solidFill>
                  <a:schemeClr val="dk2"/>
                </a:solidFill>
              </a:rPr>
              <a:t>ERD Lessions</a:t>
            </a:r>
          </a:p>
          <a:p>
            <a:pPr indent="-298450" lvl="2" marL="1371600" rtl="0">
              <a:lnSpc>
                <a:spcPct val="115000"/>
              </a:lnSpc>
              <a:spcBef>
                <a:spcPts val="0"/>
              </a:spcBef>
              <a:buClr>
                <a:schemeClr val="dk2"/>
              </a:buClr>
              <a:buSzPct val="100000"/>
              <a:buFont typeface="Arial"/>
              <a:buChar char="■"/>
            </a:pPr>
            <a:r>
              <a:rPr lang="en" sz="1100">
                <a:solidFill>
                  <a:schemeClr val="dk2"/>
                </a:solidFill>
              </a:rPr>
              <a:t>creating DATA</a:t>
            </a:r>
          </a:p>
          <a:p>
            <a:pPr indent="-298450" lvl="2" marL="1371600" rtl="0">
              <a:lnSpc>
                <a:spcPct val="115000"/>
              </a:lnSpc>
              <a:spcBef>
                <a:spcPts val="0"/>
              </a:spcBef>
              <a:buClr>
                <a:schemeClr val="dk2"/>
              </a:buClr>
              <a:buSzPct val="100000"/>
              <a:buFont typeface="Arial"/>
              <a:buChar char="■"/>
            </a:pPr>
            <a:r>
              <a:rPr lang="en" sz="1100">
                <a:solidFill>
                  <a:schemeClr val="dk2"/>
                </a:solidFill>
              </a:rPr>
              <a:t> manipulating DATA</a:t>
            </a:r>
          </a:p>
          <a:p>
            <a:pPr indent="-298450" lvl="2" marL="1371600" rtl="0">
              <a:lnSpc>
                <a:spcPct val="115000"/>
              </a:lnSpc>
              <a:spcBef>
                <a:spcPts val="0"/>
              </a:spcBef>
              <a:buClr>
                <a:schemeClr val="dk2"/>
              </a:buClr>
              <a:buSzPct val="100000"/>
              <a:buFont typeface="Arial"/>
              <a:buChar char="■"/>
            </a:pPr>
            <a:r>
              <a:rPr lang="en" sz="1100">
                <a:solidFill>
                  <a:schemeClr val="dk2"/>
                </a:solidFill>
              </a:rPr>
              <a:t> saving data.</a:t>
            </a:r>
          </a:p>
          <a:p>
            <a:pPr indent="-298450" lvl="2" marL="1371600" rtl="0">
              <a:lnSpc>
                <a:spcPct val="115000"/>
              </a:lnSpc>
              <a:spcBef>
                <a:spcPts val="0"/>
              </a:spcBef>
              <a:buClr>
                <a:schemeClr val="dk2"/>
              </a:buClr>
              <a:buSzPct val="100000"/>
              <a:buFont typeface="Arial"/>
              <a:buChar char="■"/>
            </a:pPr>
            <a:r>
              <a:rPr lang="en" sz="1100">
                <a:solidFill>
                  <a:schemeClr val="dk2"/>
                </a:solidFill>
              </a:rPr>
              <a:t>View</a:t>
            </a:r>
          </a:p>
          <a:p>
            <a:pPr indent="-298450" lvl="2" marL="1371600" rtl="0">
              <a:lnSpc>
                <a:spcPct val="115000"/>
              </a:lnSpc>
              <a:spcBef>
                <a:spcPts val="0"/>
              </a:spcBef>
              <a:buClr>
                <a:schemeClr val="dk2"/>
              </a:buClr>
              <a:buSzPct val="100000"/>
              <a:buFont typeface="Arial"/>
              <a:buChar char="■"/>
            </a:pPr>
            <a:r>
              <a:rPr lang="en" sz="1100">
                <a:solidFill>
                  <a:schemeClr val="dk2"/>
                </a:solidFill>
              </a:rPr>
              <a:t>logic</a:t>
            </a:r>
          </a:p>
          <a:p>
            <a:pPr indent="-298450" lvl="2" marL="1371600" rtl="0">
              <a:lnSpc>
                <a:spcPct val="115000"/>
              </a:lnSpc>
              <a:spcBef>
                <a:spcPts val="0"/>
              </a:spcBef>
              <a:buClr>
                <a:schemeClr val="dk2"/>
              </a:buClr>
              <a:buSzPct val="100000"/>
              <a:buFont typeface="Arial"/>
              <a:buChar char="■"/>
            </a:pPr>
            <a:r>
              <a:rPr lang="en" sz="1100">
                <a:solidFill>
                  <a:schemeClr val="dk2"/>
                </a:solidFill>
              </a:rPr>
              <a:t>database</a:t>
            </a:r>
          </a:p>
          <a:p>
            <a:pPr indent="-298450" lvl="2" marL="1371600" rtl="0">
              <a:lnSpc>
                <a:spcPct val="115000"/>
              </a:lnSpc>
              <a:spcBef>
                <a:spcPts val="0"/>
              </a:spcBef>
              <a:buClr>
                <a:schemeClr val="dk2"/>
              </a:buClr>
              <a:buSzPct val="100000"/>
              <a:buFont typeface="Arial"/>
              <a:buChar char="■"/>
            </a:pPr>
            <a:r>
              <a:rPr lang="en" sz="1100">
                <a:solidFill>
                  <a:schemeClr val="dk2"/>
                </a:solidFill>
              </a:rPr>
              <a:t>relational database models</a:t>
            </a:r>
          </a:p>
          <a:p>
            <a:pPr lvl="0">
              <a:spcBef>
                <a:spcPts val="0"/>
              </a:spcBef>
              <a:buNone/>
            </a:pPr>
            <a:r>
              <a:t/>
            </a:r>
            <a:endParaRPr/>
          </a:p>
        </p:txBody>
      </p:sp>
      <p:sp>
        <p:nvSpPr>
          <p:cNvPr id="67" name="Shape 67"/>
          <p:cNvSpPr txBox="1"/>
          <p:nvPr/>
        </p:nvSpPr>
        <p:spPr>
          <a:xfrm>
            <a:off x="1265275" y="1017725"/>
            <a:ext cx="3750000" cy="3593999"/>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100">
                <a:solidFill>
                  <a:schemeClr val="dk2"/>
                </a:solidFill>
              </a:rPr>
              <a:t>              </a:t>
            </a:r>
            <a:r>
              <a:rPr b="1" lang="en" sz="1100">
                <a:solidFill>
                  <a:schemeClr val="dk2"/>
                </a:solidFill>
              </a:rPr>
              <a:t>MYSQL Queries</a:t>
            </a:r>
            <a:r>
              <a:rPr lang="en" sz="1100">
                <a:solidFill>
                  <a:schemeClr val="dk2"/>
                </a:solidFill>
              </a:rPr>
              <a:t>	</a:t>
            </a:r>
          </a:p>
          <a:p>
            <a:pPr indent="-298450" lvl="2" marL="1371600" rtl="0">
              <a:lnSpc>
                <a:spcPct val="115000"/>
              </a:lnSpc>
              <a:spcBef>
                <a:spcPts val="0"/>
              </a:spcBef>
              <a:buClr>
                <a:schemeClr val="dk2"/>
              </a:buClr>
              <a:buSzPct val="100000"/>
              <a:buFont typeface="Arial"/>
              <a:buChar char="■"/>
            </a:pPr>
            <a:r>
              <a:rPr lang="en" sz="1100">
                <a:solidFill>
                  <a:schemeClr val="dk2"/>
                </a:solidFill>
              </a:rPr>
              <a:t>Connecting</a:t>
            </a:r>
          </a:p>
          <a:p>
            <a:pPr indent="-298450" lvl="2" marL="1371600" rtl="0">
              <a:lnSpc>
                <a:spcPct val="115000"/>
              </a:lnSpc>
              <a:spcBef>
                <a:spcPts val="0"/>
              </a:spcBef>
              <a:buClr>
                <a:schemeClr val="dk2"/>
              </a:buClr>
              <a:buSzPct val="100000"/>
              <a:buFont typeface="Arial"/>
              <a:buChar char="■"/>
            </a:pPr>
            <a:r>
              <a:rPr lang="en" sz="1100">
                <a:solidFill>
                  <a:schemeClr val="dk2"/>
                </a:solidFill>
              </a:rPr>
              <a:t>INSERT</a:t>
            </a:r>
          </a:p>
          <a:p>
            <a:pPr indent="-298450" lvl="2" marL="1371600" rtl="0">
              <a:lnSpc>
                <a:spcPct val="115000"/>
              </a:lnSpc>
              <a:spcBef>
                <a:spcPts val="0"/>
              </a:spcBef>
              <a:buClr>
                <a:schemeClr val="dk2"/>
              </a:buClr>
              <a:buSzPct val="100000"/>
              <a:buFont typeface="Arial"/>
              <a:buChar char="■"/>
            </a:pPr>
            <a:r>
              <a:rPr lang="en" sz="1100">
                <a:solidFill>
                  <a:schemeClr val="dk2"/>
                </a:solidFill>
              </a:rPr>
              <a:t>SELECT</a:t>
            </a:r>
          </a:p>
          <a:p>
            <a:pPr indent="-298450" lvl="2" marL="1371600" rtl="0">
              <a:lnSpc>
                <a:spcPct val="115000"/>
              </a:lnSpc>
              <a:spcBef>
                <a:spcPts val="0"/>
              </a:spcBef>
              <a:buClr>
                <a:schemeClr val="dk2"/>
              </a:buClr>
              <a:buSzPct val="100000"/>
              <a:buFont typeface="Arial"/>
              <a:buChar char="■"/>
            </a:pPr>
            <a:r>
              <a:rPr lang="en" sz="1100">
                <a:solidFill>
                  <a:schemeClr val="dk2"/>
                </a:solidFill>
              </a:rPr>
              <a:t>UPDATE</a:t>
            </a:r>
          </a:p>
          <a:p>
            <a:pPr indent="-298450" lvl="2" marL="1371600" rtl="0">
              <a:lnSpc>
                <a:spcPct val="115000"/>
              </a:lnSpc>
              <a:spcBef>
                <a:spcPts val="0"/>
              </a:spcBef>
              <a:buClr>
                <a:schemeClr val="dk2"/>
              </a:buClr>
              <a:buSzPct val="100000"/>
              <a:buFont typeface="Arial"/>
              <a:buChar char="■"/>
            </a:pPr>
            <a:r>
              <a:rPr lang="en" sz="1100">
                <a:solidFill>
                  <a:schemeClr val="dk2"/>
                </a:solidFill>
              </a:rPr>
              <a:t>DELETE</a:t>
            </a:r>
          </a:p>
          <a:p>
            <a:pPr indent="-298450" lvl="2" marL="1371600" rtl="0">
              <a:lnSpc>
                <a:spcPct val="115000"/>
              </a:lnSpc>
              <a:spcBef>
                <a:spcPts val="0"/>
              </a:spcBef>
              <a:buClr>
                <a:schemeClr val="dk2"/>
              </a:buClr>
              <a:buSzPct val="100000"/>
              <a:buFont typeface="Arial"/>
              <a:buChar char="■"/>
            </a:pPr>
            <a:r>
              <a:rPr lang="en" sz="1100">
                <a:solidFill>
                  <a:schemeClr val="dk2"/>
                </a:solidFill>
              </a:rPr>
              <a:t>functions</a:t>
            </a:r>
          </a:p>
          <a:p>
            <a:pPr indent="-298450" lvl="2" marL="1371600" rtl="0">
              <a:lnSpc>
                <a:spcPct val="115000"/>
              </a:lnSpc>
              <a:spcBef>
                <a:spcPts val="0"/>
              </a:spcBef>
              <a:buClr>
                <a:schemeClr val="dk2"/>
              </a:buClr>
              <a:buSzPct val="100000"/>
              <a:buFont typeface="Arial"/>
              <a:buChar char="■"/>
            </a:pPr>
            <a:r>
              <a:rPr lang="en" sz="1100">
                <a:solidFill>
                  <a:schemeClr val="dk2"/>
                </a:solidFill>
              </a:rPr>
              <a:t>Joins</a:t>
            </a:r>
          </a:p>
          <a:p>
            <a:pPr indent="-298450" lvl="2" marL="1371600" rtl="0">
              <a:lnSpc>
                <a:spcPct val="115000"/>
              </a:lnSpc>
              <a:spcBef>
                <a:spcPts val="0"/>
              </a:spcBef>
              <a:buClr>
                <a:schemeClr val="dk2"/>
              </a:buClr>
              <a:buSzPct val="100000"/>
              <a:buFont typeface="Arial"/>
              <a:buChar char="■"/>
            </a:pPr>
            <a:r>
              <a:rPr lang="en" sz="1100">
                <a:solidFill>
                  <a:schemeClr val="dk2"/>
                </a:solidFill>
              </a:rPr>
              <a:t>Left Join</a:t>
            </a:r>
          </a:p>
          <a:p>
            <a:pPr indent="-298450" lvl="2" marL="1371600" rtl="0">
              <a:lnSpc>
                <a:spcPct val="115000"/>
              </a:lnSpc>
              <a:spcBef>
                <a:spcPts val="0"/>
              </a:spcBef>
              <a:buClr>
                <a:schemeClr val="dk2"/>
              </a:buClr>
              <a:buSzPct val="100000"/>
              <a:buFont typeface="Arial"/>
              <a:buChar char="■"/>
            </a:pPr>
            <a:r>
              <a:rPr lang="en" sz="1100">
                <a:solidFill>
                  <a:schemeClr val="dk2"/>
                </a:solidFill>
              </a:rPr>
              <a:t>Export</a:t>
            </a:r>
          </a:p>
          <a:p>
            <a:pPr indent="-298450" lvl="2" marL="1371600" rtl="0">
              <a:lnSpc>
                <a:spcPct val="115000"/>
              </a:lnSpc>
              <a:spcBef>
                <a:spcPts val="0"/>
              </a:spcBef>
              <a:buClr>
                <a:schemeClr val="dk2"/>
              </a:buClr>
              <a:buSzPct val="100000"/>
              <a:buFont typeface="Arial"/>
              <a:buChar char="■"/>
            </a:pPr>
            <a:r>
              <a:rPr lang="en" sz="1100">
                <a:solidFill>
                  <a:schemeClr val="dk2"/>
                </a:solidFill>
              </a:rPr>
              <a:t>Asenment (Example Projects)</a:t>
            </a:r>
          </a:p>
          <a:p>
            <a:pPr indent="-298450" lvl="3" marL="1828800" rtl="0">
              <a:lnSpc>
                <a:spcPct val="115000"/>
              </a:lnSpc>
              <a:spcBef>
                <a:spcPts val="0"/>
              </a:spcBef>
              <a:buClr>
                <a:schemeClr val="dk2"/>
              </a:buClr>
              <a:buSzPct val="100000"/>
              <a:buFont typeface="Arial"/>
              <a:buChar char="●"/>
            </a:pPr>
            <a:r>
              <a:rPr lang="en" sz="1100">
                <a:solidFill>
                  <a:schemeClr val="dk2"/>
                </a:solidFill>
              </a:rPr>
              <a:t>ERD Lessons</a:t>
            </a:r>
          </a:p>
          <a:p>
            <a:pPr indent="-298450" lvl="3" marL="1828800" rtl="0">
              <a:lnSpc>
                <a:spcPct val="115000"/>
              </a:lnSpc>
              <a:spcBef>
                <a:spcPts val="0"/>
              </a:spcBef>
              <a:buClr>
                <a:schemeClr val="dk2"/>
              </a:buClr>
              <a:buSzPct val="100000"/>
              <a:buFont typeface="Arial"/>
              <a:buChar char="●"/>
            </a:pPr>
            <a:r>
              <a:rPr lang="en" sz="1100">
                <a:solidFill>
                  <a:schemeClr val="dk2"/>
                </a:solidFill>
              </a:rPr>
              <a:t>Books</a:t>
            </a:r>
          </a:p>
          <a:p>
            <a:pPr indent="-298450" lvl="3" marL="1828800" rtl="0">
              <a:lnSpc>
                <a:spcPct val="115000"/>
              </a:lnSpc>
              <a:spcBef>
                <a:spcPts val="0"/>
              </a:spcBef>
              <a:buClr>
                <a:schemeClr val="dk2"/>
              </a:buClr>
              <a:buSzPct val="100000"/>
              <a:buFont typeface="Arial"/>
              <a:buChar char="●"/>
            </a:pPr>
            <a:r>
              <a:rPr lang="en" sz="1100">
                <a:solidFill>
                  <a:schemeClr val="dk2"/>
                </a:solidFill>
              </a:rPr>
              <a:t>Blogs</a:t>
            </a:r>
          </a:p>
          <a:p>
            <a:pPr indent="-298450" lvl="3" marL="1828800" rtl="0">
              <a:lnSpc>
                <a:spcPct val="115000"/>
              </a:lnSpc>
              <a:spcBef>
                <a:spcPts val="0"/>
              </a:spcBef>
              <a:buClr>
                <a:schemeClr val="dk2"/>
              </a:buClr>
              <a:buSzPct val="100000"/>
              <a:buFont typeface="Arial"/>
              <a:buChar char="●"/>
            </a:pPr>
            <a:r>
              <a:rPr lang="en" sz="1100">
                <a:solidFill>
                  <a:schemeClr val="dk2"/>
                </a:solidFill>
              </a:rPr>
              <a:t>User Dashboard</a:t>
            </a:r>
          </a:p>
          <a:p>
            <a:pPr indent="-298450" lvl="3" marL="1828800" rtl="0">
              <a:lnSpc>
                <a:spcPct val="115000"/>
              </a:lnSpc>
              <a:spcBef>
                <a:spcPts val="0"/>
              </a:spcBef>
              <a:buClr>
                <a:schemeClr val="dk2"/>
              </a:buClr>
              <a:buSzPct val="100000"/>
              <a:buFont typeface="Arial"/>
              <a:buChar char="●"/>
            </a:pPr>
            <a:r>
              <a:rPr lang="en" sz="1100">
                <a:solidFill>
                  <a:schemeClr val="dk2"/>
                </a:solidFill>
              </a:rPr>
              <a:t>MySQL Queries</a:t>
            </a:r>
          </a:p>
          <a:p>
            <a:pPr indent="-298450" lvl="3" marL="1828800" rtl="0">
              <a:lnSpc>
                <a:spcPct val="115000"/>
              </a:lnSpc>
              <a:spcBef>
                <a:spcPts val="0"/>
              </a:spcBef>
              <a:buClr>
                <a:schemeClr val="dk2"/>
              </a:buClr>
              <a:buSzPct val="100000"/>
              <a:buFont typeface="Arial"/>
              <a:buChar char="●"/>
            </a:pPr>
            <a:r>
              <a:rPr lang="en" sz="1100">
                <a:solidFill>
                  <a:schemeClr val="dk2"/>
                </a:solidFill>
              </a:rPr>
              <a:t>	MySQl Workbench </a:t>
            </a:r>
          </a:p>
          <a:p>
            <a:pPr indent="-298450" lvl="3" marL="1828800" rtl="0">
              <a:lnSpc>
                <a:spcPct val="115000"/>
              </a:lnSpc>
              <a:spcBef>
                <a:spcPts val="0"/>
              </a:spcBef>
              <a:buClr>
                <a:schemeClr val="dk2"/>
              </a:buClr>
              <a:buSzPct val="100000"/>
              <a:buFont typeface="Arial"/>
              <a:buChar char="●"/>
            </a:pPr>
            <a:r>
              <a:rPr lang="en" sz="1100">
                <a:solidFill>
                  <a:schemeClr val="dk2"/>
                </a:solidFill>
              </a:rPr>
              <a:t>	MySQLCountries</a:t>
            </a:r>
          </a:p>
          <a:p>
            <a:pPr indent="-298450" lvl="3" marL="1828800" rtl="0">
              <a:lnSpc>
                <a:spcPct val="115000"/>
              </a:lnSpc>
              <a:spcBef>
                <a:spcPts val="0"/>
              </a:spcBef>
              <a:buClr>
                <a:schemeClr val="dk2"/>
              </a:buClr>
              <a:buSzPct val="100000"/>
              <a:buFont typeface="Arial"/>
              <a:buChar char="●"/>
            </a:pPr>
            <a:r>
              <a:rPr lang="en" sz="1100">
                <a:solidFill>
                  <a:schemeClr val="dk2"/>
                </a:solidFill>
              </a:rPr>
              <a:t>	Sakila</a:t>
            </a:r>
          </a:p>
          <a:p>
            <a:pPr lvl="0">
              <a:spcBef>
                <a:spcPts val="0"/>
              </a:spcBef>
              <a:buNone/>
            </a:pPr>
            <a:r>
              <a:t/>
            </a:r>
            <a:endParaRPr/>
          </a:p>
        </p:txBody>
      </p:sp>
      <p:sp>
        <p:nvSpPr>
          <p:cNvPr id="68" name="Shape 68"/>
          <p:cNvSpPr txBox="1"/>
          <p:nvPr/>
        </p:nvSpPr>
        <p:spPr>
          <a:xfrm>
            <a:off x="4025000" y="155575"/>
            <a:ext cx="3694800" cy="18063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100">
                <a:solidFill>
                  <a:schemeClr val="dk2"/>
                </a:solidFill>
              </a:rPr>
              <a:t>PHP</a:t>
            </a:r>
          </a:p>
          <a:p>
            <a:pPr indent="-298450" lvl="1" marL="914400" rtl="0">
              <a:lnSpc>
                <a:spcPct val="115000"/>
              </a:lnSpc>
              <a:spcBef>
                <a:spcPts val="0"/>
              </a:spcBef>
              <a:buClr>
                <a:schemeClr val="dk2"/>
              </a:buClr>
              <a:buSzPct val="100000"/>
              <a:buFont typeface="Arial"/>
              <a:buChar char="○"/>
            </a:pPr>
            <a:r>
              <a:rPr lang="en" sz="1100">
                <a:solidFill>
                  <a:schemeClr val="dk2"/>
                </a:solidFill>
              </a:rPr>
              <a:t>Fundamentals</a:t>
            </a:r>
          </a:p>
          <a:p>
            <a:pPr indent="-298450" lvl="2" marL="1371600" rtl="0">
              <a:lnSpc>
                <a:spcPct val="115000"/>
              </a:lnSpc>
              <a:spcBef>
                <a:spcPts val="0"/>
              </a:spcBef>
              <a:buClr>
                <a:schemeClr val="dk2"/>
              </a:buClr>
              <a:buSzPct val="100000"/>
              <a:buFont typeface="Arial"/>
              <a:buChar char="■"/>
            </a:pPr>
            <a:r>
              <a:rPr lang="en" sz="1100">
                <a:solidFill>
                  <a:schemeClr val="dk2"/>
                </a:solidFill>
              </a:rPr>
              <a:t>Setting UP </a:t>
            </a:r>
          </a:p>
          <a:p>
            <a:pPr indent="-298450" lvl="2" marL="1371600" rtl="0">
              <a:lnSpc>
                <a:spcPct val="115000"/>
              </a:lnSpc>
              <a:spcBef>
                <a:spcPts val="0"/>
              </a:spcBef>
              <a:buClr>
                <a:schemeClr val="dk2"/>
              </a:buClr>
              <a:buSzPct val="100000"/>
              <a:buFont typeface="Arial"/>
              <a:buChar char="■"/>
            </a:pPr>
            <a:r>
              <a:rPr lang="en" sz="1100">
                <a:solidFill>
                  <a:schemeClr val="dk2"/>
                </a:solidFill>
              </a:rPr>
              <a:t>Variables</a:t>
            </a:r>
          </a:p>
          <a:p>
            <a:pPr indent="-298450" lvl="2" marL="1371600" rtl="0">
              <a:lnSpc>
                <a:spcPct val="115000"/>
              </a:lnSpc>
              <a:spcBef>
                <a:spcPts val="0"/>
              </a:spcBef>
              <a:buClr>
                <a:schemeClr val="dk2"/>
              </a:buClr>
              <a:buSzPct val="100000"/>
              <a:buFont typeface="Arial"/>
              <a:buChar char="■"/>
            </a:pPr>
            <a:r>
              <a:rPr lang="en" sz="1100">
                <a:solidFill>
                  <a:schemeClr val="dk2"/>
                </a:solidFill>
              </a:rPr>
              <a:t>Arrays</a:t>
            </a:r>
          </a:p>
          <a:p>
            <a:pPr indent="-298450" lvl="2" marL="1371600" rtl="0">
              <a:lnSpc>
                <a:spcPct val="115000"/>
              </a:lnSpc>
              <a:spcBef>
                <a:spcPts val="0"/>
              </a:spcBef>
              <a:buClr>
                <a:schemeClr val="dk2"/>
              </a:buClr>
              <a:buSzPct val="100000"/>
              <a:buFont typeface="Arial"/>
              <a:buChar char="■"/>
            </a:pPr>
            <a:r>
              <a:rPr lang="en" sz="1100">
                <a:solidFill>
                  <a:schemeClr val="dk2"/>
                </a:solidFill>
              </a:rPr>
              <a:t>Conditionals</a:t>
            </a:r>
          </a:p>
          <a:p>
            <a:pPr indent="-298450" lvl="2" marL="1371600" rtl="0">
              <a:lnSpc>
                <a:spcPct val="115000"/>
              </a:lnSpc>
              <a:spcBef>
                <a:spcPts val="0"/>
              </a:spcBef>
              <a:buClr>
                <a:schemeClr val="dk2"/>
              </a:buClr>
              <a:buSzPct val="100000"/>
              <a:buFont typeface="Arial"/>
              <a:buChar char="■"/>
            </a:pPr>
            <a:r>
              <a:rPr lang="en" sz="1100">
                <a:solidFill>
                  <a:schemeClr val="dk2"/>
                </a:solidFill>
              </a:rPr>
              <a:t>Loops</a:t>
            </a:r>
          </a:p>
          <a:p>
            <a:pPr indent="-298450" lvl="2" marL="1371600" rtl="0">
              <a:lnSpc>
                <a:spcPct val="115000"/>
              </a:lnSpc>
              <a:spcBef>
                <a:spcPts val="0"/>
              </a:spcBef>
              <a:buClr>
                <a:schemeClr val="dk2"/>
              </a:buClr>
              <a:buSzPct val="100000"/>
              <a:buFont typeface="Arial"/>
              <a:buChar char="■"/>
            </a:pPr>
            <a:r>
              <a:rPr lang="en" sz="1100">
                <a:solidFill>
                  <a:schemeClr val="dk2"/>
                </a:solidFill>
              </a:rPr>
              <a:t>Multidimensional Arrays</a:t>
            </a:r>
          </a:p>
          <a:p>
            <a:pPr indent="-298450" lvl="2" marL="1371600" rtl="0">
              <a:lnSpc>
                <a:spcPct val="115000"/>
              </a:lnSpc>
              <a:spcBef>
                <a:spcPts val="0"/>
              </a:spcBef>
              <a:buClr>
                <a:schemeClr val="dk2"/>
              </a:buClr>
              <a:buSzPct val="100000"/>
              <a:buFont typeface="Arial"/>
              <a:buChar char="■"/>
            </a:pPr>
            <a:r>
              <a:rPr lang="en" sz="1100">
                <a:solidFill>
                  <a:schemeClr val="dk2"/>
                </a:solidFill>
              </a:rPr>
              <a:t>Assessments</a:t>
            </a:r>
          </a:p>
          <a:p>
            <a:pPr indent="-298450" lvl="1" marL="914400" rtl="0">
              <a:lnSpc>
                <a:spcPct val="115000"/>
              </a:lnSpc>
              <a:spcBef>
                <a:spcPts val="0"/>
              </a:spcBef>
              <a:buClr>
                <a:schemeClr val="dk2"/>
              </a:buClr>
              <a:buSzPct val="100000"/>
              <a:buFont typeface="Arial"/>
              <a:buChar char="○"/>
            </a:pPr>
            <a:r>
              <a:rPr lang="en" sz="1100">
                <a:solidFill>
                  <a:schemeClr val="dk2"/>
                </a:solidFill>
              </a:rPr>
              <a:t>Advanced</a:t>
            </a:r>
          </a:p>
          <a:p>
            <a:pPr indent="-298450" lvl="2" marL="1371600" rtl="0">
              <a:lnSpc>
                <a:spcPct val="115000"/>
              </a:lnSpc>
              <a:spcBef>
                <a:spcPts val="0"/>
              </a:spcBef>
              <a:buClr>
                <a:schemeClr val="dk2"/>
              </a:buClr>
              <a:buSzPct val="100000"/>
              <a:buFont typeface="Arial"/>
              <a:buChar char="■"/>
            </a:pPr>
            <a:r>
              <a:rPr lang="en" sz="1100">
                <a:solidFill>
                  <a:schemeClr val="dk2"/>
                </a:solidFill>
              </a:rPr>
              <a:t>GET &amp; POST</a:t>
            </a:r>
          </a:p>
          <a:p>
            <a:pPr indent="-298450" lvl="2" marL="1371600" rtl="0">
              <a:lnSpc>
                <a:spcPct val="115000"/>
              </a:lnSpc>
              <a:spcBef>
                <a:spcPts val="0"/>
              </a:spcBef>
              <a:buClr>
                <a:schemeClr val="dk2"/>
              </a:buClr>
              <a:buSzPct val="100000"/>
              <a:buFont typeface="Arial"/>
              <a:buChar char="■"/>
            </a:pPr>
            <a:r>
              <a:rPr lang="en" sz="1100">
                <a:solidFill>
                  <a:schemeClr val="dk2"/>
                </a:solidFill>
              </a:rPr>
              <a:t>Quiz</a:t>
            </a:r>
          </a:p>
          <a:p>
            <a:pPr indent="-298450" lvl="2" marL="1371600" rtl="0">
              <a:lnSpc>
                <a:spcPct val="115000"/>
              </a:lnSpc>
              <a:spcBef>
                <a:spcPts val="0"/>
              </a:spcBef>
              <a:buClr>
                <a:schemeClr val="dk2"/>
              </a:buClr>
              <a:buSzPct val="100000"/>
              <a:buFont typeface="Arial"/>
              <a:buChar char="■"/>
            </a:pPr>
            <a:r>
              <a:rPr lang="en" sz="1100">
                <a:solidFill>
                  <a:schemeClr val="dk2"/>
                </a:solidFill>
              </a:rPr>
              <a:t>Survey Form</a:t>
            </a:r>
          </a:p>
          <a:p>
            <a:pPr indent="-298450" lvl="2" marL="1371600" rtl="0">
              <a:lnSpc>
                <a:spcPct val="115000"/>
              </a:lnSpc>
              <a:spcBef>
                <a:spcPts val="0"/>
              </a:spcBef>
              <a:buClr>
                <a:schemeClr val="dk2"/>
              </a:buClr>
              <a:buSzPct val="100000"/>
              <a:buFont typeface="Arial"/>
              <a:buChar char="■"/>
            </a:pPr>
            <a:r>
              <a:rPr lang="en" sz="1100">
                <a:solidFill>
                  <a:schemeClr val="dk2"/>
                </a:solidFill>
              </a:rPr>
              <a:t>Cookie and Session</a:t>
            </a:r>
          </a:p>
          <a:p>
            <a:pPr indent="-298450" lvl="2" marL="1371600" rtl="0">
              <a:lnSpc>
                <a:spcPct val="115000"/>
              </a:lnSpc>
              <a:spcBef>
                <a:spcPts val="0"/>
              </a:spcBef>
              <a:buClr>
                <a:schemeClr val="dk2"/>
              </a:buClr>
              <a:buSzPct val="100000"/>
              <a:buFont typeface="Arial"/>
              <a:buChar char="■"/>
            </a:pPr>
            <a:r>
              <a:rPr lang="en" sz="1100">
                <a:solidFill>
                  <a:schemeClr val="dk2"/>
                </a:solidFill>
              </a:rPr>
              <a:t>Headers</a:t>
            </a:r>
          </a:p>
          <a:p>
            <a:pPr indent="-298450" lvl="2" marL="1371600" rtl="0">
              <a:lnSpc>
                <a:spcPct val="115000"/>
              </a:lnSpc>
              <a:spcBef>
                <a:spcPts val="0"/>
              </a:spcBef>
              <a:buClr>
                <a:schemeClr val="dk2"/>
              </a:buClr>
              <a:buSzPct val="100000"/>
              <a:buFont typeface="Arial"/>
              <a:buChar char="■"/>
            </a:pPr>
            <a:r>
              <a:rPr lang="en" sz="1100">
                <a:solidFill>
                  <a:schemeClr val="dk2"/>
                </a:solidFill>
              </a:rPr>
              <a:t>Hidden Input</a:t>
            </a:r>
          </a:p>
          <a:p>
            <a:pPr indent="-298450" lvl="2" marL="1371600" rtl="0">
              <a:lnSpc>
                <a:spcPct val="115000"/>
              </a:lnSpc>
              <a:spcBef>
                <a:spcPts val="0"/>
              </a:spcBef>
              <a:buClr>
                <a:schemeClr val="dk2"/>
              </a:buClr>
              <a:buSzPct val="100000"/>
              <a:buFont typeface="Arial"/>
              <a:buChar char="■"/>
            </a:pPr>
            <a:r>
              <a:rPr lang="en" sz="1100">
                <a:solidFill>
                  <a:schemeClr val="dk2"/>
                </a:solidFill>
              </a:rPr>
              <a:t>Form Validation</a:t>
            </a:r>
          </a:p>
          <a:p>
            <a:pPr indent="-298450" lvl="2" marL="1371600" rtl="0">
              <a:lnSpc>
                <a:spcPct val="115000"/>
              </a:lnSpc>
              <a:spcBef>
                <a:spcPts val="0"/>
              </a:spcBef>
              <a:buClr>
                <a:schemeClr val="dk2"/>
              </a:buClr>
              <a:buSzPct val="100000"/>
              <a:buFont typeface="Arial"/>
              <a:buChar char="■"/>
            </a:pPr>
            <a:r>
              <a:rPr lang="en" sz="1100">
                <a:solidFill>
                  <a:schemeClr val="dk2"/>
                </a:solidFill>
              </a:rPr>
              <a:t>Assenments</a:t>
            </a:r>
          </a:p>
          <a:p>
            <a:pPr indent="-298450" lvl="1" marL="914400" rtl="0">
              <a:lnSpc>
                <a:spcPct val="115000"/>
              </a:lnSpc>
              <a:spcBef>
                <a:spcPts val="0"/>
              </a:spcBef>
              <a:buClr>
                <a:schemeClr val="dk2"/>
              </a:buClr>
              <a:buSzPct val="100000"/>
              <a:buFont typeface="Arial"/>
              <a:buChar char="○"/>
            </a:pPr>
            <a:r>
              <a:rPr lang="en" sz="1100">
                <a:solidFill>
                  <a:schemeClr val="dk2"/>
                </a:solidFill>
              </a:rPr>
              <a:t>PHP with MySql</a:t>
            </a:r>
          </a:p>
          <a:p>
            <a:pPr indent="-298450" lvl="2" marL="1371600" rtl="0">
              <a:lnSpc>
                <a:spcPct val="115000"/>
              </a:lnSpc>
              <a:spcBef>
                <a:spcPts val="0"/>
              </a:spcBef>
              <a:buClr>
                <a:schemeClr val="dk2"/>
              </a:buClr>
              <a:buSzPct val="100000"/>
              <a:buFont typeface="Arial"/>
              <a:buChar char="■"/>
            </a:pPr>
            <a:r>
              <a:rPr lang="en" sz="1100">
                <a:solidFill>
                  <a:schemeClr val="dk2"/>
                </a:solidFill>
              </a:rPr>
              <a:t>Inport/Export DB</a:t>
            </a:r>
          </a:p>
          <a:p>
            <a:pPr indent="-298450" lvl="2" marL="1371600" rtl="0">
              <a:lnSpc>
                <a:spcPct val="115000"/>
              </a:lnSpc>
              <a:spcBef>
                <a:spcPts val="0"/>
              </a:spcBef>
              <a:buClr>
                <a:schemeClr val="dk2"/>
              </a:buClr>
              <a:buSzPct val="100000"/>
              <a:buFont typeface="Arial"/>
              <a:buChar char="■"/>
            </a:pPr>
            <a:r>
              <a:rPr lang="en" sz="1100">
                <a:solidFill>
                  <a:schemeClr val="dk2"/>
                </a:solidFill>
              </a:rPr>
              <a:t>Connecting</a:t>
            </a:r>
          </a:p>
          <a:p>
            <a:pPr indent="-298450" lvl="2" marL="1371600" rtl="0">
              <a:lnSpc>
                <a:spcPct val="115000"/>
              </a:lnSpc>
              <a:spcBef>
                <a:spcPts val="0"/>
              </a:spcBef>
              <a:buClr>
                <a:schemeClr val="dk2"/>
              </a:buClr>
              <a:buSzPct val="100000"/>
              <a:buFont typeface="Arial"/>
              <a:buChar char="■"/>
            </a:pPr>
            <a:r>
              <a:rPr lang="en" sz="1100">
                <a:solidFill>
                  <a:schemeClr val="dk2"/>
                </a:solidFill>
              </a:rPr>
              <a:t>INcluding</a:t>
            </a:r>
          </a:p>
          <a:p>
            <a:pPr indent="-298450" lvl="2" marL="1371600" rtl="0">
              <a:lnSpc>
                <a:spcPct val="115000"/>
              </a:lnSpc>
              <a:spcBef>
                <a:spcPts val="0"/>
              </a:spcBef>
              <a:buClr>
                <a:schemeClr val="dk2"/>
              </a:buClr>
              <a:buSzPct val="100000"/>
              <a:buFont typeface="Arial"/>
              <a:buChar char="■"/>
            </a:pPr>
            <a:r>
              <a:rPr lang="en" sz="1100">
                <a:solidFill>
                  <a:schemeClr val="dk2"/>
                </a:solidFill>
              </a:rPr>
              <a:t>DB Communication</a:t>
            </a:r>
          </a:p>
          <a:p>
            <a:pPr indent="-298450" lvl="2" marL="1371600" rtl="0">
              <a:lnSpc>
                <a:spcPct val="115000"/>
              </a:lnSpc>
              <a:spcBef>
                <a:spcPts val="0"/>
              </a:spcBef>
              <a:buClr>
                <a:schemeClr val="dk2"/>
              </a:buClr>
              <a:buSzPct val="100000"/>
              <a:buFont typeface="Arial"/>
              <a:buChar char="■"/>
            </a:pPr>
            <a:r>
              <a:rPr lang="en" sz="1100">
                <a:solidFill>
                  <a:schemeClr val="dk2"/>
                </a:solidFill>
              </a:rPr>
              <a:t>MySQL Injection</a:t>
            </a:r>
          </a:p>
          <a:p>
            <a:pPr indent="-298450" lvl="2" marL="1371600" rtl="0">
              <a:lnSpc>
                <a:spcPct val="115000"/>
              </a:lnSpc>
              <a:spcBef>
                <a:spcPts val="0"/>
              </a:spcBef>
              <a:buClr>
                <a:schemeClr val="dk2"/>
              </a:buClr>
              <a:buSzPct val="100000"/>
              <a:buFont typeface="Arial"/>
              <a:buChar char="■"/>
            </a:pPr>
            <a:r>
              <a:rPr lang="en" sz="1100">
                <a:solidFill>
                  <a:schemeClr val="dk2"/>
                </a:solidFill>
              </a:rPr>
              <a:t>Encryption</a:t>
            </a:r>
          </a:p>
          <a:p>
            <a:pPr indent="-298450" lvl="2" marL="1371600" rtl="0">
              <a:lnSpc>
                <a:spcPct val="115000"/>
              </a:lnSpc>
              <a:spcBef>
                <a:spcPts val="0"/>
              </a:spcBef>
              <a:buClr>
                <a:schemeClr val="dk2"/>
              </a:buClr>
              <a:buSzPct val="100000"/>
              <a:buFont typeface="Arial"/>
              <a:buChar char="■"/>
            </a:pPr>
            <a:r>
              <a:rPr lang="en" sz="1100">
                <a:solidFill>
                  <a:schemeClr val="dk2"/>
                </a:solidFill>
              </a:rPr>
              <a:t>Assenments</a:t>
            </a:r>
          </a:p>
          <a:p>
            <a:pPr lvl="0">
              <a:spcBef>
                <a:spcPts val="0"/>
              </a:spcBef>
              <a:buNone/>
            </a:pPr>
            <a:r>
              <a:t/>
            </a:r>
            <a:endParaRPr/>
          </a:p>
        </p:txBody>
      </p:sp>
      <p:sp>
        <p:nvSpPr>
          <p:cNvPr id="69" name="Shape 69"/>
          <p:cNvSpPr txBox="1"/>
          <p:nvPr/>
        </p:nvSpPr>
        <p:spPr>
          <a:xfrm>
            <a:off x="6420900" y="971875"/>
            <a:ext cx="2723100" cy="2246399"/>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100">
                <a:solidFill>
                  <a:schemeClr val="dk2"/>
                </a:solidFill>
              </a:rPr>
              <a:t>OOP PHP</a:t>
            </a:r>
          </a:p>
          <a:p>
            <a:pPr indent="-298450" lvl="1" marL="914400" rtl="0">
              <a:lnSpc>
                <a:spcPct val="115000"/>
              </a:lnSpc>
              <a:spcBef>
                <a:spcPts val="0"/>
              </a:spcBef>
              <a:buClr>
                <a:schemeClr val="dk2"/>
              </a:buClr>
              <a:buSzPct val="100000"/>
              <a:buFont typeface="Arial"/>
              <a:buChar char="○"/>
            </a:pPr>
            <a:r>
              <a:rPr lang="en" sz="1100">
                <a:solidFill>
                  <a:schemeClr val="dk2"/>
                </a:solidFill>
              </a:rPr>
              <a:t>OOP Fundamentals</a:t>
            </a:r>
          </a:p>
          <a:p>
            <a:pPr indent="-298450" lvl="2" marL="1371600" rtl="0">
              <a:lnSpc>
                <a:spcPct val="115000"/>
              </a:lnSpc>
              <a:spcBef>
                <a:spcPts val="0"/>
              </a:spcBef>
              <a:buClr>
                <a:schemeClr val="dk2"/>
              </a:buClr>
              <a:buSzPct val="100000"/>
              <a:buFont typeface="Arial"/>
              <a:buChar char="■"/>
            </a:pPr>
            <a:r>
              <a:rPr lang="en" sz="1100">
                <a:solidFill>
                  <a:schemeClr val="dk2"/>
                </a:solidFill>
              </a:rPr>
              <a:t>Class Structure</a:t>
            </a:r>
          </a:p>
          <a:p>
            <a:pPr indent="-298450" lvl="2" marL="1371600" rtl="0">
              <a:lnSpc>
                <a:spcPct val="115000"/>
              </a:lnSpc>
              <a:spcBef>
                <a:spcPts val="0"/>
              </a:spcBef>
              <a:buClr>
                <a:schemeClr val="dk2"/>
              </a:buClr>
              <a:buSzPct val="100000"/>
              <a:buFont typeface="Arial"/>
              <a:buChar char="■"/>
            </a:pPr>
            <a:r>
              <a:rPr lang="en" sz="1100">
                <a:solidFill>
                  <a:schemeClr val="dk2"/>
                </a:solidFill>
              </a:rPr>
              <a:t>Properties </a:t>
            </a:r>
          </a:p>
          <a:p>
            <a:pPr indent="-298450" lvl="2" marL="1371600" rtl="0">
              <a:lnSpc>
                <a:spcPct val="115000"/>
              </a:lnSpc>
              <a:spcBef>
                <a:spcPts val="0"/>
              </a:spcBef>
              <a:buClr>
                <a:schemeClr val="dk2"/>
              </a:buClr>
              <a:buSzPct val="100000"/>
              <a:buFont typeface="Arial"/>
              <a:buChar char="■"/>
            </a:pPr>
            <a:r>
              <a:rPr lang="en" sz="1100">
                <a:solidFill>
                  <a:schemeClr val="dk2"/>
                </a:solidFill>
              </a:rPr>
              <a:t>methods</a:t>
            </a:r>
          </a:p>
          <a:p>
            <a:pPr indent="-298450" lvl="2" marL="1371600" rtl="0">
              <a:lnSpc>
                <a:spcPct val="115000"/>
              </a:lnSpc>
              <a:spcBef>
                <a:spcPts val="0"/>
              </a:spcBef>
              <a:buClr>
                <a:schemeClr val="dk2"/>
              </a:buClr>
              <a:buSzPct val="100000"/>
              <a:buFont typeface="Arial"/>
              <a:buChar char="■"/>
            </a:pPr>
            <a:r>
              <a:rPr lang="en" sz="1100">
                <a:solidFill>
                  <a:schemeClr val="dk2"/>
                </a:solidFill>
              </a:rPr>
              <a:t>Construct</a:t>
            </a:r>
          </a:p>
          <a:p>
            <a:pPr indent="-298450" lvl="2" marL="1371600" rtl="0">
              <a:lnSpc>
                <a:spcPct val="115000"/>
              </a:lnSpc>
              <a:spcBef>
                <a:spcPts val="0"/>
              </a:spcBef>
              <a:buClr>
                <a:schemeClr val="dk2"/>
              </a:buClr>
              <a:buSzPct val="100000"/>
              <a:buFont typeface="Arial"/>
              <a:buChar char="■"/>
            </a:pPr>
            <a:r>
              <a:rPr lang="en" sz="1100">
                <a:solidFill>
                  <a:schemeClr val="dk2"/>
                </a:solidFill>
              </a:rPr>
              <a:t>Assenments</a:t>
            </a:r>
          </a:p>
          <a:p>
            <a:pPr indent="-298450" lvl="1" marL="914400" rtl="0">
              <a:lnSpc>
                <a:spcPct val="115000"/>
              </a:lnSpc>
              <a:spcBef>
                <a:spcPts val="0"/>
              </a:spcBef>
              <a:buClr>
                <a:schemeClr val="dk2"/>
              </a:buClr>
              <a:buSzPct val="100000"/>
              <a:buFont typeface="Arial"/>
              <a:buChar char="○"/>
            </a:pPr>
            <a:r>
              <a:rPr lang="en" sz="1100">
                <a:solidFill>
                  <a:schemeClr val="dk2"/>
                </a:solidFill>
              </a:rPr>
              <a:t>OOP Advanced</a:t>
            </a:r>
          </a:p>
          <a:p>
            <a:pPr indent="-298450" lvl="2" marL="1371600" rtl="0">
              <a:lnSpc>
                <a:spcPct val="115000"/>
              </a:lnSpc>
              <a:spcBef>
                <a:spcPts val="0"/>
              </a:spcBef>
              <a:buClr>
                <a:schemeClr val="dk2"/>
              </a:buClr>
              <a:buSzPct val="100000"/>
              <a:buFont typeface="Arial"/>
              <a:buChar char="■"/>
            </a:pPr>
            <a:r>
              <a:rPr lang="en" sz="1100">
                <a:solidFill>
                  <a:schemeClr val="dk2"/>
                </a:solidFill>
              </a:rPr>
              <a:t>Procedural vs OOP</a:t>
            </a:r>
          </a:p>
          <a:p>
            <a:pPr indent="-298450" lvl="2" marL="1371600" rtl="0">
              <a:lnSpc>
                <a:spcPct val="115000"/>
              </a:lnSpc>
              <a:spcBef>
                <a:spcPts val="0"/>
              </a:spcBef>
              <a:buClr>
                <a:schemeClr val="dk2"/>
              </a:buClr>
              <a:buSzPct val="100000"/>
              <a:buFont typeface="Arial"/>
              <a:buChar char="■"/>
            </a:pPr>
            <a:r>
              <a:rPr lang="en" sz="1100">
                <a:solidFill>
                  <a:schemeClr val="dk2"/>
                </a:solidFill>
              </a:rPr>
              <a:t>Inheritance</a:t>
            </a:r>
          </a:p>
          <a:p>
            <a:pPr indent="-298450" lvl="2" marL="1371600" rtl="0">
              <a:lnSpc>
                <a:spcPct val="115000"/>
              </a:lnSpc>
              <a:spcBef>
                <a:spcPts val="0"/>
              </a:spcBef>
              <a:buClr>
                <a:schemeClr val="dk2"/>
              </a:buClr>
              <a:buSzPct val="100000"/>
              <a:buFont typeface="Arial"/>
              <a:buChar char="■"/>
            </a:pPr>
            <a:r>
              <a:rPr lang="en" sz="1100">
                <a:solidFill>
                  <a:schemeClr val="dk2"/>
                </a:solidFill>
              </a:rPr>
              <a:t>Overwriting</a:t>
            </a:r>
          </a:p>
          <a:p>
            <a:pPr indent="-298450" lvl="2" marL="1371600" rtl="0">
              <a:lnSpc>
                <a:spcPct val="115000"/>
              </a:lnSpc>
              <a:spcBef>
                <a:spcPts val="0"/>
              </a:spcBef>
              <a:buClr>
                <a:schemeClr val="dk2"/>
              </a:buClr>
              <a:buSzPct val="100000"/>
              <a:buFont typeface="Arial"/>
              <a:buChar char="■"/>
            </a:pPr>
            <a:r>
              <a:rPr lang="en" sz="1100">
                <a:solidFill>
                  <a:schemeClr val="dk2"/>
                </a:solidFill>
              </a:rPr>
              <a:t>Preserving</a:t>
            </a:r>
          </a:p>
          <a:p>
            <a:pPr indent="-298450" lvl="2" marL="1371600" rtl="0">
              <a:lnSpc>
                <a:spcPct val="115000"/>
              </a:lnSpc>
              <a:spcBef>
                <a:spcPts val="0"/>
              </a:spcBef>
              <a:buClr>
                <a:schemeClr val="dk2"/>
              </a:buClr>
              <a:buSzPct val="100000"/>
              <a:buFont typeface="Arial"/>
              <a:buChar char="■"/>
            </a:pPr>
            <a:r>
              <a:rPr lang="en" sz="1100">
                <a:solidFill>
                  <a:schemeClr val="dk2"/>
                </a:solidFill>
              </a:rPr>
              <a:t>Visibility</a:t>
            </a:r>
          </a:p>
          <a:p>
            <a:pPr indent="-298450" lvl="2" marL="1371600" rtl="0">
              <a:lnSpc>
                <a:spcPct val="115000"/>
              </a:lnSpc>
              <a:spcBef>
                <a:spcPts val="0"/>
              </a:spcBef>
              <a:buClr>
                <a:schemeClr val="dk2"/>
              </a:buClr>
              <a:buSzPct val="100000"/>
              <a:buFont typeface="Arial"/>
              <a:buChar char="■"/>
            </a:pPr>
            <a:r>
              <a:rPr lang="en" sz="1100">
                <a:solidFill>
                  <a:schemeClr val="dk2"/>
                </a:solidFill>
              </a:rPr>
              <a:t>Protected</a:t>
            </a:r>
          </a:p>
          <a:p>
            <a:pPr indent="-298450" lvl="2" marL="1371600" rtl="0">
              <a:lnSpc>
                <a:spcPct val="115000"/>
              </a:lnSpc>
              <a:spcBef>
                <a:spcPts val="0"/>
              </a:spcBef>
              <a:buClr>
                <a:schemeClr val="dk2"/>
              </a:buClr>
              <a:buSzPct val="100000"/>
              <a:buFont typeface="Arial"/>
              <a:buChar char="■"/>
            </a:pPr>
            <a:r>
              <a:rPr lang="en" sz="1100">
                <a:solidFill>
                  <a:schemeClr val="dk2"/>
                </a:solidFill>
              </a:rPr>
              <a:t>Private</a:t>
            </a:r>
          </a:p>
          <a:p>
            <a:pPr indent="-298450" lvl="2" marL="1371600" rtl="0">
              <a:lnSpc>
                <a:spcPct val="115000"/>
              </a:lnSpc>
              <a:spcBef>
                <a:spcPts val="0"/>
              </a:spcBef>
              <a:buClr>
                <a:schemeClr val="dk2"/>
              </a:buClr>
              <a:buSzPct val="100000"/>
              <a:buFont typeface="Arial"/>
              <a:buChar char="■"/>
            </a:pPr>
            <a:r>
              <a:rPr lang="en" sz="1100">
                <a:solidFill>
                  <a:schemeClr val="dk2"/>
                </a:solidFill>
              </a:rPr>
              <a:t>Using OOP </a:t>
            </a:r>
          </a:p>
          <a:p>
            <a:pPr indent="-298450" lvl="2" marL="1371600" rtl="0">
              <a:lnSpc>
                <a:spcPct val="115000"/>
              </a:lnSpc>
              <a:spcBef>
                <a:spcPts val="0"/>
              </a:spcBef>
              <a:buClr>
                <a:schemeClr val="dk2"/>
              </a:buClr>
              <a:buSzPct val="100000"/>
              <a:buFont typeface="Arial"/>
              <a:buChar char="■"/>
            </a:pPr>
            <a:r>
              <a:rPr lang="en" sz="1100">
                <a:solidFill>
                  <a:schemeClr val="dk2"/>
                </a:solidFill>
              </a:rPr>
              <a:t>Lined List</a:t>
            </a:r>
          </a:p>
          <a:p>
            <a:pPr indent="-298450" lvl="2" marL="1371600" rtl="0">
              <a:lnSpc>
                <a:spcPct val="115000"/>
              </a:lnSpc>
              <a:spcBef>
                <a:spcPts val="0"/>
              </a:spcBef>
              <a:buClr>
                <a:schemeClr val="dk2"/>
              </a:buClr>
              <a:buSzPct val="100000"/>
              <a:buFont typeface="Arial"/>
              <a:buChar char="■"/>
            </a:pPr>
            <a:r>
              <a:rPr lang="en" sz="1100">
                <a:solidFill>
                  <a:schemeClr val="dk2"/>
                </a:solidFill>
              </a:rPr>
              <a:t>Assenments</a:t>
            </a:r>
          </a:p>
          <a:p>
            <a:pPr lv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Advanced</a:t>
            </a:r>
          </a:p>
        </p:txBody>
      </p:sp>
      <p:sp>
        <p:nvSpPr>
          <p:cNvPr id="185" name="Shape 185"/>
          <p:cNvSpPr txBox="1"/>
          <p:nvPr>
            <p:ph idx="1" type="body"/>
          </p:nvPr>
        </p:nvSpPr>
        <p:spPr>
          <a:xfrm>
            <a:off x="623400" y="1114375"/>
            <a:ext cx="8520599" cy="3334800"/>
          </a:xfrm>
          <a:prstGeom prst="rect">
            <a:avLst/>
          </a:prstGeom>
        </p:spPr>
        <p:txBody>
          <a:bodyPr anchorCtr="0" anchor="t" bIns="91425" lIns="91425" rIns="91425" tIns="91425">
            <a:noAutofit/>
          </a:bodyPr>
          <a:lstStyle/>
          <a:p>
            <a:pPr lvl="0" rtl="0">
              <a:spcBef>
                <a:spcPts val="0"/>
              </a:spcBef>
              <a:buNone/>
            </a:pPr>
            <a:r>
              <a:rPr lang="en"/>
              <a:t>GET &amp; POST</a:t>
            </a:r>
          </a:p>
          <a:p>
            <a:pPr lvl="0" rtl="0">
              <a:spcBef>
                <a:spcPts val="0"/>
              </a:spcBef>
              <a:buNone/>
            </a:pPr>
            <a:r>
              <a:rPr lang="en"/>
              <a:t>Quiz</a:t>
            </a:r>
          </a:p>
          <a:p>
            <a:pPr lvl="0" rtl="0">
              <a:spcBef>
                <a:spcPts val="0"/>
              </a:spcBef>
              <a:buNone/>
            </a:pPr>
            <a:r>
              <a:rPr lang="en"/>
              <a:t>Survey Form</a:t>
            </a:r>
          </a:p>
          <a:p>
            <a:pPr lvl="0" rtl="0">
              <a:spcBef>
                <a:spcPts val="0"/>
              </a:spcBef>
              <a:buNone/>
            </a:pPr>
            <a:r>
              <a:rPr lang="en"/>
              <a:t>Cookie and Session</a:t>
            </a:r>
          </a:p>
          <a:p>
            <a:pPr lvl="0" rtl="0">
              <a:spcBef>
                <a:spcPts val="0"/>
              </a:spcBef>
              <a:buNone/>
            </a:pPr>
            <a:r>
              <a:rPr lang="en"/>
              <a:t>Headers</a:t>
            </a:r>
          </a:p>
          <a:p>
            <a:pPr lvl="0" rtl="0">
              <a:spcBef>
                <a:spcPts val="0"/>
              </a:spcBef>
              <a:buNone/>
            </a:pPr>
            <a:r>
              <a:rPr lang="en"/>
              <a:t>Hidden Input</a:t>
            </a:r>
          </a:p>
          <a:p>
            <a:pPr lvl="0" rtl="0">
              <a:spcBef>
                <a:spcPts val="0"/>
              </a:spcBef>
              <a:buNone/>
            </a:pPr>
            <a:r>
              <a:rPr lang="en"/>
              <a:t>Form Validation</a:t>
            </a:r>
          </a:p>
          <a:p>
            <a:pPr lvl="0">
              <a:spcBef>
                <a:spcPts val="0"/>
              </a:spcBef>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PHP with MySql</a:t>
            </a:r>
          </a:p>
        </p:txBody>
      </p:sp>
      <p:sp>
        <p:nvSpPr>
          <p:cNvPr id="191" name="Shape 191"/>
          <p:cNvSpPr txBox="1"/>
          <p:nvPr>
            <p:ph idx="1" type="body"/>
          </p:nvPr>
        </p:nvSpPr>
        <p:spPr>
          <a:xfrm>
            <a:off x="1125575" y="1138325"/>
            <a:ext cx="8520599" cy="3334800"/>
          </a:xfrm>
          <a:prstGeom prst="rect">
            <a:avLst/>
          </a:prstGeom>
        </p:spPr>
        <p:txBody>
          <a:bodyPr anchorCtr="0" anchor="t" bIns="91425" lIns="91425" rIns="91425" tIns="91425">
            <a:noAutofit/>
          </a:bodyPr>
          <a:lstStyle/>
          <a:p>
            <a:pPr lvl="0" rtl="0">
              <a:spcBef>
                <a:spcPts val="0"/>
              </a:spcBef>
              <a:buNone/>
            </a:pPr>
            <a:r>
              <a:rPr lang="en"/>
              <a:t>Inport/Export DB</a:t>
            </a:r>
          </a:p>
          <a:p>
            <a:pPr lvl="0" rtl="0">
              <a:spcBef>
                <a:spcPts val="0"/>
              </a:spcBef>
              <a:buNone/>
            </a:pPr>
            <a:r>
              <a:rPr lang="en"/>
              <a:t>Connecting</a:t>
            </a:r>
          </a:p>
          <a:p>
            <a:pPr lvl="0" rtl="0">
              <a:spcBef>
                <a:spcPts val="0"/>
              </a:spcBef>
              <a:buNone/>
            </a:pPr>
            <a:r>
              <a:rPr lang="en"/>
              <a:t>INcluding</a:t>
            </a:r>
          </a:p>
          <a:p>
            <a:pPr lvl="0" rtl="0">
              <a:spcBef>
                <a:spcPts val="0"/>
              </a:spcBef>
              <a:buNone/>
            </a:pPr>
            <a:r>
              <a:rPr lang="en"/>
              <a:t>DB Communication</a:t>
            </a:r>
          </a:p>
          <a:p>
            <a:pPr lvl="0" rtl="0">
              <a:spcBef>
                <a:spcPts val="0"/>
              </a:spcBef>
              <a:buNone/>
            </a:pPr>
            <a:r>
              <a:rPr lang="en"/>
              <a:t>MySQL Injection</a:t>
            </a:r>
          </a:p>
          <a:p>
            <a:pPr lvl="0" rtl="0">
              <a:spcBef>
                <a:spcPts val="0"/>
              </a:spcBef>
              <a:buNone/>
            </a:pPr>
            <a:r>
              <a:rPr lang="en"/>
              <a:t>Encryption</a:t>
            </a:r>
          </a:p>
          <a:p>
            <a:pPr lvl="0" rtl="0">
              <a:spcBef>
                <a:spcPts val="0"/>
              </a:spcBef>
              <a:buNone/>
            </a:pPr>
            <a:r>
              <a:rPr lang="en"/>
              <a:t>Assenments</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OOP PHP</a:t>
            </a:r>
          </a:p>
          <a:p>
            <a:pPr lvl="0">
              <a:spcBef>
                <a:spcPts val="0"/>
              </a:spcBef>
              <a:buNone/>
            </a:pPr>
            <a:r>
              <a:t/>
            </a:r>
            <a:endParaRPr/>
          </a:p>
        </p:txBody>
      </p:sp>
      <p:sp>
        <p:nvSpPr>
          <p:cNvPr id="197" name="Shape 197"/>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None/>
            </a:pPr>
            <a:r>
              <a:rPr lang="en"/>
              <a:t>OOP Fundamentals</a:t>
            </a:r>
          </a:p>
          <a:p>
            <a:pPr lvl="0" rtl="0">
              <a:spcBef>
                <a:spcPts val="0"/>
              </a:spcBef>
              <a:buNone/>
            </a:pPr>
            <a:r>
              <a:rPr lang="en"/>
              <a:t>OOP Advanced</a:t>
            </a:r>
          </a:p>
          <a:p>
            <a:pPr lvl="0">
              <a:spcBef>
                <a:spcPts val="0"/>
              </a:spcBef>
              <a:buNone/>
            </a:pPr>
            <a:r>
              <a:t/>
            </a: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OOP Fundamentals</a:t>
            </a:r>
          </a:p>
        </p:txBody>
      </p:sp>
      <p:sp>
        <p:nvSpPr>
          <p:cNvPr id="203" name="Shape 203"/>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None/>
            </a:pPr>
            <a:r>
              <a:rPr lang="en"/>
              <a:t>Class Structure</a:t>
            </a:r>
          </a:p>
          <a:p>
            <a:pPr lvl="0" rtl="0">
              <a:spcBef>
                <a:spcPts val="0"/>
              </a:spcBef>
              <a:buNone/>
            </a:pPr>
            <a:r>
              <a:rPr lang="en"/>
              <a:t>Properties </a:t>
            </a:r>
          </a:p>
          <a:p>
            <a:pPr lvl="0" rtl="0">
              <a:spcBef>
                <a:spcPts val="0"/>
              </a:spcBef>
              <a:buNone/>
            </a:pPr>
            <a:r>
              <a:rPr lang="en"/>
              <a:t>methods</a:t>
            </a:r>
          </a:p>
          <a:p>
            <a:pPr lvl="0" rtl="0">
              <a:spcBef>
                <a:spcPts val="0"/>
              </a:spcBef>
              <a:buNone/>
            </a:pPr>
            <a:r>
              <a:rPr lang="en"/>
              <a:t>Construct</a:t>
            </a:r>
          </a:p>
          <a:p>
            <a:pPr lvl="0" rtl="0">
              <a:spcBef>
                <a:spcPts val="0"/>
              </a:spcBef>
              <a:buNone/>
            </a:pPr>
            <a:r>
              <a:rPr lang="en"/>
              <a:t>Assenments</a:t>
            </a:r>
          </a:p>
          <a:p>
            <a:pPr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OOP Advanced</a:t>
            </a:r>
          </a:p>
        </p:txBody>
      </p:sp>
      <p:sp>
        <p:nvSpPr>
          <p:cNvPr id="209" name="Shape 209"/>
          <p:cNvSpPr txBox="1"/>
          <p:nvPr>
            <p:ph idx="1" type="body"/>
          </p:nvPr>
        </p:nvSpPr>
        <p:spPr>
          <a:xfrm>
            <a:off x="311700" y="1234075"/>
            <a:ext cx="8520599" cy="3334800"/>
          </a:xfrm>
          <a:prstGeom prst="rect">
            <a:avLst/>
          </a:prstGeom>
        </p:spPr>
        <p:txBody>
          <a:bodyPr anchorCtr="0" anchor="t" bIns="91425" lIns="91425" rIns="91425" tIns="91425">
            <a:noAutofit/>
          </a:bodyPr>
          <a:lstStyle/>
          <a:p>
            <a:pPr indent="-295275" lvl="0" marL="457200" rtl="0">
              <a:lnSpc>
                <a:spcPct val="180000"/>
              </a:lnSpc>
              <a:spcBef>
                <a:spcPts val="0"/>
              </a:spcBef>
              <a:spcAft>
                <a:spcPts val="0"/>
              </a:spcAft>
              <a:buClr>
                <a:srgbClr val="505050"/>
              </a:buClr>
              <a:buSzPct val="95454"/>
              <a:buFont typeface="Arial"/>
              <a:buAutoNum type="arabicPeriod"/>
            </a:pPr>
            <a:r>
              <a:rPr b="1" lang="en" sz="1050">
                <a:solidFill>
                  <a:srgbClr val="505050"/>
                </a:solidFill>
                <a:latin typeface="Arial"/>
                <a:ea typeface="Arial"/>
                <a:cs typeface="Arial"/>
                <a:sym typeface="Arial"/>
              </a:rPr>
              <a:t>Procedural vs OOP</a:t>
            </a:r>
          </a:p>
          <a:p>
            <a:pPr indent="-295275" lvl="0" marL="457200" rtl="0">
              <a:lnSpc>
                <a:spcPct val="180000"/>
              </a:lnSpc>
              <a:spcBef>
                <a:spcPts val="0"/>
              </a:spcBef>
              <a:spcAft>
                <a:spcPts val="0"/>
              </a:spcAft>
              <a:buClr>
                <a:srgbClr val="505050"/>
              </a:buClr>
              <a:buSzPct val="95454"/>
              <a:buFont typeface="Arial"/>
              <a:buAutoNum type="arabicPeriod"/>
            </a:pPr>
            <a:r>
              <a:rPr b="1" lang="en" sz="1050">
                <a:solidFill>
                  <a:srgbClr val="505050"/>
                </a:solidFill>
                <a:latin typeface="Arial"/>
                <a:ea typeface="Arial"/>
                <a:cs typeface="Arial"/>
                <a:sym typeface="Arial"/>
              </a:rPr>
              <a:t>Inheritance</a:t>
            </a:r>
          </a:p>
          <a:p>
            <a:pPr indent="-295275" lvl="0" marL="457200" rtl="0">
              <a:lnSpc>
                <a:spcPct val="180000"/>
              </a:lnSpc>
              <a:spcBef>
                <a:spcPts val="0"/>
              </a:spcBef>
              <a:spcAft>
                <a:spcPts val="0"/>
              </a:spcAft>
              <a:buClr>
                <a:srgbClr val="505050"/>
              </a:buClr>
              <a:buSzPct val="95454"/>
              <a:buFont typeface="Arial"/>
              <a:buAutoNum type="arabicPeriod"/>
            </a:pPr>
            <a:r>
              <a:rPr b="1" lang="en" sz="1050">
                <a:solidFill>
                  <a:srgbClr val="505050"/>
                </a:solidFill>
                <a:latin typeface="Arial"/>
                <a:ea typeface="Arial"/>
                <a:cs typeface="Arial"/>
                <a:sym typeface="Arial"/>
              </a:rPr>
              <a:t>Overwriting</a:t>
            </a:r>
          </a:p>
          <a:p>
            <a:pPr indent="-295275" lvl="0" marL="457200" rtl="0">
              <a:lnSpc>
                <a:spcPct val="180000"/>
              </a:lnSpc>
              <a:spcBef>
                <a:spcPts val="0"/>
              </a:spcBef>
              <a:spcAft>
                <a:spcPts val="0"/>
              </a:spcAft>
              <a:buClr>
                <a:srgbClr val="505050"/>
              </a:buClr>
              <a:buSzPct val="95454"/>
              <a:buFont typeface="Arial"/>
              <a:buAutoNum type="arabicPeriod"/>
            </a:pPr>
            <a:r>
              <a:rPr b="1" lang="en" sz="1050">
                <a:solidFill>
                  <a:srgbClr val="505050"/>
                </a:solidFill>
                <a:latin typeface="Arial"/>
                <a:ea typeface="Arial"/>
                <a:cs typeface="Arial"/>
                <a:sym typeface="Arial"/>
              </a:rPr>
              <a:t>Preserving</a:t>
            </a:r>
          </a:p>
          <a:p>
            <a:pPr indent="-295275" lvl="0" marL="457200" rtl="0">
              <a:lnSpc>
                <a:spcPct val="180000"/>
              </a:lnSpc>
              <a:spcBef>
                <a:spcPts val="0"/>
              </a:spcBef>
              <a:spcAft>
                <a:spcPts val="0"/>
              </a:spcAft>
              <a:buClr>
                <a:srgbClr val="505050"/>
              </a:buClr>
              <a:buSzPct val="95454"/>
              <a:buFont typeface="Arial"/>
              <a:buAutoNum type="arabicPeriod"/>
            </a:pPr>
            <a:r>
              <a:rPr b="1" lang="en" sz="1050">
                <a:solidFill>
                  <a:srgbClr val="505050"/>
                </a:solidFill>
                <a:latin typeface="Arial"/>
                <a:ea typeface="Arial"/>
                <a:cs typeface="Arial"/>
                <a:sym typeface="Arial"/>
              </a:rPr>
              <a:t>Visibility</a:t>
            </a:r>
          </a:p>
          <a:p>
            <a:pPr indent="-295275" lvl="1" marL="914400" rtl="0">
              <a:lnSpc>
                <a:spcPct val="180000"/>
              </a:lnSpc>
              <a:spcBef>
                <a:spcPts val="0"/>
              </a:spcBef>
              <a:spcAft>
                <a:spcPts val="0"/>
              </a:spcAft>
              <a:buClr>
                <a:srgbClr val="505050"/>
              </a:buClr>
              <a:buSzPct val="95454"/>
              <a:buFont typeface="Arial"/>
            </a:pPr>
            <a:r>
              <a:rPr b="1" lang="en" sz="1050">
                <a:solidFill>
                  <a:srgbClr val="505050"/>
                </a:solidFill>
                <a:latin typeface="Arial"/>
                <a:ea typeface="Arial"/>
                <a:cs typeface="Arial"/>
                <a:sym typeface="Arial"/>
              </a:rPr>
              <a:t>Protected</a:t>
            </a:r>
          </a:p>
          <a:p>
            <a:pPr indent="-295275" lvl="1" marL="914400" rtl="0">
              <a:lnSpc>
                <a:spcPct val="180000"/>
              </a:lnSpc>
              <a:spcBef>
                <a:spcPts val="0"/>
              </a:spcBef>
              <a:spcAft>
                <a:spcPts val="0"/>
              </a:spcAft>
              <a:buClr>
                <a:srgbClr val="505050"/>
              </a:buClr>
              <a:buSzPct val="95454"/>
              <a:buFont typeface="Arial"/>
            </a:pPr>
            <a:r>
              <a:rPr b="1" lang="en" sz="1050">
                <a:solidFill>
                  <a:srgbClr val="505050"/>
                </a:solidFill>
                <a:latin typeface="Arial"/>
                <a:ea typeface="Arial"/>
                <a:cs typeface="Arial"/>
                <a:sym typeface="Arial"/>
              </a:rPr>
              <a:t>Private</a:t>
            </a:r>
          </a:p>
          <a:p>
            <a:pPr lvl="0" rtl="0">
              <a:spcBef>
                <a:spcPts val="0"/>
              </a:spcBef>
              <a:buNone/>
            </a:pPr>
            <a:r>
              <a:rPr lang="en"/>
              <a:t>Using OOP </a:t>
            </a:r>
          </a:p>
          <a:p>
            <a:pPr lvl="0" rtl="0">
              <a:spcBef>
                <a:spcPts val="0"/>
              </a:spcBef>
              <a:buNone/>
            </a:pPr>
            <a:r>
              <a:rPr lang="en"/>
              <a:t>Lined List</a:t>
            </a:r>
          </a:p>
          <a:p>
            <a:pPr lvl="0">
              <a:spcBef>
                <a:spcPts val="0"/>
              </a:spcBef>
              <a:buNone/>
            </a:pPr>
            <a:r>
              <a:rPr lang="en"/>
              <a:t>Assenments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MVC PHP</a:t>
            </a:r>
          </a:p>
        </p:txBody>
      </p:sp>
      <p:sp>
        <p:nvSpPr>
          <p:cNvPr id="215" name="Shape 215"/>
          <p:cNvSpPr txBox="1"/>
          <p:nvPr>
            <p:ph idx="1" type="body"/>
          </p:nvPr>
        </p:nvSpPr>
        <p:spPr>
          <a:xfrm>
            <a:off x="311700" y="1265175"/>
            <a:ext cx="8520599" cy="3334800"/>
          </a:xfrm>
          <a:prstGeom prst="rect">
            <a:avLst/>
          </a:prstGeom>
        </p:spPr>
        <p:txBody>
          <a:bodyPr anchorCtr="0" anchor="t" bIns="91425" lIns="91425" rIns="91425" tIns="91425">
            <a:noAutofit/>
          </a:bodyPr>
          <a:lstStyle/>
          <a:p>
            <a:pPr lvl="0" rtl="0">
              <a:spcBef>
                <a:spcPts val="0"/>
              </a:spcBef>
              <a:buNone/>
            </a:pPr>
            <a:r>
              <a:rPr lang="en"/>
              <a:t>PHP MVC With Codeigniter</a:t>
            </a:r>
          </a:p>
          <a:p>
            <a:pPr lvl="0" rtl="0">
              <a:spcBef>
                <a:spcPts val="0"/>
              </a:spcBef>
              <a:buClr>
                <a:schemeClr val="dk2"/>
              </a:buClr>
              <a:buSzPct val="61111"/>
              <a:buFont typeface="Arial"/>
              <a:buNone/>
            </a:pPr>
            <a:r>
              <a:rPr lang="en"/>
              <a:t>PHP MVC With Codeigniter advanced</a:t>
            </a: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PHP MVC With Codeigniter</a:t>
            </a:r>
          </a:p>
        </p:txBody>
      </p:sp>
      <p:sp>
        <p:nvSpPr>
          <p:cNvPr id="221" name="Shape 221"/>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Clr>
                <a:schemeClr val="dk2"/>
              </a:buClr>
              <a:buSzPct val="61111"/>
              <a:buFont typeface="Arial"/>
              <a:buNone/>
            </a:pPr>
            <a:r>
              <a:rPr lang="en"/>
              <a:t>Installation</a:t>
            </a:r>
          </a:p>
          <a:p>
            <a:pPr lvl="0" rtl="0">
              <a:spcBef>
                <a:spcPts val="0"/>
              </a:spcBef>
              <a:buClr>
                <a:schemeClr val="dk2"/>
              </a:buClr>
              <a:buSzPct val="61111"/>
              <a:buFont typeface="Arial"/>
              <a:buNone/>
            </a:pPr>
            <a:r>
              <a:rPr lang="en"/>
              <a:t>Controllers</a:t>
            </a:r>
          </a:p>
          <a:p>
            <a:pPr lvl="0" rtl="0">
              <a:spcBef>
                <a:spcPts val="0"/>
              </a:spcBef>
              <a:buClr>
                <a:schemeClr val="dk2"/>
              </a:buClr>
              <a:buSzPct val="61111"/>
              <a:buFont typeface="Arial"/>
              <a:buNone/>
            </a:pPr>
            <a:r>
              <a:rPr lang="en"/>
              <a:t>Views/Data</a:t>
            </a:r>
          </a:p>
          <a:p>
            <a:pPr lvl="0" rtl="0">
              <a:spcBef>
                <a:spcPts val="0"/>
              </a:spcBef>
              <a:buClr>
                <a:schemeClr val="dk2"/>
              </a:buClr>
              <a:buSzPct val="61111"/>
              <a:buFont typeface="Arial"/>
              <a:buNone/>
            </a:pPr>
            <a:r>
              <a:rPr lang="en"/>
              <a:t>input</a:t>
            </a:r>
          </a:p>
          <a:p>
            <a:pPr lvl="0" rtl="0">
              <a:spcBef>
                <a:spcPts val="0"/>
              </a:spcBef>
              <a:buClr>
                <a:schemeClr val="dk2"/>
              </a:buClr>
              <a:buSzPct val="61111"/>
              <a:buFont typeface="Arial"/>
              <a:buNone/>
            </a:pPr>
            <a:r>
              <a:rPr lang="en"/>
              <a:t>Session</a:t>
            </a:r>
          </a:p>
          <a:p>
            <a:pPr lvl="0" rtl="0">
              <a:spcBef>
                <a:spcPts val="0"/>
              </a:spcBef>
              <a:buClr>
                <a:schemeClr val="dk2"/>
              </a:buClr>
              <a:buSzPct val="61111"/>
              <a:buFont typeface="Arial"/>
              <a:buNone/>
            </a:pPr>
            <a:r>
              <a:rPr lang="en"/>
              <a:t>Models</a:t>
            </a:r>
          </a:p>
          <a:p>
            <a:pPr lvl="0" rtl="0">
              <a:spcBef>
                <a:spcPts val="0"/>
              </a:spcBef>
              <a:buClr>
                <a:schemeClr val="dk2"/>
              </a:buClr>
              <a:buSzPct val="61111"/>
              <a:buFont typeface="Arial"/>
              <a:buNone/>
            </a:pPr>
            <a:r>
              <a:rPr lang="en"/>
              <a:t>Validation</a:t>
            </a:r>
          </a:p>
          <a:p>
            <a:pPr lvl="0" rtl="0">
              <a:spcBef>
                <a:spcPts val="0"/>
              </a:spcBef>
              <a:buClr>
                <a:schemeClr val="dk2"/>
              </a:buClr>
              <a:buSzPct val="61111"/>
              <a:buFont typeface="Arial"/>
              <a:buNone/>
            </a:pPr>
            <a:r>
              <a:rPr lang="en"/>
              <a:t>Multiple controllers and models </a:t>
            </a:r>
          </a:p>
          <a:p>
            <a:pPr lvl="0">
              <a:spcBef>
                <a:spcPts val="0"/>
              </a:spcBef>
              <a:buClr>
                <a:schemeClr val="dk2"/>
              </a:buClr>
              <a:buSzPct val="61111"/>
              <a:buFont typeface="Arial"/>
              <a:buNone/>
            </a:pPr>
            <a:r>
              <a:rPr lang="en"/>
              <a:t>ORM</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PHP MVC With Codeigniter advanced</a:t>
            </a:r>
          </a:p>
        </p:txBody>
      </p:sp>
      <p:sp>
        <p:nvSpPr>
          <p:cNvPr id="227" name="Shape 227"/>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None/>
            </a:pPr>
            <a:r>
              <a:rPr lang="en"/>
              <a:t>Form Validations</a:t>
            </a:r>
          </a:p>
          <a:p>
            <a:pPr lvl="0" rtl="0">
              <a:spcBef>
                <a:spcPts val="0"/>
              </a:spcBef>
              <a:buNone/>
            </a:pPr>
            <a:r>
              <a:rPr lang="en"/>
              <a:t>Client</a:t>
            </a:r>
          </a:p>
          <a:p>
            <a:pPr lvl="0" rtl="0">
              <a:spcBef>
                <a:spcPts val="0"/>
              </a:spcBef>
              <a:buNone/>
            </a:pPr>
            <a:r>
              <a:rPr lang="en"/>
              <a:t>Client +  Controller</a:t>
            </a:r>
          </a:p>
          <a:p>
            <a:pPr lvl="0" rtl="0">
              <a:spcBef>
                <a:spcPts val="0"/>
              </a:spcBef>
              <a:buNone/>
            </a:pPr>
            <a:r>
              <a:rPr lang="en"/>
              <a:t>Client+Model</a:t>
            </a:r>
          </a:p>
          <a:p>
            <a:pPr lvl="0" rtl="0">
              <a:spcBef>
                <a:spcPts val="0"/>
              </a:spcBef>
              <a:buNone/>
            </a:pPr>
            <a:r>
              <a:rPr lang="en"/>
              <a:t>Fun w/controllers</a:t>
            </a:r>
          </a:p>
          <a:p>
            <a:pPr lvl="0">
              <a:spcBef>
                <a:spcPts val="0"/>
              </a:spcBef>
              <a:buNone/>
            </a:pPr>
            <a:r>
              <a:rPr lang="en"/>
              <a:t>More Fun/Controllers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AJAX</a:t>
            </a:r>
          </a:p>
        </p:txBody>
      </p:sp>
      <p:sp>
        <p:nvSpPr>
          <p:cNvPr id="233" name="Shape 233"/>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None/>
            </a:pPr>
            <a:r>
              <a:rPr lang="en"/>
              <a:t>Ajax and APi’s</a:t>
            </a:r>
          </a:p>
          <a:p>
            <a:pPr lvl="0">
              <a:spcBef>
                <a:spcPts val="0"/>
              </a:spcBef>
              <a:buNone/>
            </a:pPr>
            <a:r>
              <a:rPr lang="en"/>
              <a:t>Ajax api with Jquery and Codeigniter</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latin typeface="Playfair Display"/>
                <a:ea typeface="Playfair Display"/>
                <a:cs typeface="Playfair Display"/>
                <a:sym typeface="Playfair Display"/>
              </a:rPr>
              <a:t>Ajax and APi’s</a:t>
            </a:r>
          </a:p>
        </p:txBody>
      </p:sp>
      <p:sp>
        <p:nvSpPr>
          <p:cNvPr id="239" name="Shape 239"/>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None/>
            </a:pPr>
            <a:r>
              <a:rPr lang="en"/>
              <a:t>Useful URLs</a:t>
            </a:r>
          </a:p>
          <a:p>
            <a:pPr lvl="0" rtl="0">
              <a:spcBef>
                <a:spcPts val="0"/>
              </a:spcBef>
              <a:buNone/>
            </a:pPr>
            <a:r>
              <a:rPr lang="en"/>
              <a:t>API</a:t>
            </a:r>
          </a:p>
          <a:p>
            <a:pPr lvl="0" rtl="0">
              <a:spcBef>
                <a:spcPts val="0"/>
              </a:spcBef>
              <a:buNone/>
            </a:pPr>
            <a:r>
              <a:rPr lang="en"/>
              <a:t>Traversing JSON</a:t>
            </a:r>
          </a:p>
          <a:p>
            <a:pPr lvl="0" rtl="0">
              <a:spcBef>
                <a:spcPts val="0"/>
              </a:spcBef>
              <a:buNone/>
            </a:pPr>
            <a:r>
              <a:rPr lang="en"/>
              <a:t>Building HTML</a:t>
            </a:r>
          </a:p>
          <a:p>
            <a:pPr lvl="0" rtl="0">
              <a:spcBef>
                <a:spcPts val="0"/>
              </a:spcBef>
              <a:buNone/>
            </a:pPr>
            <a:r>
              <a:rPr lang="en"/>
              <a:t>Assessments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ToC</a:t>
            </a:r>
          </a:p>
        </p:txBody>
      </p:sp>
      <p:sp>
        <p:nvSpPr>
          <p:cNvPr id="75" name="Shape 75"/>
          <p:cNvSpPr txBox="1"/>
          <p:nvPr>
            <p:ph idx="1" type="body"/>
          </p:nvPr>
        </p:nvSpPr>
        <p:spPr>
          <a:xfrm>
            <a:off x="4410000" y="1256100"/>
            <a:ext cx="4401000" cy="3334800"/>
          </a:xfrm>
          <a:prstGeom prst="rect">
            <a:avLst/>
          </a:prstGeom>
        </p:spPr>
        <p:txBody>
          <a:bodyPr anchorCtr="0" anchor="t" bIns="91425" lIns="91425" rIns="91425" tIns="91425">
            <a:noAutofit/>
          </a:bodyPr>
          <a:lstStyle/>
          <a:p>
            <a:pPr lvl="0" rtl="0">
              <a:spcBef>
                <a:spcPts val="0"/>
              </a:spcBef>
              <a:spcAft>
                <a:spcPts val="0"/>
              </a:spcAft>
              <a:buNone/>
            </a:pPr>
            <a:r>
              <a:rPr b="1" lang="en" sz="1100">
                <a:latin typeface="Arial"/>
                <a:ea typeface="Arial"/>
                <a:cs typeface="Arial"/>
                <a:sym typeface="Arial"/>
              </a:rPr>
              <a:t>AJAX</a:t>
            </a:r>
          </a:p>
          <a:p>
            <a:pPr indent="-298450" lvl="1" marL="914400" rtl="0">
              <a:spcBef>
                <a:spcPts val="0"/>
              </a:spcBef>
              <a:spcAft>
                <a:spcPts val="0"/>
              </a:spcAft>
              <a:buSzPct val="100000"/>
              <a:buFont typeface="Arial"/>
              <a:buChar char="○"/>
            </a:pPr>
            <a:r>
              <a:rPr lang="en" sz="1100">
                <a:latin typeface="Arial"/>
                <a:ea typeface="Arial"/>
                <a:cs typeface="Arial"/>
                <a:sym typeface="Arial"/>
              </a:rPr>
              <a:t>Ajax and APi’s</a:t>
            </a:r>
          </a:p>
          <a:p>
            <a:pPr indent="-298450" lvl="2" marL="1371600" rtl="0">
              <a:spcBef>
                <a:spcPts val="0"/>
              </a:spcBef>
              <a:spcAft>
                <a:spcPts val="0"/>
              </a:spcAft>
              <a:buSzPct val="100000"/>
              <a:buFont typeface="Arial"/>
              <a:buChar char="■"/>
            </a:pPr>
            <a:r>
              <a:rPr lang="en" sz="1100">
                <a:latin typeface="Arial"/>
                <a:ea typeface="Arial"/>
                <a:cs typeface="Arial"/>
                <a:sym typeface="Arial"/>
              </a:rPr>
              <a:t>Useful URLs</a:t>
            </a:r>
          </a:p>
          <a:p>
            <a:pPr indent="-298450" lvl="2" marL="1371600" rtl="0">
              <a:spcBef>
                <a:spcPts val="0"/>
              </a:spcBef>
              <a:spcAft>
                <a:spcPts val="0"/>
              </a:spcAft>
              <a:buSzPct val="100000"/>
              <a:buFont typeface="Arial"/>
              <a:buChar char="■"/>
            </a:pPr>
            <a:r>
              <a:rPr lang="en" sz="1100">
                <a:latin typeface="Arial"/>
                <a:ea typeface="Arial"/>
                <a:cs typeface="Arial"/>
                <a:sym typeface="Arial"/>
              </a:rPr>
              <a:t>API</a:t>
            </a:r>
          </a:p>
          <a:p>
            <a:pPr indent="-298450" lvl="2" marL="1371600" rtl="0">
              <a:spcBef>
                <a:spcPts val="0"/>
              </a:spcBef>
              <a:spcAft>
                <a:spcPts val="0"/>
              </a:spcAft>
              <a:buSzPct val="100000"/>
              <a:buFont typeface="Arial"/>
              <a:buChar char="■"/>
            </a:pPr>
            <a:r>
              <a:rPr lang="en" sz="1100">
                <a:latin typeface="Arial"/>
                <a:ea typeface="Arial"/>
                <a:cs typeface="Arial"/>
                <a:sym typeface="Arial"/>
              </a:rPr>
              <a:t>Traversing JSON</a:t>
            </a:r>
          </a:p>
          <a:p>
            <a:pPr indent="-298450" lvl="2" marL="1371600" rtl="0">
              <a:spcBef>
                <a:spcPts val="0"/>
              </a:spcBef>
              <a:spcAft>
                <a:spcPts val="0"/>
              </a:spcAft>
              <a:buSzPct val="100000"/>
              <a:buFont typeface="Arial"/>
              <a:buChar char="■"/>
            </a:pPr>
            <a:r>
              <a:rPr lang="en" sz="1100">
                <a:latin typeface="Arial"/>
                <a:ea typeface="Arial"/>
                <a:cs typeface="Arial"/>
                <a:sym typeface="Arial"/>
              </a:rPr>
              <a:t>Building HTML</a:t>
            </a:r>
          </a:p>
          <a:p>
            <a:pPr indent="-298450" lvl="2" marL="1371600" rtl="0">
              <a:spcBef>
                <a:spcPts val="0"/>
              </a:spcBef>
              <a:spcAft>
                <a:spcPts val="0"/>
              </a:spcAft>
              <a:buSzPct val="100000"/>
              <a:buFont typeface="Arial"/>
              <a:buChar char="■"/>
            </a:pPr>
            <a:r>
              <a:rPr lang="en" sz="1100">
                <a:latin typeface="Arial"/>
                <a:ea typeface="Arial"/>
                <a:cs typeface="Arial"/>
                <a:sym typeface="Arial"/>
              </a:rPr>
              <a:t>Assessments</a:t>
            </a:r>
          </a:p>
          <a:p>
            <a:pPr indent="-298450" lvl="1" marL="914400" rtl="0">
              <a:spcBef>
                <a:spcPts val="0"/>
              </a:spcBef>
              <a:spcAft>
                <a:spcPts val="0"/>
              </a:spcAft>
              <a:buSzPct val="100000"/>
              <a:buFont typeface="Arial"/>
              <a:buChar char="○"/>
            </a:pPr>
            <a:r>
              <a:rPr lang="en" sz="1100">
                <a:latin typeface="Arial"/>
                <a:ea typeface="Arial"/>
                <a:cs typeface="Arial"/>
                <a:sym typeface="Arial"/>
              </a:rPr>
              <a:t>Ajax api with Jquery and Codeigniter</a:t>
            </a:r>
          </a:p>
          <a:p>
            <a:pPr indent="-298450" lvl="2" marL="1371600" rtl="0">
              <a:spcBef>
                <a:spcPts val="0"/>
              </a:spcBef>
              <a:spcAft>
                <a:spcPts val="0"/>
              </a:spcAft>
              <a:buSzPct val="100000"/>
              <a:buFont typeface="Arial"/>
              <a:buChar char="■"/>
            </a:pPr>
            <a:r>
              <a:rPr lang="en" sz="1100">
                <a:latin typeface="Arial"/>
                <a:ea typeface="Arial"/>
                <a:cs typeface="Arial"/>
                <a:sym typeface="Arial"/>
              </a:rPr>
              <a:t>Ajax</a:t>
            </a:r>
          </a:p>
          <a:p>
            <a:pPr indent="-298450" lvl="2" marL="1371600" rtl="0">
              <a:spcBef>
                <a:spcPts val="0"/>
              </a:spcBef>
              <a:spcAft>
                <a:spcPts val="0"/>
              </a:spcAft>
              <a:buSzPct val="100000"/>
              <a:buFont typeface="Arial"/>
              <a:buChar char="■"/>
            </a:pPr>
            <a:r>
              <a:rPr lang="en" sz="1100">
                <a:latin typeface="Arial"/>
                <a:ea typeface="Arial"/>
                <a:cs typeface="Arial"/>
                <a:sym typeface="Arial"/>
              </a:rPr>
              <a:t>Json</a:t>
            </a:r>
          </a:p>
          <a:p>
            <a:pPr indent="-298450" lvl="2" marL="1371600" rtl="0">
              <a:spcBef>
                <a:spcPts val="0"/>
              </a:spcBef>
              <a:spcAft>
                <a:spcPts val="0"/>
              </a:spcAft>
              <a:buSzPct val="100000"/>
              <a:buFont typeface="Arial"/>
              <a:buChar char="■"/>
            </a:pPr>
            <a:r>
              <a:rPr lang="en" sz="1100">
                <a:latin typeface="Arial"/>
                <a:ea typeface="Arial"/>
                <a:cs typeface="Arial"/>
                <a:sym typeface="Arial"/>
              </a:rPr>
              <a:t>HTML</a:t>
            </a:r>
          </a:p>
          <a:p>
            <a:pPr indent="-298450" lvl="2" marL="1371600" rtl="0">
              <a:spcBef>
                <a:spcPts val="0"/>
              </a:spcBef>
              <a:spcAft>
                <a:spcPts val="0"/>
              </a:spcAft>
              <a:buSzPct val="100000"/>
              <a:buFont typeface="Arial"/>
              <a:buChar char="■"/>
            </a:pPr>
            <a:r>
              <a:rPr lang="en" sz="1100">
                <a:latin typeface="Arial"/>
                <a:ea typeface="Arial"/>
                <a:cs typeface="Arial"/>
                <a:sym typeface="Arial"/>
              </a:rPr>
              <a:t>Create w/o AJax</a:t>
            </a:r>
          </a:p>
          <a:p>
            <a:pPr indent="-298450" lvl="2" marL="1371600" rtl="0">
              <a:spcBef>
                <a:spcPts val="0"/>
              </a:spcBef>
              <a:spcAft>
                <a:spcPts val="0"/>
              </a:spcAft>
              <a:buSzPct val="100000"/>
              <a:buFont typeface="Arial"/>
              <a:buChar char="■"/>
            </a:pPr>
            <a:r>
              <a:rPr lang="en" sz="1100">
                <a:latin typeface="Arial"/>
                <a:ea typeface="Arial"/>
                <a:cs typeface="Arial"/>
                <a:sym typeface="Arial"/>
              </a:rPr>
              <a:t>$.post</a:t>
            </a:r>
          </a:p>
          <a:p>
            <a:pPr indent="-298450" lvl="2" marL="1371600" rtl="0">
              <a:spcBef>
                <a:spcPts val="0"/>
              </a:spcBef>
              <a:spcAft>
                <a:spcPts val="0"/>
              </a:spcAft>
              <a:buSzPct val="100000"/>
              <a:buFont typeface="Arial"/>
              <a:buChar char="■"/>
            </a:pPr>
            <a:r>
              <a:rPr lang="en" sz="1100">
                <a:latin typeface="Arial"/>
                <a:ea typeface="Arial"/>
                <a:cs typeface="Arial"/>
                <a:sym typeface="Arial"/>
              </a:rPr>
              <a:t>Debugging</a:t>
            </a:r>
          </a:p>
          <a:p>
            <a:pPr indent="-298450" lvl="2" marL="1371600" rtl="0">
              <a:spcBef>
                <a:spcPts val="0"/>
              </a:spcBef>
              <a:spcAft>
                <a:spcPts val="0"/>
              </a:spcAft>
              <a:buSzPct val="100000"/>
              <a:buFont typeface="Arial"/>
              <a:buChar char="■"/>
            </a:pPr>
            <a:r>
              <a:rPr lang="en" sz="1100">
                <a:latin typeface="Arial"/>
                <a:ea typeface="Arial"/>
                <a:cs typeface="Arial"/>
                <a:sym typeface="Arial"/>
              </a:rPr>
              <a:t>Importan!</a:t>
            </a:r>
          </a:p>
          <a:p>
            <a:pPr indent="-298450" lvl="2" marL="1371600" rtl="0">
              <a:spcBef>
                <a:spcPts val="0"/>
              </a:spcBef>
              <a:spcAft>
                <a:spcPts val="0"/>
              </a:spcAft>
              <a:buSzPct val="100000"/>
              <a:buFont typeface="Arial"/>
              <a:buChar char="■"/>
            </a:pPr>
            <a:r>
              <a:rPr lang="en" sz="1100">
                <a:latin typeface="Arial"/>
                <a:ea typeface="Arial"/>
                <a:cs typeface="Arial"/>
                <a:sym typeface="Arial"/>
              </a:rPr>
              <a:t>Access Control Origin</a:t>
            </a:r>
          </a:p>
          <a:p>
            <a:pPr indent="-298450" lvl="2" marL="1371600" rtl="0">
              <a:spcBef>
                <a:spcPts val="0"/>
              </a:spcBef>
              <a:spcAft>
                <a:spcPts val="0"/>
              </a:spcAft>
              <a:buSzPct val="100000"/>
              <a:buFont typeface="Arial"/>
              <a:buChar char="■"/>
            </a:pPr>
            <a:r>
              <a:rPr lang="en" sz="1100">
                <a:latin typeface="Arial"/>
                <a:ea typeface="Arial"/>
                <a:cs typeface="Arial"/>
                <a:sym typeface="Arial"/>
              </a:rPr>
              <a:t>Internet is your api</a:t>
            </a:r>
          </a:p>
          <a:p>
            <a:pPr indent="-298450" lvl="0" marL="457200" rtl="0">
              <a:spcBef>
                <a:spcPts val="0"/>
              </a:spcBef>
              <a:spcAft>
                <a:spcPts val="0"/>
              </a:spcAft>
              <a:buSzPct val="100000"/>
              <a:buFont typeface="Arial"/>
              <a:buChar char="●"/>
            </a:pPr>
            <a:r>
              <a:rPr lang="en" sz="1100">
                <a:latin typeface="Arial"/>
                <a:ea typeface="Arial"/>
                <a:cs typeface="Arial"/>
                <a:sym typeface="Arial"/>
              </a:rPr>
              <a:t>Deployment</a:t>
            </a:r>
          </a:p>
          <a:p>
            <a:pPr lvl="0">
              <a:spcBef>
                <a:spcPts val="0"/>
              </a:spcBef>
              <a:buNone/>
            </a:pPr>
            <a:r>
              <a:t/>
            </a:r>
            <a:endParaRPr/>
          </a:p>
        </p:txBody>
      </p:sp>
      <p:sp>
        <p:nvSpPr>
          <p:cNvPr id="76" name="Shape 76"/>
          <p:cNvSpPr txBox="1"/>
          <p:nvPr/>
        </p:nvSpPr>
        <p:spPr>
          <a:xfrm>
            <a:off x="311700" y="1191900"/>
            <a:ext cx="4098299" cy="980999"/>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100">
                <a:solidFill>
                  <a:schemeClr val="dk2"/>
                </a:solidFill>
              </a:rPr>
              <a:t>MVC PHP</a:t>
            </a:r>
          </a:p>
          <a:p>
            <a:pPr indent="-298450" lvl="1" marL="914400" rtl="0">
              <a:lnSpc>
                <a:spcPct val="115000"/>
              </a:lnSpc>
              <a:spcBef>
                <a:spcPts val="0"/>
              </a:spcBef>
              <a:buClr>
                <a:schemeClr val="dk2"/>
              </a:buClr>
              <a:buSzPct val="100000"/>
              <a:buFont typeface="Arial"/>
              <a:buChar char="○"/>
            </a:pPr>
            <a:r>
              <a:rPr lang="en" sz="1100">
                <a:solidFill>
                  <a:schemeClr val="dk2"/>
                </a:solidFill>
              </a:rPr>
              <a:t>PHP MVC With Codeigniter</a:t>
            </a:r>
          </a:p>
          <a:p>
            <a:pPr indent="-298450" lvl="2" marL="1371600" rtl="0">
              <a:lnSpc>
                <a:spcPct val="115000"/>
              </a:lnSpc>
              <a:spcBef>
                <a:spcPts val="0"/>
              </a:spcBef>
              <a:buClr>
                <a:schemeClr val="dk2"/>
              </a:buClr>
              <a:buSzPct val="100000"/>
              <a:buFont typeface="Arial"/>
              <a:buChar char="■"/>
            </a:pPr>
            <a:r>
              <a:rPr lang="en" sz="1100">
                <a:solidFill>
                  <a:schemeClr val="dk2"/>
                </a:solidFill>
              </a:rPr>
              <a:t>Installation</a:t>
            </a:r>
          </a:p>
          <a:p>
            <a:pPr indent="-298450" lvl="2" marL="1371600" rtl="0">
              <a:lnSpc>
                <a:spcPct val="115000"/>
              </a:lnSpc>
              <a:spcBef>
                <a:spcPts val="0"/>
              </a:spcBef>
              <a:buClr>
                <a:schemeClr val="dk2"/>
              </a:buClr>
              <a:buSzPct val="100000"/>
              <a:buFont typeface="Arial"/>
              <a:buChar char="■"/>
            </a:pPr>
            <a:r>
              <a:rPr lang="en" sz="1100">
                <a:solidFill>
                  <a:schemeClr val="dk2"/>
                </a:solidFill>
              </a:rPr>
              <a:t>Controllers</a:t>
            </a:r>
          </a:p>
          <a:p>
            <a:pPr indent="-298450" lvl="2" marL="1371600" rtl="0">
              <a:lnSpc>
                <a:spcPct val="115000"/>
              </a:lnSpc>
              <a:spcBef>
                <a:spcPts val="0"/>
              </a:spcBef>
              <a:buClr>
                <a:schemeClr val="dk2"/>
              </a:buClr>
              <a:buSzPct val="100000"/>
              <a:buFont typeface="Arial"/>
              <a:buChar char="■"/>
            </a:pPr>
            <a:r>
              <a:rPr lang="en" sz="1100">
                <a:solidFill>
                  <a:schemeClr val="dk2"/>
                </a:solidFill>
              </a:rPr>
              <a:t>Views/Data</a:t>
            </a:r>
          </a:p>
          <a:p>
            <a:pPr indent="-298450" lvl="2" marL="1371600" rtl="0">
              <a:lnSpc>
                <a:spcPct val="115000"/>
              </a:lnSpc>
              <a:spcBef>
                <a:spcPts val="0"/>
              </a:spcBef>
              <a:buClr>
                <a:schemeClr val="dk2"/>
              </a:buClr>
              <a:buSzPct val="100000"/>
              <a:buFont typeface="Arial"/>
              <a:buChar char="■"/>
            </a:pPr>
            <a:r>
              <a:rPr lang="en" sz="1100">
                <a:solidFill>
                  <a:schemeClr val="dk2"/>
                </a:solidFill>
              </a:rPr>
              <a:t>input</a:t>
            </a:r>
          </a:p>
          <a:p>
            <a:pPr indent="-298450" lvl="2" marL="1371600" rtl="0">
              <a:lnSpc>
                <a:spcPct val="115000"/>
              </a:lnSpc>
              <a:spcBef>
                <a:spcPts val="0"/>
              </a:spcBef>
              <a:buClr>
                <a:schemeClr val="dk2"/>
              </a:buClr>
              <a:buSzPct val="100000"/>
              <a:buFont typeface="Arial"/>
              <a:buChar char="■"/>
            </a:pPr>
            <a:r>
              <a:rPr lang="en" sz="1100">
                <a:solidFill>
                  <a:schemeClr val="dk2"/>
                </a:solidFill>
              </a:rPr>
              <a:t>Session</a:t>
            </a:r>
          </a:p>
          <a:p>
            <a:pPr indent="-298450" lvl="2" marL="1371600" rtl="0">
              <a:lnSpc>
                <a:spcPct val="115000"/>
              </a:lnSpc>
              <a:spcBef>
                <a:spcPts val="0"/>
              </a:spcBef>
              <a:buClr>
                <a:schemeClr val="dk2"/>
              </a:buClr>
              <a:buSzPct val="100000"/>
              <a:buFont typeface="Arial"/>
              <a:buChar char="■"/>
            </a:pPr>
            <a:r>
              <a:rPr lang="en" sz="1100">
                <a:solidFill>
                  <a:schemeClr val="dk2"/>
                </a:solidFill>
              </a:rPr>
              <a:t>Models</a:t>
            </a:r>
          </a:p>
          <a:p>
            <a:pPr indent="-298450" lvl="2" marL="1371600" rtl="0">
              <a:lnSpc>
                <a:spcPct val="115000"/>
              </a:lnSpc>
              <a:spcBef>
                <a:spcPts val="0"/>
              </a:spcBef>
              <a:buClr>
                <a:schemeClr val="dk2"/>
              </a:buClr>
              <a:buSzPct val="100000"/>
              <a:buFont typeface="Arial"/>
              <a:buChar char="■"/>
            </a:pPr>
            <a:r>
              <a:rPr lang="en" sz="1100">
                <a:solidFill>
                  <a:schemeClr val="dk2"/>
                </a:solidFill>
              </a:rPr>
              <a:t>Validation</a:t>
            </a:r>
          </a:p>
          <a:p>
            <a:pPr indent="-298450" lvl="2" marL="1371600" rtl="0">
              <a:lnSpc>
                <a:spcPct val="115000"/>
              </a:lnSpc>
              <a:spcBef>
                <a:spcPts val="0"/>
              </a:spcBef>
              <a:buClr>
                <a:schemeClr val="dk2"/>
              </a:buClr>
              <a:buSzPct val="100000"/>
              <a:buFont typeface="Arial"/>
              <a:buChar char="■"/>
            </a:pPr>
            <a:r>
              <a:rPr lang="en" sz="1100">
                <a:solidFill>
                  <a:schemeClr val="dk2"/>
                </a:solidFill>
              </a:rPr>
              <a:t>Multiple controllers and models </a:t>
            </a:r>
          </a:p>
          <a:p>
            <a:pPr indent="-298450" lvl="2" marL="1371600" rtl="0">
              <a:lnSpc>
                <a:spcPct val="115000"/>
              </a:lnSpc>
              <a:spcBef>
                <a:spcPts val="0"/>
              </a:spcBef>
              <a:buClr>
                <a:schemeClr val="dk2"/>
              </a:buClr>
              <a:buSzPct val="100000"/>
              <a:buFont typeface="Arial"/>
              <a:buChar char="■"/>
            </a:pPr>
            <a:r>
              <a:rPr lang="en" sz="1100">
                <a:solidFill>
                  <a:schemeClr val="dk2"/>
                </a:solidFill>
              </a:rPr>
              <a:t>ORM</a:t>
            </a:r>
          </a:p>
          <a:p>
            <a:pPr indent="-298450" lvl="1" marL="914400" rtl="0">
              <a:lnSpc>
                <a:spcPct val="115000"/>
              </a:lnSpc>
              <a:spcBef>
                <a:spcPts val="0"/>
              </a:spcBef>
              <a:buClr>
                <a:schemeClr val="dk2"/>
              </a:buClr>
              <a:buSzPct val="100000"/>
              <a:buFont typeface="Arial"/>
              <a:buChar char="○"/>
            </a:pPr>
            <a:r>
              <a:rPr lang="en" sz="1100">
                <a:solidFill>
                  <a:schemeClr val="dk2"/>
                </a:solidFill>
              </a:rPr>
              <a:t>PHP MVC With Codeigniter advanced</a:t>
            </a:r>
          </a:p>
          <a:p>
            <a:pPr indent="-298450" lvl="2" marL="1371600" rtl="0">
              <a:lnSpc>
                <a:spcPct val="115000"/>
              </a:lnSpc>
              <a:spcBef>
                <a:spcPts val="0"/>
              </a:spcBef>
              <a:buClr>
                <a:schemeClr val="dk2"/>
              </a:buClr>
              <a:buSzPct val="100000"/>
              <a:buFont typeface="Arial"/>
              <a:buChar char="■"/>
            </a:pPr>
            <a:r>
              <a:rPr lang="en" sz="1100">
                <a:solidFill>
                  <a:schemeClr val="dk2"/>
                </a:solidFill>
              </a:rPr>
              <a:t>Form Validations</a:t>
            </a:r>
          </a:p>
          <a:p>
            <a:pPr indent="-298450" lvl="2" marL="1371600" rtl="0">
              <a:lnSpc>
                <a:spcPct val="115000"/>
              </a:lnSpc>
              <a:spcBef>
                <a:spcPts val="0"/>
              </a:spcBef>
              <a:buClr>
                <a:schemeClr val="dk2"/>
              </a:buClr>
              <a:buSzPct val="100000"/>
              <a:buFont typeface="Arial"/>
              <a:buChar char="■"/>
            </a:pPr>
            <a:r>
              <a:rPr lang="en" sz="1100">
                <a:solidFill>
                  <a:schemeClr val="dk2"/>
                </a:solidFill>
              </a:rPr>
              <a:t>Client</a:t>
            </a:r>
          </a:p>
          <a:p>
            <a:pPr indent="-298450" lvl="2" marL="1371600" rtl="0">
              <a:lnSpc>
                <a:spcPct val="115000"/>
              </a:lnSpc>
              <a:spcBef>
                <a:spcPts val="0"/>
              </a:spcBef>
              <a:buClr>
                <a:schemeClr val="dk2"/>
              </a:buClr>
              <a:buSzPct val="100000"/>
              <a:buFont typeface="Arial"/>
              <a:buChar char="■"/>
            </a:pPr>
            <a:r>
              <a:rPr lang="en" sz="1100">
                <a:solidFill>
                  <a:schemeClr val="dk2"/>
                </a:solidFill>
              </a:rPr>
              <a:t>Client +  Controller</a:t>
            </a:r>
          </a:p>
          <a:p>
            <a:pPr indent="-298450" lvl="2" marL="1371600" rtl="0">
              <a:lnSpc>
                <a:spcPct val="115000"/>
              </a:lnSpc>
              <a:spcBef>
                <a:spcPts val="0"/>
              </a:spcBef>
              <a:buClr>
                <a:schemeClr val="dk2"/>
              </a:buClr>
              <a:buSzPct val="100000"/>
              <a:buFont typeface="Arial"/>
              <a:buChar char="■"/>
            </a:pPr>
            <a:r>
              <a:rPr lang="en" sz="1100">
                <a:solidFill>
                  <a:schemeClr val="dk2"/>
                </a:solidFill>
              </a:rPr>
              <a:t>Client+Model</a:t>
            </a:r>
          </a:p>
          <a:p>
            <a:pPr indent="-298450" lvl="2" marL="1371600" rtl="0">
              <a:lnSpc>
                <a:spcPct val="115000"/>
              </a:lnSpc>
              <a:spcBef>
                <a:spcPts val="0"/>
              </a:spcBef>
              <a:buClr>
                <a:schemeClr val="dk2"/>
              </a:buClr>
              <a:buSzPct val="100000"/>
              <a:buFont typeface="Arial"/>
              <a:buChar char="■"/>
            </a:pPr>
            <a:r>
              <a:rPr lang="en" sz="1100">
                <a:solidFill>
                  <a:schemeClr val="dk2"/>
                </a:solidFill>
              </a:rPr>
              <a:t>Fun w/controllers</a:t>
            </a:r>
          </a:p>
          <a:p>
            <a:pPr indent="-298450" lvl="2" marL="1371600" rtl="0">
              <a:lnSpc>
                <a:spcPct val="115000"/>
              </a:lnSpc>
              <a:spcBef>
                <a:spcPts val="0"/>
              </a:spcBef>
              <a:buClr>
                <a:schemeClr val="dk2"/>
              </a:buClr>
              <a:buSzPct val="100000"/>
              <a:buFont typeface="Arial"/>
              <a:buChar char="■"/>
            </a:pPr>
            <a:r>
              <a:rPr lang="en" sz="1100">
                <a:solidFill>
                  <a:schemeClr val="dk2"/>
                </a:solidFill>
              </a:rPr>
              <a:t>More Fun/Controllers</a:t>
            </a:r>
          </a:p>
          <a:p>
            <a:pPr lvl="0" rtl="0">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Ajax api with Jquery and Codeigniter</a:t>
            </a:r>
          </a:p>
        </p:txBody>
      </p:sp>
      <p:sp>
        <p:nvSpPr>
          <p:cNvPr id="245" name="Shape 245"/>
          <p:cNvSpPr txBox="1"/>
          <p:nvPr>
            <p:ph idx="1" type="body"/>
          </p:nvPr>
        </p:nvSpPr>
        <p:spPr>
          <a:xfrm>
            <a:off x="311700" y="1156325"/>
            <a:ext cx="8520599" cy="3334800"/>
          </a:xfrm>
          <a:prstGeom prst="rect">
            <a:avLst/>
          </a:prstGeom>
        </p:spPr>
        <p:txBody>
          <a:bodyPr anchorCtr="0" anchor="t" bIns="91425" lIns="91425" rIns="91425" tIns="91425">
            <a:noAutofit/>
          </a:bodyPr>
          <a:lstStyle/>
          <a:p>
            <a:pPr lvl="0" rtl="0">
              <a:lnSpc>
                <a:spcPct val="100000"/>
              </a:lnSpc>
              <a:spcBef>
                <a:spcPts val="0"/>
              </a:spcBef>
              <a:buNone/>
            </a:pPr>
            <a:r>
              <a:rPr lang="en" sz="1200"/>
              <a:t>Ajax</a:t>
            </a:r>
          </a:p>
          <a:p>
            <a:pPr lvl="0" rtl="0">
              <a:lnSpc>
                <a:spcPct val="100000"/>
              </a:lnSpc>
              <a:spcBef>
                <a:spcPts val="0"/>
              </a:spcBef>
              <a:buNone/>
            </a:pPr>
            <a:r>
              <a:rPr lang="en" sz="1200"/>
              <a:t>Json</a:t>
            </a:r>
          </a:p>
          <a:p>
            <a:pPr lvl="0" rtl="0">
              <a:lnSpc>
                <a:spcPct val="100000"/>
              </a:lnSpc>
              <a:spcBef>
                <a:spcPts val="0"/>
              </a:spcBef>
              <a:buNone/>
            </a:pPr>
            <a:r>
              <a:rPr lang="en" sz="1200"/>
              <a:t>HTML</a:t>
            </a:r>
          </a:p>
          <a:p>
            <a:pPr lvl="0" rtl="0">
              <a:lnSpc>
                <a:spcPct val="100000"/>
              </a:lnSpc>
              <a:spcBef>
                <a:spcPts val="0"/>
              </a:spcBef>
              <a:buNone/>
            </a:pPr>
            <a:r>
              <a:rPr lang="en" sz="1200"/>
              <a:t>Create w/o AJax</a:t>
            </a:r>
          </a:p>
          <a:p>
            <a:pPr lvl="0" rtl="0">
              <a:lnSpc>
                <a:spcPct val="100000"/>
              </a:lnSpc>
              <a:spcBef>
                <a:spcPts val="0"/>
              </a:spcBef>
              <a:buNone/>
            </a:pPr>
            <a:r>
              <a:rPr lang="en" sz="1200"/>
              <a:t>$.post</a:t>
            </a:r>
          </a:p>
          <a:p>
            <a:pPr lvl="0" rtl="0">
              <a:lnSpc>
                <a:spcPct val="100000"/>
              </a:lnSpc>
              <a:spcBef>
                <a:spcPts val="0"/>
              </a:spcBef>
              <a:buNone/>
            </a:pPr>
            <a:r>
              <a:rPr lang="en" sz="1200"/>
              <a:t>Debugging</a:t>
            </a:r>
          </a:p>
          <a:p>
            <a:pPr lvl="0" rtl="0">
              <a:lnSpc>
                <a:spcPct val="100000"/>
              </a:lnSpc>
              <a:spcBef>
                <a:spcPts val="0"/>
              </a:spcBef>
              <a:buNone/>
            </a:pPr>
            <a:r>
              <a:rPr lang="en" sz="1200"/>
              <a:t>Importan!</a:t>
            </a:r>
          </a:p>
          <a:p>
            <a:pPr lvl="0" rtl="0">
              <a:lnSpc>
                <a:spcPct val="100000"/>
              </a:lnSpc>
              <a:spcBef>
                <a:spcPts val="0"/>
              </a:spcBef>
              <a:buNone/>
            </a:pPr>
            <a:r>
              <a:rPr lang="en" sz="1200"/>
              <a:t>Access Control Origin</a:t>
            </a:r>
          </a:p>
          <a:p>
            <a:pPr lvl="0">
              <a:lnSpc>
                <a:spcPct val="100000"/>
              </a:lnSpc>
              <a:spcBef>
                <a:spcPts val="0"/>
              </a:spcBef>
              <a:buNone/>
            </a:pPr>
            <a:r>
              <a:rPr lang="en" sz="1200"/>
              <a:t>Internet is your api</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Deployment</a:t>
            </a:r>
          </a:p>
        </p:txBody>
      </p:sp>
      <p:sp>
        <p:nvSpPr>
          <p:cNvPr id="251" name="Shape 251"/>
          <p:cNvSpPr txBox="1"/>
          <p:nvPr>
            <p:ph idx="1" type="body"/>
          </p:nvPr>
        </p:nvSpPr>
        <p:spPr>
          <a:xfrm>
            <a:off x="311700" y="1234075"/>
            <a:ext cx="8520599" cy="333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MySQL</a:t>
            </a:r>
          </a:p>
        </p:txBody>
      </p:sp>
      <p:sp>
        <p:nvSpPr>
          <p:cNvPr id="82" name="Shape 82"/>
          <p:cNvSpPr txBox="1"/>
          <p:nvPr>
            <p:ph idx="1" type="body"/>
          </p:nvPr>
        </p:nvSpPr>
        <p:spPr>
          <a:xfrm>
            <a:off x="311700" y="1234075"/>
            <a:ext cx="8520599" cy="3334800"/>
          </a:xfrm>
          <a:prstGeom prst="rect">
            <a:avLst/>
          </a:prstGeom>
        </p:spPr>
        <p:txBody>
          <a:bodyPr anchorCtr="0" anchor="t" bIns="91425" lIns="91425" rIns="91425" tIns="91425">
            <a:noAutofit/>
          </a:bodyPr>
          <a:lstStyle/>
          <a:p>
            <a:pPr lvl="0" rtl="0">
              <a:spcBef>
                <a:spcPts val="0"/>
              </a:spcBef>
              <a:buNone/>
            </a:pPr>
            <a:r>
              <a:rPr lang="en"/>
              <a:t>ERD Lessons</a:t>
            </a:r>
          </a:p>
          <a:p>
            <a:pPr lvl="0" rtl="0">
              <a:spcBef>
                <a:spcPts val="0"/>
              </a:spcBef>
              <a:buNone/>
            </a:pPr>
            <a:r>
              <a:rPr lang="en"/>
              <a:t>MySQL Queries</a:t>
            </a:r>
          </a:p>
          <a:p>
            <a:pPr lvl="0">
              <a:spcBef>
                <a:spcPts val="0"/>
              </a:spcBef>
              <a:buNone/>
            </a:pPr>
            <a:r>
              <a:rPr lang="en"/>
              <a:t>			</a:t>
            </a:r>
          </a:p>
        </p:txBody>
      </p:sp>
      <p:sp>
        <p:nvSpPr>
          <p:cNvPr id="83" name="Shape 83"/>
          <p:cNvSpPr txBox="1"/>
          <p:nvPr/>
        </p:nvSpPr>
        <p:spPr>
          <a:xfrm>
            <a:off x="3029625" y="1797225"/>
            <a:ext cx="3115200" cy="2285099"/>
          </a:xfrm>
          <a:prstGeom prst="rect">
            <a:avLst/>
          </a:prstGeom>
          <a:noFill/>
          <a:ln>
            <a:noFill/>
          </a:ln>
        </p:spPr>
        <p:txBody>
          <a:bodyPr anchorCtr="0" anchor="t" bIns="91425" lIns="91425" rIns="91425" tIns="91425">
            <a:noAutofit/>
          </a:bodyPr>
          <a:lstStyle/>
          <a:p>
            <a:pPr indent="-295275" lvl="0" marL="457200" rtl="0">
              <a:lnSpc>
                <a:spcPct val="180000"/>
              </a:lnSpc>
              <a:spcBef>
                <a:spcPts val="0"/>
              </a:spcBef>
              <a:buClr>
                <a:srgbClr val="505050"/>
              </a:buClr>
              <a:buSzPct val="95454"/>
              <a:buAutoNum type="arabicPeriod"/>
            </a:pPr>
            <a:r>
              <a:rPr b="1" lang="en" sz="1050">
                <a:solidFill>
                  <a:srgbClr val="505050"/>
                </a:solidFill>
              </a:rPr>
              <a:t>Database Relationships</a:t>
            </a:r>
          </a:p>
          <a:p>
            <a:pPr indent="-295275" lvl="1" marL="914400" rtl="0">
              <a:lnSpc>
                <a:spcPct val="180000"/>
              </a:lnSpc>
              <a:spcBef>
                <a:spcPts val="0"/>
              </a:spcBef>
              <a:buClr>
                <a:srgbClr val="505050"/>
              </a:buClr>
              <a:buSzPct val="95454"/>
            </a:pPr>
            <a:r>
              <a:rPr lang="en" sz="1050">
                <a:solidFill>
                  <a:srgbClr val="505050"/>
                </a:solidFill>
              </a:rPr>
              <a:t>One to One</a:t>
            </a:r>
          </a:p>
          <a:p>
            <a:pPr indent="-295275" lvl="1" marL="914400" rtl="0">
              <a:lnSpc>
                <a:spcPct val="180000"/>
              </a:lnSpc>
              <a:spcBef>
                <a:spcPts val="0"/>
              </a:spcBef>
              <a:buClr>
                <a:srgbClr val="505050"/>
              </a:buClr>
              <a:buSzPct val="95454"/>
            </a:pPr>
            <a:r>
              <a:rPr lang="en" sz="1050">
                <a:solidFill>
                  <a:srgbClr val="505050"/>
                </a:solidFill>
              </a:rPr>
              <a:t>One to Many</a:t>
            </a:r>
          </a:p>
          <a:p>
            <a:pPr indent="-295275" lvl="1" marL="914400" rtl="0">
              <a:lnSpc>
                <a:spcPct val="180000"/>
              </a:lnSpc>
              <a:spcBef>
                <a:spcPts val="0"/>
              </a:spcBef>
              <a:buClr>
                <a:srgbClr val="505050"/>
              </a:buClr>
              <a:buSzPct val="95454"/>
            </a:pPr>
            <a:r>
              <a:rPr lang="en" sz="1050">
                <a:solidFill>
                  <a:srgbClr val="505050"/>
                </a:solidFill>
              </a:rPr>
              <a:t>Many to Many</a:t>
            </a:r>
          </a:p>
          <a:p>
            <a:pPr indent="-295275" lvl="0" marL="457200" rtl="0">
              <a:lnSpc>
                <a:spcPct val="180000"/>
              </a:lnSpc>
              <a:spcBef>
                <a:spcPts val="0"/>
              </a:spcBef>
              <a:buClr>
                <a:srgbClr val="505050"/>
              </a:buClr>
              <a:buSzPct val="95454"/>
              <a:buAutoNum type="arabicPeriod"/>
            </a:pPr>
            <a:r>
              <a:rPr b="1" lang="en" sz="1050">
                <a:solidFill>
                  <a:srgbClr val="505050"/>
                </a:solidFill>
              </a:rPr>
              <a:t>Three (3) Forms of Normalization</a:t>
            </a:r>
          </a:p>
          <a:p>
            <a:pPr indent="-295275" lvl="0" marL="457200" rtl="0">
              <a:lnSpc>
                <a:spcPct val="180000"/>
              </a:lnSpc>
              <a:spcBef>
                <a:spcPts val="0"/>
              </a:spcBef>
              <a:buClr>
                <a:srgbClr val="505050"/>
              </a:buClr>
              <a:buSzPct val="95454"/>
              <a:buAutoNum type="arabicPeriod"/>
            </a:pPr>
            <a:r>
              <a:rPr b="1" lang="en" sz="1050">
                <a:solidFill>
                  <a:srgbClr val="505050"/>
                </a:solidFill>
              </a:rPr>
              <a:t>MySQL Workbench</a:t>
            </a:r>
          </a:p>
          <a:p>
            <a:pPr indent="-295275" lvl="0" marL="457200" rtl="0">
              <a:lnSpc>
                <a:spcPct val="180000"/>
              </a:lnSpc>
              <a:spcBef>
                <a:spcPts val="0"/>
              </a:spcBef>
              <a:buClr>
                <a:srgbClr val="505050"/>
              </a:buClr>
              <a:buSzPct val="95454"/>
              <a:buAutoNum type="arabicPeriod"/>
            </a:pPr>
            <a:r>
              <a:rPr b="1" lang="en" sz="1050">
                <a:solidFill>
                  <a:srgbClr val="505050"/>
                </a:solidFill>
              </a:rPr>
              <a:t>Data Types</a:t>
            </a: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ERD Lessons</a:t>
            </a:r>
          </a:p>
        </p:txBody>
      </p:sp>
      <p:sp>
        <p:nvSpPr>
          <p:cNvPr id="89" name="Shape 89"/>
          <p:cNvSpPr txBox="1"/>
          <p:nvPr>
            <p:ph idx="1" type="body"/>
          </p:nvPr>
        </p:nvSpPr>
        <p:spPr>
          <a:xfrm>
            <a:off x="5537175" y="1232375"/>
            <a:ext cx="3295199" cy="3336600"/>
          </a:xfrm>
          <a:prstGeom prst="rect">
            <a:avLst/>
          </a:prstGeom>
        </p:spPr>
        <p:txBody>
          <a:bodyPr anchorCtr="0" anchor="t" bIns="91425" lIns="91425" rIns="91425" tIns="91425">
            <a:noAutofit/>
          </a:bodyPr>
          <a:lstStyle/>
          <a:p>
            <a:pPr lvl="0" rtl="0">
              <a:spcBef>
                <a:spcPts val="0"/>
              </a:spcBef>
              <a:buClr>
                <a:schemeClr val="dk2"/>
              </a:buClr>
              <a:buSzPct val="100000"/>
              <a:buFont typeface="Arial"/>
              <a:buNone/>
            </a:pPr>
            <a:r>
              <a:rPr b="1" lang="en" sz="1050">
                <a:highlight>
                  <a:srgbClr val="FFFFFF"/>
                </a:highlight>
                <a:latin typeface="Arial"/>
                <a:ea typeface="Arial"/>
                <a:cs typeface="Arial"/>
                <a:sym typeface="Arial"/>
              </a:rPr>
              <a:t>creating, manipulating, and saving data.</a:t>
            </a:r>
          </a:p>
          <a:p>
            <a:pPr lvl="0" rtl="0">
              <a:spcBef>
                <a:spcPts val="0"/>
              </a:spcBef>
              <a:buClr>
                <a:schemeClr val="dk2"/>
              </a:buClr>
              <a:buSzPct val="100000"/>
              <a:buFont typeface="Arial"/>
              <a:buNone/>
            </a:pPr>
            <a:r>
              <a:rPr b="1" lang="en" sz="1050">
                <a:highlight>
                  <a:srgbClr val="FFFFFF"/>
                </a:highlight>
                <a:latin typeface="Arial"/>
                <a:ea typeface="Arial"/>
                <a:cs typeface="Arial"/>
                <a:sym typeface="Arial"/>
              </a:rPr>
              <a:t>		View</a:t>
            </a:r>
          </a:p>
          <a:p>
            <a:pPr lvl="0" rtl="0">
              <a:spcBef>
                <a:spcPts val="0"/>
              </a:spcBef>
              <a:buClr>
                <a:schemeClr val="dk2"/>
              </a:buClr>
              <a:buSzPct val="100000"/>
              <a:buFont typeface="Arial"/>
              <a:buNone/>
            </a:pPr>
            <a:r>
              <a:rPr b="1" lang="en" sz="1050">
                <a:highlight>
                  <a:srgbClr val="FFFFFF"/>
                </a:highlight>
                <a:latin typeface="Arial"/>
                <a:ea typeface="Arial"/>
                <a:cs typeface="Arial"/>
                <a:sym typeface="Arial"/>
              </a:rPr>
              <a:t>		logic</a:t>
            </a:r>
          </a:p>
          <a:p>
            <a:pPr lvl="0" rtl="0">
              <a:spcBef>
                <a:spcPts val="0"/>
              </a:spcBef>
              <a:buClr>
                <a:schemeClr val="dk2"/>
              </a:buClr>
              <a:buSzPct val="100000"/>
              <a:buFont typeface="Arial"/>
              <a:buNone/>
            </a:pPr>
            <a:r>
              <a:rPr b="1" lang="en" sz="1050">
                <a:highlight>
                  <a:srgbClr val="FFFFFF"/>
                </a:highlight>
                <a:latin typeface="Arial"/>
                <a:ea typeface="Arial"/>
                <a:cs typeface="Arial"/>
                <a:sym typeface="Arial"/>
              </a:rPr>
              <a:t>		database</a:t>
            </a:r>
          </a:p>
          <a:p>
            <a:pPr indent="387350" lvl="0">
              <a:spcBef>
                <a:spcPts val="0"/>
              </a:spcBef>
              <a:buClr>
                <a:schemeClr val="dk2"/>
              </a:buClr>
              <a:buSzPct val="100000"/>
              <a:buFont typeface="Arial"/>
              <a:buNone/>
            </a:pPr>
            <a:r>
              <a:rPr b="1" lang="en" sz="1050">
                <a:highlight>
                  <a:srgbClr val="FFFFFF"/>
                </a:highlight>
                <a:latin typeface="Arial"/>
                <a:ea typeface="Arial"/>
                <a:cs typeface="Arial"/>
                <a:sym typeface="Arial"/>
              </a:rPr>
              <a:t>	relational database models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ONe to one Relastionship</a:t>
            </a:r>
          </a:p>
          <a:p>
            <a:pPr lvl="0">
              <a:spcBef>
                <a:spcPts val="0"/>
              </a:spcBef>
              <a:buNone/>
            </a:pPr>
            <a:r>
              <a:t/>
            </a:r>
            <a:endParaRPr/>
          </a:p>
        </p:txBody>
      </p:sp>
      <p:pic>
        <p:nvPicPr>
          <p:cNvPr id="95" name="Shape 95"/>
          <p:cNvPicPr preferRelativeResize="0"/>
          <p:nvPr/>
        </p:nvPicPr>
        <p:blipFill>
          <a:blip r:embed="rId3">
            <a:alphaModFix/>
          </a:blip>
          <a:stretch>
            <a:fillRect/>
          </a:stretch>
        </p:blipFill>
        <p:spPr>
          <a:xfrm>
            <a:off x="4786525" y="3151450"/>
            <a:ext cx="4276725" cy="904875"/>
          </a:xfrm>
          <a:prstGeom prst="rect">
            <a:avLst/>
          </a:prstGeom>
          <a:noFill/>
          <a:ln>
            <a:noFill/>
          </a:ln>
        </p:spPr>
      </p:pic>
      <p:pic>
        <p:nvPicPr>
          <p:cNvPr id="96" name="Shape 96"/>
          <p:cNvPicPr preferRelativeResize="0"/>
          <p:nvPr/>
        </p:nvPicPr>
        <p:blipFill>
          <a:blip r:embed="rId4">
            <a:alphaModFix/>
          </a:blip>
          <a:stretch>
            <a:fillRect/>
          </a:stretch>
        </p:blipFill>
        <p:spPr>
          <a:xfrm>
            <a:off x="3697355" y="2072950"/>
            <a:ext cx="5365895" cy="837525"/>
          </a:xfrm>
          <a:prstGeom prst="rect">
            <a:avLst/>
          </a:prstGeom>
          <a:noFill/>
          <a:ln>
            <a:noFill/>
          </a:ln>
        </p:spPr>
      </p:pic>
      <p:pic>
        <p:nvPicPr>
          <p:cNvPr id="97" name="Shape 97"/>
          <p:cNvPicPr preferRelativeResize="0"/>
          <p:nvPr/>
        </p:nvPicPr>
        <p:blipFill>
          <a:blip r:embed="rId5">
            <a:alphaModFix/>
          </a:blip>
          <a:stretch>
            <a:fillRect/>
          </a:stretch>
        </p:blipFill>
        <p:spPr>
          <a:xfrm>
            <a:off x="4767462" y="4156925"/>
            <a:ext cx="4295775" cy="1095375"/>
          </a:xfrm>
          <a:prstGeom prst="rect">
            <a:avLst/>
          </a:prstGeom>
          <a:noFill/>
          <a:ln>
            <a:noFill/>
          </a:ln>
        </p:spPr>
      </p:pic>
      <p:pic>
        <p:nvPicPr>
          <p:cNvPr id="98" name="Shape 98"/>
          <p:cNvPicPr preferRelativeResize="0"/>
          <p:nvPr/>
        </p:nvPicPr>
        <p:blipFill>
          <a:blip r:embed="rId6">
            <a:alphaModFix/>
          </a:blip>
          <a:stretch>
            <a:fillRect/>
          </a:stretch>
        </p:blipFill>
        <p:spPr>
          <a:xfrm>
            <a:off x="5187025" y="198237"/>
            <a:ext cx="3876225" cy="20673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104" name="Shape 104"/>
          <p:cNvSpPr txBox="1"/>
          <p:nvPr>
            <p:ph idx="1" type="body"/>
          </p:nvPr>
        </p:nvSpPr>
        <p:spPr>
          <a:xfrm>
            <a:off x="311700" y="1234075"/>
            <a:ext cx="8520599" cy="3334800"/>
          </a:xfrm>
          <a:prstGeom prst="rect">
            <a:avLst/>
          </a:prstGeom>
        </p:spPr>
        <p:txBody>
          <a:bodyPr anchorCtr="0" anchor="t" bIns="91425" lIns="91425" rIns="91425" tIns="91425">
            <a:noAutofit/>
          </a:bodyPr>
          <a:lstStyle/>
          <a:p>
            <a:pPr lvl="0">
              <a:spcBef>
                <a:spcPts val="0"/>
              </a:spcBef>
              <a:buNone/>
            </a:pPr>
            <a:r>
              <a:t/>
            </a:r>
            <a:endParaRPr/>
          </a:p>
        </p:txBody>
      </p:sp>
      <p:sp>
        <p:nvSpPr>
          <p:cNvPr id="105" name="Shape 105"/>
          <p:cNvSpPr txBox="1"/>
          <p:nvPr>
            <p:ph idx="1" type="body"/>
          </p:nvPr>
        </p:nvSpPr>
        <p:spPr>
          <a:xfrm>
            <a:off x="3414600" y="1891375"/>
            <a:ext cx="5417699" cy="2497799"/>
          </a:xfrm>
          <a:prstGeom prst="rect">
            <a:avLst/>
          </a:prstGeom>
        </p:spPr>
        <p:txBody>
          <a:bodyPr anchorCtr="0" anchor="t" bIns="91425" lIns="91425" rIns="91425" tIns="91425">
            <a:noAutofit/>
          </a:bodyPr>
          <a:lstStyle/>
          <a:p>
            <a:pPr lvl="0" rtl="0">
              <a:spcBef>
                <a:spcPts val="0"/>
              </a:spcBef>
              <a:spcAft>
                <a:spcPts val="400"/>
              </a:spcAft>
              <a:buClr>
                <a:schemeClr val="dk2"/>
              </a:buClr>
              <a:buSzPct val="64705"/>
              <a:buFont typeface="Arial"/>
              <a:buNone/>
            </a:pPr>
            <a:r>
              <a:rPr b="1" lang="en" sz="1700">
                <a:solidFill>
                  <a:srgbClr val="3E4E5A"/>
                </a:solidFill>
                <a:latin typeface="Arial"/>
                <a:ea typeface="Arial"/>
                <a:cs typeface="Arial"/>
                <a:sym typeface="Arial"/>
              </a:rPr>
              <a:t>Examples of One-to-One</a:t>
            </a:r>
          </a:p>
          <a:p>
            <a:pPr lvl="0" rtl="0">
              <a:lnSpc>
                <a:spcPct val="180000"/>
              </a:lnSpc>
              <a:spcBef>
                <a:spcPts val="0"/>
              </a:spcBef>
              <a:spcAft>
                <a:spcPts val="0"/>
              </a:spcAft>
              <a:buClr>
                <a:schemeClr val="dk2"/>
              </a:buClr>
              <a:buSzPct val="100000"/>
              <a:buFont typeface="Arial"/>
              <a:buNone/>
            </a:pPr>
            <a:r>
              <a:rPr lang="en" sz="1050">
                <a:solidFill>
                  <a:srgbClr val="505050"/>
                </a:solidFill>
                <a:latin typeface="Arial"/>
                <a:ea typeface="Arial"/>
                <a:cs typeface="Arial"/>
                <a:sym typeface="Arial"/>
              </a:rPr>
              <a:t>The easiest way to check to see if your relationship make senses for your data is to simply talk through the relationship out loud. Remember that relationships go in two directions. For example, one address has only one ZIP code, but one ZIP code can have many addresses, thus making it a different type of relationship. Check out some of the sample One-to-One relationships below:</a:t>
            </a:r>
          </a:p>
          <a:p>
            <a:pPr indent="-295275" lvl="0" marL="457200" rtl="0">
              <a:lnSpc>
                <a:spcPct val="180000"/>
              </a:lnSpc>
              <a:spcBef>
                <a:spcPts val="0"/>
              </a:spcBef>
              <a:spcAft>
                <a:spcPts val="0"/>
              </a:spcAft>
              <a:buClr>
                <a:srgbClr val="505050"/>
              </a:buClr>
              <a:buSzPct val="95454"/>
              <a:buFont typeface="Arial"/>
            </a:pPr>
            <a:r>
              <a:rPr b="1" lang="en" sz="1050">
                <a:solidFill>
                  <a:srgbClr val="505050"/>
                </a:solidFill>
                <a:latin typeface="Arial"/>
                <a:ea typeface="Arial"/>
                <a:cs typeface="Arial"/>
                <a:sym typeface="Arial"/>
              </a:rPr>
              <a:t>Customers and Credit Cards</a:t>
            </a:r>
            <a:r>
              <a:rPr lang="en" sz="1050">
                <a:solidFill>
                  <a:srgbClr val="505050"/>
                </a:solidFill>
                <a:latin typeface="Arial"/>
                <a:ea typeface="Arial"/>
                <a:cs typeface="Arial"/>
                <a:sym typeface="Arial"/>
              </a:rPr>
              <a:t> - Every Customer has one Credit Card, every Credit Card belongs to one Customer.</a:t>
            </a:r>
          </a:p>
          <a:p>
            <a:pPr indent="-295275" lvl="0" marL="457200" rtl="0">
              <a:lnSpc>
                <a:spcPct val="180000"/>
              </a:lnSpc>
              <a:spcBef>
                <a:spcPts val="0"/>
              </a:spcBef>
              <a:spcAft>
                <a:spcPts val="0"/>
              </a:spcAft>
              <a:buClr>
                <a:srgbClr val="505050"/>
              </a:buClr>
              <a:buSzPct val="95454"/>
              <a:buFont typeface="Arial"/>
            </a:pPr>
            <a:r>
              <a:rPr b="1" lang="en" sz="1050">
                <a:solidFill>
                  <a:srgbClr val="505050"/>
                </a:solidFill>
                <a:latin typeface="Arial"/>
                <a:ea typeface="Arial"/>
                <a:cs typeface="Arial"/>
                <a:sym typeface="Arial"/>
              </a:rPr>
              <a:t>User and Email</a:t>
            </a:r>
            <a:r>
              <a:rPr lang="en" sz="1050">
                <a:solidFill>
                  <a:srgbClr val="505050"/>
                </a:solidFill>
                <a:latin typeface="Arial"/>
                <a:ea typeface="Arial"/>
                <a:cs typeface="Arial"/>
                <a:sym typeface="Arial"/>
              </a:rPr>
              <a:t> - Every User has one Email Address, every Email Address has one User.</a:t>
            </a:r>
          </a:p>
          <a:p>
            <a:pPr indent="-295275" lvl="0" marL="457200" rtl="0">
              <a:lnSpc>
                <a:spcPct val="180000"/>
              </a:lnSpc>
              <a:spcBef>
                <a:spcPts val="0"/>
              </a:spcBef>
              <a:spcAft>
                <a:spcPts val="0"/>
              </a:spcAft>
              <a:buClr>
                <a:srgbClr val="505050"/>
              </a:buClr>
              <a:buSzPct val="95454"/>
              <a:buFont typeface="Arial"/>
            </a:pPr>
            <a:r>
              <a:rPr b="1" lang="en" sz="1050">
                <a:solidFill>
                  <a:srgbClr val="505050"/>
                </a:solidFill>
                <a:latin typeface="Arial"/>
                <a:ea typeface="Arial"/>
                <a:cs typeface="Arial"/>
                <a:sym typeface="Arial"/>
              </a:rPr>
              <a:t>Product and Image</a:t>
            </a:r>
            <a:r>
              <a:rPr lang="en" sz="1050">
                <a:solidFill>
                  <a:srgbClr val="505050"/>
                </a:solidFill>
                <a:latin typeface="Arial"/>
                <a:ea typeface="Arial"/>
                <a:cs typeface="Arial"/>
                <a:sym typeface="Arial"/>
              </a:rPr>
              <a:t> - Every Product has an Image, every Image is of a Product.</a:t>
            </a:r>
          </a:p>
          <a:p>
            <a:pPr lvl="0" rtl="0">
              <a:spcBef>
                <a:spcPts val="0"/>
              </a:spcBef>
              <a:buNone/>
            </a:pPr>
            <a:r>
              <a:t/>
            </a:r>
            <a:endParaRPr/>
          </a:p>
        </p:txBody>
      </p:sp>
      <p:pic>
        <p:nvPicPr>
          <p:cNvPr id="106" name="Shape 106"/>
          <p:cNvPicPr preferRelativeResize="0"/>
          <p:nvPr/>
        </p:nvPicPr>
        <p:blipFill>
          <a:blip r:embed="rId3">
            <a:alphaModFix/>
          </a:blip>
          <a:stretch>
            <a:fillRect/>
          </a:stretch>
        </p:blipFill>
        <p:spPr>
          <a:xfrm>
            <a:off x="4054750" y="-44425"/>
            <a:ext cx="4777550" cy="1858774"/>
          </a:xfrm>
          <a:prstGeom prst="rect">
            <a:avLst/>
          </a:prstGeom>
          <a:noFill/>
          <a:ln>
            <a:noFill/>
          </a:ln>
        </p:spPr>
      </p:pic>
      <p:sp>
        <p:nvSpPr>
          <p:cNvPr id="107" name="Shape 107"/>
          <p:cNvSpPr txBox="1"/>
          <p:nvPr/>
        </p:nvSpPr>
        <p:spPr>
          <a:xfrm>
            <a:off x="262000" y="1968375"/>
            <a:ext cx="3000000" cy="3000000"/>
          </a:xfrm>
          <a:prstGeom prst="rect">
            <a:avLst/>
          </a:prstGeom>
          <a:noFill/>
          <a:ln>
            <a:noFill/>
          </a:ln>
        </p:spPr>
        <p:txBody>
          <a:bodyPr anchorCtr="0" anchor="ctr" bIns="91425" lIns="91425" rIns="91425" tIns="91425">
            <a:noAutofit/>
          </a:bodyPr>
          <a:lstStyle/>
          <a:p>
            <a:pPr lvl="0" rtl="0">
              <a:lnSpc>
                <a:spcPct val="115000"/>
              </a:lnSpc>
              <a:spcBef>
                <a:spcPts val="0"/>
              </a:spcBef>
              <a:spcAft>
                <a:spcPts val="400"/>
              </a:spcAft>
              <a:buNone/>
            </a:pPr>
            <a:r>
              <a:rPr b="1" lang="en" sz="1700">
                <a:solidFill>
                  <a:srgbClr val="3E4E5A"/>
                </a:solidFill>
              </a:rPr>
              <a:t>What Can We Do with SQL</a:t>
            </a:r>
          </a:p>
          <a:p>
            <a:pPr lvl="0" rtl="0">
              <a:lnSpc>
                <a:spcPct val="180000"/>
              </a:lnSpc>
              <a:spcBef>
                <a:spcPts val="0"/>
              </a:spcBef>
              <a:buNone/>
            </a:pPr>
            <a:r>
              <a:rPr lang="en" sz="1050">
                <a:solidFill>
                  <a:srgbClr val="505050"/>
                </a:solidFill>
              </a:rPr>
              <a:t>Even though we split up our tables into two different tables, we can combine them into one using SQL. No need to know how to do this yet, but it is important to see how a table can be joined as long as there is a </a:t>
            </a:r>
            <a:r>
              <a:rPr i="1" lang="en" sz="1050">
                <a:solidFill>
                  <a:srgbClr val="505050"/>
                </a:solidFill>
              </a:rPr>
              <a:t>foreign key</a:t>
            </a:r>
            <a:r>
              <a:rPr lang="en" sz="1050">
                <a:solidFill>
                  <a:srgbClr val="505050"/>
                </a:solidFill>
              </a:rPr>
              <a:t> that references another table's id. We'll cover actual SQL syntax in the next chapter.</a:t>
            </a:r>
          </a:p>
          <a:p>
            <a:pPr indent="-295275" lvl="0" marL="457200" rtl="0">
              <a:lnSpc>
                <a:spcPct val="180000"/>
              </a:lnSpc>
              <a:spcBef>
                <a:spcPts val="0"/>
              </a:spcBef>
              <a:buClr>
                <a:srgbClr val="505050"/>
              </a:buClr>
            </a:pPr>
            <a:r>
              <a:t/>
            </a:r>
            <a:endParaRPr sz="1050">
              <a:solidFill>
                <a:srgbClr val="505050"/>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MySQL Queries</a:t>
            </a:r>
          </a:p>
        </p:txBody>
      </p:sp>
      <p:sp>
        <p:nvSpPr>
          <p:cNvPr id="113" name="Shape 113"/>
          <p:cNvSpPr txBox="1"/>
          <p:nvPr>
            <p:ph idx="1" type="body"/>
          </p:nvPr>
        </p:nvSpPr>
        <p:spPr>
          <a:xfrm>
            <a:off x="210850" y="1234075"/>
            <a:ext cx="8520599" cy="3334800"/>
          </a:xfrm>
          <a:prstGeom prst="rect">
            <a:avLst/>
          </a:prstGeom>
        </p:spPr>
        <p:txBody>
          <a:bodyPr anchorCtr="0" anchor="t" bIns="91425" lIns="91425" rIns="91425" tIns="91425">
            <a:noAutofit/>
          </a:bodyPr>
          <a:lstStyle/>
          <a:p>
            <a:pPr lvl="0" rtl="0">
              <a:spcBef>
                <a:spcPts val="0"/>
              </a:spcBef>
              <a:buNone/>
            </a:pPr>
            <a:r>
              <a:rPr lang="en"/>
              <a:t>Connecting</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220025" y="445025"/>
            <a:ext cx="8520599" cy="572699"/>
          </a:xfrm>
          <a:prstGeom prst="rect">
            <a:avLst/>
          </a:prstGeom>
        </p:spPr>
        <p:txBody>
          <a:bodyPr anchorCtr="0" anchor="t" bIns="91425" lIns="91425" rIns="91425" tIns="91425">
            <a:noAutofit/>
          </a:bodyPr>
          <a:lstStyle/>
          <a:p>
            <a:pPr lvl="0">
              <a:lnSpc>
                <a:spcPct val="115000"/>
              </a:lnSpc>
              <a:spcBef>
                <a:spcPts val="0"/>
              </a:spcBef>
              <a:spcAft>
                <a:spcPts val="1600"/>
              </a:spcAft>
              <a:buClr>
                <a:schemeClr val="dk2"/>
              </a:buClr>
              <a:buSzPct val="61111"/>
              <a:buFont typeface="Arial"/>
              <a:buNone/>
            </a:pPr>
            <a:r>
              <a:rPr lang="en" sz="1800">
                <a:latin typeface="Playfair Display"/>
                <a:ea typeface="Playfair Display"/>
                <a:cs typeface="Playfair Display"/>
                <a:sym typeface="Playfair Display"/>
              </a:rPr>
              <a:t>INSERT</a:t>
            </a:r>
          </a:p>
        </p:txBody>
      </p:sp>
      <p:sp>
        <p:nvSpPr>
          <p:cNvPr id="119" name="Shape 119"/>
          <p:cNvSpPr txBox="1"/>
          <p:nvPr>
            <p:ph idx="1" type="body"/>
          </p:nvPr>
        </p:nvSpPr>
        <p:spPr>
          <a:xfrm>
            <a:off x="311700" y="1234075"/>
            <a:ext cx="8520599" cy="333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