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767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89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10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01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8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363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049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213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533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947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0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9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55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2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50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17E4-A672-46CE-9075-30F0BDCE3CF4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DD9A-D553-4BC8-AD17-83CBE16A54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049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kirillosenkov/2015/04/04/how-to-have-a-project-reference-without-referencing-the-actual-binary/" TargetMode="External"/><Relationship Id="rId3" Type="http://schemas.openxmlformats.org/officeDocument/2006/relationships/hyperlink" Target="https://en.wikipedia.org/wiki/Active_Template_Library" TargetMode="External"/><Relationship Id="rId7" Type="http://schemas.openxmlformats.org/officeDocument/2006/relationships/hyperlink" Target="https://github.com/YaccConstructor/QuickGraph" TargetMode="External"/><Relationship Id="rId2" Type="http://schemas.openxmlformats.org/officeDocument/2006/relationships/hyperlink" Target="https://docs.microsoft.com/en-us/windows/win32/midl/midl-start-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aphviz.org/" TargetMode="External"/><Relationship Id="rId5" Type="http://schemas.openxmlformats.org/officeDocument/2006/relationships/hyperlink" Target="https://docs.microsoft.com/en-us/dotnet/framework/interop/interop-marshaling" TargetMode="External"/><Relationship Id="rId4" Type="http://schemas.openxmlformats.org/officeDocument/2006/relationships/hyperlink" Target="https://docs.microsoft.com/en-us/cpp/build/exporting-from-a-dll-using-declspec-dllexport?view=vs-2019" TargetMode="External"/><Relationship Id="rId9" Type="http://schemas.openxmlformats.org/officeDocument/2006/relationships/hyperlink" Target="http://checktechno.blogspot.com/2013/12/what-is-tlb-fi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25FA-22F2-48CF-BD05-6F3FCC55F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Hybrid application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13DEF-4E13-4CA6-954E-3CC0534E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C# and C++ work together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214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006-E57E-4363-82D1-E6712352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benefits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B7C8-9ADE-4D53-B633-4A341B96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write performance efficient code</a:t>
            </a:r>
          </a:p>
          <a:p>
            <a:r>
              <a:rPr lang="en-US" dirty="0"/>
              <a:t>Low-level manipulation (Assembler, GPU)</a:t>
            </a:r>
          </a:p>
          <a:p>
            <a:r>
              <a:rPr lang="en-US" dirty="0"/>
              <a:t>Full memory management</a:t>
            </a:r>
          </a:p>
          <a:p>
            <a:r>
              <a:rPr lang="en-US" dirty="0"/>
              <a:t>Common and rare platforms support (via rare drivers)</a:t>
            </a:r>
          </a:p>
          <a:p>
            <a:r>
              <a:rPr lang="en-US" dirty="0"/>
              <a:t>Easy to make reverse engineering painful</a:t>
            </a:r>
          </a:p>
          <a:p>
            <a:r>
              <a:rPr lang="en-US" dirty="0"/>
              <a:t>Cross platform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797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1159-2DB8-47CB-9ED9-6B122BF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benefits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6020-6FF1-428E-A130-94804221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Easy and pleasantly developing (with existing tools)</a:t>
            </a:r>
          </a:p>
          <a:p>
            <a:r>
              <a:rPr lang="en-US" b="1" dirty="0"/>
              <a:t>Application high level developing (Communication, UI)</a:t>
            </a:r>
          </a:p>
          <a:p>
            <a:r>
              <a:rPr lang="en-US" b="1" dirty="0"/>
              <a:t>Automatic garbage collection </a:t>
            </a:r>
          </a:p>
          <a:p>
            <a:r>
              <a:rPr lang="en-US" b="1" dirty="0"/>
              <a:t>Cross platform (somehow)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6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F229-8E45-4B85-BD3D-38E0659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 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F0ED-B54D-4E48-93CA-8C7BBC71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task can be done easy with proper tool so</a:t>
            </a:r>
          </a:p>
          <a:p>
            <a:pPr lvl="1"/>
            <a:r>
              <a:rPr lang="en-US" dirty="0"/>
              <a:t>Try to get most of language advantages</a:t>
            </a:r>
          </a:p>
          <a:p>
            <a:pPr lvl="1"/>
            <a:r>
              <a:rPr lang="en-US" dirty="0"/>
              <a:t>Collect smallest possible amount of disadvantages</a:t>
            </a:r>
          </a:p>
          <a:p>
            <a:r>
              <a:rPr lang="en-US" dirty="0"/>
              <a:t>Leave development process controllable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208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231D216-06A3-4A80-91A4-E2948D79E056}"/>
              </a:ext>
            </a:extLst>
          </p:cNvPr>
          <p:cNvSpPr/>
          <p:nvPr/>
        </p:nvSpPr>
        <p:spPr>
          <a:xfrm>
            <a:off x="948655" y="4549918"/>
            <a:ext cx="8498048" cy="14230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C++</a:t>
            </a:r>
            <a:endParaRPr lang="uk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95DEB-51E4-46F2-83C5-66E601ABA799}"/>
              </a:ext>
            </a:extLst>
          </p:cNvPr>
          <p:cNvSpPr/>
          <p:nvPr/>
        </p:nvSpPr>
        <p:spPr>
          <a:xfrm>
            <a:off x="939567" y="2248250"/>
            <a:ext cx="8498048" cy="20840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C#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6BDE0-F476-4654-9BCE-B996CB8C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hybrid example</a:t>
            </a:r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600A5-2444-4958-9159-783ECC459889}"/>
              </a:ext>
            </a:extLst>
          </p:cNvPr>
          <p:cNvSpPr/>
          <p:nvPr/>
        </p:nvSpPr>
        <p:spPr>
          <a:xfrm>
            <a:off x="1148439" y="2571744"/>
            <a:ext cx="3851399" cy="67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UI</a:t>
            </a:r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DB48F-FA29-4822-B005-148BF8A2994C}"/>
              </a:ext>
            </a:extLst>
          </p:cNvPr>
          <p:cNvSpPr/>
          <p:nvPr/>
        </p:nvSpPr>
        <p:spPr>
          <a:xfrm>
            <a:off x="1148441" y="5090471"/>
            <a:ext cx="1796641" cy="67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allocation</a:t>
            </a:r>
            <a:endParaRPr lang="uk-U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F57FC-2E68-45D5-9877-D8885721ABE8}"/>
              </a:ext>
            </a:extLst>
          </p:cNvPr>
          <p:cNvSpPr/>
          <p:nvPr/>
        </p:nvSpPr>
        <p:spPr>
          <a:xfrm>
            <a:off x="5160082" y="2571744"/>
            <a:ext cx="4086836" cy="67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Web API</a:t>
            </a:r>
            <a:endParaRPr lang="uk-U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EF5D6-EF59-4A3E-9D9D-7BD27FA97F15}"/>
              </a:ext>
            </a:extLst>
          </p:cNvPr>
          <p:cNvSpPr/>
          <p:nvPr/>
        </p:nvSpPr>
        <p:spPr>
          <a:xfrm>
            <a:off x="4299359" y="5090470"/>
            <a:ext cx="1796641" cy="67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1</a:t>
            </a:r>
            <a:endParaRPr lang="uk-U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66738-9DDD-46F2-9576-AF3C366BD452}"/>
              </a:ext>
            </a:extLst>
          </p:cNvPr>
          <p:cNvSpPr/>
          <p:nvPr/>
        </p:nvSpPr>
        <p:spPr>
          <a:xfrm>
            <a:off x="7450277" y="5090470"/>
            <a:ext cx="1796641" cy="67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2</a:t>
            </a:r>
            <a:endParaRPr lang="uk-U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87B6C-84D6-4E4C-BE8B-3F0E40BEE310}"/>
              </a:ext>
            </a:extLst>
          </p:cNvPr>
          <p:cNvSpPr/>
          <p:nvPr/>
        </p:nvSpPr>
        <p:spPr>
          <a:xfrm>
            <a:off x="1148440" y="3507872"/>
            <a:ext cx="8098478" cy="67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pipeline</a:t>
            </a:r>
            <a:endParaRPr lang="uk-U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53D00-ED68-426B-99F5-D88B6B436D0B}"/>
              </a:ext>
            </a:extLst>
          </p:cNvPr>
          <p:cNvCxnSpPr>
            <a:stCxn id="5" idx="0"/>
          </p:cNvCxnSpPr>
          <p:nvPr/>
        </p:nvCxnSpPr>
        <p:spPr>
          <a:xfrm flipV="1">
            <a:off x="2046762" y="4179942"/>
            <a:ext cx="8541" cy="910529"/>
          </a:xfrm>
          <a:prstGeom prst="straightConnector1">
            <a:avLst/>
          </a:prstGeom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79FED2-1F2B-4464-B1DE-A4F01675BFD6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5197679" y="4179942"/>
            <a:ext cx="1" cy="91052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47F343-F83D-47E7-AF60-661DEE3FA48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348598" y="4179942"/>
            <a:ext cx="0" cy="91052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9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629C-F3C3-448F-9742-C102D563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8C7A-F4B2-4945-82AD-C35F5263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Neural link imitation with managed pipeline and unmanaged coefficient calculation. </a:t>
            </a:r>
          </a:p>
          <a:p>
            <a:r>
              <a:rPr lang="en-US" dirty="0"/>
              <a:t>Ability to visualize impulse route.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010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C3B2-E9F9-4170-BD86-2C2AB1F3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318B-2691-4DD5-90CC-75BFB376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Microsoft Interface Definition Language</a:t>
            </a:r>
            <a:endParaRPr lang="en-US" dirty="0"/>
          </a:p>
          <a:p>
            <a:r>
              <a:rPr lang="en-US" dirty="0">
                <a:hlinkClick r:id="rId3"/>
              </a:rPr>
              <a:t>Active template library (ATL)</a:t>
            </a:r>
            <a:endParaRPr lang="en-US" dirty="0"/>
          </a:p>
          <a:p>
            <a:r>
              <a:rPr lang="en-US" dirty="0">
                <a:hlinkClick r:id="rId4"/>
              </a:rPr>
              <a:t>Exporting from a DLL Using __</a:t>
            </a:r>
            <a:r>
              <a:rPr lang="en-US" dirty="0" err="1">
                <a:hlinkClick r:id="rId4"/>
              </a:rPr>
              <a:t>declspec</a:t>
            </a:r>
            <a:r>
              <a:rPr lang="en-US" dirty="0">
                <a:hlinkClick r:id="rId4"/>
              </a:rPr>
              <a:t>(</a:t>
            </a:r>
            <a:r>
              <a:rPr lang="en-US" dirty="0" err="1">
                <a:hlinkClick r:id="rId4"/>
              </a:rPr>
              <a:t>dllexport</a:t>
            </a:r>
            <a:r>
              <a:rPr lang="en-US" dirty="0">
                <a:hlinkClick r:id="rId4"/>
              </a:rPr>
              <a:t>)</a:t>
            </a:r>
            <a:endParaRPr lang="en-US" dirty="0"/>
          </a:p>
          <a:p>
            <a:r>
              <a:rPr lang="en-US" dirty="0">
                <a:hlinkClick r:id="rId5"/>
              </a:rPr>
              <a:t>Interop Marshaling</a:t>
            </a:r>
            <a:endParaRPr lang="en-US" dirty="0"/>
          </a:p>
          <a:p>
            <a:r>
              <a:rPr lang="en-US" dirty="0" err="1">
                <a:hlinkClick r:id="rId6"/>
              </a:rPr>
              <a:t>Graphviz</a:t>
            </a:r>
            <a:r>
              <a:rPr lang="en-US" dirty="0">
                <a:hlinkClick r:id="rId6"/>
              </a:rPr>
              <a:t> – graph visualization</a:t>
            </a:r>
            <a:endParaRPr lang="en-US" dirty="0"/>
          </a:p>
          <a:p>
            <a:r>
              <a:rPr lang="en-US" dirty="0" err="1">
                <a:hlinkClick r:id="rId7"/>
              </a:rPr>
              <a:t>QuickGraph</a:t>
            </a:r>
            <a:r>
              <a:rPr lang="en-US" dirty="0">
                <a:hlinkClick r:id="rId7"/>
              </a:rPr>
              <a:t> – graph manipulation library</a:t>
            </a:r>
            <a:endParaRPr lang="en-US" dirty="0"/>
          </a:p>
          <a:p>
            <a:r>
              <a:rPr lang="en-US" dirty="0">
                <a:hlinkClick r:id="rId8"/>
              </a:rPr>
              <a:t>How to have a Project Reference without referencing the actual binary</a:t>
            </a:r>
            <a:endParaRPr lang="en-US" dirty="0"/>
          </a:p>
          <a:p>
            <a:r>
              <a:rPr lang="en-US" dirty="0">
                <a:hlinkClick r:id="rId9"/>
              </a:rPr>
              <a:t>What is a TLB file?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262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</TotalTime>
  <Words>193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Hybrid application</vt:lpstr>
      <vt:lpstr>C++ benefits</vt:lpstr>
      <vt:lpstr>C# benefits</vt:lpstr>
      <vt:lpstr>Hybrid approach </vt:lpstr>
      <vt:lpstr>Common hybrid example</vt:lpstr>
      <vt:lpstr>Code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Hybryd application</dc:title>
  <dc:creator>Vladimir Shkolka</dc:creator>
  <cp:lastModifiedBy>Vladimir Shkolka</cp:lastModifiedBy>
  <cp:revision>7</cp:revision>
  <dcterms:created xsi:type="dcterms:W3CDTF">2019-09-18T07:36:42Z</dcterms:created>
  <dcterms:modified xsi:type="dcterms:W3CDTF">2019-09-18T08:38:38Z</dcterms:modified>
</cp:coreProperties>
</file>