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6"/>
  </p:handoutMasterIdLst>
  <p:sldIdLst>
    <p:sldId id="256" r:id="rId3"/>
    <p:sldId id="353" r:id="rId5"/>
    <p:sldId id="7665" r:id="rId6"/>
    <p:sldId id="3482" r:id="rId7"/>
    <p:sldId id="4301" r:id="rId8"/>
    <p:sldId id="675" r:id="rId9"/>
    <p:sldId id="1291" r:id="rId10"/>
    <p:sldId id="7674" r:id="rId11"/>
    <p:sldId id="7675" r:id="rId12"/>
    <p:sldId id="7670" r:id="rId13"/>
    <p:sldId id="7729" r:id="rId14"/>
    <p:sldId id="7730" r:id="rId15"/>
    <p:sldId id="7731" r:id="rId16"/>
    <p:sldId id="7671" r:id="rId17"/>
    <p:sldId id="7676" r:id="rId18"/>
    <p:sldId id="7677" r:id="rId19"/>
    <p:sldId id="7678" r:id="rId20"/>
    <p:sldId id="7679" r:id="rId21"/>
    <p:sldId id="7680" r:id="rId22"/>
    <p:sldId id="7681" r:id="rId23"/>
    <p:sldId id="7682" r:id="rId24"/>
    <p:sldId id="7683" r:id="rId25"/>
    <p:sldId id="7672" r:id="rId26"/>
    <p:sldId id="7688" r:id="rId27"/>
    <p:sldId id="7689" r:id="rId28"/>
    <p:sldId id="7690" r:id="rId29"/>
    <p:sldId id="7691" r:id="rId30"/>
    <p:sldId id="7692" r:id="rId31"/>
    <p:sldId id="7693" r:id="rId32"/>
    <p:sldId id="7694" r:id="rId33"/>
    <p:sldId id="7695" r:id="rId34"/>
    <p:sldId id="7696" r:id="rId35"/>
    <p:sldId id="7697" r:id="rId36"/>
    <p:sldId id="7698" r:id="rId37"/>
    <p:sldId id="7699" r:id="rId38"/>
    <p:sldId id="7700" r:id="rId39"/>
    <p:sldId id="7705" r:id="rId40"/>
    <p:sldId id="7706" r:id="rId41"/>
    <p:sldId id="7707" r:id="rId42"/>
    <p:sldId id="7709" r:id="rId43"/>
    <p:sldId id="7710" r:id="rId44"/>
    <p:sldId id="7711" r:id="rId45"/>
    <p:sldId id="7712" r:id="rId46"/>
    <p:sldId id="7721" r:id="rId47"/>
    <p:sldId id="7716" r:id="rId48"/>
    <p:sldId id="7717" r:id="rId49"/>
    <p:sldId id="7718" r:id="rId50"/>
    <p:sldId id="7719" r:id="rId51"/>
    <p:sldId id="7722" r:id="rId52"/>
    <p:sldId id="7720" r:id="rId53"/>
    <p:sldId id="7772" r:id="rId54"/>
    <p:sldId id="767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5"/>
    <a:srgbClr val="D9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6370" autoAdjust="0"/>
  </p:normalViewPr>
  <p:slideViewPr>
    <p:cSldViewPr snapToGrid="0" showGuides="1">
      <p:cViewPr varScale="1">
        <p:scale>
          <a:sx n="72" d="100"/>
          <a:sy n="72" d="100"/>
        </p:scale>
        <p:origin x="846" y="72"/>
      </p:cViewPr>
      <p:guideLst>
        <p:guide orient="horz" pos="2058"/>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commentAuthors" Target="commentAuthors.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2T17:12:45.446" idx="1">
    <p:pos x="10" y="10"/>
    <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4651A-F528-432C-BF7C-3AB9F8FC5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EF160-3DB1-4D26-86A8-C03B6D081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B0B07-ED49-4132-BF9B-99FE961EE4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B0B07-ED49-4132-BF9B-99FE961EE4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B0B07-ED49-4132-BF9B-99FE961EE4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3A12A-BC44-46A3-A26D-EECAA9DFC1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BEF160-3DB1-4D26-86A8-C03B6D081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BD828-B2FD-4A9B-9BC7-85E68305C8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B0B07-ED49-4132-BF9B-99FE961EE4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l="46259"/>
          <a:stretch>
            <a:fillRect/>
          </a:stretch>
        </p:blipFill>
        <p:spPr>
          <a:xfrm>
            <a:off x="3470568" y="1771507"/>
            <a:ext cx="7613064" cy="4220627"/>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r="59389"/>
          <a:stretch>
            <a:fillRect/>
          </a:stretch>
        </p:blipFill>
        <p:spPr>
          <a:xfrm>
            <a:off x="914400" y="1780123"/>
            <a:ext cx="5753100" cy="4220627"/>
          </a:xfrm>
          <a:prstGeom prst="rect">
            <a:avLst/>
          </a:prstGeom>
        </p:spPr>
      </p:pic>
      <p:pic>
        <p:nvPicPr>
          <p:cNvPr id="4" name="图片 3"/>
          <p:cNvPicPr>
            <a:picLocks noChangeAspect="1"/>
          </p:cNvPicPr>
          <p:nvPr userDrawn="1"/>
        </p:nvPicPr>
        <p:blipFill rotWithShape="1">
          <a:blip r:embed="rId4">
            <a:extLst>
              <a:ext uri="{28A0092B-C50C-407E-A947-70E740481C1C}">
                <a14:useLocalDpi xmlns:a14="http://schemas.microsoft.com/office/drawing/2010/main" val="0"/>
              </a:ext>
            </a:extLst>
          </a:blip>
          <a:srcRect t="2884" r="74815"/>
          <a:stretch>
            <a:fillRect/>
          </a:stretch>
        </p:blipFill>
        <p:spPr>
          <a:xfrm>
            <a:off x="400050" y="2667000"/>
            <a:ext cx="3070518" cy="3294949"/>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481164" y="5070120"/>
            <a:ext cx="447675" cy="657225"/>
          </a:xfrm>
          <a:prstGeom prst="rect">
            <a:avLst/>
          </a:prstGeom>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85902" y="3823347"/>
            <a:ext cx="705582" cy="1035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13" name="图片占位符 12"/>
          <p:cNvSpPr>
            <a:spLocks noGrp="1"/>
          </p:cNvSpPr>
          <p:nvPr>
            <p:ph type="pic" sz="quarter" idx="13"/>
          </p:nvPr>
        </p:nvSpPr>
        <p:spPr>
          <a:xfrm>
            <a:off x="1843841" y="2206183"/>
            <a:ext cx="2002972" cy="2002972"/>
          </a:xfrm>
          <a:custGeom>
            <a:avLst/>
            <a:gdLst>
              <a:gd name="connsiteX0" fmla="*/ 1001486 w 2002972"/>
              <a:gd name="connsiteY0" fmla="*/ 0 h 2002972"/>
              <a:gd name="connsiteX1" fmla="*/ 2002972 w 2002972"/>
              <a:gd name="connsiteY1" fmla="*/ 1001486 h 2002972"/>
              <a:gd name="connsiteX2" fmla="*/ 1001486 w 2002972"/>
              <a:gd name="connsiteY2" fmla="*/ 2002972 h 2002972"/>
              <a:gd name="connsiteX3" fmla="*/ 0 w 2002972"/>
              <a:gd name="connsiteY3" fmla="*/ 1001486 h 2002972"/>
              <a:gd name="connsiteX4" fmla="*/ 1001486 w 2002972"/>
              <a:gd name="connsiteY4" fmla="*/ 0 h 200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2" h="2002972">
                <a:moveTo>
                  <a:pt x="1001486" y="0"/>
                </a:moveTo>
                <a:cubicBezTo>
                  <a:pt x="1554591" y="0"/>
                  <a:pt x="2002972" y="448381"/>
                  <a:pt x="2002972" y="1001486"/>
                </a:cubicBezTo>
                <a:cubicBezTo>
                  <a:pt x="2002972" y="1554591"/>
                  <a:pt x="1554591" y="2002972"/>
                  <a:pt x="1001486" y="2002972"/>
                </a:cubicBezTo>
                <a:cubicBezTo>
                  <a:pt x="448381" y="2002972"/>
                  <a:pt x="0" y="1554591"/>
                  <a:pt x="0" y="1001486"/>
                </a:cubicBezTo>
                <a:cubicBezTo>
                  <a:pt x="0" y="448381"/>
                  <a:pt x="448381" y="0"/>
                  <a:pt x="1001486" y="0"/>
                </a:cubicBezTo>
                <a:close/>
              </a:path>
            </a:pathLst>
          </a:custGeom>
        </p:spPr>
        <p:txBody>
          <a:bodyPr wrap="square">
            <a:noAutofit/>
          </a:bodyPr>
          <a:lstStyle/>
          <a:p>
            <a:endParaRPr lang="zh-CN" altLang="en-US"/>
          </a:p>
        </p:txBody>
      </p:sp>
      <p:sp>
        <p:nvSpPr>
          <p:cNvPr id="14" name="图片占位符 13"/>
          <p:cNvSpPr>
            <a:spLocks noGrp="1"/>
          </p:cNvSpPr>
          <p:nvPr>
            <p:ph type="pic" sz="quarter" idx="14"/>
          </p:nvPr>
        </p:nvSpPr>
        <p:spPr>
          <a:xfrm>
            <a:off x="5116811" y="2206183"/>
            <a:ext cx="2002972" cy="2002972"/>
          </a:xfrm>
          <a:custGeom>
            <a:avLst/>
            <a:gdLst>
              <a:gd name="connsiteX0" fmla="*/ 1001486 w 2002972"/>
              <a:gd name="connsiteY0" fmla="*/ 0 h 2002972"/>
              <a:gd name="connsiteX1" fmla="*/ 2002972 w 2002972"/>
              <a:gd name="connsiteY1" fmla="*/ 1001486 h 2002972"/>
              <a:gd name="connsiteX2" fmla="*/ 1001486 w 2002972"/>
              <a:gd name="connsiteY2" fmla="*/ 2002972 h 2002972"/>
              <a:gd name="connsiteX3" fmla="*/ 0 w 2002972"/>
              <a:gd name="connsiteY3" fmla="*/ 1001486 h 2002972"/>
              <a:gd name="connsiteX4" fmla="*/ 1001486 w 2002972"/>
              <a:gd name="connsiteY4" fmla="*/ 0 h 200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2" h="2002972">
                <a:moveTo>
                  <a:pt x="1001486" y="0"/>
                </a:moveTo>
                <a:cubicBezTo>
                  <a:pt x="1554591" y="0"/>
                  <a:pt x="2002972" y="448381"/>
                  <a:pt x="2002972" y="1001486"/>
                </a:cubicBezTo>
                <a:cubicBezTo>
                  <a:pt x="2002972" y="1554591"/>
                  <a:pt x="1554591" y="2002972"/>
                  <a:pt x="1001486" y="2002972"/>
                </a:cubicBezTo>
                <a:cubicBezTo>
                  <a:pt x="448381" y="2002972"/>
                  <a:pt x="0" y="1554591"/>
                  <a:pt x="0" y="1001486"/>
                </a:cubicBezTo>
                <a:cubicBezTo>
                  <a:pt x="0" y="448381"/>
                  <a:pt x="448381" y="0"/>
                  <a:pt x="1001486" y="0"/>
                </a:cubicBezTo>
                <a:close/>
              </a:path>
            </a:pathLst>
          </a:custGeom>
        </p:spPr>
        <p:txBody>
          <a:bodyPr wrap="square">
            <a:noAutofit/>
          </a:bodyPr>
          <a:lstStyle/>
          <a:p>
            <a:endParaRPr lang="zh-CN" altLang="en-US"/>
          </a:p>
        </p:txBody>
      </p:sp>
      <p:sp>
        <p:nvSpPr>
          <p:cNvPr id="15" name="图片占位符 14"/>
          <p:cNvSpPr>
            <a:spLocks noGrp="1"/>
          </p:cNvSpPr>
          <p:nvPr>
            <p:ph type="pic" sz="quarter" idx="15"/>
          </p:nvPr>
        </p:nvSpPr>
        <p:spPr>
          <a:xfrm>
            <a:off x="8389783" y="2206183"/>
            <a:ext cx="2002972" cy="2002972"/>
          </a:xfrm>
          <a:custGeom>
            <a:avLst/>
            <a:gdLst>
              <a:gd name="connsiteX0" fmla="*/ 1001486 w 2002972"/>
              <a:gd name="connsiteY0" fmla="*/ 0 h 2002972"/>
              <a:gd name="connsiteX1" fmla="*/ 2002972 w 2002972"/>
              <a:gd name="connsiteY1" fmla="*/ 1001486 h 2002972"/>
              <a:gd name="connsiteX2" fmla="*/ 1001486 w 2002972"/>
              <a:gd name="connsiteY2" fmla="*/ 2002972 h 2002972"/>
              <a:gd name="connsiteX3" fmla="*/ 0 w 2002972"/>
              <a:gd name="connsiteY3" fmla="*/ 1001486 h 2002972"/>
              <a:gd name="connsiteX4" fmla="*/ 1001486 w 2002972"/>
              <a:gd name="connsiteY4" fmla="*/ 0 h 200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2" h="2002972">
                <a:moveTo>
                  <a:pt x="1001486" y="0"/>
                </a:moveTo>
                <a:cubicBezTo>
                  <a:pt x="1554591" y="0"/>
                  <a:pt x="2002972" y="448381"/>
                  <a:pt x="2002972" y="1001486"/>
                </a:cubicBezTo>
                <a:cubicBezTo>
                  <a:pt x="2002972" y="1554591"/>
                  <a:pt x="1554591" y="2002972"/>
                  <a:pt x="1001486" y="2002972"/>
                </a:cubicBezTo>
                <a:cubicBezTo>
                  <a:pt x="448381" y="2002972"/>
                  <a:pt x="0" y="1554591"/>
                  <a:pt x="0" y="1001486"/>
                </a:cubicBezTo>
                <a:cubicBezTo>
                  <a:pt x="0" y="448381"/>
                  <a:pt x="448381" y="0"/>
                  <a:pt x="1001486"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a:lstStyle/>
          <a:p>
            <a:fld id="{099C8A52-0EC3-4181-8B4F-009A31F6109E}" type="datetimeFigureOut">
              <a:rPr lang="zh-CN" altLang="en-US" smtClean="0"/>
            </a:fld>
            <a:endParaRPr lang="zh-CN" altLang="en-US"/>
          </a:p>
        </p:txBody>
      </p:sp>
      <p:sp>
        <p:nvSpPr>
          <p:cNvPr id="4" name="页脚占位符 3"/>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1"/>
            <a:ext cx="2743200" cy="365125"/>
          </a:xfrm>
          <a:prstGeom prst="rect">
            <a:avLst/>
          </a:prstGeom>
        </p:spPr>
        <p:txBody>
          <a:bodyPr/>
          <a:lstStyle/>
          <a:p>
            <a:fld id="{1C81C12D-88FB-4E14-A20B-A46F7BFCCF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2489035" y="1843313"/>
            <a:ext cx="2699659" cy="2699659"/>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003305" y="1843313"/>
            <a:ext cx="2699659" cy="2699659"/>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995266" y="2053451"/>
            <a:ext cx="5679105" cy="3651212"/>
          </a:xfrm>
          <a:custGeom>
            <a:avLst/>
            <a:gdLst>
              <a:gd name="connsiteX0" fmla="*/ 0 w 5679105"/>
              <a:gd name="connsiteY0" fmla="*/ 0 h 3651212"/>
              <a:gd name="connsiteX1" fmla="*/ 5679105 w 5679105"/>
              <a:gd name="connsiteY1" fmla="*/ 0 h 3651212"/>
              <a:gd name="connsiteX2" fmla="*/ 5679105 w 5679105"/>
              <a:gd name="connsiteY2" fmla="*/ 3651212 h 3651212"/>
              <a:gd name="connsiteX3" fmla="*/ 0 w 5679105"/>
              <a:gd name="connsiteY3" fmla="*/ 3651212 h 3651212"/>
            </a:gdLst>
            <a:ahLst/>
            <a:cxnLst>
              <a:cxn ang="0">
                <a:pos x="connsiteX0" y="connsiteY0"/>
              </a:cxn>
              <a:cxn ang="0">
                <a:pos x="connsiteX1" y="connsiteY1"/>
              </a:cxn>
              <a:cxn ang="0">
                <a:pos x="connsiteX2" y="connsiteY2"/>
              </a:cxn>
              <a:cxn ang="0">
                <a:pos x="connsiteX3" y="connsiteY3"/>
              </a:cxn>
            </a:cxnLst>
            <a:rect l="l" t="t" r="r" b="b"/>
            <a:pathLst>
              <a:path w="5679105" h="3651212">
                <a:moveTo>
                  <a:pt x="0" y="0"/>
                </a:moveTo>
                <a:lnTo>
                  <a:pt x="5679105" y="0"/>
                </a:lnTo>
                <a:lnTo>
                  <a:pt x="5679105" y="3651212"/>
                </a:lnTo>
                <a:lnTo>
                  <a:pt x="0" y="3651212"/>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6299200" y="1449389"/>
            <a:ext cx="2461909" cy="2331815"/>
          </a:xfrm>
          <a:custGeom>
            <a:avLst/>
            <a:gdLst>
              <a:gd name="connsiteX0" fmla="*/ 0 w 2461909"/>
              <a:gd name="connsiteY0" fmla="*/ 0 h 2331814"/>
              <a:gd name="connsiteX1" fmla="*/ 2461909 w 2461909"/>
              <a:gd name="connsiteY1" fmla="*/ 0 h 2331814"/>
              <a:gd name="connsiteX2" fmla="*/ 2461909 w 2461909"/>
              <a:gd name="connsiteY2" fmla="*/ 2331814 h 2331814"/>
              <a:gd name="connsiteX3" fmla="*/ 0 w 2461909"/>
              <a:gd name="connsiteY3" fmla="*/ 2331814 h 2331814"/>
            </a:gdLst>
            <a:ahLst/>
            <a:cxnLst>
              <a:cxn ang="0">
                <a:pos x="connsiteX0" y="connsiteY0"/>
              </a:cxn>
              <a:cxn ang="0">
                <a:pos x="connsiteX1" y="connsiteY1"/>
              </a:cxn>
              <a:cxn ang="0">
                <a:pos x="connsiteX2" y="connsiteY2"/>
              </a:cxn>
              <a:cxn ang="0">
                <a:pos x="connsiteX3" y="connsiteY3"/>
              </a:cxn>
            </a:cxnLst>
            <a:rect l="l" t="t" r="r" b="b"/>
            <a:pathLst>
              <a:path w="2461909" h="2331814">
                <a:moveTo>
                  <a:pt x="0" y="0"/>
                </a:moveTo>
                <a:lnTo>
                  <a:pt x="2461909" y="0"/>
                </a:lnTo>
                <a:lnTo>
                  <a:pt x="2461909" y="2331814"/>
                </a:lnTo>
                <a:lnTo>
                  <a:pt x="0" y="2331814"/>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8984342" y="1449389"/>
            <a:ext cx="2461909" cy="2331815"/>
          </a:xfrm>
          <a:custGeom>
            <a:avLst/>
            <a:gdLst>
              <a:gd name="connsiteX0" fmla="*/ 0 w 2461909"/>
              <a:gd name="connsiteY0" fmla="*/ 0 h 2331814"/>
              <a:gd name="connsiteX1" fmla="*/ 2461909 w 2461909"/>
              <a:gd name="connsiteY1" fmla="*/ 0 h 2331814"/>
              <a:gd name="connsiteX2" fmla="*/ 2461909 w 2461909"/>
              <a:gd name="connsiteY2" fmla="*/ 2331814 h 2331814"/>
              <a:gd name="connsiteX3" fmla="*/ 0 w 2461909"/>
              <a:gd name="connsiteY3" fmla="*/ 2331814 h 2331814"/>
            </a:gdLst>
            <a:ahLst/>
            <a:cxnLst>
              <a:cxn ang="0">
                <a:pos x="connsiteX0" y="connsiteY0"/>
              </a:cxn>
              <a:cxn ang="0">
                <a:pos x="connsiteX1" y="connsiteY1"/>
              </a:cxn>
              <a:cxn ang="0">
                <a:pos x="connsiteX2" y="connsiteY2"/>
              </a:cxn>
              <a:cxn ang="0">
                <a:pos x="connsiteX3" y="connsiteY3"/>
              </a:cxn>
            </a:cxnLst>
            <a:rect l="l" t="t" r="r" b="b"/>
            <a:pathLst>
              <a:path w="2461909" h="2331814">
                <a:moveTo>
                  <a:pt x="0" y="0"/>
                </a:moveTo>
                <a:lnTo>
                  <a:pt x="2461909" y="0"/>
                </a:lnTo>
                <a:lnTo>
                  <a:pt x="2461909" y="2331814"/>
                </a:lnTo>
                <a:lnTo>
                  <a:pt x="0" y="2331814"/>
                </a:lnTo>
                <a:close/>
              </a:path>
            </a:pathLst>
          </a:custGeom>
        </p:spPr>
        <p:txBody>
          <a:bodyPr wrap="square">
            <a:noAutofit/>
          </a:bodyPr>
          <a:lstStyle/>
          <a:p>
            <a:endParaRPr lang="zh-CN" altLang="en-US" dirty="0"/>
          </a:p>
        </p:txBody>
      </p:sp>
      <p:sp>
        <p:nvSpPr>
          <p:cNvPr id="17" name="图片占位符 16"/>
          <p:cNvSpPr>
            <a:spLocks noGrp="1"/>
          </p:cNvSpPr>
          <p:nvPr>
            <p:ph type="pic" sz="quarter" idx="12"/>
          </p:nvPr>
        </p:nvSpPr>
        <p:spPr>
          <a:xfrm>
            <a:off x="6299200" y="3976911"/>
            <a:ext cx="2461909" cy="2331815"/>
          </a:xfrm>
          <a:custGeom>
            <a:avLst/>
            <a:gdLst>
              <a:gd name="connsiteX0" fmla="*/ 0 w 2461909"/>
              <a:gd name="connsiteY0" fmla="*/ 0 h 2331814"/>
              <a:gd name="connsiteX1" fmla="*/ 2461909 w 2461909"/>
              <a:gd name="connsiteY1" fmla="*/ 0 h 2331814"/>
              <a:gd name="connsiteX2" fmla="*/ 2461909 w 2461909"/>
              <a:gd name="connsiteY2" fmla="*/ 2331814 h 2331814"/>
              <a:gd name="connsiteX3" fmla="*/ 0 w 2461909"/>
              <a:gd name="connsiteY3" fmla="*/ 2331814 h 2331814"/>
            </a:gdLst>
            <a:ahLst/>
            <a:cxnLst>
              <a:cxn ang="0">
                <a:pos x="connsiteX0" y="connsiteY0"/>
              </a:cxn>
              <a:cxn ang="0">
                <a:pos x="connsiteX1" y="connsiteY1"/>
              </a:cxn>
              <a:cxn ang="0">
                <a:pos x="connsiteX2" y="connsiteY2"/>
              </a:cxn>
              <a:cxn ang="0">
                <a:pos x="connsiteX3" y="connsiteY3"/>
              </a:cxn>
            </a:cxnLst>
            <a:rect l="l" t="t" r="r" b="b"/>
            <a:pathLst>
              <a:path w="2461909" h="2331814">
                <a:moveTo>
                  <a:pt x="0" y="0"/>
                </a:moveTo>
                <a:lnTo>
                  <a:pt x="2461909" y="0"/>
                </a:lnTo>
                <a:lnTo>
                  <a:pt x="2461909" y="2331814"/>
                </a:lnTo>
                <a:lnTo>
                  <a:pt x="0" y="2331814"/>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8984342" y="3976911"/>
            <a:ext cx="2461909" cy="2331815"/>
          </a:xfrm>
          <a:custGeom>
            <a:avLst/>
            <a:gdLst>
              <a:gd name="connsiteX0" fmla="*/ 0 w 2461909"/>
              <a:gd name="connsiteY0" fmla="*/ 0 h 2331814"/>
              <a:gd name="connsiteX1" fmla="*/ 2461909 w 2461909"/>
              <a:gd name="connsiteY1" fmla="*/ 0 h 2331814"/>
              <a:gd name="connsiteX2" fmla="*/ 2461909 w 2461909"/>
              <a:gd name="connsiteY2" fmla="*/ 2331814 h 2331814"/>
              <a:gd name="connsiteX3" fmla="*/ 0 w 2461909"/>
              <a:gd name="connsiteY3" fmla="*/ 2331814 h 2331814"/>
            </a:gdLst>
            <a:ahLst/>
            <a:cxnLst>
              <a:cxn ang="0">
                <a:pos x="connsiteX0" y="connsiteY0"/>
              </a:cxn>
              <a:cxn ang="0">
                <a:pos x="connsiteX1" y="connsiteY1"/>
              </a:cxn>
              <a:cxn ang="0">
                <a:pos x="connsiteX2" y="connsiteY2"/>
              </a:cxn>
              <a:cxn ang="0">
                <a:pos x="connsiteX3" y="connsiteY3"/>
              </a:cxn>
            </a:cxnLst>
            <a:rect l="l" t="t" r="r" b="b"/>
            <a:pathLst>
              <a:path w="2461909" h="2331814">
                <a:moveTo>
                  <a:pt x="0" y="0"/>
                </a:moveTo>
                <a:lnTo>
                  <a:pt x="2461909" y="0"/>
                </a:lnTo>
                <a:lnTo>
                  <a:pt x="2461909" y="2331814"/>
                </a:lnTo>
                <a:lnTo>
                  <a:pt x="0" y="23318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Blank Pag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14361" y="6513514"/>
            <a:ext cx="4114800" cy="263525"/>
          </a:xfrm>
          <a:prstGeom prst="rect">
            <a:avLst/>
          </a:prstGeom>
        </p:spPr>
        <p:txBody>
          <a:bodyPr lIns="0" tIns="0" rIns="0" bIns="0" anchor="ctr" anchorCtr="0"/>
          <a:lstStyle>
            <a:lvl1pPr>
              <a:defRPr sz="1000">
                <a:solidFill>
                  <a:schemeClr val="bg1">
                    <a:lumMod val="65000"/>
                  </a:schemeClr>
                </a:solidFill>
              </a:defRPr>
            </a:lvl1pPr>
          </a:lstStyle>
          <a:p>
            <a:r>
              <a:rPr lang="en-GB" dirty="0"/>
              <a:t> </a:t>
            </a:r>
            <a:endParaRPr lang="en-GB" dirty="0"/>
          </a:p>
        </p:txBody>
      </p:sp>
      <p:sp>
        <p:nvSpPr>
          <p:cNvPr id="6" name="Slide Number Placeholder 5"/>
          <p:cNvSpPr>
            <a:spLocks noGrp="1"/>
          </p:cNvSpPr>
          <p:nvPr>
            <p:ph type="sldNum" sz="quarter" idx="12"/>
          </p:nvPr>
        </p:nvSpPr>
        <p:spPr>
          <a:xfrm>
            <a:off x="80962" y="6513514"/>
            <a:ext cx="338139" cy="263525"/>
          </a:xfrm>
          <a:prstGeom prst="rect">
            <a:avLst/>
          </a:prstGeom>
          <a:ln>
            <a:solidFill>
              <a:schemeClr val="bg1">
                <a:lumMod val="85000"/>
              </a:schemeClr>
            </a:solidFill>
          </a:ln>
        </p:spPr>
        <p:txBody>
          <a:bodyPr lIns="0" tIns="0" rIns="0" bIns="0" anchor="ctr" anchorCtr="0"/>
          <a:lstStyle>
            <a:lvl1pPr algn="ctr">
              <a:defRPr sz="1000">
                <a:solidFill>
                  <a:schemeClr val="bg1">
                    <a:lumMod val="65000"/>
                  </a:schemeClr>
                </a:solidFill>
              </a:defRPr>
            </a:lvl1pPr>
          </a:lstStyle>
          <a:p>
            <a:fld id="{F38B1AB7-65BE-463D-9AF3-0E306DDDB8CD}" type="slidenum">
              <a:rPr lang="en-GB" smtClean="0"/>
            </a:fld>
            <a:endParaRPr lang="en-GB"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cover/>
      </p:transition>
    </mc:Choice>
    <mc:Fallback>
      <p:transition spd="slow" advClick="0" advTm="0">
        <p:cover/>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7" y="2489881"/>
            <a:ext cx="3005171" cy="1860667"/>
          </a:xfrm>
          <a:prstGeom prst="rect">
            <a:avLst/>
          </a:prstGeom>
        </p:spPr>
        <p:txBody>
          <a:bodyPr>
            <a:normAutofit/>
          </a:bodyPr>
          <a:lstStyle>
            <a:lvl1pPr marL="0" indent="0">
              <a:buNone/>
              <a:defRPr sz="1000">
                <a:latin typeface="Calibri Light" panose="020F0302020204030204"/>
                <a:cs typeface="Calibri Light" panose="020F0302020204030204"/>
              </a:defRPr>
            </a:lvl1pPr>
          </a:lstStyle>
          <a:p>
            <a:endParaRPr lang="en-US" dirty="0"/>
          </a:p>
        </p:txBody>
      </p:sp>
    </p:spTree>
  </p:cSld>
  <p:clrMapOvr>
    <a:masterClrMapping/>
  </p:clrMapOvr>
  <p:transition spd="slow" advClick="0" advTm="0">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12" name="Picture Placeholder 17"/>
          <p:cNvSpPr>
            <a:spLocks noGrp="1"/>
          </p:cNvSpPr>
          <p:nvPr>
            <p:ph type="pic" sz="quarter" idx="14"/>
          </p:nvPr>
        </p:nvSpPr>
        <p:spPr>
          <a:xfrm>
            <a:off x="3713563" y="2773686"/>
            <a:ext cx="4702295" cy="2962484"/>
          </a:xfrm>
          <a:prstGeom prst="rect">
            <a:avLst/>
          </a:prstGeom>
        </p:spPr>
        <p:txBody>
          <a:bodyPr>
            <a:normAutofit/>
          </a:bodyPr>
          <a:lstStyle>
            <a:lvl1pPr marL="0" indent="0">
              <a:buNone/>
              <a:defRPr sz="1400">
                <a:solidFill>
                  <a:schemeClr val="tx1"/>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14:pan dir="u"/>
      </p:transition>
    </mc:Choice>
    <mc:Fallback>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47F1EFC-55FD-4DC2-9E85-5E76ECD2A19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296EF3-A3BA-444C-85F0-0E964EA131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1" y="6356350"/>
            <a:ext cx="2743200" cy="365125"/>
          </a:xfrm>
          <a:prstGeom prst="rect">
            <a:avLst/>
          </a:prstGeom>
        </p:spPr>
        <p:txBody>
          <a:bodyPr/>
          <a:lstStyle/>
          <a:p>
            <a:fld id="{DD89832E-26A6-4465-8181-DF230988BFFD}"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A5B2D7-6EFD-446D-831A-7B28045AA25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cover/>
      </p:transition>
    </mc:Choice>
    <mc:Fallback>
      <p:transition spd="slow" advClick="0" advTm="0">
        <p:cover/>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09677" y="2482161"/>
            <a:ext cx="3771731" cy="3112883"/>
          </a:xfrm>
          <a:custGeom>
            <a:avLst/>
            <a:gdLst>
              <a:gd name="connsiteX0" fmla="*/ 0 w 3771731"/>
              <a:gd name="connsiteY0" fmla="*/ 0 h 3112882"/>
              <a:gd name="connsiteX1" fmla="*/ 3771731 w 3771731"/>
              <a:gd name="connsiteY1" fmla="*/ 0 h 3112882"/>
              <a:gd name="connsiteX2" fmla="*/ 3771731 w 3771731"/>
              <a:gd name="connsiteY2" fmla="*/ 3112882 h 3112882"/>
              <a:gd name="connsiteX3" fmla="*/ 0 w 3771731"/>
              <a:gd name="connsiteY3" fmla="*/ 3112882 h 3112882"/>
            </a:gdLst>
            <a:ahLst/>
            <a:cxnLst>
              <a:cxn ang="0">
                <a:pos x="connsiteX0" y="connsiteY0"/>
              </a:cxn>
              <a:cxn ang="0">
                <a:pos x="connsiteX1" y="connsiteY1"/>
              </a:cxn>
              <a:cxn ang="0">
                <a:pos x="connsiteX2" y="connsiteY2"/>
              </a:cxn>
              <a:cxn ang="0">
                <a:pos x="connsiteX3" y="connsiteY3"/>
              </a:cxn>
            </a:cxnLst>
            <a:rect l="l" t="t" r="r" b="b"/>
            <a:pathLst>
              <a:path w="3771731" h="3112882">
                <a:moveTo>
                  <a:pt x="0" y="0"/>
                </a:moveTo>
                <a:lnTo>
                  <a:pt x="3771731" y="0"/>
                </a:lnTo>
                <a:lnTo>
                  <a:pt x="3771731" y="3112882"/>
                </a:lnTo>
                <a:lnTo>
                  <a:pt x="0" y="3112882"/>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pan dir="u"/>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userDrawn="1"/>
        </p:nvGrpSpPr>
        <p:grpSpPr>
          <a:xfrm>
            <a:off x="1049133" y="1386228"/>
            <a:ext cx="10169232" cy="4229243"/>
            <a:chOff x="1049133" y="1386228"/>
            <a:chExt cx="10169232" cy="4229243"/>
          </a:xfrm>
        </p:grpSpPr>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6259"/>
            <a:stretch>
              <a:fillRect/>
            </a:stretch>
          </p:blipFill>
          <p:spPr>
            <a:xfrm>
              <a:off x="3605301" y="1386228"/>
              <a:ext cx="7613064" cy="4220627"/>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r="59389"/>
            <a:stretch>
              <a:fillRect/>
            </a:stretch>
          </p:blipFill>
          <p:spPr>
            <a:xfrm>
              <a:off x="1049133" y="1394844"/>
              <a:ext cx="5753100" cy="4220627"/>
            </a:xfrm>
            <a:prstGeom prst="rect">
              <a:avLst/>
            </a:prstGeom>
          </p:spPr>
        </p:pic>
      </p:grpSp>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2884" r="74815"/>
          <a:stretch>
            <a:fillRect/>
          </a:stretch>
        </p:blipFill>
        <p:spPr>
          <a:xfrm>
            <a:off x="644267" y="2905044"/>
            <a:ext cx="2438400" cy="2616628"/>
          </a:xfrm>
          <a:prstGeom prst="rect">
            <a:avLst/>
          </a:prstGeom>
        </p:spPr>
      </p:pic>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41973" y="5071964"/>
            <a:ext cx="289850" cy="425524"/>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37634" y="4263472"/>
            <a:ext cx="456834" cy="6706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34A0E53-C90A-4209-A755-5591FF415E2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2946A64-BB59-42E5-8D97-B711217CA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image" Target="../media/image4.png"/><Relationship Id="rId28" Type="http://schemas.openxmlformats.org/officeDocument/2006/relationships/image" Target="../media/image2.png"/><Relationship Id="rId27" Type="http://schemas.openxmlformats.org/officeDocument/2006/relationships/image" Target="../media/image1.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 name="组合 3"/>
          <p:cNvGrpSpPr/>
          <p:nvPr userDrawn="1"/>
        </p:nvGrpSpPr>
        <p:grpSpPr>
          <a:xfrm>
            <a:off x="193325" y="224164"/>
            <a:ext cx="11748201" cy="6424285"/>
            <a:chOff x="914400" y="1780123"/>
            <a:chExt cx="7718333" cy="4220627"/>
          </a:xfrm>
        </p:grpSpPr>
        <p:pic>
          <p:nvPicPr>
            <p:cNvPr id="5" name="图片 4"/>
            <p:cNvPicPr>
              <a:picLocks noChangeAspect="1"/>
            </p:cNvPicPr>
            <p:nvPr/>
          </p:nvPicPr>
          <p:blipFill rotWithShape="1">
            <a:blip r:embed="rId28">
              <a:extLst>
                <a:ext uri="{28A0092B-C50C-407E-A947-70E740481C1C}">
                  <a14:useLocalDpi xmlns:a14="http://schemas.microsoft.com/office/drawing/2010/main" val="0"/>
                </a:ext>
              </a:extLst>
            </a:blip>
            <a:srcRect l="68351" r="-1"/>
            <a:stretch>
              <a:fillRect/>
            </a:stretch>
          </p:blipFill>
          <p:spPr>
            <a:xfrm>
              <a:off x="4149197" y="1780123"/>
              <a:ext cx="4483536" cy="4220627"/>
            </a:xfrm>
            <a:prstGeom prst="rect">
              <a:avLst/>
            </a:prstGeom>
          </p:spPr>
        </p:pic>
        <p:pic>
          <p:nvPicPr>
            <p:cNvPr id="6" name="图片 5"/>
            <p:cNvPicPr>
              <a:picLocks noChangeAspect="1"/>
            </p:cNvPicPr>
            <p:nvPr/>
          </p:nvPicPr>
          <p:blipFill rotWithShape="1">
            <a:blip r:embed="rId28">
              <a:extLst>
                <a:ext uri="{28A0092B-C50C-407E-A947-70E740481C1C}">
                  <a14:useLocalDpi xmlns:a14="http://schemas.microsoft.com/office/drawing/2010/main" val="0"/>
                </a:ext>
              </a:extLst>
            </a:blip>
            <a:srcRect r="59389"/>
            <a:stretch>
              <a:fillRect/>
            </a:stretch>
          </p:blipFill>
          <p:spPr>
            <a:xfrm>
              <a:off x="914400" y="1780123"/>
              <a:ext cx="5753100" cy="4220627"/>
            </a:xfrm>
            <a:prstGeom prst="rect">
              <a:avLst/>
            </a:prstGeom>
          </p:spPr>
        </p:pic>
        <p:pic>
          <p:nvPicPr>
            <p:cNvPr id="7" name="图片 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945697" y="5376132"/>
              <a:ext cx="318145" cy="467064"/>
            </a:xfrm>
            <a:prstGeom prst="rect">
              <a:avLst/>
            </a:prstGeom>
          </p:spPr>
        </p:pic>
        <p:pic>
          <p:nvPicPr>
            <p:cNvPr id="8" name="图片 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056419" y="4369286"/>
              <a:ext cx="457458" cy="671588"/>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1.vml"/><Relationship Id="rId7" Type="http://schemas.openxmlformats.org/officeDocument/2006/relationships/slideLayout" Target="../slideLayouts/slideLayout14.x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8.bin"/><Relationship Id="rId7" Type="http://schemas.openxmlformats.org/officeDocument/2006/relationships/image" Target="../media/image14.wmf"/><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2" Type="http://schemas.openxmlformats.org/officeDocument/2006/relationships/notesSlide" Target="../notesSlides/notesSlide13.xml"/><Relationship Id="rId11" Type="http://schemas.openxmlformats.org/officeDocument/2006/relationships/vmlDrawing" Target="../drawings/vmlDrawing2.vml"/><Relationship Id="rId10" Type="http://schemas.openxmlformats.org/officeDocument/2006/relationships/slideLayout" Target="../slideLayouts/slideLayout14.xml"/><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notesSlide" Target="../notesSlides/notesSlide17.xml"/><Relationship Id="rId5" Type="http://schemas.openxmlformats.org/officeDocument/2006/relationships/slideLayout" Target="../slideLayouts/slideLayout2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10.bin"/><Relationship Id="rId3" Type="http://schemas.openxmlformats.org/officeDocument/2006/relationships/image" Target="../media/image32.wmf"/><Relationship Id="rId2" Type="http://schemas.openxmlformats.org/officeDocument/2006/relationships/oleObject" Target="../embeddings/oleObject9.bin"/><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wmf"/><Relationship Id="rId2" Type="http://schemas.openxmlformats.org/officeDocument/2006/relationships/oleObject" Target="../embeddings/oleObject11.bin"/><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5.bin"/><Relationship Id="rId7" Type="http://schemas.openxmlformats.org/officeDocument/2006/relationships/image" Target="../media/image41.wmf"/><Relationship Id="rId6" Type="http://schemas.openxmlformats.org/officeDocument/2006/relationships/oleObject" Target="../embeddings/oleObject14.bin"/><Relationship Id="rId5" Type="http://schemas.openxmlformats.org/officeDocument/2006/relationships/image" Target="../media/image40.wmf"/><Relationship Id="rId4" Type="http://schemas.openxmlformats.org/officeDocument/2006/relationships/oleObject" Target="../embeddings/oleObject13.bin"/><Relationship Id="rId3" Type="http://schemas.openxmlformats.org/officeDocument/2006/relationships/image" Target="../media/image39.wmf"/><Relationship Id="rId2" Type="http://schemas.openxmlformats.org/officeDocument/2006/relationships/oleObject" Target="../embeddings/oleObject12.bin"/><Relationship Id="rId15" Type="http://schemas.openxmlformats.org/officeDocument/2006/relationships/vmlDrawing" Target="../drawings/vmlDrawing5.vml"/><Relationship Id="rId14" Type="http://schemas.openxmlformats.org/officeDocument/2006/relationships/slideLayout" Target="../slideLayouts/slideLayout2.xml"/><Relationship Id="rId13" Type="http://schemas.openxmlformats.org/officeDocument/2006/relationships/image" Target="../media/image44.wmf"/><Relationship Id="rId12" Type="http://schemas.openxmlformats.org/officeDocument/2006/relationships/oleObject" Target="../embeddings/oleObject17.bin"/><Relationship Id="rId11" Type="http://schemas.openxmlformats.org/officeDocument/2006/relationships/image" Target="../media/image43.wmf"/><Relationship Id="rId10" Type="http://schemas.openxmlformats.org/officeDocument/2006/relationships/oleObject" Target="../embeddings/oleObject16.bin"/><Relationship Id="rId1" Type="http://schemas.openxmlformats.org/officeDocument/2006/relationships/image" Target="../media/image31.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5.wmf"/><Relationship Id="rId2" Type="http://schemas.openxmlformats.org/officeDocument/2006/relationships/oleObject" Target="../embeddings/oleObject18.bin"/><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19.bin"/><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2.xml"/><Relationship Id="rId2" Type="http://schemas.openxmlformats.org/officeDocument/2006/relationships/image" Target="../media/image7.jpe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oleObject" Target="../embeddings/oleObject21.bin"/><Relationship Id="rId3" Type="http://schemas.openxmlformats.org/officeDocument/2006/relationships/image" Target="../media/image48.wmf"/><Relationship Id="rId2" Type="http://schemas.openxmlformats.org/officeDocument/2006/relationships/oleObject" Target="../embeddings/oleObject20.bin"/><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636442" y="3495569"/>
            <a:ext cx="7109638" cy="1076325"/>
          </a:xfrm>
          <a:prstGeom prst="rect">
            <a:avLst/>
          </a:prstGeom>
          <a:noFill/>
        </p:spPr>
        <p:txBody>
          <a:bodyPr wrap="square" rtlCol="0">
            <a:spAutoFit/>
          </a:bodyPr>
          <a:lstStyle/>
          <a:p>
            <a:pPr algn="ctr"/>
            <a:r>
              <a:rPr lang="en-US" altLang="zh-CN" sz="3200" dirty="0">
                <a:latin typeface="微软雅黑" panose="020B0503020204020204" charset="-122"/>
                <a:ea typeface="微软雅黑" panose="020B0503020204020204" charset="-122"/>
                <a:cs typeface="微软雅黑" panose="020B0503020204020204" charset="-122"/>
              </a:rPr>
              <a:t>K</a:t>
            </a:r>
            <a:r>
              <a:rPr lang="zh-CN" altLang="en-US" sz="3200" dirty="0">
                <a:latin typeface="微软雅黑" panose="020B0503020204020204" charset="-122"/>
                <a:ea typeface="微软雅黑" panose="020B0503020204020204" charset="-122"/>
                <a:cs typeface="微软雅黑" panose="020B0503020204020204" charset="-122"/>
              </a:rPr>
              <a:t>最近邻</a:t>
            </a:r>
            <a:r>
              <a:rPr lang="en-US" altLang="zh-CN" sz="3200" dirty="0">
                <a:latin typeface="微软雅黑" panose="020B0503020204020204" charset="-122"/>
                <a:ea typeface="微软雅黑" panose="020B0503020204020204" charset="-122"/>
                <a:cs typeface="微软雅黑" panose="020B0503020204020204" charset="-122"/>
              </a:rPr>
              <a:t>(</a:t>
            </a:r>
            <a:r>
              <a:rPr lang="en-US" altLang="zh-CN" sz="3200" dirty="0" err="1">
                <a:latin typeface="微软雅黑" panose="020B0503020204020204" charset="-122"/>
                <a:ea typeface="微软雅黑" panose="020B0503020204020204" charset="-122"/>
                <a:cs typeface="微软雅黑" panose="020B0503020204020204" charset="-122"/>
              </a:rPr>
              <a:t>kNN</a:t>
            </a:r>
            <a:r>
              <a:rPr lang="zh-CN" altLang="en-US" sz="3200" dirty="0">
                <a:latin typeface="微软雅黑" panose="020B0503020204020204" charset="-122"/>
                <a:ea typeface="微软雅黑" panose="020B0503020204020204" charset="-122"/>
                <a:cs typeface="微软雅黑" panose="020B0503020204020204" charset="-122"/>
              </a:rPr>
              <a:t>，</a:t>
            </a:r>
            <a:r>
              <a:rPr lang="en-US" altLang="zh-CN" sz="3200" dirty="0">
                <a:latin typeface="微软雅黑" panose="020B0503020204020204" charset="-122"/>
                <a:ea typeface="微软雅黑" panose="020B0503020204020204" charset="-122"/>
                <a:cs typeface="微软雅黑" panose="020B0503020204020204" charset="-122"/>
              </a:rPr>
              <a:t>k-</a:t>
            </a:r>
            <a:r>
              <a:rPr lang="en-US" altLang="zh-CN" sz="3200" dirty="0" err="1">
                <a:latin typeface="微软雅黑" panose="020B0503020204020204" charset="-122"/>
                <a:ea typeface="微软雅黑" panose="020B0503020204020204" charset="-122"/>
                <a:cs typeface="微软雅黑" panose="020B0503020204020204" charset="-122"/>
              </a:rPr>
              <a:t>NearestNeighbor</a:t>
            </a:r>
            <a:r>
              <a:rPr lang="en-US" altLang="zh-CN" sz="3200" dirty="0">
                <a:latin typeface="微软雅黑" panose="020B0503020204020204" charset="-122"/>
                <a:ea typeface="微软雅黑" panose="020B0503020204020204" charset="-122"/>
                <a:cs typeface="微软雅黑" panose="020B0503020204020204" charset="-122"/>
              </a:rPr>
              <a:t>)</a:t>
            </a:r>
            <a:r>
              <a:rPr lang="zh-CN" altLang="en-US" sz="3200" dirty="0">
                <a:latin typeface="微软雅黑" panose="020B0503020204020204" charset="-122"/>
                <a:ea typeface="微软雅黑" panose="020B0503020204020204" charset="-122"/>
                <a:cs typeface="微软雅黑" panose="020B0503020204020204" charset="-122"/>
              </a:rPr>
              <a:t>分类</a:t>
            </a:r>
            <a:r>
              <a:rPr lang="zh-CN" altLang="en-US" sz="3200" dirty="0" smtClean="0">
                <a:latin typeface="微软雅黑" panose="020B0503020204020204" charset="-122"/>
                <a:ea typeface="微软雅黑" panose="020B0503020204020204" charset="-122"/>
                <a:cs typeface="微软雅黑" panose="020B0503020204020204" charset="-122"/>
              </a:rPr>
              <a:t>算法</a:t>
            </a:r>
            <a:endParaRPr lang="zh-CN" altLang="en-US" sz="32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p:txBody>
      </p:sp>
      <p:pic>
        <p:nvPicPr>
          <p:cNvPr id="22" name="bamboo">
            <a:hlinkClick r:id="" action="ppaction://media"/>
          </p:cNvPr>
          <p:cNvPicPr>
            <a:picLocks noChangeAspect="1"/>
          </p:cNvPicPr>
          <p:nvPr>
            <a:audioFile r:link="rId1"/>
            <p:extLst>
              <p:ext uri="{DAA4B4D4-6D71-4841-9C94-3DE7FCFB9230}">
                <p14:media xmlns:p14="http://schemas.microsoft.com/office/powerpoint/2010/main" r:embed="rId2">
                  <p14:fade in="500.000000" out="500.000000"/>
                </p14:media>
              </p:ext>
            </p:extLst>
          </p:nvPr>
        </p:nvPicPr>
        <p:blipFill>
          <a:blip r:embed="rId3"/>
          <a:stretch>
            <a:fillRect/>
          </a:stretch>
        </p:blipFill>
        <p:spPr>
          <a:xfrm>
            <a:off x="-609600" y="-6096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1" repeatCount="indefinite" fill="remove" display="0">
                  <p:stCondLst>
                    <p:cond delay="indefinite"/>
                  </p:stCondLst>
                  <p:endCondLst>
                    <p:cond evt="onStopAudio" delay="0">
                      <p:tgtEl>
                        <p:sldTgt/>
                      </p:tgtEl>
                    </p:cond>
                  </p:endCondLst>
                </p:cTn>
                <p:tgtEl>
                  <p:spTgt spid="22"/>
                </p:tgtEl>
              </p:cMediaNode>
            </p:audio>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69"/>
          <p:cNvSpPr>
            <a:spLocks noChangeArrowheads="1"/>
          </p:cNvSpPr>
          <p:nvPr/>
        </p:nvSpPr>
        <p:spPr bwMode="auto">
          <a:xfrm>
            <a:off x="3503655" y="3197384"/>
            <a:ext cx="5134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a:r>
              <a:rPr lang="zh-CN" altLang="en-US" sz="3200" dirty="0">
                <a:solidFill>
                  <a:schemeClr val="accent1"/>
                </a:solidFill>
                <a:latin typeface="宋体" panose="02010600030101010101" pitchFamily="2" charset="-122"/>
                <a:sym typeface="Source Han Serif SC" panose="02020400000000000000" pitchFamily="18" charset="-122"/>
              </a:rPr>
              <a:t>公式推导</a:t>
            </a:r>
            <a:endParaRPr lang="zh-CN" altLang="en-US" sz="3200" dirty="0">
              <a:solidFill>
                <a:schemeClr val="accent1"/>
              </a:solidFill>
              <a:latin typeface="宋体" panose="02010600030101010101" pitchFamily="2" charset="-122"/>
              <a:sym typeface="Source Han Serif SC" panose="02020400000000000000" pitchFamily="18" charset="-122"/>
            </a:endParaRPr>
          </a:p>
        </p:txBody>
      </p:sp>
      <p:cxnSp>
        <p:nvCxnSpPr>
          <p:cNvPr id="16" name="直接连接符 15"/>
          <p:cNvCxnSpPr/>
          <p:nvPr/>
        </p:nvCxnSpPr>
        <p:spPr>
          <a:xfrm>
            <a:off x="2353374" y="3505158"/>
            <a:ext cx="1455548"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313541" y="3505158"/>
            <a:ext cx="1378941"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94"/>
          <p:cNvSpPr txBox="1"/>
          <p:nvPr/>
        </p:nvSpPr>
        <p:spPr>
          <a:xfrm>
            <a:off x="3925683" y="2303896"/>
            <a:ext cx="4323921" cy="623071"/>
          </a:xfrm>
          <a:prstGeom prst="rect">
            <a:avLst/>
          </a:prstGeom>
          <a:noFill/>
        </p:spPr>
        <p:txBody>
          <a:bodyPr wrap="square" lIns="68546" tIns="34274" rIns="68546" bIns="34274" rtlCol="0">
            <a:spAutoFit/>
          </a:bodyPr>
          <a:lstStyle/>
          <a:p>
            <a:pPr algn="ctr"/>
            <a:r>
              <a:rPr lang="en-US" altLang="zh-CN"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rPr>
              <a:t>Part 02</a:t>
            </a:r>
            <a:endParaRPr lang="zh-CN" altLang="en-US"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2"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284258" y="544417"/>
            <a:ext cx="3992880" cy="706755"/>
          </a:xfrm>
          <a:prstGeom prst="rect">
            <a:avLst/>
          </a:prstGeom>
          <a:noFill/>
        </p:spPr>
        <p:txBody>
          <a:bodyPr wrap="none">
            <a:spAutoFit/>
          </a:bodyPr>
          <a:lstStyle/>
          <a:p>
            <a:pPr>
              <a:defRPr/>
            </a:pPr>
            <a:r>
              <a:rPr lang="en-US" altLang="zh-CN"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KNN</a:t>
            </a:r>
            <a:r>
              <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算法的三要素</a:t>
            </a:r>
            <a:endPar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3" name="组合 2"/>
          <p:cNvGrpSpPr/>
          <p:nvPr/>
        </p:nvGrpSpPr>
        <p:grpSpPr>
          <a:xfrm>
            <a:off x="1701105" y="2070100"/>
            <a:ext cx="5807770" cy="2981325"/>
            <a:chOff x="8932" y="2292"/>
            <a:chExt cx="9146" cy="4695"/>
          </a:xfrm>
        </p:grpSpPr>
        <p:sp>
          <p:nvSpPr>
            <p:cNvPr id="126" name="Rectangle 125"/>
            <p:cNvSpPr/>
            <p:nvPr/>
          </p:nvSpPr>
          <p:spPr>
            <a:xfrm>
              <a:off x="10814" y="2292"/>
              <a:ext cx="7264" cy="1074"/>
            </a:xfrm>
            <a:prstGeom prst="rect">
              <a:avLst/>
            </a:prstGeom>
          </p:spPr>
          <p:txBody>
            <a:bodyPr wrap="square">
              <a:spAutoFit/>
            </a:bodyPr>
            <a:lstStyle/>
            <a:p>
              <a:pPr>
                <a:lnSpc>
                  <a:spcPct val="120000"/>
                </a:lnSpc>
                <a:spcBef>
                  <a:spcPct val="0"/>
                </a:spcBef>
                <a:buNone/>
              </a:pPr>
              <a:r>
                <a:rPr lang="zh-CN" altLang="en-US" sz="3200" dirty="0"/>
                <a:t>距离的度量</a:t>
              </a:r>
              <a:endParaRPr lang="zh-CN" altLang="en-US" sz="3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6" name="Rectangle 135"/>
            <p:cNvSpPr/>
            <p:nvPr/>
          </p:nvSpPr>
          <p:spPr>
            <a:xfrm>
              <a:off x="10960" y="4051"/>
              <a:ext cx="6303" cy="1074"/>
            </a:xfrm>
            <a:prstGeom prst="rect">
              <a:avLst/>
            </a:prstGeom>
          </p:spPr>
          <p:txBody>
            <a:bodyPr>
              <a:spAutoFit/>
            </a:bodyPr>
            <a:lstStyle/>
            <a:p>
              <a:pPr>
                <a:lnSpc>
                  <a:spcPct val="120000"/>
                </a:lnSpc>
                <a:spcBef>
                  <a:spcPct val="0"/>
                </a:spcBef>
                <a:buNone/>
              </a:pPr>
              <a:r>
                <a:rPr lang="en-US" altLang="zh-CN" sz="3200" dirty="0"/>
                <a:t>K</a:t>
              </a:r>
              <a:r>
                <a:rPr lang="zh-CN" altLang="en-US" sz="3200" dirty="0"/>
                <a:t>值的选择</a:t>
              </a:r>
              <a:endParaRPr lang="zh-CN" altLang="en-US" sz="3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9" name="Rectangle 138"/>
            <p:cNvSpPr/>
            <p:nvPr/>
          </p:nvSpPr>
          <p:spPr>
            <a:xfrm>
              <a:off x="10814" y="5913"/>
              <a:ext cx="6303" cy="1074"/>
            </a:xfrm>
            <a:prstGeom prst="rect">
              <a:avLst/>
            </a:prstGeom>
          </p:spPr>
          <p:txBody>
            <a:bodyPr>
              <a:spAutoFit/>
            </a:bodyPr>
            <a:lstStyle/>
            <a:p>
              <a:pPr>
                <a:lnSpc>
                  <a:spcPct val="120000"/>
                </a:lnSpc>
                <a:spcBef>
                  <a:spcPct val="0"/>
                </a:spcBef>
                <a:buNone/>
              </a:pPr>
              <a:r>
                <a:rPr lang="zh-CN" altLang="en-US" sz="3200" dirty="0">
                  <a:sym typeface="Source Han Serif SC" panose="02020400000000000000" pitchFamily="18" charset="-122"/>
                </a:rPr>
                <a:t>分类决策规则</a:t>
              </a:r>
              <a:endParaRPr lang="zh-CN" altLang="en-US" sz="24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 name="Oval 124"/>
            <p:cNvSpPr/>
            <p:nvPr/>
          </p:nvSpPr>
          <p:spPr>
            <a:xfrm>
              <a:off x="8932" y="2345"/>
              <a:ext cx="968" cy="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1</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7" name="Oval 134"/>
            <p:cNvSpPr/>
            <p:nvPr/>
          </p:nvSpPr>
          <p:spPr>
            <a:xfrm>
              <a:off x="8956" y="4104"/>
              <a:ext cx="968" cy="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2</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8" name="Oval 137"/>
            <p:cNvSpPr/>
            <p:nvPr/>
          </p:nvSpPr>
          <p:spPr>
            <a:xfrm>
              <a:off x="8956" y="5913"/>
              <a:ext cx="968" cy="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3</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71483" y="467582"/>
            <a:ext cx="2722880" cy="706755"/>
          </a:xfrm>
          <a:prstGeom prst="rect">
            <a:avLst/>
          </a:prstGeom>
          <a:noFill/>
        </p:spPr>
        <p:txBody>
          <a:bodyPr wrap="none">
            <a:spAutoFit/>
          </a:bodyPr>
          <a:lstStyle/>
          <a:p>
            <a:pPr>
              <a:defRPr/>
            </a:pPr>
            <a:r>
              <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距离的度量</a:t>
            </a:r>
            <a:endPar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 name="文本框 1"/>
          <p:cNvSpPr txBox="1"/>
          <p:nvPr/>
        </p:nvSpPr>
        <p:spPr>
          <a:xfrm>
            <a:off x="404495" y="1415415"/>
            <a:ext cx="11384280" cy="5262245"/>
          </a:xfrm>
          <a:prstGeom prst="rect">
            <a:avLst/>
          </a:prstGeom>
          <a:noFill/>
        </p:spPr>
        <p:txBody>
          <a:bodyPr wrap="non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在</a:t>
            </a:r>
            <a:r>
              <a:rPr lang="en-US" altLang="zh-CN" sz="2800">
                <a:latin typeface="宋体" panose="02010600030101010101" pitchFamily="2" charset="-122"/>
                <a:ea typeface="宋体" panose="02010600030101010101" pitchFamily="2" charset="-122"/>
                <a:cs typeface="宋体" panose="02010600030101010101" pitchFamily="2" charset="-122"/>
              </a:rPr>
              <a:t>K</a:t>
            </a:r>
            <a:r>
              <a:rPr lang="zh-CN" altLang="en-US" sz="2800">
                <a:latin typeface="宋体" panose="02010600030101010101" pitchFamily="2" charset="-122"/>
                <a:ea typeface="宋体" panose="02010600030101010101" pitchFamily="2" charset="-122"/>
                <a:cs typeface="宋体" panose="02010600030101010101" pitchFamily="2" charset="-122"/>
              </a:rPr>
              <a:t>近邻模型的特征空间中，两个实例点的距离是实例点相似度的反应</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一般的情况：                                       （</a:t>
            </a:r>
            <a:r>
              <a:rPr lang="en-US" altLang="zh-CN" sz="2800">
                <a:latin typeface="宋体" panose="02010600030101010101" pitchFamily="2" charset="-122"/>
                <a:ea typeface="宋体" panose="02010600030101010101" pitchFamily="2" charset="-122"/>
                <a:cs typeface="宋体" panose="02010600030101010101" pitchFamily="2" charset="-122"/>
              </a:rPr>
              <a:t>P</a:t>
            </a:r>
            <a:r>
              <a:rPr lang="en-US" altLang="zh-CN" sz="2800">
                <a:latin typeface="Arial" panose="020B0604020202020204" pitchFamily="34" charset="0"/>
                <a:ea typeface="宋体" panose="02010600030101010101" pitchFamily="2" charset="-122"/>
                <a:cs typeface="Arial" panose="020B0604020202020204" pitchFamily="34" charset="0"/>
              </a:rPr>
              <a:t>≥1</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当</a:t>
            </a:r>
            <a:r>
              <a:rPr lang="en-US" altLang="zh-CN" sz="2800">
                <a:latin typeface="宋体" panose="02010600030101010101" pitchFamily="2" charset="-122"/>
                <a:ea typeface="宋体" panose="02010600030101010101" pitchFamily="2" charset="-122"/>
                <a:cs typeface="宋体" panose="02010600030101010101" pitchFamily="2" charset="-122"/>
              </a:rPr>
              <a:t>P=1</a:t>
            </a:r>
            <a:r>
              <a:rPr lang="zh-CN" altLang="en-US" sz="2800">
                <a:latin typeface="宋体" panose="02010600030101010101" pitchFamily="2" charset="-122"/>
                <a:ea typeface="宋体" panose="02010600030101010101" pitchFamily="2" charset="-122"/>
                <a:cs typeface="宋体" panose="02010600030101010101" pitchFamily="2" charset="-122"/>
              </a:rPr>
              <a:t>时，称其为曼哈顿距离</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当</a:t>
            </a:r>
            <a:r>
              <a:rPr lang="en-US" altLang="zh-CN" sz="2800">
                <a:latin typeface="宋体" panose="02010600030101010101" pitchFamily="2" charset="-122"/>
                <a:ea typeface="宋体" panose="02010600030101010101" pitchFamily="2" charset="-122"/>
                <a:cs typeface="宋体" panose="02010600030101010101" pitchFamily="2" charset="-122"/>
              </a:rPr>
              <a:t>P=2</a:t>
            </a:r>
            <a:r>
              <a:rPr lang="zh-CN" altLang="en-US" sz="2800">
                <a:latin typeface="宋体" panose="02010600030101010101" pitchFamily="2" charset="-122"/>
                <a:ea typeface="宋体" panose="02010600030101010101" pitchFamily="2" charset="-122"/>
                <a:cs typeface="宋体" panose="02010600030101010101" pitchFamily="2" charset="-122"/>
              </a:rPr>
              <a:t>时，称其为欧氏距离</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当</a:t>
            </a:r>
            <a:r>
              <a:rPr lang="en-US" altLang="zh-CN" sz="2800">
                <a:latin typeface="宋体" panose="02010600030101010101" pitchFamily="2" charset="-122"/>
                <a:ea typeface="宋体" panose="02010600030101010101" pitchFamily="2" charset="-122"/>
                <a:cs typeface="宋体" panose="02010600030101010101" pitchFamily="2" charset="-122"/>
              </a:rPr>
              <a:t>P=  </a:t>
            </a:r>
            <a:r>
              <a:rPr lang="zh-CN" altLang="en-US" sz="2800">
                <a:latin typeface="宋体" panose="02010600030101010101" pitchFamily="2" charset="-122"/>
                <a:ea typeface="宋体" panose="02010600030101010101" pitchFamily="2" charset="-122"/>
                <a:cs typeface="宋体" panose="02010600030101010101" pitchFamily="2" charset="-122"/>
              </a:rPr>
              <a:t>时，表示各个坐标距离的最大值，即切比雪夫距离</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5">
            <a:hlinkClick r:id="" action="ppaction://ole?verb="/>
          </p:cNvPr>
          <p:cNvGraphicFramePr>
            <a:graphicFrameLocks noChangeAspect="1"/>
          </p:cNvGraphicFramePr>
          <p:nvPr/>
        </p:nvGraphicFramePr>
        <p:xfrm>
          <a:off x="3462020" y="2192020"/>
          <a:ext cx="5268595" cy="939165"/>
        </p:xfrm>
        <a:graphic>
          <a:graphicData uri="http://schemas.openxmlformats.org/presentationml/2006/ole">
            <mc:AlternateContent xmlns:mc="http://schemas.openxmlformats.org/markup-compatibility/2006">
              <mc:Choice xmlns:v="urn:schemas-microsoft-com:vml" Requires="v">
                <p:oleObj spid="_x0000_s1027" name="" r:id="rId1" imgW="2616200" imgH="457200" progId="Equation.KSEE3">
                  <p:embed/>
                </p:oleObj>
              </mc:Choice>
              <mc:Fallback>
                <p:oleObj name="" r:id="rId1" imgW="2616200" imgH="457200" progId="Equation.KSEE3">
                  <p:embed/>
                  <p:pic>
                    <p:nvPicPr>
                      <p:cNvPr id="0" name="图片 1026"/>
                      <p:cNvPicPr/>
                      <p:nvPr/>
                    </p:nvPicPr>
                    <p:blipFill>
                      <a:blip r:embed="rId2"/>
                      <a:stretch>
                        <a:fillRect/>
                      </a:stretch>
                    </p:blipFill>
                    <p:spPr>
                      <a:xfrm>
                        <a:off x="3462020" y="2192020"/>
                        <a:ext cx="5268595" cy="9391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725930" y="4902200"/>
          <a:ext cx="415925" cy="342265"/>
        </p:xfrm>
        <a:graphic>
          <a:graphicData uri="http://schemas.openxmlformats.org/presentationml/2006/ole">
            <mc:AlternateContent xmlns:mc="http://schemas.openxmlformats.org/markup-compatibility/2006">
              <mc:Choice xmlns:v="urn:schemas-microsoft-com:vml" Requires="v">
                <p:oleObj spid="_x0000_s1028" name="" r:id="rId3" imgW="228600" imgH="165100" progId="Equation.KSEE3">
                  <p:embed/>
                </p:oleObj>
              </mc:Choice>
              <mc:Fallback>
                <p:oleObj name="" r:id="rId3" imgW="228600" imgH="165100" progId="Equation.KSEE3">
                  <p:embed/>
                  <p:pic>
                    <p:nvPicPr>
                      <p:cNvPr id="0" name="图片 1027"/>
                      <p:cNvPicPr/>
                      <p:nvPr/>
                    </p:nvPicPr>
                    <p:blipFill>
                      <a:blip r:embed="rId4"/>
                      <a:stretch>
                        <a:fillRect/>
                      </a:stretch>
                    </p:blipFill>
                    <p:spPr>
                      <a:xfrm>
                        <a:off x="1725930" y="4902200"/>
                        <a:ext cx="415925" cy="3422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85503" y="5677535"/>
          <a:ext cx="4603750" cy="782955"/>
        </p:xfrm>
        <a:graphic>
          <a:graphicData uri="http://schemas.openxmlformats.org/presentationml/2006/ole">
            <mc:AlternateContent xmlns:mc="http://schemas.openxmlformats.org/markup-compatibility/2006">
              <mc:Choice xmlns:v="urn:schemas-microsoft-com:vml" Requires="v">
                <p:oleObj spid="_x0000_s3" name="" r:id="rId5" imgW="2286000" imgH="381000" progId="Equation.KSEE3">
                  <p:embed/>
                </p:oleObj>
              </mc:Choice>
              <mc:Fallback>
                <p:oleObj name="" r:id="rId5" imgW="2286000" imgH="381000" progId="Equation.KSEE3">
                  <p:embed/>
                  <p:pic>
                    <p:nvPicPr>
                      <p:cNvPr id="0" name="图片 1026"/>
                      <p:cNvPicPr/>
                      <p:nvPr/>
                    </p:nvPicPr>
                    <p:blipFill>
                      <a:blip r:embed="rId6"/>
                      <a:stretch>
                        <a:fillRect/>
                      </a:stretch>
                    </p:blipFill>
                    <p:spPr>
                      <a:xfrm>
                        <a:off x="3385503" y="5677535"/>
                        <a:ext cx="4603750" cy="782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71483" y="467582"/>
            <a:ext cx="3230880" cy="706755"/>
          </a:xfrm>
          <a:prstGeom prst="rect">
            <a:avLst/>
          </a:prstGeom>
          <a:noFill/>
        </p:spPr>
        <p:txBody>
          <a:bodyPr wrap="none">
            <a:spAutoFit/>
          </a:bodyPr>
          <a:lstStyle/>
          <a:p>
            <a:pPr>
              <a:defRPr/>
            </a:pPr>
            <a:r>
              <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分类决策规则</a:t>
            </a:r>
            <a:endParaRPr lang="zh-CN" altLang="en-US" sz="40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 name="文本框 1"/>
          <p:cNvSpPr txBox="1"/>
          <p:nvPr/>
        </p:nvSpPr>
        <p:spPr>
          <a:xfrm>
            <a:off x="404495" y="1415415"/>
            <a:ext cx="309880" cy="521970"/>
          </a:xfrm>
          <a:prstGeom prst="rect">
            <a:avLst/>
          </a:prstGeom>
          <a:noFill/>
        </p:spPr>
        <p:txBody>
          <a:bodyPr wrap="non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12800" y="1174115"/>
            <a:ext cx="10335260" cy="5477510"/>
          </a:xfrm>
          <a:prstGeom prst="rect">
            <a:avLst/>
          </a:prstGeom>
          <a:noFill/>
        </p:spPr>
        <p:txBody>
          <a:bodyPr wrap="square" rtlCol="0">
            <a:spAutoFit/>
          </a:bodyPr>
          <a:p>
            <a:pPr>
              <a:lnSpc>
                <a:spcPct val="150000"/>
              </a:lnSpc>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往往是多数表决，即由输入的实例的</a:t>
            </a:r>
            <a:r>
              <a:rPr lang="en-US" altLang="zh-CN" sz="2800">
                <a:latin typeface="宋体" panose="02010600030101010101" pitchFamily="2" charset="-122"/>
                <a:ea typeface="宋体" panose="02010600030101010101" pitchFamily="2" charset="-122"/>
                <a:cs typeface="宋体" panose="02010600030101010101" pitchFamily="2" charset="-122"/>
              </a:rPr>
              <a:t>K</a:t>
            </a:r>
            <a:r>
              <a:rPr lang="zh-CN" altLang="en-US" sz="2800">
                <a:latin typeface="宋体" panose="02010600030101010101" pitchFamily="2" charset="-122"/>
                <a:ea typeface="宋体" panose="02010600030101010101" pitchFamily="2" charset="-122"/>
                <a:cs typeface="宋体" panose="02010600030101010101" pitchFamily="2" charset="-122"/>
              </a:rPr>
              <a:t>个近邻的训练实例的多数类类决定输入实例的类别。  </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800">
                <a:latin typeface="宋体" panose="02010600030101010101" pitchFamily="2" charset="-122"/>
                <a:ea typeface="宋体" panose="02010600030101010101" pitchFamily="2" charset="-122"/>
                <a:cs typeface="宋体" panose="02010600030101010101" pitchFamily="2" charset="-122"/>
              </a:rPr>
              <a:t>如下解释：如果分类的损失函数为</a:t>
            </a:r>
            <a:r>
              <a:rPr lang="en-US" altLang="zh-CN" sz="2800">
                <a:latin typeface="宋体" panose="02010600030101010101" pitchFamily="2" charset="-122"/>
                <a:ea typeface="宋体" panose="02010600030101010101" pitchFamily="2" charset="-122"/>
                <a:cs typeface="宋体" panose="02010600030101010101" pitchFamily="2" charset="-122"/>
              </a:rPr>
              <a:t>0-1</a:t>
            </a:r>
            <a:r>
              <a:rPr lang="zh-CN" altLang="en-US" sz="2800">
                <a:latin typeface="宋体" panose="02010600030101010101" pitchFamily="2" charset="-122"/>
                <a:ea typeface="宋体" panose="02010600030101010101" pitchFamily="2" charset="-122"/>
                <a:cs typeface="宋体" panose="02010600030101010101" pitchFamily="2" charset="-122"/>
              </a:rPr>
              <a:t>函数，则误分类的概率为</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800">
                <a:latin typeface="宋体" panose="02010600030101010101" pitchFamily="2" charset="-122"/>
                <a:ea typeface="宋体" panose="02010600030101010101" pitchFamily="2" charset="-122"/>
                <a:cs typeface="宋体" panose="02010600030101010101" pitchFamily="2" charset="-122"/>
              </a:rPr>
              <a:t>  对于给定的实例</a:t>
            </a:r>
            <a:r>
              <a:rPr lang="en-US" altLang="zh-CN" sz="2800">
                <a:latin typeface="宋体" panose="02010600030101010101" pitchFamily="2" charset="-122"/>
                <a:ea typeface="宋体" panose="02010600030101010101" pitchFamily="2" charset="-122"/>
                <a:cs typeface="宋体" panose="02010600030101010101" pitchFamily="2" charset="-122"/>
              </a:rPr>
              <a:t>X</a:t>
            </a:r>
            <a:r>
              <a:rPr lang="zh-CN" altLang="en-US" sz="2800">
                <a:latin typeface="宋体" panose="02010600030101010101" pitchFamily="2" charset="-122"/>
                <a:ea typeface="宋体" panose="02010600030101010101" pitchFamily="2" charset="-122"/>
                <a:cs typeface="宋体" panose="02010600030101010101" pitchFamily="2" charset="-122"/>
              </a:rPr>
              <a:t>，其中最近邻的</a:t>
            </a:r>
            <a:r>
              <a:rPr lang="en-US" altLang="zh-CN" sz="2800">
                <a:latin typeface="宋体" panose="02010600030101010101" pitchFamily="2" charset="-122"/>
                <a:ea typeface="宋体" panose="02010600030101010101" pitchFamily="2" charset="-122"/>
                <a:cs typeface="宋体" panose="02010600030101010101" pitchFamily="2" charset="-122"/>
              </a:rPr>
              <a:t>k</a:t>
            </a:r>
            <a:r>
              <a:rPr lang="zh-CN" altLang="en-US" sz="2800">
                <a:latin typeface="宋体" panose="02010600030101010101" pitchFamily="2" charset="-122"/>
                <a:ea typeface="宋体" panose="02010600030101010101" pitchFamily="2" charset="-122"/>
                <a:cs typeface="宋体" panose="02010600030101010101" pitchFamily="2" charset="-122"/>
              </a:rPr>
              <a:t>个训练实例点构成集合</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800">
                <a:latin typeface="宋体" panose="02010600030101010101" pitchFamily="2" charset="-122"/>
                <a:ea typeface="宋体" panose="02010600030101010101" pitchFamily="2" charset="-122"/>
                <a:cs typeface="宋体" panose="02010600030101010101" pitchFamily="2" charset="-122"/>
              </a:rPr>
              <a:t>如果涵盖     的区域的类别是   ，则误分类率为</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3902075" y="3320415"/>
          <a:ext cx="4142105" cy="501650"/>
        </p:xfrm>
        <a:graphic>
          <a:graphicData uri="http://schemas.openxmlformats.org/presentationml/2006/ole">
            <mc:AlternateContent xmlns:mc="http://schemas.openxmlformats.org/markup-compatibility/2006">
              <mc:Choice xmlns:v="urn:schemas-microsoft-com:vml" Requires="v">
                <p:oleObj spid="_x0000_s2049" name="" r:id="rId1" imgW="3086100" imgH="304800" progId="Equation.KSEE3">
                  <p:embed/>
                </p:oleObj>
              </mc:Choice>
              <mc:Fallback>
                <p:oleObj name="" r:id="rId1" imgW="3086100" imgH="304800" progId="Equation.KSEE3">
                  <p:embed/>
                  <p:pic>
                    <p:nvPicPr>
                      <p:cNvPr id="0" name="图片 2048"/>
                      <p:cNvPicPr/>
                      <p:nvPr/>
                    </p:nvPicPr>
                    <p:blipFill>
                      <a:blip r:embed="rId2"/>
                      <a:stretch>
                        <a:fillRect/>
                      </a:stretch>
                    </p:blipFill>
                    <p:spPr>
                      <a:xfrm>
                        <a:off x="3902075" y="3320415"/>
                        <a:ext cx="4142105" cy="5016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0206355" y="3986530"/>
          <a:ext cx="730885" cy="330200"/>
        </p:xfrm>
        <a:graphic>
          <a:graphicData uri="http://schemas.openxmlformats.org/presentationml/2006/ole">
            <mc:AlternateContent xmlns:mc="http://schemas.openxmlformats.org/markup-compatibility/2006">
              <mc:Choice xmlns:v="urn:schemas-microsoft-com:vml" Requires="v">
                <p:oleObj spid="_x0000_s2050" name="" r:id="rId3" imgW="622300" imgH="330200" progId="Equation.KSEE3">
                  <p:embed/>
                </p:oleObj>
              </mc:Choice>
              <mc:Fallback>
                <p:oleObj name="" r:id="rId3" imgW="622300" imgH="330200" progId="Equation.KSEE3">
                  <p:embed/>
                  <p:pic>
                    <p:nvPicPr>
                      <p:cNvPr id="0" name="图片 2049"/>
                      <p:cNvPicPr/>
                      <p:nvPr/>
                    </p:nvPicPr>
                    <p:blipFill>
                      <a:blip r:embed="rId4"/>
                      <a:stretch>
                        <a:fillRect/>
                      </a:stretch>
                    </p:blipFill>
                    <p:spPr>
                      <a:xfrm>
                        <a:off x="10206355" y="3986530"/>
                        <a:ext cx="730885" cy="3302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378075" y="4639945"/>
          <a:ext cx="730885" cy="330200"/>
        </p:xfrm>
        <a:graphic>
          <a:graphicData uri="http://schemas.openxmlformats.org/presentationml/2006/ole">
            <mc:AlternateContent xmlns:mc="http://schemas.openxmlformats.org/markup-compatibility/2006">
              <mc:Choice xmlns:v="urn:schemas-microsoft-com:vml" Requires="v">
                <p:oleObj spid="_x0000_s3" name="" r:id="rId5" imgW="622300" imgH="330200" progId="Equation.KSEE3">
                  <p:embed/>
                </p:oleObj>
              </mc:Choice>
              <mc:Fallback>
                <p:oleObj name="" r:id="rId5" imgW="622300" imgH="330200" progId="Equation.KSEE3">
                  <p:embed/>
                  <p:pic>
                    <p:nvPicPr>
                      <p:cNvPr id="0" name="图片 2049"/>
                      <p:cNvPicPr/>
                      <p:nvPr/>
                    </p:nvPicPr>
                    <p:blipFill>
                      <a:blip r:embed="rId4"/>
                      <a:stretch>
                        <a:fillRect/>
                      </a:stretch>
                    </p:blipFill>
                    <p:spPr>
                      <a:xfrm>
                        <a:off x="2378075" y="4639945"/>
                        <a:ext cx="730885" cy="3302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752465" y="4574540"/>
          <a:ext cx="422275" cy="408305"/>
        </p:xfrm>
        <a:graphic>
          <a:graphicData uri="http://schemas.openxmlformats.org/presentationml/2006/ole">
            <mc:AlternateContent xmlns:mc="http://schemas.openxmlformats.org/markup-compatibility/2006">
              <mc:Choice xmlns:v="urn:schemas-microsoft-com:vml" Requires="v">
                <p:oleObj spid="_x0000_s2051" name="" r:id="rId6" imgW="203200" imgH="342900" progId="Equation.KSEE3">
                  <p:embed/>
                </p:oleObj>
              </mc:Choice>
              <mc:Fallback>
                <p:oleObj name="" r:id="rId6" imgW="203200" imgH="342900" progId="Equation.KSEE3">
                  <p:embed/>
                  <p:pic>
                    <p:nvPicPr>
                      <p:cNvPr id="0" name="图片 2050"/>
                      <p:cNvPicPr/>
                      <p:nvPr/>
                    </p:nvPicPr>
                    <p:blipFill>
                      <a:blip r:embed="rId7"/>
                      <a:stretch>
                        <a:fillRect/>
                      </a:stretch>
                    </p:blipFill>
                    <p:spPr>
                      <a:xfrm>
                        <a:off x="5752465" y="4574540"/>
                        <a:ext cx="422275" cy="40830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634615" y="5169535"/>
          <a:ext cx="6922770" cy="1109345"/>
        </p:xfrm>
        <a:graphic>
          <a:graphicData uri="http://schemas.openxmlformats.org/presentationml/2006/ole">
            <mc:AlternateContent xmlns:mc="http://schemas.openxmlformats.org/markup-compatibility/2006">
              <mc:Choice xmlns:v="urn:schemas-microsoft-com:vml" Requires="v">
                <p:oleObj spid="_x0000_s2052" name="" r:id="rId8" imgW="3708400" imgH="609600" progId="Equation.KSEE3">
                  <p:embed/>
                </p:oleObj>
              </mc:Choice>
              <mc:Fallback>
                <p:oleObj name="" r:id="rId8" imgW="3708400" imgH="609600" progId="Equation.KSEE3">
                  <p:embed/>
                  <p:pic>
                    <p:nvPicPr>
                      <p:cNvPr id="0" name="图片 2051"/>
                      <p:cNvPicPr/>
                      <p:nvPr/>
                    </p:nvPicPr>
                    <p:blipFill>
                      <a:blip r:embed="rId9"/>
                      <a:stretch>
                        <a:fillRect/>
                      </a:stretch>
                    </p:blipFill>
                    <p:spPr>
                      <a:xfrm>
                        <a:off x="2634615" y="5169535"/>
                        <a:ext cx="6922770" cy="11093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69"/>
          <p:cNvSpPr>
            <a:spLocks noChangeArrowheads="1"/>
          </p:cNvSpPr>
          <p:nvPr/>
        </p:nvSpPr>
        <p:spPr bwMode="auto">
          <a:xfrm>
            <a:off x="3503655" y="3197384"/>
            <a:ext cx="5134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a:r>
              <a:rPr lang="en-US" altLang="zh-CN" sz="3200" dirty="0" err="1">
                <a:solidFill>
                  <a:schemeClr val="accent1"/>
                </a:solidFill>
                <a:latin typeface="宋体" panose="02010600030101010101" pitchFamily="2" charset="-122"/>
                <a:sym typeface="Source Han Serif SC" panose="02020400000000000000" pitchFamily="18" charset="-122"/>
              </a:rPr>
              <a:t>Knn</a:t>
            </a:r>
            <a:r>
              <a:rPr lang="zh-CN" altLang="en-US" sz="3200" dirty="0">
                <a:solidFill>
                  <a:schemeClr val="accent1"/>
                </a:solidFill>
                <a:latin typeface="宋体" panose="02010600030101010101" pitchFamily="2" charset="-122"/>
                <a:sym typeface="Source Han Serif SC" panose="02020400000000000000" pitchFamily="18" charset="-122"/>
              </a:rPr>
              <a:t>算法的应用和前景</a:t>
            </a:r>
            <a:endParaRPr lang="zh-CN" altLang="en-US" sz="3200" b="1" dirty="0">
              <a:solidFill>
                <a:schemeClr val="accent1"/>
              </a:solidFill>
              <a:latin typeface="宋体" panose="02010600030101010101" pitchFamily="2" charset="-122"/>
              <a:sym typeface="Source Han Serif SC" panose="02020400000000000000" pitchFamily="18" charset="-122"/>
            </a:endParaRPr>
          </a:p>
        </p:txBody>
      </p:sp>
      <p:cxnSp>
        <p:nvCxnSpPr>
          <p:cNvPr id="16" name="直接连接符 15"/>
          <p:cNvCxnSpPr/>
          <p:nvPr/>
        </p:nvCxnSpPr>
        <p:spPr>
          <a:xfrm>
            <a:off x="2353374" y="3505158"/>
            <a:ext cx="1455548"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313541" y="3505158"/>
            <a:ext cx="1378941"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94"/>
          <p:cNvSpPr txBox="1"/>
          <p:nvPr/>
        </p:nvSpPr>
        <p:spPr>
          <a:xfrm>
            <a:off x="3925683" y="2303896"/>
            <a:ext cx="4323921" cy="623071"/>
          </a:xfrm>
          <a:prstGeom prst="rect">
            <a:avLst/>
          </a:prstGeom>
          <a:noFill/>
        </p:spPr>
        <p:txBody>
          <a:bodyPr wrap="square" lIns="68546" tIns="34274" rIns="68546" bIns="34274" rtlCol="0">
            <a:spAutoFit/>
          </a:bodyPr>
          <a:lstStyle/>
          <a:p>
            <a:pPr algn="ctr"/>
            <a:r>
              <a:rPr lang="en-US" altLang="zh-CN"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rPr>
              <a:t>Part 03</a:t>
            </a:r>
            <a:endParaRPr lang="zh-CN" altLang="en-US"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2"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762923" y="2184614"/>
            <a:ext cx="576588" cy="576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r>
              <a:rPr lang="en-US" altLang="zh-CN" sz="1705" dirty="0">
                <a:latin typeface="宋体" panose="02010600030101010101" pitchFamily="2" charset="-122"/>
                <a:ea typeface="宋体" panose="02010600030101010101" pitchFamily="2" charset="-122"/>
                <a:cs typeface="+mn-ea"/>
                <a:sym typeface="Source Han Serif SC" panose="02020400000000000000" pitchFamily="18" charset="-122"/>
              </a:rPr>
              <a:t>1</a:t>
            </a:r>
            <a:endParaRPr lang="zh-CN" altLang="en-US" sz="1705"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cxnSp>
        <p:nvCxnSpPr>
          <p:cNvPr id="7" name="直接连接符 6"/>
          <p:cNvCxnSpPr/>
          <p:nvPr/>
        </p:nvCxnSpPr>
        <p:spPr>
          <a:xfrm>
            <a:off x="6327327" y="2451268"/>
            <a:ext cx="100697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 name="标题 11"/>
          <p:cNvSpPr txBox="1"/>
          <p:nvPr/>
        </p:nvSpPr>
        <p:spPr>
          <a:xfrm>
            <a:off x="7356807" y="2230743"/>
            <a:ext cx="3865700" cy="796424"/>
          </a:xfrm>
          <a:prstGeom prst="rect">
            <a:avLst/>
          </a:prstGeom>
        </p:spPr>
        <p:txBody>
          <a:bodyPr lIns="91413" tIns="45707" rIns="91413" bIns="45707">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rPr>
              <a:t>文本分类</a:t>
            </a:r>
            <a:endPar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10" name="椭圆 9"/>
          <p:cNvSpPr/>
          <p:nvPr/>
        </p:nvSpPr>
        <p:spPr>
          <a:xfrm>
            <a:off x="5762923" y="3116299"/>
            <a:ext cx="576588" cy="576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r>
              <a:rPr lang="en-US" altLang="zh-CN" sz="1705" dirty="0">
                <a:latin typeface="宋体" panose="02010600030101010101" pitchFamily="2" charset="-122"/>
                <a:ea typeface="宋体" panose="02010600030101010101" pitchFamily="2" charset="-122"/>
                <a:cs typeface="+mn-ea"/>
                <a:sym typeface="Source Han Serif SC" panose="02020400000000000000" pitchFamily="18" charset="-122"/>
              </a:rPr>
              <a:t>2</a:t>
            </a:r>
            <a:endParaRPr lang="zh-CN" altLang="en-US" sz="1705"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cxnSp>
        <p:nvCxnSpPr>
          <p:cNvPr id="12" name="直接连接符 11"/>
          <p:cNvCxnSpPr/>
          <p:nvPr/>
        </p:nvCxnSpPr>
        <p:spPr>
          <a:xfrm>
            <a:off x="6327328" y="3382951"/>
            <a:ext cx="100697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3" name="标题 11"/>
          <p:cNvSpPr txBox="1"/>
          <p:nvPr/>
        </p:nvSpPr>
        <p:spPr>
          <a:xfrm>
            <a:off x="7356809" y="3162428"/>
            <a:ext cx="3865700" cy="796424"/>
          </a:xfrm>
          <a:prstGeom prst="rect">
            <a:avLst/>
          </a:prstGeom>
        </p:spPr>
        <p:txBody>
          <a:bodyPr lIns="91413" tIns="45707" rIns="91413" bIns="45707">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rPr>
              <a:t>回归</a:t>
            </a:r>
            <a:endPar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14" name="椭圆 13"/>
          <p:cNvSpPr/>
          <p:nvPr/>
        </p:nvSpPr>
        <p:spPr>
          <a:xfrm>
            <a:off x="5762923" y="4031335"/>
            <a:ext cx="576588" cy="576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r>
              <a:rPr lang="en-US" altLang="zh-CN" sz="1705" dirty="0">
                <a:latin typeface="宋体" panose="02010600030101010101" pitchFamily="2" charset="-122"/>
                <a:ea typeface="宋体" panose="02010600030101010101" pitchFamily="2" charset="-122"/>
                <a:cs typeface="+mn-ea"/>
                <a:sym typeface="Source Han Serif SC" panose="02020400000000000000" pitchFamily="18" charset="-122"/>
              </a:rPr>
              <a:t>3</a:t>
            </a:r>
            <a:endParaRPr lang="zh-CN" altLang="en-US" sz="1705"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cxnSp>
        <p:nvCxnSpPr>
          <p:cNvPr id="15" name="直接连接符 14"/>
          <p:cNvCxnSpPr/>
          <p:nvPr/>
        </p:nvCxnSpPr>
        <p:spPr>
          <a:xfrm>
            <a:off x="6327328" y="4297988"/>
            <a:ext cx="100697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6" name="标题 11"/>
          <p:cNvSpPr txBox="1"/>
          <p:nvPr/>
        </p:nvSpPr>
        <p:spPr>
          <a:xfrm>
            <a:off x="7356809" y="4077465"/>
            <a:ext cx="3865700" cy="796424"/>
          </a:xfrm>
          <a:prstGeom prst="rect">
            <a:avLst/>
          </a:prstGeom>
        </p:spPr>
        <p:txBody>
          <a:bodyPr lIns="91413" tIns="45707" rIns="91413" bIns="45707">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rPr>
              <a:t>比较通用的产品推荐</a:t>
            </a:r>
            <a:endParaRPr lang="zh-CN" altLang="en-US" sz="3600"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19" name="标题 11"/>
          <p:cNvSpPr txBox="1"/>
          <p:nvPr/>
        </p:nvSpPr>
        <p:spPr>
          <a:xfrm>
            <a:off x="7356810" y="4975705"/>
            <a:ext cx="3865700" cy="796424"/>
          </a:xfrm>
          <a:prstGeom prst="rect">
            <a:avLst/>
          </a:prstGeom>
        </p:spPr>
        <p:txBody>
          <a:bodyPr lIns="91413" tIns="45707" rIns="91413" bIns="45707">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465" dirty="0">
              <a:solidFill>
                <a:schemeClr val="bg1">
                  <a:lumMod val="50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2" name="组合 19"/>
          <p:cNvGrpSpPr/>
          <p:nvPr/>
        </p:nvGrpSpPr>
        <p:grpSpPr>
          <a:xfrm>
            <a:off x="1292972" y="2059827"/>
            <a:ext cx="3757717" cy="3767659"/>
            <a:chOff x="9047294" y="2420132"/>
            <a:chExt cx="3920868" cy="3932135"/>
          </a:xfrm>
        </p:grpSpPr>
        <p:sp>
          <p:nvSpPr>
            <p:cNvPr id="21" name="Oval 7"/>
            <p:cNvSpPr>
              <a:spLocks noChangeArrowheads="1"/>
            </p:cNvSpPr>
            <p:nvPr/>
          </p:nvSpPr>
          <p:spPr bwMode="auto">
            <a:xfrm>
              <a:off x="9047294" y="2420132"/>
              <a:ext cx="3920868" cy="3932135"/>
            </a:xfrm>
            <a:prstGeom prst="ellipse">
              <a:avLst/>
            </a:prstGeom>
            <a:noFill/>
            <a:ln w="9525" cap="flat">
              <a:solidFill>
                <a:schemeClr val="bg1">
                  <a:lumMod val="65000"/>
                </a:schemeClr>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121764" tIns="60884" rIns="121764" bIns="60884" numCol="1" anchor="t" anchorCtr="0" compatLnSpc="1"/>
            <a:lstStyle/>
            <a:p>
              <a:endParaRPr lang="zh-CN" altLang="en-US" sz="1865"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2" name="Freeform 34"/>
            <p:cNvSpPr/>
            <p:nvPr/>
          </p:nvSpPr>
          <p:spPr bwMode="auto">
            <a:xfrm>
              <a:off x="9518119" y="2931413"/>
              <a:ext cx="1362315" cy="1372639"/>
            </a:xfrm>
            <a:custGeom>
              <a:avLst/>
              <a:gdLst>
                <a:gd name="T0" fmla="*/ 33 w 66"/>
                <a:gd name="T1" fmla="*/ 0 h 66"/>
                <a:gd name="T2" fmla="*/ 66 w 66"/>
                <a:gd name="T3" fmla="*/ 33 h 66"/>
                <a:gd name="T4" fmla="*/ 64 w 66"/>
                <a:gd name="T5" fmla="*/ 46 h 66"/>
                <a:gd name="T6" fmla="*/ 50 w 66"/>
                <a:gd name="T7" fmla="*/ 36 h 66"/>
                <a:gd name="T8" fmla="*/ 50 w 66"/>
                <a:gd name="T9" fmla="*/ 33 h 66"/>
                <a:gd name="T10" fmla="*/ 33 w 66"/>
                <a:gd name="T11" fmla="*/ 16 h 66"/>
                <a:gd name="T12" fmla="*/ 16 w 66"/>
                <a:gd name="T13" fmla="*/ 33 h 66"/>
                <a:gd name="T14" fmla="*/ 33 w 66"/>
                <a:gd name="T15" fmla="*/ 50 h 66"/>
                <a:gd name="T16" fmla="*/ 34 w 66"/>
                <a:gd name="T17" fmla="*/ 50 h 66"/>
                <a:gd name="T18" fmla="*/ 34 w 66"/>
                <a:gd name="T19" fmla="*/ 51 h 66"/>
                <a:gd name="T20" fmla="*/ 42 w 66"/>
                <a:gd name="T21" fmla="*/ 65 h 66"/>
                <a:gd name="T22" fmla="*/ 33 w 66"/>
                <a:gd name="T23" fmla="*/ 66 h 66"/>
                <a:gd name="T24" fmla="*/ 0 w 66"/>
                <a:gd name="T25" fmla="*/ 33 h 66"/>
                <a:gd name="T26" fmla="*/ 33 w 66"/>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0"/>
                  </a:moveTo>
                  <a:cubicBezTo>
                    <a:pt x="51" y="0"/>
                    <a:pt x="66" y="15"/>
                    <a:pt x="66" y="33"/>
                  </a:cubicBezTo>
                  <a:cubicBezTo>
                    <a:pt x="66" y="38"/>
                    <a:pt x="66" y="42"/>
                    <a:pt x="64" y="46"/>
                  </a:cubicBezTo>
                  <a:cubicBezTo>
                    <a:pt x="62" y="40"/>
                    <a:pt x="56" y="36"/>
                    <a:pt x="50" y="36"/>
                  </a:cubicBezTo>
                  <a:cubicBezTo>
                    <a:pt x="50" y="35"/>
                    <a:pt x="50" y="34"/>
                    <a:pt x="50" y="33"/>
                  </a:cubicBezTo>
                  <a:cubicBezTo>
                    <a:pt x="50" y="24"/>
                    <a:pt x="42" y="16"/>
                    <a:pt x="33" y="16"/>
                  </a:cubicBezTo>
                  <a:cubicBezTo>
                    <a:pt x="24" y="16"/>
                    <a:pt x="16" y="24"/>
                    <a:pt x="16" y="33"/>
                  </a:cubicBezTo>
                  <a:cubicBezTo>
                    <a:pt x="16" y="42"/>
                    <a:pt x="24" y="50"/>
                    <a:pt x="33" y="50"/>
                  </a:cubicBezTo>
                  <a:cubicBezTo>
                    <a:pt x="34" y="50"/>
                    <a:pt x="34" y="50"/>
                    <a:pt x="34" y="50"/>
                  </a:cubicBezTo>
                  <a:cubicBezTo>
                    <a:pt x="34" y="50"/>
                    <a:pt x="34" y="51"/>
                    <a:pt x="34" y="51"/>
                  </a:cubicBezTo>
                  <a:cubicBezTo>
                    <a:pt x="34" y="57"/>
                    <a:pt x="37" y="63"/>
                    <a:pt x="42" y="65"/>
                  </a:cubicBezTo>
                  <a:cubicBezTo>
                    <a:pt x="39" y="66"/>
                    <a:pt x="36" y="66"/>
                    <a:pt x="33" y="66"/>
                  </a:cubicBezTo>
                  <a:cubicBezTo>
                    <a:pt x="15" y="66"/>
                    <a:pt x="0" y="51"/>
                    <a:pt x="0" y="33"/>
                  </a:cubicBezTo>
                  <a:cubicBezTo>
                    <a:pt x="0" y="15"/>
                    <a:pt x="15" y="0"/>
                    <a:pt x="33" y="0"/>
                  </a:cubicBezTo>
                  <a:close/>
                </a:path>
              </a:pathLst>
            </a:custGeom>
            <a:solidFill>
              <a:schemeClr val="accent4"/>
            </a:solidFill>
            <a:ln w="4" cap="flat">
              <a:noFill/>
              <a:prstDash val="solid"/>
              <a:miter lim="800000"/>
            </a:ln>
          </p:spPr>
          <p:txBody>
            <a:bodyPr vert="horz" wrap="square" lIns="121764" tIns="60884" rIns="121764" bIns="60884"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4" name="Freeform 37"/>
            <p:cNvSpPr/>
            <p:nvPr/>
          </p:nvSpPr>
          <p:spPr bwMode="auto">
            <a:xfrm>
              <a:off x="11110936" y="2931414"/>
              <a:ext cx="1382957" cy="1372639"/>
            </a:xfrm>
            <a:custGeom>
              <a:avLst/>
              <a:gdLst>
                <a:gd name="T0" fmla="*/ 34 w 67"/>
                <a:gd name="T1" fmla="*/ 0 h 66"/>
                <a:gd name="T2" fmla="*/ 0 w 67"/>
                <a:gd name="T3" fmla="*/ 33 h 66"/>
                <a:gd name="T4" fmla="*/ 3 w 67"/>
                <a:gd name="T5" fmla="*/ 46 h 66"/>
                <a:gd name="T6" fmla="*/ 17 w 67"/>
                <a:gd name="T7" fmla="*/ 36 h 66"/>
                <a:gd name="T8" fmla="*/ 17 w 67"/>
                <a:gd name="T9" fmla="*/ 33 h 66"/>
                <a:gd name="T10" fmla="*/ 34 w 67"/>
                <a:gd name="T11" fmla="*/ 16 h 66"/>
                <a:gd name="T12" fmla="*/ 51 w 67"/>
                <a:gd name="T13" fmla="*/ 33 h 66"/>
                <a:gd name="T14" fmla="*/ 34 w 67"/>
                <a:gd name="T15" fmla="*/ 50 h 66"/>
                <a:gd name="T16" fmla="*/ 33 w 67"/>
                <a:gd name="T17" fmla="*/ 50 h 66"/>
                <a:gd name="T18" fmla="*/ 33 w 67"/>
                <a:gd name="T19" fmla="*/ 51 h 66"/>
                <a:gd name="T20" fmla="*/ 24 w 67"/>
                <a:gd name="T21" fmla="*/ 65 h 66"/>
                <a:gd name="T22" fmla="*/ 34 w 67"/>
                <a:gd name="T23" fmla="*/ 66 h 66"/>
                <a:gd name="T24" fmla="*/ 67 w 67"/>
                <a:gd name="T25" fmla="*/ 33 h 66"/>
                <a:gd name="T26" fmla="*/ 34 w 67"/>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6">
                  <a:moveTo>
                    <a:pt x="34" y="0"/>
                  </a:moveTo>
                  <a:cubicBezTo>
                    <a:pt x="15" y="0"/>
                    <a:pt x="0" y="15"/>
                    <a:pt x="0" y="33"/>
                  </a:cubicBezTo>
                  <a:cubicBezTo>
                    <a:pt x="0" y="38"/>
                    <a:pt x="1" y="42"/>
                    <a:pt x="3" y="46"/>
                  </a:cubicBezTo>
                  <a:cubicBezTo>
                    <a:pt x="5" y="40"/>
                    <a:pt x="11" y="36"/>
                    <a:pt x="17" y="36"/>
                  </a:cubicBezTo>
                  <a:cubicBezTo>
                    <a:pt x="17" y="35"/>
                    <a:pt x="17" y="34"/>
                    <a:pt x="17" y="33"/>
                  </a:cubicBezTo>
                  <a:cubicBezTo>
                    <a:pt x="17" y="24"/>
                    <a:pt x="24" y="16"/>
                    <a:pt x="34" y="16"/>
                  </a:cubicBezTo>
                  <a:cubicBezTo>
                    <a:pt x="43" y="16"/>
                    <a:pt x="51" y="24"/>
                    <a:pt x="51" y="33"/>
                  </a:cubicBezTo>
                  <a:cubicBezTo>
                    <a:pt x="51" y="42"/>
                    <a:pt x="43" y="50"/>
                    <a:pt x="34" y="50"/>
                  </a:cubicBezTo>
                  <a:cubicBezTo>
                    <a:pt x="33" y="50"/>
                    <a:pt x="33" y="50"/>
                    <a:pt x="33" y="50"/>
                  </a:cubicBezTo>
                  <a:cubicBezTo>
                    <a:pt x="33" y="50"/>
                    <a:pt x="33" y="51"/>
                    <a:pt x="33" y="51"/>
                  </a:cubicBezTo>
                  <a:cubicBezTo>
                    <a:pt x="33" y="57"/>
                    <a:pt x="29" y="63"/>
                    <a:pt x="24" y="65"/>
                  </a:cubicBezTo>
                  <a:cubicBezTo>
                    <a:pt x="27" y="66"/>
                    <a:pt x="30" y="66"/>
                    <a:pt x="34" y="66"/>
                  </a:cubicBezTo>
                  <a:cubicBezTo>
                    <a:pt x="52" y="66"/>
                    <a:pt x="67" y="51"/>
                    <a:pt x="67" y="33"/>
                  </a:cubicBezTo>
                  <a:cubicBezTo>
                    <a:pt x="67" y="15"/>
                    <a:pt x="52" y="0"/>
                    <a:pt x="34" y="0"/>
                  </a:cubicBezTo>
                  <a:close/>
                </a:path>
              </a:pathLst>
            </a:custGeom>
            <a:solidFill>
              <a:schemeClr val="accent1"/>
            </a:solidFill>
            <a:ln w="4" cap="flat">
              <a:noFill/>
              <a:prstDash val="solid"/>
              <a:miter lim="800000"/>
            </a:ln>
          </p:spPr>
          <p:txBody>
            <a:bodyPr vert="horz" wrap="square" lIns="121764" tIns="60884" rIns="121764" bIns="60884"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5" name="Freeform 39"/>
            <p:cNvSpPr/>
            <p:nvPr/>
          </p:nvSpPr>
          <p:spPr bwMode="auto">
            <a:xfrm>
              <a:off x="10346611" y="4477706"/>
              <a:ext cx="1382957" cy="1382956"/>
            </a:xfrm>
            <a:custGeom>
              <a:avLst/>
              <a:gdLst>
                <a:gd name="T0" fmla="*/ 34 w 67"/>
                <a:gd name="T1" fmla="*/ 67 h 67"/>
                <a:gd name="T2" fmla="*/ 0 w 67"/>
                <a:gd name="T3" fmla="*/ 33 h 67"/>
                <a:gd name="T4" fmla="*/ 3 w 67"/>
                <a:gd name="T5" fmla="*/ 20 h 67"/>
                <a:gd name="T6" fmla="*/ 17 w 67"/>
                <a:gd name="T7" fmla="*/ 30 h 67"/>
                <a:gd name="T8" fmla="*/ 17 w 67"/>
                <a:gd name="T9" fmla="*/ 33 h 67"/>
                <a:gd name="T10" fmla="*/ 34 w 67"/>
                <a:gd name="T11" fmla="*/ 50 h 67"/>
                <a:gd name="T12" fmla="*/ 51 w 67"/>
                <a:gd name="T13" fmla="*/ 33 h 67"/>
                <a:gd name="T14" fmla="*/ 34 w 67"/>
                <a:gd name="T15" fmla="*/ 17 h 67"/>
                <a:gd name="T16" fmla="*/ 33 w 67"/>
                <a:gd name="T17" fmla="*/ 17 h 67"/>
                <a:gd name="T18" fmla="*/ 33 w 67"/>
                <a:gd name="T19" fmla="*/ 15 h 67"/>
                <a:gd name="T20" fmla="*/ 24 w 67"/>
                <a:gd name="T21" fmla="*/ 1 h 67"/>
                <a:gd name="T22" fmla="*/ 34 w 67"/>
                <a:gd name="T23" fmla="*/ 0 h 67"/>
                <a:gd name="T24" fmla="*/ 67 w 67"/>
                <a:gd name="T25" fmla="*/ 33 h 67"/>
                <a:gd name="T26" fmla="*/ 34 w 67"/>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34" y="67"/>
                  </a:moveTo>
                  <a:cubicBezTo>
                    <a:pt x="15" y="67"/>
                    <a:pt x="0" y="52"/>
                    <a:pt x="0" y="33"/>
                  </a:cubicBezTo>
                  <a:cubicBezTo>
                    <a:pt x="0" y="29"/>
                    <a:pt x="1" y="24"/>
                    <a:pt x="3" y="20"/>
                  </a:cubicBezTo>
                  <a:cubicBezTo>
                    <a:pt x="5" y="26"/>
                    <a:pt x="11" y="30"/>
                    <a:pt x="17" y="30"/>
                  </a:cubicBezTo>
                  <a:cubicBezTo>
                    <a:pt x="17" y="31"/>
                    <a:pt x="17" y="32"/>
                    <a:pt x="17" y="33"/>
                  </a:cubicBezTo>
                  <a:cubicBezTo>
                    <a:pt x="17" y="43"/>
                    <a:pt x="24" y="50"/>
                    <a:pt x="34" y="50"/>
                  </a:cubicBezTo>
                  <a:cubicBezTo>
                    <a:pt x="43" y="50"/>
                    <a:pt x="51" y="43"/>
                    <a:pt x="51" y="33"/>
                  </a:cubicBezTo>
                  <a:cubicBezTo>
                    <a:pt x="51" y="24"/>
                    <a:pt x="43" y="17"/>
                    <a:pt x="34" y="17"/>
                  </a:cubicBezTo>
                  <a:cubicBezTo>
                    <a:pt x="33" y="17"/>
                    <a:pt x="33" y="17"/>
                    <a:pt x="33" y="17"/>
                  </a:cubicBezTo>
                  <a:cubicBezTo>
                    <a:pt x="33" y="16"/>
                    <a:pt x="33" y="16"/>
                    <a:pt x="33" y="15"/>
                  </a:cubicBezTo>
                  <a:cubicBezTo>
                    <a:pt x="33" y="9"/>
                    <a:pt x="29" y="4"/>
                    <a:pt x="24" y="1"/>
                  </a:cubicBezTo>
                  <a:cubicBezTo>
                    <a:pt x="27" y="0"/>
                    <a:pt x="30" y="0"/>
                    <a:pt x="34" y="0"/>
                  </a:cubicBezTo>
                  <a:cubicBezTo>
                    <a:pt x="52" y="0"/>
                    <a:pt x="67" y="15"/>
                    <a:pt x="67" y="33"/>
                  </a:cubicBezTo>
                  <a:cubicBezTo>
                    <a:pt x="67" y="52"/>
                    <a:pt x="52" y="67"/>
                    <a:pt x="34" y="67"/>
                  </a:cubicBezTo>
                  <a:close/>
                </a:path>
              </a:pathLst>
            </a:custGeom>
            <a:solidFill>
              <a:schemeClr val="accent2"/>
            </a:solidFill>
            <a:ln w="4" cap="flat">
              <a:noFill/>
              <a:prstDash val="solid"/>
              <a:miter lim="800000"/>
            </a:ln>
          </p:spPr>
          <p:txBody>
            <a:bodyPr vert="horz" wrap="square" lIns="121764" tIns="60884" rIns="121764" bIns="60884"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3" name="组合 25"/>
            <p:cNvGrpSpPr/>
            <p:nvPr/>
          </p:nvGrpSpPr>
          <p:grpSpPr>
            <a:xfrm>
              <a:off x="10264647" y="3726102"/>
              <a:ext cx="617239" cy="536670"/>
              <a:chOff x="5481877" y="3723806"/>
              <a:chExt cx="617239" cy="536669"/>
            </a:xfrm>
            <a:solidFill>
              <a:srgbClr val="7C3D67"/>
            </a:solidFill>
          </p:grpSpPr>
          <p:sp>
            <p:nvSpPr>
              <p:cNvPr id="36" name="Oval 32"/>
              <p:cNvSpPr>
                <a:spLocks noChangeArrowheads="1"/>
              </p:cNvSpPr>
              <p:nvPr/>
            </p:nvSpPr>
            <p:spPr bwMode="auto">
              <a:xfrm>
                <a:off x="5481877" y="3723806"/>
                <a:ext cx="536669" cy="536669"/>
              </a:xfrm>
              <a:prstGeom prst="ellipse">
                <a:avLst/>
              </a:prstGeom>
              <a:grpFill/>
              <a:ln w="9525">
                <a:noFill/>
                <a:round/>
              </a:ln>
            </p:spPr>
            <p:txBody>
              <a:bodyPr vert="horz" wrap="square" lIns="121876" tIns="60937" rIns="121876" bIns="60937"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7" name="Oval 33"/>
              <p:cNvSpPr>
                <a:spLocks noChangeArrowheads="1"/>
              </p:cNvSpPr>
              <p:nvPr/>
            </p:nvSpPr>
            <p:spPr bwMode="auto">
              <a:xfrm>
                <a:off x="5481877" y="3723806"/>
                <a:ext cx="536669" cy="536669"/>
              </a:xfrm>
              <a:prstGeom prst="ellipse">
                <a:avLst/>
              </a:prstGeom>
              <a:solidFill>
                <a:schemeClr val="accent4"/>
              </a:solidFill>
              <a:ln w="4" cap="flat">
                <a:noFill/>
                <a:prstDash val="solid"/>
                <a:miter lim="800000"/>
              </a:ln>
            </p:spPr>
            <p:txBody>
              <a:bodyPr vert="horz" wrap="square" lIns="121876" tIns="60937" rIns="121876" bIns="60937"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8" name="TextBox 20"/>
              <p:cNvSpPr txBox="1"/>
              <p:nvPr/>
            </p:nvSpPr>
            <p:spPr>
              <a:xfrm>
                <a:off x="5516320" y="3774002"/>
                <a:ext cx="582796" cy="438789"/>
              </a:xfrm>
              <a:prstGeom prst="rect">
                <a:avLst/>
              </a:prstGeom>
              <a:noFill/>
            </p:spPr>
            <p:txBody>
              <a:bodyPr wrap="square" rtlCol="0">
                <a:spAutoFit/>
              </a:bodyPr>
              <a:lstStyle/>
              <a:p>
                <a:r>
                  <a:rPr lang="en-US" altLang="zh-CN"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rPr>
                  <a:t>01</a:t>
                </a:r>
                <a:endParaRPr lang="zh-CN" altLang="en-US"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nvGrpSpPr>
            <p:cNvPr id="4" name="组合 26"/>
            <p:cNvGrpSpPr/>
            <p:nvPr/>
          </p:nvGrpSpPr>
          <p:grpSpPr>
            <a:xfrm>
              <a:off x="11193502" y="3726102"/>
              <a:ext cx="608913" cy="536670"/>
              <a:chOff x="6410728" y="3723806"/>
              <a:chExt cx="608913" cy="536669"/>
            </a:xfrm>
            <a:solidFill>
              <a:srgbClr val="DF6282"/>
            </a:solidFill>
          </p:grpSpPr>
          <p:sp>
            <p:nvSpPr>
              <p:cNvPr id="34" name="Oval 38"/>
              <p:cNvSpPr>
                <a:spLocks noChangeArrowheads="1"/>
              </p:cNvSpPr>
              <p:nvPr/>
            </p:nvSpPr>
            <p:spPr bwMode="auto">
              <a:xfrm>
                <a:off x="6410728" y="3723806"/>
                <a:ext cx="536669" cy="536669"/>
              </a:xfrm>
              <a:prstGeom prst="ellipse">
                <a:avLst/>
              </a:prstGeom>
              <a:solidFill>
                <a:schemeClr val="accent1"/>
              </a:solidFill>
              <a:ln w="4" cap="flat">
                <a:noFill/>
                <a:prstDash val="solid"/>
                <a:miter lim="800000"/>
              </a:ln>
            </p:spPr>
            <p:txBody>
              <a:bodyPr vert="horz" wrap="square" lIns="121876" tIns="60937" rIns="121876" bIns="60937"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5" name="TextBox 23"/>
              <p:cNvSpPr txBox="1"/>
              <p:nvPr/>
            </p:nvSpPr>
            <p:spPr>
              <a:xfrm>
                <a:off x="6436843" y="3774006"/>
                <a:ext cx="582798" cy="438789"/>
              </a:xfrm>
              <a:prstGeom prst="rect">
                <a:avLst/>
              </a:prstGeom>
              <a:noFill/>
            </p:spPr>
            <p:txBody>
              <a:bodyPr wrap="square" rtlCol="0">
                <a:spAutoFit/>
              </a:bodyPr>
              <a:lstStyle/>
              <a:p>
                <a:r>
                  <a:rPr lang="en-US" altLang="zh-CN"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rPr>
                  <a:t>02</a:t>
                </a:r>
                <a:endParaRPr lang="zh-CN" altLang="en-US"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nvGrpSpPr>
            <p:cNvPr id="5" name="组合 27"/>
            <p:cNvGrpSpPr/>
            <p:nvPr/>
          </p:nvGrpSpPr>
          <p:grpSpPr>
            <a:xfrm>
              <a:off x="10471058" y="4546998"/>
              <a:ext cx="650649" cy="536669"/>
              <a:chOff x="5688284" y="4544708"/>
              <a:chExt cx="650649" cy="536669"/>
            </a:xfrm>
            <a:solidFill>
              <a:srgbClr val="7C3D67"/>
            </a:solidFill>
          </p:grpSpPr>
          <p:sp>
            <p:nvSpPr>
              <p:cNvPr id="32" name="Oval 40"/>
              <p:cNvSpPr>
                <a:spLocks noChangeArrowheads="1"/>
              </p:cNvSpPr>
              <p:nvPr/>
            </p:nvSpPr>
            <p:spPr bwMode="auto">
              <a:xfrm>
                <a:off x="5688284" y="4544708"/>
                <a:ext cx="536669" cy="536669"/>
              </a:xfrm>
              <a:prstGeom prst="ellipse">
                <a:avLst/>
              </a:prstGeom>
              <a:solidFill>
                <a:schemeClr val="accent2"/>
              </a:solidFill>
              <a:ln w="4" cap="flat">
                <a:noFill/>
                <a:prstDash val="solid"/>
                <a:miter lim="800000"/>
              </a:ln>
            </p:spPr>
            <p:txBody>
              <a:bodyPr vert="horz" wrap="square" lIns="121876" tIns="60937" rIns="121876" bIns="60937" numCol="1" anchor="t" anchorCtr="0" compatLnSpc="1"/>
              <a:lstStyle/>
              <a:p>
                <a:endParaRPr lang="zh-CN" altLang="en-US" sz="1865"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3" name="TextBox 26"/>
              <p:cNvSpPr txBox="1"/>
              <p:nvPr/>
            </p:nvSpPr>
            <p:spPr>
              <a:xfrm>
                <a:off x="5756134" y="4593648"/>
                <a:ext cx="582799" cy="438790"/>
              </a:xfrm>
              <a:prstGeom prst="rect">
                <a:avLst/>
              </a:prstGeom>
              <a:noFill/>
            </p:spPr>
            <p:txBody>
              <a:bodyPr wrap="square" rtlCol="0">
                <a:spAutoFit/>
              </a:bodyPr>
              <a:lstStyle/>
              <a:p>
                <a:r>
                  <a:rPr lang="en-US" altLang="zh-CN"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rPr>
                  <a:t>03</a:t>
                </a:r>
                <a:endParaRPr lang="zh-CN" altLang="en-US" sz="2130" spc="-151" dirty="0">
                  <a:solidFill>
                    <a:schemeClr val="bg1"/>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sp>
        <p:nvSpPr>
          <p:cNvPr id="39" name="文本框 38"/>
          <p:cNvSpPr txBox="1"/>
          <p:nvPr/>
        </p:nvSpPr>
        <p:spPr>
          <a:xfrm>
            <a:off x="4746913" y="653637"/>
            <a:ext cx="4080732" cy="523220"/>
          </a:xfrm>
          <a:prstGeom prst="rect">
            <a:avLst/>
          </a:prstGeom>
          <a:noFill/>
        </p:spPr>
        <p:txBody>
          <a:bodyPr wrap="none">
            <a:spAutoFit/>
          </a:bodyPr>
          <a:lstStyle/>
          <a:p>
            <a:pPr>
              <a:defRPr/>
            </a:pPr>
            <a:r>
              <a:rPr lang="en-US" altLang="zh-CN" sz="2800" dirty="0" err="1">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Knn</a:t>
            </a: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算法的主要应用领域</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p:stCondLst>
                              <p:cond delay="4500"/>
                            </p:stCondLst>
                            <p:childTnLst>
                              <p:par>
                                <p:cTn id="47" presetID="53" presetClass="entr" presetSubtype="16" fill="hold" grpId="0" nodeType="afterEffect" nodePh="1">
                                  <p:stCondLst>
                                    <p:cond delay="0"/>
                                  </p:stCondLst>
                                  <p:endCondLst>
                                    <p:cond evt="begin" delay="0">
                                      <p:tn val="47"/>
                                    </p:cond>
                                  </p:end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42"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3" grpId="0"/>
      <p:bldP spid="14" grpId="0" animBg="1"/>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                         </a:t>
            </a:r>
            <a:r>
              <a:rPr lang="zh-CN" altLang="en-US" dirty="0">
                <a:solidFill>
                  <a:schemeClr val="accent2"/>
                </a:solidFill>
                <a:latin typeface="宋体" panose="02010600030101010101" pitchFamily="2" charset="-122"/>
              </a:rPr>
              <a:t>文本分类</a:t>
            </a:r>
            <a:endParaRPr lang="zh-CN" altLang="en-US" dirty="0">
              <a:solidFill>
                <a:schemeClr val="accent2"/>
              </a:solidFill>
              <a:latin typeface="宋体" panose="02010600030101010101" pitchFamily="2" charset="-122"/>
            </a:endParaRPr>
          </a:p>
        </p:txBody>
      </p:sp>
      <p:sp>
        <p:nvSpPr>
          <p:cNvPr id="4" name="内容占位符 3"/>
          <p:cNvSpPr>
            <a:spLocks noGrp="1"/>
          </p:cNvSpPr>
          <p:nvPr>
            <p:ph sz="half" idx="1"/>
          </p:nvPr>
        </p:nvSpPr>
        <p:spPr>
          <a:xfrm>
            <a:off x="838200" y="1825625"/>
            <a:ext cx="10515600" cy="4351338"/>
          </a:xfrm>
        </p:spPr>
        <p:txBody>
          <a:bodyPr/>
          <a:lstStyle/>
          <a:p>
            <a:r>
              <a:rPr lang="zh-CN" altLang="en-US" sz="2400" dirty="0">
                <a:solidFill>
                  <a:schemeClr val="bg1">
                    <a:lumMod val="50000"/>
                  </a:schemeClr>
                </a:solidFill>
              </a:rPr>
              <a:t>文本分类主要应用于信息检索，机器翻译，自动文摘，信息过滤，邮件分类等任务。文本分类在搜索引擎中也有着大量的使用，网页分类</a:t>
            </a:r>
            <a:r>
              <a:rPr lang="en-US" altLang="zh-CN" sz="2400" dirty="0">
                <a:solidFill>
                  <a:schemeClr val="bg1">
                    <a:lumMod val="50000"/>
                  </a:schemeClr>
                </a:solidFill>
              </a:rPr>
              <a:t>/</a:t>
            </a:r>
            <a:r>
              <a:rPr lang="zh-CN" altLang="en-US" sz="2400" dirty="0">
                <a:solidFill>
                  <a:schemeClr val="bg1">
                    <a:lumMod val="50000"/>
                  </a:schemeClr>
                </a:solidFill>
              </a:rPr>
              <a:t>分层技术是检索系统的一项关键技术，搜索引擎需要研究如何对网页进行分类、分层，对不同类别的网页采用差异化的存储和处理，以保证在有限的硬件资源下，提供给用户一个高效的检索系统，同时提供给用户相关、丰富的检索结果。在搜索引擎中，文本分类主要有这些用途：相关性排序会根据不同的网页类型做相应的排序规则；根据网页是索引页面还是信息页面，下载调度时会做不同的调度策略；在做页面信息抽取时，会根据页面分类的结果做不同的抽取策略；在做检索意图识别的时候，会根据用户所点击的</a:t>
            </a:r>
            <a:r>
              <a:rPr lang="en-US" altLang="zh-CN" sz="2400" dirty="0" err="1">
                <a:solidFill>
                  <a:schemeClr val="bg1">
                    <a:lumMod val="50000"/>
                  </a:schemeClr>
                </a:solidFill>
              </a:rPr>
              <a:t>url</a:t>
            </a:r>
            <a:r>
              <a:rPr lang="zh-CN" altLang="en-US" sz="2400" dirty="0">
                <a:solidFill>
                  <a:schemeClr val="bg1">
                    <a:lumMod val="50000"/>
                  </a:schemeClr>
                </a:solidFill>
              </a:rPr>
              <a:t>所属的类别来推断检索串的类别。</a:t>
            </a:r>
            <a:endParaRPr lang="zh-CN" altLang="en-US" sz="2400"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accent2"/>
                </a:solidFill>
                <a:latin typeface="宋体" panose="02010600030101010101" pitchFamily="2" charset="-122"/>
              </a:rPr>
              <a:t>回归                   用户产品推荐</a:t>
            </a:r>
            <a:endParaRPr lang="zh-CN" altLang="en-US" dirty="0">
              <a:solidFill>
                <a:schemeClr val="accent2"/>
              </a:solidFill>
              <a:latin typeface="宋体" panose="02010600030101010101" pitchFamily="2" charset="-122"/>
            </a:endParaRPr>
          </a:p>
        </p:txBody>
      </p:sp>
      <p:sp>
        <p:nvSpPr>
          <p:cNvPr id="3" name="内容占位符 2"/>
          <p:cNvSpPr>
            <a:spLocks noGrp="1"/>
          </p:cNvSpPr>
          <p:nvPr>
            <p:ph sz="half" idx="1"/>
          </p:nvPr>
        </p:nvSpPr>
        <p:spPr/>
        <p:txBody>
          <a:bodyPr/>
          <a:lstStyle/>
          <a:p>
            <a:r>
              <a:rPr lang="zh-CN" altLang="en-US" dirty="0">
                <a:solidFill>
                  <a:schemeClr val="bg1">
                    <a:lumMod val="50000"/>
                  </a:schemeClr>
                </a:solidFill>
              </a:rPr>
              <a:t>通过找出一个样本的</a:t>
            </a:r>
            <a:r>
              <a:rPr lang="en-US" altLang="zh-CN" dirty="0">
                <a:solidFill>
                  <a:schemeClr val="bg1">
                    <a:lumMod val="50000"/>
                  </a:schemeClr>
                </a:solidFill>
              </a:rPr>
              <a:t>k</a:t>
            </a:r>
            <a:r>
              <a:rPr lang="zh-CN" altLang="en-US" dirty="0">
                <a:solidFill>
                  <a:schemeClr val="bg1">
                    <a:lumMod val="50000"/>
                  </a:schemeClr>
                </a:solidFill>
              </a:rPr>
              <a:t>个最近邻居，将这些邻居的属性的平均值赋给该样本，就可以得到该样本的属性。更有用的方法是将不同距离的邻居对该样本产生的影响给予不同的权值</a:t>
            </a:r>
            <a:r>
              <a:rPr lang="en-US" altLang="zh-CN" dirty="0">
                <a:solidFill>
                  <a:schemeClr val="bg1">
                    <a:lumMod val="50000"/>
                  </a:schemeClr>
                </a:solidFill>
              </a:rPr>
              <a:t>(weight)</a:t>
            </a:r>
            <a:r>
              <a:rPr lang="zh-CN" altLang="en-US" dirty="0">
                <a:solidFill>
                  <a:schemeClr val="bg1">
                    <a:lumMod val="50000"/>
                  </a:schemeClr>
                </a:solidFill>
              </a:rPr>
              <a:t>，如权值与距离成正比。</a:t>
            </a:r>
            <a:endParaRPr lang="zh-CN" altLang="en-US" dirty="0">
              <a:solidFill>
                <a:schemeClr val="bg1">
                  <a:lumMod val="50000"/>
                </a:schemeClr>
              </a:solidFill>
            </a:endParaRPr>
          </a:p>
        </p:txBody>
      </p:sp>
      <p:sp>
        <p:nvSpPr>
          <p:cNvPr id="4" name="内容占位符 3"/>
          <p:cNvSpPr>
            <a:spLocks noGrp="1"/>
          </p:cNvSpPr>
          <p:nvPr>
            <p:ph sz="half" idx="2"/>
          </p:nvPr>
        </p:nvSpPr>
        <p:spPr/>
        <p:txBody>
          <a:bodyPr/>
          <a:lstStyle/>
          <a:p>
            <a:r>
              <a:rPr lang="zh-CN" altLang="en-US" dirty="0">
                <a:solidFill>
                  <a:schemeClr val="bg1">
                    <a:lumMod val="50000"/>
                  </a:schemeClr>
                </a:solidFill>
              </a:rPr>
              <a:t>基于用户的最近邻</a:t>
            </a:r>
            <a:r>
              <a:rPr lang="en-US" altLang="zh-CN" dirty="0">
                <a:solidFill>
                  <a:schemeClr val="bg1">
                    <a:lumMod val="50000"/>
                  </a:schemeClr>
                </a:solidFill>
              </a:rPr>
              <a:t>(</a:t>
            </a:r>
            <a:r>
              <a:rPr lang="zh-CN" altLang="en-US" dirty="0">
                <a:solidFill>
                  <a:schemeClr val="bg1">
                    <a:lumMod val="50000"/>
                  </a:schemeClr>
                </a:solidFill>
              </a:rPr>
              <a:t>长得最像的用户</a:t>
            </a:r>
            <a:r>
              <a:rPr lang="en-US" altLang="zh-CN" dirty="0">
                <a:solidFill>
                  <a:schemeClr val="bg1">
                    <a:lumMod val="50000"/>
                  </a:schemeClr>
                </a:solidFill>
              </a:rPr>
              <a:t>)</a:t>
            </a:r>
            <a:r>
              <a:rPr lang="zh-CN" altLang="en-US" dirty="0">
                <a:solidFill>
                  <a:schemeClr val="bg1">
                    <a:lumMod val="50000"/>
                  </a:schemeClr>
                </a:solidFill>
              </a:rPr>
              <a:t>买了什么产品来推荐是种介于电子商务网站和</a:t>
            </a:r>
            <a:r>
              <a:rPr lang="en-US" altLang="zh-CN" dirty="0" err="1">
                <a:solidFill>
                  <a:schemeClr val="bg1">
                    <a:lumMod val="50000"/>
                  </a:schemeClr>
                </a:solidFill>
              </a:rPr>
              <a:t>sns</a:t>
            </a:r>
            <a:r>
              <a:rPr lang="zh-CN" altLang="en-US" dirty="0">
                <a:solidFill>
                  <a:schemeClr val="bg1">
                    <a:lumMod val="50000"/>
                  </a:schemeClr>
                </a:solidFill>
              </a:rPr>
              <a:t>网站之间的精确营销。只需要定期</a:t>
            </a:r>
            <a:r>
              <a:rPr lang="en-US" altLang="zh-CN" dirty="0">
                <a:solidFill>
                  <a:schemeClr val="bg1">
                    <a:lumMod val="50000"/>
                  </a:schemeClr>
                </a:solidFill>
              </a:rPr>
              <a:t>(</a:t>
            </a:r>
            <a:r>
              <a:rPr lang="zh-CN" altLang="en-US" dirty="0">
                <a:solidFill>
                  <a:schemeClr val="bg1">
                    <a:lumMod val="50000"/>
                  </a:schemeClr>
                </a:solidFill>
              </a:rPr>
              <a:t>例如每月</a:t>
            </a:r>
            <a:r>
              <a:rPr lang="en-US" altLang="zh-CN" dirty="0">
                <a:solidFill>
                  <a:schemeClr val="bg1">
                    <a:lumMod val="50000"/>
                  </a:schemeClr>
                </a:solidFill>
              </a:rPr>
              <a:t>)</a:t>
            </a:r>
            <a:r>
              <a:rPr lang="zh-CN" altLang="en-US" dirty="0">
                <a:solidFill>
                  <a:schemeClr val="bg1">
                    <a:lumMod val="50000"/>
                  </a:schemeClr>
                </a:solidFill>
              </a:rPr>
              <a:t>维护更新最近邻表就可以，基于最近邻表做搜索推荐可以很实时。</a:t>
            </a:r>
            <a:endParaRPr lang="zh-CN" altLang="en-US"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43838" y="1891444"/>
            <a:ext cx="9702734" cy="3790369"/>
            <a:chOff x="468313" y="1491124"/>
            <a:chExt cx="8280401" cy="3234735"/>
          </a:xfrm>
        </p:grpSpPr>
        <p:grpSp>
          <p:nvGrpSpPr>
            <p:cNvPr id="4" name="Group 66"/>
            <p:cNvGrpSpPr/>
            <p:nvPr/>
          </p:nvGrpSpPr>
          <p:grpSpPr bwMode="auto">
            <a:xfrm>
              <a:off x="3765551" y="1491124"/>
              <a:ext cx="1611313" cy="3234735"/>
              <a:chOff x="2372" y="898"/>
              <a:chExt cx="1015" cy="2037"/>
            </a:xfrm>
          </p:grpSpPr>
          <p:sp>
            <p:nvSpPr>
              <p:cNvPr id="21"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2"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3"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4"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5"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6"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7"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8"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9"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EDE6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30"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rgbClr val="EDE6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31"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rgbClr val="EDE6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32"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rgbClr val="EDE6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33"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34"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5" name="Group 76"/>
            <p:cNvGrpSpPr/>
            <p:nvPr/>
          </p:nvGrpSpPr>
          <p:grpSpPr bwMode="auto">
            <a:xfrm>
              <a:off x="684213" y="3507871"/>
              <a:ext cx="284162" cy="282662"/>
              <a:chOff x="1245" y="2094"/>
              <a:chExt cx="179" cy="178"/>
            </a:xfrm>
            <a:solidFill>
              <a:schemeClr val="accent5"/>
            </a:solidFill>
          </p:grpSpPr>
          <p:sp>
            <p:nvSpPr>
              <p:cNvPr id="19" name="Oval 61"/>
              <p:cNvSpPr>
                <a:spLocks noChangeArrowheads="1"/>
              </p:cNvSpPr>
              <p:nvPr/>
            </p:nvSpPr>
            <p:spPr bwMode="auto">
              <a:xfrm>
                <a:off x="1245" y="2094"/>
                <a:ext cx="179" cy="17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0"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noFill/>
              <a:ln w="33338" cap="rnd">
                <a:solidFill>
                  <a:srgbClr val="FFFFFF"/>
                </a:solidFill>
                <a:prstDash val="solid"/>
                <a:miter lim="800000"/>
              </a:ln>
            </p:spPr>
            <p:txBody>
              <a:bodyPr/>
              <a:lstStyle/>
              <a:p>
                <a:endParaRPr lang="zh-CN" altLang="en-US" sz="280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6" name="Group 77"/>
            <p:cNvGrpSpPr/>
            <p:nvPr/>
          </p:nvGrpSpPr>
          <p:grpSpPr bwMode="auto">
            <a:xfrm>
              <a:off x="5651501" y="3507871"/>
              <a:ext cx="284163" cy="282662"/>
              <a:chOff x="4336" y="2094"/>
              <a:chExt cx="179" cy="178"/>
            </a:xfrm>
            <a:solidFill>
              <a:schemeClr val="accent6"/>
            </a:solidFill>
          </p:grpSpPr>
          <p:sp>
            <p:nvSpPr>
              <p:cNvPr id="17" name="Oval 63"/>
              <p:cNvSpPr>
                <a:spLocks noChangeArrowheads="1"/>
              </p:cNvSpPr>
              <p:nvPr/>
            </p:nvSpPr>
            <p:spPr bwMode="auto">
              <a:xfrm>
                <a:off x="4336" y="2094"/>
                <a:ext cx="179" cy="17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8"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noFill/>
              <a:ln w="33338" cap="rnd">
                <a:solidFill>
                  <a:srgbClr val="FFFFFF"/>
                </a:solidFill>
                <a:prstDash val="solid"/>
                <a:miter lim="800000"/>
              </a:ln>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sp>
          <p:nvSpPr>
            <p:cNvPr id="7" name="Rectangle 67"/>
            <p:cNvSpPr>
              <a:spLocks noChangeArrowheads="1"/>
            </p:cNvSpPr>
            <p:nvPr/>
          </p:nvSpPr>
          <p:spPr bwMode="auto">
            <a:xfrm>
              <a:off x="468313" y="1556231"/>
              <a:ext cx="1800225" cy="3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根据特征项集合重新描述训练文本向量</a:t>
              </a:r>
              <a:endPar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sp>
          <p:nvSpPr>
            <p:cNvPr id="8" name="Rectangle 68"/>
            <p:cNvSpPr>
              <a:spLocks noChangeArrowheads="1"/>
            </p:cNvSpPr>
            <p:nvPr/>
          </p:nvSpPr>
          <p:spPr bwMode="auto">
            <a:xfrm>
              <a:off x="828675" y="2227951"/>
              <a:ext cx="1800225" cy="47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在新文本到达后，根据特征词分类新文本，确定新文本的向量表示</a:t>
              </a:r>
              <a:endPar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sp>
          <p:nvSpPr>
            <p:cNvPr id="9" name="Rectangle 69"/>
            <p:cNvSpPr>
              <a:spLocks noChangeArrowheads="1"/>
            </p:cNvSpPr>
            <p:nvPr/>
          </p:nvSpPr>
          <p:spPr bwMode="auto">
            <a:xfrm>
              <a:off x="6948489" y="1556231"/>
              <a:ext cx="1800225" cy="3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在训练文本集中选出与新文本最相似的</a:t>
              </a:r>
              <a:r>
                <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K</a:t>
              </a: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个文本</a:t>
              </a:r>
              <a:endPar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sp>
          <p:nvSpPr>
            <p:cNvPr id="10" name="Rectangle 70"/>
            <p:cNvSpPr>
              <a:spLocks noChangeArrowheads="1"/>
            </p:cNvSpPr>
            <p:nvPr/>
          </p:nvSpPr>
          <p:spPr bwMode="auto">
            <a:xfrm>
              <a:off x="6588126" y="2227951"/>
              <a:ext cx="1800225" cy="47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在新文本的</a:t>
              </a:r>
              <a:r>
                <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K</a:t>
              </a:r>
              <a:r>
                <a:rPr lang="zh-CN" altLang="en-US"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个邻居中，依次计算权重，并比较类的权重，将文本分到权重最大的类别中</a:t>
              </a:r>
              <a:endParaRPr lang="en-US" altLang="zh-CN" sz="12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sp>
          <p:nvSpPr>
            <p:cNvPr id="11"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2"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4"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 name="Rectangle 78"/>
            <p:cNvSpPr>
              <a:spLocks noChangeArrowheads="1"/>
            </p:cNvSpPr>
            <p:nvPr/>
          </p:nvSpPr>
          <p:spPr bwMode="auto">
            <a:xfrm>
              <a:off x="684214" y="3868344"/>
              <a:ext cx="30956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zh-CN"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sp>
          <p:nvSpPr>
            <p:cNvPr id="16" name="Rectangle 79"/>
            <p:cNvSpPr>
              <a:spLocks noChangeArrowheads="1"/>
            </p:cNvSpPr>
            <p:nvPr/>
          </p:nvSpPr>
          <p:spPr bwMode="auto">
            <a:xfrm>
              <a:off x="5651501" y="3868344"/>
              <a:ext cx="30956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K</a:t>
              </a:r>
              <a:r>
                <a:rPr lang="zh-CN" altLang="en-US"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值的确定目前还没有很好的方法，一般采用先定一个初始值，然后根据实验测量的结果调整</a:t>
              </a:r>
              <a:r>
                <a:rPr lang="en-US" altLang="zh-CN"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K</a:t>
              </a:r>
              <a:r>
                <a:rPr lang="zh-CN" altLang="en-US"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rPr>
                <a:t>值，一般初始值订到几百或几千之间。</a:t>
              </a:r>
              <a:endParaRPr lang="zh-CN" altLang="en-US"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a:p>
              <a:endParaRPr lang="en-US" altLang="zh-CN" sz="1100" dirty="0">
                <a:solidFill>
                  <a:schemeClr val="bg1">
                    <a:lumMod val="50000"/>
                  </a:schemeClr>
                </a:solidFill>
                <a:latin typeface="宋体" panose="02010600030101010101" pitchFamily="2" charset="-122"/>
                <a:ea typeface="宋体" panose="02010600030101010101" pitchFamily="2" charset="-122"/>
                <a:cs typeface="Segoe Print" panose="02000600000000000000" charset="0"/>
                <a:sym typeface="Source Han Serif SC" panose="02020400000000000000" pitchFamily="18" charset="-122"/>
              </a:endParaRPr>
            </a:p>
          </p:txBody>
        </p:sp>
      </p:grpSp>
      <p:sp>
        <p:nvSpPr>
          <p:cNvPr id="35" name="文本框 34"/>
          <p:cNvSpPr txBox="1"/>
          <p:nvPr/>
        </p:nvSpPr>
        <p:spPr>
          <a:xfrm>
            <a:off x="3844379" y="714340"/>
            <a:ext cx="4227439" cy="523220"/>
          </a:xfrm>
          <a:prstGeom prst="rect">
            <a:avLst/>
          </a:prstGeom>
          <a:noFill/>
        </p:spPr>
        <p:txBody>
          <a:bodyPr wrap="none">
            <a:spAutoFit/>
          </a:bodyPr>
          <a:lstStyle/>
          <a:p>
            <a:pPr>
              <a:defRPr/>
            </a:pPr>
            <a:r>
              <a:rPr lang="en-US" altLang="zh-CN"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KNN</a:t>
            </a: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算法来实现文本分类</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002694" y="1696648"/>
            <a:ext cx="3781420" cy="626250"/>
            <a:chOff x="7439644" y="2221093"/>
            <a:chExt cx="3922934" cy="626249"/>
          </a:xfrm>
        </p:grpSpPr>
        <p:sp>
          <p:nvSpPr>
            <p:cNvPr id="9" name="矩形 8"/>
            <p:cNvSpPr/>
            <p:nvPr/>
          </p:nvSpPr>
          <p:spPr bwMode="auto">
            <a:xfrm>
              <a:off x="7439644" y="2565213"/>
              <a:ext cx="3922934" cy="282129"/>
            </a:xfrm>
            <a:prstGeom prst="rect">
              <a:avLst/>
            </a:prstGeom>
          </p:spPr>
          <p:txBody>
            <a:bodyPr wrap="square">
              <a:spAutoFit/>
              <a:scene3d>
                <a:camera prst="orthographicFront"/>
                <a:lightRig rig="threePt" dir="t"/>
              </a:scene3d>
              <a:sp3d contourW="12700"/>
            </a:bodyPr>
            <a:lstStyle/>
            <a:p>
              <a:pPr>
                <a:lnSpc>
                  <a:spcPct val="130000"/>
                </a:lnSpc>
                <a:defRPr/>
              </a:pPr>
              <a:endParaRPr lang="zh-CN" altLang="en-US" sz="105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0" name="PA-文本框 8"/>
            <p:cNvSpPr txBox="1"/>
            <p:nvPr>
              <p:custDataLst>
                <p:tags r:id="rId1"/>
              </p:custDataLst>
            </p:nvPr>
          </p:nvSpPr>
          <p:spPr>
            <a:xfrm>
              <a:off x="7464887" y="2221093"/>
              <a:ext cx="1255892" cy="400110"/>
            </a:xfrm>
            <a:prstGeom prst="rect">
              <a:avLst/>
            </a:prstGeom>
            <a:noFill/>
          </p:spPr>
          <p:txBody>
            <a:bodyPr wrap="none" rtlCol="0">
              <a:spAutoFit/>
              <a:scene3d>
                <a:camera prst="orthographicFront"/>
                <a:lightRig rig="threePt" dir="t"/>
              </a:scene3d>
              <a:sp3d contourW="12700"/>
            </a:bodyPr>
            <a:lstStyle/>
            <a:p>
              <a:r>
                <a:rPr lang="zh-CN" altLang="en-US" sz="2000" dirty="0">
                  <a:latin typeface="宋体" panose="02010600030101010101" pitchFamily="2" charset="-122"/>
                  <a:ea typeface="宋体" panose="02010600030101010101" pitchFamily="2" charset="-122"/>
                  <a:sym typeface="Source Han Serif SC" panose="02020400000000000000" pitchFamily="18" charset="-122"/>
                </a:rPr>
                <a:t>收集数据</a:t>
              </a:r>
              <a:endParaRPr lang="zh-CN" altLang="en-US" sz="2000" dirty="0">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11" name="组合 10"/>
          <p:cNvGrpSpPr/>
          <p:nvPr/>
        </p:nvGrpSpPr>
        <p:grpSpPr>
          <a:xfrm>
            <a:off x="6872820" y="3092651"/>
            <a:ext cx="3781420" cy="870517"/>
            <a:chOff x="7439644" y="2947217"/>
            <a:chExt cx="3922934" cy="870516"/>
          </a:xfrm>
        </p:grpSpPr>
        <p:sp>
          <p:nvSpPr>
            <p:cNvPr id="12" name="矩形 11"/>
            <p:cNvSpPr/>
            <p:nvPr/>
          </p:nvSpPr>
          <p:spPr bwMode="auto">
            <a:xfrm>
              <a:off x="7439644" y="3322726"/>
              <a:ext cx="3922934" cy="495007"/>
            </a:xfrm>
            <a:prstGeom prst="rect">
              <a:avLst/>
            </a:prstGeom>
          </p:spPr>
          <p:txBody>
            <a:bodyPr wrap="square">
              <a:spAutoFit/>
              <a:scene3d>
                <a:camera prst="orthographicFront"/>
                <a:lightRig rig="threePt" dir="t"/>
              </a:scene3d>
              <a:sp3d contourW="12700"/>
            </a:bodyPr>
            <a:lstStyle/>
            <a:p>
              <a:pPr>
                <a:lnSpc>
                  <a:spcPct val="130000"/>
                </a:lnSpc>
                <a:defRPr/>
              </a:pPr>
              <a:r>
                <a:rPr lang="zh-CN" altLang="en-US" sz="105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rPr>
                <a:t>设计源于生活生活因设计改变在生活中追求艺术之美的存在生活因设计改变设计源于生活生活因设计改变</a:t>
              </a:r>
              <a:endParaRPr lang="zh-CN" altLang="en-US" sz="105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 name="PA-文本框 8"/>
            <p:cNvSpPr txBox="1"/>
            <p:nvPr>
              <p:custDataLst>
                <p:tags r:id="rId2"/>
              </p:custDataLst>
            </p:nvPr>
          </p:nvSpPr>
          <p:spPr>
            <a:xfrm>
              <a:off x="7464887" y="2947217"/>
              <a:ext cx="1255892" cy="400110"/>
            </a:xfrm>
            <a:prstGeom prst="rect">
              <a:avLst/>
            </a:prstGeom>
            <a:noFill/>
          </p:spPr>
          <p:txBody>
            <a:bodyPr wrap="none" rtlCol="0">
              <a:spAutoFit/>
              <a:scene3d>
                <a:camera prst="orthographicFront"/>
                <a:lightRig rig="threePt" dir="t"/>
              </a:scene3d>
              <a:sp3d contourW="12700"/>
            </a:bodyPr>
            <a:lstStyle/>
            <a:p>
              <a:r>
                <a:rPr lang="zh-CN" altLang="en-US" sz="2000" dirty="0">
                  <a:latin typeface="宋体" panose="02010600030101010101" pitchFamily="2" charset="-122"/>
                  <a:ea typeface="宋体" panose="02010600030101010101" pitchFamily="2" charset="-122"/>
                  <a:sym typeface="Source Han Serif SC" panose="02020400000000000000" pitchFamily="18" charset="-122"/>
                </a:rPr>
                <a:t>标题添加</a:t>
              </a:r>
              <a:endParaRPr lang="zh-CN" altLang="en-US" sz="2000" dirty="0">
                <a:latin typeface="宋体" panose="02010600030101010101" pitchFamily="2" charset="-122"/>
                <a:ea typeface="宋体" panose="02010600030101010101" pitchFamily="2" charset="-122"/>
                <a:sym typeface="Source Han Serif SC" panose="02020400000000000000" pitchFamily="18" charset="-122"/>
              </a:endParaRPr>
            </a:p>
          </p:txBody>
        </p:sp>
      </p:grpSp>
      <p:sp>
        <p:nvSpPr>
          <p:cNvPr id="15" name="矩形 14"/>
          <p:cNvSpPr/>
          <p:nvPr/>
        </p:nvSpPr>
        <p:spPr bwMode="auto">
          <a:xfrm>
            <a:off x="7027026" y="5340036"/>
            <a:ext cx="3781420" cy="282129"/>
          </a:xfrm>
          <a:prstGeom prst="rect">
            <a:avLst/>
          </a:prstGeom>
        </p:spPr>
        <p:txBody>
          <a:bodyPr wrap="square">
            <a:spAutoFit/>
            <a:scene3d>
              <a:camera prst="orthographicFront"/>
              <a:lightRig rig="threePt" dir="t"/>
            </a:scene3d>
            <a:sp3d contourW="12700"/>
          </a:bodyPr>
          <a:lstStyle/>
          <a:p>
            <a:pPr>
              <a:lnSpc>
                <a:spcPct val="130000"/>
              </a:lnSpc>
              <a:defRPr/>
            </a:pPr>
            <a:endParaRPr lang="zh-CN" altLang="en-US" sz="1050" dirty="0">
              <a:solidFill>
                <a:schemeClr val="bg1">
                  <a:lumMod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7" name="文本框 16"/>
          <p:cNvSpPr txBox="1"/>
          <p:nvPr/>
        </p:nvSpPr>
        <p:spPr>
          <a:xfrm>
            <a:off x="3945285" y="853665"/>
            <a:ext cx="4301435" cy="523220"/>
          </a:xfrm>
          <a:prstGeom prst="rect">
            <a:avLst/>
          </a:prstGeom>
          <a:noFill/>
        </p:spPr>
        <p:txBody>
          <a:bodyPr wrap="none">
            <a:spAutoFit/>
          </a:bodyPr>
          <a:lstStyle/>
          <a:p>
            <a:pPr algn="ctr">
              <a:defRPr/>
            </a:pP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用</a:t>
            </a:r>
            <a:r>
              <a:rPr lang="en-US" altLang="zh-CN"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KNN</a:t>
            </a: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算法分类电影题材</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pic>
        <p:nvPicPr>
          <p:cNvPr id="34" name="图片 33"/>
          <p:cNvPicPr>
            <a:picLocks noChangeAspect="1"/>
          </p:cNvPicPr>
          <p:nvPr/>
        </p:nvPicPr>
        <p:blipFill>
          <a:blip r:embed="rId3"/>
          <a:stretch>
            <a:fillRect/>
          </a:stretch>
        </p:blipFill>
        <p:spPr>
          <a:xfrm>
            <a:off x="656773" y="1362216"/>
            <a:ext cx="5685013" cy="4259949"/>
          </a:xfrm>
          <a:prstGeom prst="rect">
            <a:avLst/>
          </a:prstGeom>
        </p:spPr>
      </p:pic>
      <p:pic>
        <p:nvPicPr>
          <p:cNvPr id="35" name="图片 34"/>
          <p:cNvPicPr>
            <a:picLocks noChangeAspect="1"/>
          </p:cNvPicPr>
          <p:nvPr/>
        </p:nvPicPr>
        <p:blipFill>
          <a:blip r:embed="rId4"/>
          <a:stretch>
            <a:fillRect/>
          </a:stretch>
        </p:blipFill>
        <p:spPr>
          <a:xfrm>
            <a:off x="6010454" y="1459771"/>
            <a:ext cx="5814564" cy="42393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1824" y="978421"/>
            <a:ext cx="4288353" cy="1323439"/>
          </a:xfrm>
          <a:prstGeom prst="rect">
            <a:avLst/>
          </a:prstGeom>
          <a:noFill/>
        </p:spPr>
        <p:txBody>
          <a:bodyPr wrap="none" rtlCol="0">
            <a:spAutoFit/>
          </a:bodyPr>
          <a:lstStyle/>
          <a:p>
            <a:pPr algn="ctr" defTabSz="914400"/>
            <a:r>
              <a:rPr lang="zh-CN" altLang="en-US" sz="8000" dirty="0" smtClean="0">
                <a:solidFill>
                  <a:schemeClr val="accent1"/>
                </a:solidFill>
                <a:effectLst>
                  <a:outerShdw blurRad="50800" dist="889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rPr>
              <a:t>任务分工</a:t>
            </a:r>
            <a:endParaRPr lang="zh-CN" altLang="en-US" sz="8000" dirty="0">
              <a:solidFill>
                <a:schemeClr val="accent1"/>
              </a:solidFill>
              <a:effectLst>
                <a:outerShdw blurRad="50800" dist="889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endParaRPr>
          </a:p>
        </p:txBody>
      </p:sp>
      <p:grpSp>
        <p:nvGrpSpPr>
          <p:cNvPr id="9" name="组合 8"/>
          <p:cNvGrpSpPr/>
          <p:nvPr/>
        </p:nvGrpSpPr>
        <p:grpSpPr>
          <a:xfrm>
            <a:off x="1501856" y="2428989"/>
            <a:ext cx="3887949" cy="923330"/>
            <a:chOff x="1440598" y="2865896"/>
            <a:chExt cx="3887949" cy="923330"/>
          </a:xfrm>
        </p:grpSpPr>
        <p:sp>
          <p:nvSpPr>
            <p:cNvPr id="4" name="矩形 3"/>
            <p:cNvSpPr/>
            <p:nvPr/>
          </p:nvSpPr>
          <p:spPr>
            <a:xfrm>
              <a:off x="1440598" y="2865896"/>
              <a:ext cx="931665" cy="923330"/>
            </a:xfrm>
            <a:prstGeom prst="rect">
              <a:avLst/>
            </a:prstGeom>
          </p:spPr>
          <p:txBody>
            <a:bodyPr wrap="none">
              <a:spAutoFit/>
            </a:bodyPr>
            <a:lstStyle/>
            <a:p>
              <a:pPr algn="ctr" defTabSz="914400"/>
              <a:r>
                <a:rPr lang="en-US" altLang="zh-CN"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rPr>
                <a:t>01</a:t>
              </a:r>
              <a:endParaRPr lang="zh-CN" altLang="en-US"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endParaRPr>
            </a:p>
          </p:txBody>
        </p:sp>
        <p:sp>
          <p:nvSpPr>
            <p:cNvPr id="7" name="文本框 6"/>
            <p:cNvSpPr txBox="1"/>
            <p:nvPr/>
          </p:nvSpPr>
          <p:spPr>
            <a:xfrm>
              <a:off x="2378445" y="3161322"/>
              <a:ext cx="2414444" cy="461665"/>
            </a:xfrm>
            <a:prstGeom prst="rect">
              <a:avLst/>
            </a:prstGeom>
            <a:noFill/>
          </p:spPr>
          <p:txBody>
            <a:bodyPr wrap="none" rtlCol="0">
              <a:spAutoFit/>
            </a:bodyPr>
            <a:lstStyle/>
            <a:p>
              <a:r>
                <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陈</a:t>
              </a:r>
              <a:r>
                <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真 </a:t>
              </a:r>
              <a:r>
                <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a:t>
              </a:r>
              <a:r>
                <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算法原理</a:t>
              </a:r>
              <a:endParaRPr lang="en-US" altLang="zh-CN"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8" name="矩形 7"/>
            <p:cNvSpPr/>
            <p:nvPr/>
          </p:nvSpPr>
          <p:spPr>
            <a:xfrm>
              <a:off x="2364273" y="3233009"/>
              <a:ext cx="2964274" cy="318292"/>
            </a:xfrm>
            <a:prstGeom prst="rect">
              <a:avLst/>
            </a:prstGeom>
          </p:spPr>
          <p:txBody>
            <a:bodyPr wrap="square">
              <a:spAutoFit/>
            </a:bodyPr>
            <a:lstStyle/>
            <a:p>
              <a:pPr defTabSz="914400">
                <a:lnSpc>
                  <a:spcPct val="130000"/>
                </a:lnSpc>
              </a:pPr>
              <a:endParaRPr lang="zh-CN" altLang="en-US" sz="12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10" name="组合 9"/>
          <p:cNvGrpSpPr/>
          <p:nvPr/>
        </p:nvGrpSpPr>
        <p:grpSpPr>
          <a:xfrm>
            <a:off x="6812597" y="2400542"/>
            <a:ext cx="3917832" cy="923330"/>
            <a:chOff x="1410715" y="2837449"/>
            <a:chExt cx="3917832" cy="923330"/>
          </a:xfrm>
        </p:grpSpPr>
        <p:sp>
          <p:nvSpPr>
            <p:cNvPr id="15" name="矩形 14"/>
            <p:cNvSpPr/>
            <p:nvPr/>
          </p:nvSpPr>
          <p:spPr>
            <a:xfrm>
              <a:off x="1410715" y="2837449"/>
              <a:ext cx="931665" cy="923330"/>
            </a:xfrm>
            <a:prstGeom prst="rect">
              <a:avLst/>
            </a:prstGeom>
          </p:spPr>
          <p:txBody>
            <a:bodyPr wrap="none">
              <a:spAutoFit/>
            </a:bodyPr>
            <a:lstStyle/>
            <a:p>
              <a:pPr algn="ctr" defTabSz="914400"/>
              <a:r>
                <a:rPr lang="en-US" altLang="zh-CN"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rPr>
                <a:t>02</a:t>
              </a:r>
              <a:endParaRPr lang="zh-CN" altLang="en-US"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endParaRPr>
            </a:p>
          </p:txBody>
        </p:sp>
        <p:sp>
          <p:nvSpPr>
            <p:cNvPr id="12" name="文本框 11"/>
            <p:cNvSpPr txBox="1"/>
            <p:nvPr/>
          </p:nvSpPr>
          <p:spPr>
            <a:xfrm>
              <a:off x="2364273" y="3089636"/>
              <a:ext cx="2339102" cy="461665"/>
            </a:xfrm>
            <a:prstGeom prst="rect">
              <a:avLst/>
            </a:prstGeom>
            <a:noFill/>
          </p:spPr>
          <p:txBody>
            <a:bodyPr wrap="none" rtlCol="0">
              <a:spAutoFit/>
            </a:bodyPr>
            <a:lstStyle/>
            <a:p>
              <a:pPr algn="ctr" defTabSz="914400"/>
              <a:r>
                <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刘铁：公式推导</a:t>
              </a:r>
              <a:endPar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 name="矩形 12"/>
            <p:cNvSpPr/>
            <p:nvPr/>
          </p:nvSpPr>
          <p:spPr>
            <a:xfrm>
              <a:off x="2364273" y="3233009"/>
              <a:ext cx="2964274" cy="318292"/>
            </a:xfrm>
            <a:prstGeom prst="rect">
              <a:avLst/>
            </a:prstGeom>
          </p:spPr>
          <p:txBody>
            <a:bodyPr wrap="square">
              <a:spAutoFit/>
            </a:bodyPr>
            <a:lstStyle/>
            <a:p>
              <a:pPr defTabSz="914400">
                <a:lnSpc>
                  <a:spcPct val="130000"/>
                </a:lnSpc>
              </a:pPr>
              <a:endParaRPr lang="zh-CN" altLang="en-US" sz="12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17" name="组合 16"/>
          <p:cNvGrpSpPr/>
          <p:nvPr/>
        </p:nvGrpSpPr>
        <p:grpSpPr>
          <a:xfrm>
            <a:off x="1422698" y="4121679"/>
            <a:ext cx="4501873" cy="1077158"/>
            <a:chOff x="1361440" y="2862308"/>
            <a:chExt cx="4501873" cy="1077158"/>
          </a:xfrm>
        </p:grpSpPr>
        <p:sp>
          <p:nvSpPr>
            <p:cNvPr id="22" name="矩形 21"/>
            <p:cNvSpPr/>
            <p:nvPr/>
          </p:nvSpPr>
          <p:spPr>
            <a:xfrm>
              <a:off x="1361440" y="2862308"/>
              <a:ext cx="931665" cy="923330"/>
            </a:xfrm>
            <a:prstGeom prst="rect">
              <a:avLst/>
            </a:prstGeom>
          </p:spPr>
          <p:txBody>
            <a:bodyPr wrap="none">
              <a:spAutoFit/>
            </a:bodyPr>
            <a:lstStyle/>
            <a:p>
              <a:pPr algn="ctr" defTabSz="914400"/>
              <a:r>
                <a:rPr lang="en-US" altLang="zh-CN"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rPr>
                <a:t>03</a:t>
              </a:r>
              <a:endParaRPr lang="zh-CN" altLang="en-US"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endParaRPr>
            </a:p>
          </p:txBody>
        </p:sp>
        <p:sp>
          <p:nvSpPr>
            <p:cNvPr id="19" name="文本框 18"/>
            <p:cNvSpPr txBox="1"/>
            <p:nvPr/>
          </p:nvSpPr>
          <p:spPr>
            <a:xfrm>
              <a:off x="2293105" y="3108469"/>
              <a:ext cx="3570208" cy="830997"/>
            </a:xfrm>
            <a:prstGeom prst="rect">
              <a:avLst/>
            </a:prstGeom>
            <a:noFill/>
          </p:spPr>
          <p:txBody>
            <a:bodyPr wrap="none" rtlCol="0">
              <a:spAutoFit/>
            </a:bodyPr>
            <a:lstStyle/>
            <a:p>
              <a:pPr algn="ctr" defTabSz="914400"/>
              <a:r>
                <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吕舜尧</a:t>
              </a:r>
              <a:r>
                <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：算法应用和前景</a:t>
              </a:r>
              <a:endPar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a:p>
              <a:pPr algn="ctr" defTabSz="914400"/>
              <a:endParaRPr lang="zh-CN" altLang="en-US" sz="24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0" name="矩形 19"/>
            <p:cNvSpPr/>
            <p:nvPr/>
          </p:nvSpPr>
          <p:spPr>
            <a:xfrm>
              <a:off x="2364273" y="3233009"/>
              <a:ext cx="2964274" cy="318292"/>
            </a:xfrm>
            <a:prstGeom prst="rect">
              <a:avLst/>
            </a:prstGeom>
          </p:spPr>
          <p:txBody>
            <a:bodyPr wrap="square">
              <a:spAutoFit/>
            </a:bodyPr>
            <a:lstStyle/>
            <a:p>
              <a:pPr defTabSz="914400">
                <a:lnSpc>
                  <a:spcPct val="130000"/>
                </a:lnSpc>
              </a:pPr>
              <a:endParaRPr lang="zh-CN" altLang="en-US" sz="12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24" name="组合 23"/>
          <p:cNvGrpSpPr/>
          <p:nvPr/>
        </p:nvGrpSpPr>
        <p:grpSpPr>
          <a:xfrm>
            <a:off x="6812280" y="4137025"/>
            <a:ext cx="4646930" cy="922020"/>
            <a:chOff x="1410715" y="2877637"/>
            <a:chExt cx="4203535" cy="922060"/>
          </a:xfrm>
        </p:grpSpPr>
        <p:sp>
          <p:nvSpPr>
            <p:cNvPr id="29" name="矩形 28"/>
            <p:cNvSpPr/>
            <p:nvPr/>
          </p:nvSpPr>
          <p:spPr>
            <a:xfrm>
              <a:off x="1410715" y="2877637"/>
              <a:ext cx="931665" cy="922060"/>
            </a:xfrm>
            <a:prstGeom prst="rect">
              <a:avLst/>
            </a:prstGeom>
          </p:spPr>
          <p:txBody>
            <a:bodyPr wrap="square">
              <a:spAutoFit/>
            </a:bodyPr>
            <a:lstStyle/>
            <a:p>
              <a:pPr algn="ctr" defTabSz="914400"/>
              <a:r>
                <a:rPr lang="en-US" altLang="zh-CN"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rPr>
                <a:t>04</a:t>
              </a:r>
              <a:endParaRPr lang="zh-CN" altLang="en-US" sz="5400" dirty="0">
                <a:solidFill>
                  <a:schemeClr val="accent1"/>
                </a:solidFill>
                <a:effectLst>
                  <a:outerShdw blurRad="50800" dist="38100" dir="2700000" algn="tl" rotWithShape="0">
                    <a:prstClr val="black">
                      <a:alpha val="30000"/>
                    </a:prstClr>
                  </a:outerShdw>
                </a:effectLst>
                <a:latin typeface="宋体" panose="02010600030101010101" pitchFamily="2" charset="-122"/>
                <a:ea typeface="宋体" panose="02010600030101010101" pitchFamily="2" charset="-122"/>
                <a:sym typeface="Source Han Serif SC" panose="02020400000000000000" pitchFamily="18" charset="-122"/>
              </a:endParaRPr>
            </a:p>
          </p:txBody>
        </p:sp>
        <p:sp>
          <p:nvSpPr>
            <p:cNvPr id="26" name="文本框 25"/>
            <p:cNvSpPr txBox="1"/>
            <p:nvPr/>
          </p:nvSpPr>
          <p:spPr>
            <a:xfrm>
              <a:off x="2078570" y="3108469"/>
              <a:ext cx="3535680" cy="460395"/>
            </a:xfrm>
            <a:prstGeom prst="rect">
              <a:avLst/>
            </a:prstGeom>
            <a:noFill/>
          </p:spPr>
          <p:txBody>
            <a:bodyPr wrap="square" rtlCol="0">
              <a:spAutoFit/>
            </a:bodyPr>
            <a:lstStyle/>
            <a:p>
              <a:pPr algn="ctr" defTabSz="914400"/>
              <a:r>
                <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rPr>
                <a:t>李昌明：代码实现与分析</a:t>
              </a:r>
              <a:endParaRPr lang="zh-CN" altLang="en-US" sz="2400" dirty="0" smtClean="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7" name="矩形 26"/>
            <p:cNvSpPr/>
            <p:nvPr/>
          </p:nvSpPr>
          <p:spPr>
            <a:xfrm>
              <a:off x="2364273" y="3233009"/>
              <a:ext cx="2964274" cy="318292"/>
            </a:xfrm>
            <a:prstGeom prst="rect">
              <a:avLst/>
            </a:prstGeom>
          </p:spPr>
          <p:txBody>
            <a:bodyPr wrap="square">
              <a:spAutoFit/>
            </a:bodyPr>
            <a:lstStyle/>
            <a:p>
              <a:pPr defTabSz="914400">
                <a:lnSpc>
                  <a:spcPct val="130000"/>
                </a:lnSpc>
              </a:pPr>
              <a:endParaRPr lang="zh-CN" altLang="en-US" sz="1200" dirty="0">
                <a:solidFill>
                  <a:schemeClr val="accent1"/>
                </a:solidFill>
                <a:latin typeface="宋体" panose="02010600030101010101" pitchFamily="2" charset="-122"/>
                <a:ea typeface="宋体" panose="02010600030101010101" pitchFamily="2" charset="-122"/>
                <a:sym typeface="Source Han Serif SC" panose="02020400000000000000" pitchFamily="18" charset="-122"/>
              </a:endParaRPr>
            </a:p>
          </p:txBody>
        </p:sp>
      </p:grpSp>
      <p:pic>
        <p:nvPicPr>
          <p:cNvPr id="31" name="图片 30"/>
          <p:cNvPicPr>
            <a:picLocks noChangeAspect="1"/>
          </p:cNvPicPr>
          <p:nvPr/>
        </p:nvPicPr>
        <p:blipFill rotWithShape="1">
          <a:blip r:embed="rId1">
            <a:extLst>
              <a:ext uri="{28A0092B-C50C-407E-A947-70E740481C1C}">
                <a14:useLocalDpi xmlns:a14="http://schemas.microsoft.com/office/drawing/2010/main" val="0"/>
              </a:ext>
            </a:extLst>
          </a:blip>
          <a:srcRect t="2884" r="74815"/>
          <a:stretch>
            <a:fillRect/>
          </a:stretch>
        </p:blipFill>
        <p:spPr>
          <a:xfrm>
            <a:off x="203498" y="4004443"/>
            <a:ext cx="2438400" cy="26166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58343" y="791270"/>
            <a:ext cx="6096000" cy="2031325"/>
          </a:xfrm>
          <a:prstGeom prst="rect">
            <a:avLst/>
          </a:prstGeom>
        </p:spPr>
        <p:txBody>
          <a:bodyPr>
            <a:spAutoFit/>
          </a:bodyPr>
          <a:lstStyle/>
          <a:p>
            <a:r>
              <a:rPr lang="zh-CN" altLang="en-US" dirty="0"/>
              <a:t>步骤： </a:t>
            </a:r>
            <a:endParaRPr lang="zh-CN" altLang="en-US" dirty="0"/>
          </a:p>
          <a:p>
            <a:r>
              <a:rPr lang="zh-CN" altLang="en-US" dirty="0"/>
              <a:t>为了决定电影的类别，以所有已知类别的实例作为参照 </a:t>
            </a:r>
            <a:endParaRPr lang="zh-CN" altLang="en-US" dirty="0"/>
          </a:p>
          <a:p>
            <a:r>
              <a:rPr lang="zh-CN" altLang="en-US" dirty="0"/>
              <a:t>选择参数</a:t>
            </a:r>
            <a:r>
              <a:rPr lang="en-US" altLang="zh-CN" dirty="0"/>
              <a:t>K </a:t>
            </a:r>
            <a:endParaRPr lang="en-US" altLang="zh-CN" dirty="0"/>
          </a:p>
          <a:p>
            <a:r>
              <a:rPr lang="zh-CN" altLang="en-US" dirty="0"/>
              <a:t>计算未知电影与所有已知电影的距离 </a:t>
            </a:r>
            <a:endParaRPr lang="zh-CN" altLang="en-US" dirty="0"/>
          </a:p>
          <a:p>
            <a:r>
              <a:rPr lang="zh-CN" altLang="en-US" dirty="0"/>
              <a:t>选择最近</a:t>
            </a:r>
            <a:r>
              <a:rPr lang="en-US" altLang="zh-CN" dirty="0"/>
              <a:t>K</a:t>
            </a:r>
            <a:r>
              <a:rPr lang="zh-CN" altLang="en-US" dirty="0"/>
              <a:t>个已知电影 </a:t>
            </a:r>
            <a:endParaRPr lang="zh-CN" altLang="en-US" dirty="0"/>
          </a:p>
          <a:p>
            <a:r>
              <a:rPr lang="zh-CN" altLang="en-US" dirty="0"/>
              <a:t>根据少数服从多数的投票法则</a:t>
            </a:r>
            <a:r>
              <a:rPr lang="en-US" altLang="zh-CN" dirty="0"/>
              <a:t>(majority-voting)</a:t>
            </a:r>
            <a:r>
              <a:rPr lang="zh-CN" altLang="en-US" dirty="0"/>
              <a:t>，让未知电影归类为</a:t>
            </a:r>
            <a:r>
              <a:rPr lang="en-US" altLang="zh-CN" dirty="0"/>
              <a:t>K</a:t>
            </a:r>
            <a:r>
              <a:rPr lang="zh-CN" altLang="en-US" dirty="0"/>
              <a:t>个最邻近样本中最多数的类别</a:t>
            </a:r>
            <a:endParaRPr lang="zh-CN" altLang="en-US" dirty="0"/>
          </a:p>
        </p:txBody>
      </p:sp>
      <p:pic>
        <p:nvPicPr>
          <p:cNvPr id="4" name="图片 3"/>
          <p:cNvPicPr>
            <a:picLocks noChangeAspect="1"/>
          </p:cNvPicPr>
          <p:nvPr/>
        </p:nvPicPr>
        <p:blipFill>
          <a:blip r:embed="rId1"/>
          <a:stretch>
            <a:fillRect/>
          </a:stretch>
        </p:blipFill>
        <p:spPr>
          <a:xfrm>
            <a:off x="2470666" y="940560"/>
            <a:ext cx="420660" cy="532051"/>
          </a:xfrm>
          <a:prstGeom prst="rect">
            <a:avLst/>
          </a:prstGeom>
        </p:spPr>
      </p:pic>
      <p:pic>
        <p:nvPicPr>
          <p:cNvPr id="6" name="图片 5"/>
          <p:cNvPicPr>
            <a:picLocks noChangeAspect="1"/>
          </p:cNvPicPr>
          <p:nvPr/>
        </p:nvPicPr>
        <p:blipFill>
          <a:blip r:embed="rId2"/>
          <a:stretch>
            <a:fillRect/>
          </a:stretch>
        </p:blipFill>
        <p:spPr>
          <a:xfrm>
            <a:off x="1481435" y="3972603"/>
            <a:ext cx="402371" cy="432854"/>
          </a:xfrm>
          <a:prstGeom prst="rect">
            <a:avLst/>
          </a:prstGeom>
        </p:spPr>
      </p:pic>
      <p:pic>
        <p:nvPicPr>
          <p:cNvPr id="7" name="图片 6"/>
          <p:cNvPicPr>
            <a:picLocks noChangeAspect="1"/>
          </p:cNvPicPr>
          <p:nvPr/>
        </p:nvPicPr>
        <p:blipFill>
          <a:blip r:embed="rId3"/>
          <a:stretch>
            <a:fillRect/>
          </a:stretch>
        </p:blipFill>
        <p:spPr>
          <a:xfrm>
            <a:off x="2470666" y="3134649"/>
            <a:ext cx="4191434" cy="2541615"/>
          </a:xfrm>
          <a:prstGeom prst="rect">
            <a:avLst/>
          </a:prstGeom>
        </p:spPr>
      </p:pic>
      <p:pic>
        <p:nvPicPr>
          <p:cNvPr id="8" name="图片 7"/>
          <p:cNvPicPr>
            <a:picLocks noChangeAspect="1"/>
          </p:cNvPicPr>
          <p:nvPr/>
        </p:nvPicPr>
        <p:blipFill>
          <a:blip r:embed="rId4"/>
          <a:stretch>
            <a:fillRect/>
          </a:stretch>
        </p:blipFill>
        <p:spPr>
          <a:xfrm>
            <a:off x="7113038" y="3260191"/>
            <a:ext cx="4191434" cy="2290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14:pan dir="u"/>
      </p:transition>
    </mc:Choice>
    <mc:Fallback>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19917" y="233266"/>
            <a:ext cx="9399765" cy="2657035"/>
          </a:xfrm>
          <a:prstGeom prst="rect">
            <a:avLst/>
          </a:prstGeom>
        </p:spPr>
      </p:pic>
      <p:sp>
        <p:nvSpPr>
          <p:cNvPr id="6" name="内容占位符 5"/>
          <p:cNvSpPr>
            <a:spLocks noGrp="1"/>
          </p:cNvSpPr>
          <p:nvPr>
            <p:ph sz="half" idx="1"/>
          </p:nvPr>
        </p:nvSpPr>
        <p:spPr>
          <a:xfrm>
            <a:off x="838200" y="3060441"/>
            <a:ext cx="9640078" cy="3116522"/>
          </a:xfrm>
        </p:spPr>
        <p:txBody>
          <a:bodyPr/>
          <a:lstStyle/>
          <a:p>
            <a:pPr marL="0" indent="0">
              <a:buNone/>
            </a:pPr>
            <a:r>
              <a:rPr lang="zh-CN" altLang="en-US" sz="2000" dirty="0">
                <a:solidFill>
                  <a:schemeClr val="accent2"/>
                </a:solidFill>
                <a:latin typeface="宋体" panose="02010600030101010101" pitchFamily="2" charset="-122"/>
              </a:rPr>
              <a:t>得到样本集中电影与未知电影的距离，按照距离递增排序，可以找到</a:t>
            </a:r>
            <a:r>
              <a:rPr lang="en-US" altLang="zh-CN" sz="2000" dirty="0">
                <a:solidFill>
                  <a:schemeClr val="accent2"/>
                </a:solidFill>
                <a:latin typeface="宋体" panose="02010600030101010101" pitchFamily="2" charset="-122"/>
              </a:rPr>
              <a:t>k</a:t>
            </a:r>
            <a:r>
              <a:rPr lang="zh-CN" altLang="en-US" sz="2000" dirty="0">
                <a:solidFill>
                  <a:schemeClr val="accent2"/>
                </a:solidFill>
                <a:latin typeface="宋体" panose="02010600030101010101" pitchFamily="2" charset="-122"/>
              </a:rPr>
              <a:t>个距离最近的电影</a:t>
            </a:r>
            <a:endParaRPr lang="en-US" altLang="zh-CN" sz="2000" dirty="0">
              <a:solidFill>
                <a:schemeClr val="accent2"/>
              </a:solidFill>
              <a:latin typeface="宋体" panose="02010600030101010101" pitchFamily="2" charset="-122"/>
            </a:endParaRPr>
          </a:p>
          <a:p>
            <a:pPr marL="0" indent="0">
              <a:buNone/>
            </a:pPr>
            <a:r>
              <a:rPr lang="zh-CN" altLang="en-US" sz="2000" dirty="0">
                <a:solidFill>
                  <a:schemeClr val="accent2"/>
                </a:solidFill>
                <a:latin typeface="宋体" panose="02010600030101010101" pitchFamily="2" charset="-122"/>
              </a:rPr>
              <a:t>假如</a:t>
            </a:r>
            <a:r>
              <a:rPr lang="en-US" altLang="zh-CN" sz="2000" dirty="0">
                <a:solidFill>
                  <a:schemeClr val="accent2"/>
                </a:solidFill>
                <a:latin typeface="宋体" panose="02010600030101010101" pitchFamily="2" charset="-122"/>
              </a:rPr>
              <a:t>k=3</a:t>
            </a:r>
            <a:r>
              <a:rPr lang="zh-CN" altLang="en-US" sz="2000" dirty="0">
                <a:solidFill>
                  <a:schemeClr val="accent2"/>
                </a:solidFill>
                <a:latin typeface="宋体" panose="02010600030101010101" pitchFamily="2" charset="-122"/>
              </a:rPr>
              <a:t>，则最靠近的电影依次是前三个，而这三部都是爱情片，所以判断未知电影也是爱情片</a:t>
            </a:r>
            <a:endParaRPr lang="zh-CN" altLang="en-US" sz="2000" dirty="0">
              <a:solidFill>
                <a:schemeClr val="accent2"/>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20713ea3-5cb6-49de-993b-40db6e0e41b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52496" y="2087869"/>
            <a:ext cx="6426156" cy="3383569"/>
            <a:chOff x="974242" y="2917524"/>
            <a:chExt cx="5393152" cy="2839660"/>
          </a:xfrm>
        </p:grpSpPr>
        <p:grpSp>
          <p:nvGrpSpPr>
            <p:cNvPr id="145" name="íṥḻïďê"/>
            <p:cNvGrpSpPr/>
            <p:nvPr/>
          </p:nvGrpSpPr>
          <p:grpSpPr>
            <a:xfrm>
              <a:off x="974242" y="2938840"/>
              <a:ext cx="5177332" cy="2748444"/>
              <a:chOff x="918668" y="3431663"/>
              <a:chExt cx="5177332" cy="2748444"/>
            </a:xfrm>
          </p:grpSpPr>
          <p:sp>
            <p:nvSpPr>
              <p:cNvPr id="147" name="î$ľïdê"/>
              <p:cNvSpPr/>
              <p:nvPr/>
            </p:nvSpPr>
            <p:spPr>
              <a:xfrm>
                <a:off x="918668" y="3431663"/>
                <a:ext cx="5143500" cy="3880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en-US" sz="1400" dirty="0">
                  <a:solidFill>
                    <a:schemeClr val="dk1">
                      <a:lumMod val="10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48" name="išḷîḑé"/>
              <p:cNvSpPr/>
              <p:nvPr/>
            </p:nvSpPr>
            <p:spPr>
              <a:xfrm>
                <a:off x="952500" y="4021752"/>
                <a:ext cx="5143500" cy="3880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en-US" sz="1400" dirty="0">
                  <a:solidFill>
                    <a:schemeClr val="dk1">
                      <a:lumMod val="10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49" name="îŝļïḍè"/>
              <p:cNvSpPr/>
              <p:nvPr/>
            </p:nvSpPr>
            <p:spPr>
              <a:xfrm>
                <a:off x="952500" y="4611841"/>
                <a:ext cx="5143500" cy="3880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en-US" sz="1400" dirty="0">
                  <a:solidFill>
                    <a:schemeClr val="dk1">
                      <a:lumMod val="10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0" name="îŝ1iḓe"/>
              <p:cNvSpPr/>
              <p:nvPr/>
            </p:nvSpPr>
            <p:spPr>
              <a:xfrm>
                <a:off x="952500" y="5201930"/>
                <a:ext cx="5143500" cy="3880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en-US" sz="1400" dirty="0">
                  <a:solidFill>
                    <a:schemeClr val="dk1">
                      <a:lumMod val="10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1" name="îṡḷïḓé"/>
              <p:cNvSpPr/>
              <p:nvPr/>
            </p:nvSpPr>
            <p:spPr>
              <a:xfrm>
                <a:off x="952500" y="5792019"/>
                <a:ext cx="5143500" cy="3880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en-US" sz="1400" dirty="0">
                  <a:solidFill>
                    <a:schemeClr val="dk1">
                      <a:lumMod val="10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2" name="íSḻiďe"/>
              <p:cNvSpPr/>
              <p:nvPr/>
            </p:nvSpPr>
            <p:spPr>
              <a:xfrm>
                <a:off x="952500" y="3431663"/>
                <a:ext cx="384048" cy="38808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3" name="i$ľiḑe"/>
              <p:cNvSpPr/>
              <p:nvPr/>
            </p:nvSpPr>
            <p:spPr>
              <a:xfrm>
                <a:off x="952500" y="4021752"/>
                <a:ext cx="384048" cy="388088"/>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4" name="ísḻîḑé"/>
              <p:cNvSpPr/>
              <p:nvPr/>
            </p:nvSpPr>
            <p:spPr>
              <a:xfrm>
                <a:off x="952500" y="4612908"/>
                <a:ext cx="384048" cy="388088"/>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5" name="îSļíďè"/>
              <p:cNvSpPr/>
              <p:nvPr/>
            </p:nvSpPr>
            <p:spPr>
              <a:xfrm>
                <a:off x="952500" y="5200863"/>
                <a:ext cx="384048" cy="388088"/>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6" name="ïṩľíḋé"/>
              <p:cNvSpPr/>
              <p:nvPr/>
            </p:nvSpPr>
            <p:spPr>
              <a:xfrm>
                <a:off x="952500" y="5792019"/>
                <a:ext cx="384048" cy="388088"/>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2" name="íSḻiďe"/>
              <p:cNvSpPr/>
              <p:nvPr/>
            </p:nvSpPr>
            <p:spPr>
              <a:xfrm>
                <a:off x="1065264" y="3546576"/>
                <a:ext cx="158519" cy="158260"/>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3" name="i$ľiḑe"/>
              <p:cNvSpPr/>
              <p:nvPr/>
            </p:nvSpPr>
            <p:spPr>
              <a:xfrm>
                <a:off x="1065264" y="4136656"/>
                <a:ext cx="158519" cy="158279"/>
              </a:xfrm>
              <a:custGeom>
                <a:avLst/>
                <a:gdLst>
                  <a:gd name="connsiteX0" fmla="*/ 278498 w 607639"/>
                  <a:gd name="connsiteY0" fmla="*/ 505578 h 606722"/>
                  <a:gd name="connsiteX1" fmla="*/ 253131 w 607639"/>
                  <a:gd name="connsiteY1" fmla="*/ 530820 h 606722"/>
                  <a:gd name="connsiteX2" fmla="*/ 278498 w 607639"/>
                  <a:gd name="connsiteY2" fmla="*/ 556150 h 606722"/>
                  <a:gd name="connsiteX3" fmla="*/ 506351 w 607639"/>
                  <a:gd name="connsiteY3" fmla="*/ 556150 h 606722"/>
                  <a:gd name="connsiteX4" fmla="*/ 531629 w 607639"/>
                  <a:gd name="connsiteY4" fmla="*/ 530820 h 606722"/>
                  <a:gd name="connsiteX5" fmla="*/ 506351 w 607639"/>
                  <a:gd name="connsiteY5" fmla="*/ 505578 h 606722"/>
                  <a:gd name="connsiteX6" fmla="*/ 126566 w 607639"/>
                  <a:gd name="connsiteY6" fmla="*/ 505578 h 606722"/>
                  <a:gd name="connsiteX7" fmla="*/ 101288 w 607639"/>
                  <a:gd name="connsiteY7" fmla="*/ 530820 h 606722"/>
                  <a:gd name="connsiteX8" fmla="*/ 126566 w 607639"/>
                  <a:gd name="connsiteY8" fmla="*/ 556150 h 606722"/>
                  <a:gd name="connsiteX9" fmla="*/ 177210 w 607639"/>
                  <a:gd name="connsiteY9" fmla="*/ 556150 h 606722"/>
                  <a:gd name="connsiteX10" fmla="*/ 202576 w 607639"/>
                  <a:gd name="connsiteY10" fmla="*/ 530820 h 606722"/>
                  <a:gd name="connsiteX11" fmla="*/ 177210 w 607639"/>
                  <a:gd name="connsiteY11" fmla="*/ 505578 h 606722"/>
                  <a:gd name="connsiteX12" fmla="*/ 0 w 607639"/>
                  <a:gd name="connsiteY12" fmla="*/ 455006 h 606722"/>
                  <a:gd name="connsiteX13" fmla="*/ 607639 w 607639"/>
                  <a:gd name="connsiteY13" fmla="*/ 455006 h 606722"/>
                  <a:gd name="connsiteX14" fmla="*/ 607639 w 607639"/>
                  <a:gd name="connsiteY14" fmla="*/ 581392 h 606722"/>
                  <a:gd name="connsiteX15" fmla="*/ 582273 w 607639"/>
                  <a:gd name="connsiteY15" fmla="*/ 606722 h 606722"/>
                  <a:gd name="connsiteX16" fmla="*/ 25278 w 607639"/>
                  <a:gd name="connsiteY16" fmla="*/ 606722 h 606722"/>
                  <a:gd name="connsiteX17" fmla="*/ 0 w 607639"/>
                  <a:gd name="connsiteY17" fmla="*/ 581392 h 606722"/>
                  <a:gd name="connsiteX18" fmla="*/ 253118 w 607639"/>
                  <a:gd name="connsiteY18" fmla="*/ 173662 h 606722"/>
                  <a:gd name="connsiteX19" fmla="*/ 334127 w 607639"/>
                  <a:gd name="connsiteY19" fmla="*/ 227503 h 606722"/>
                  <a:gd name="connsiteX20" fmla="*/ 253118 w 607639"/>
                  <a:gd name="connsiteY20" fmla="*/ 281345 h 606722"/>
                  <a:gd name="connsiteX21" fmla="*/ 215927 w 607639"/>
                  <a:gd name="connsiteY21" fmla="*/ 104075 h 606722"/>
                  <a:gd name="connsiteX22" fmla="*/ 202576 w 607639"/>
                  <a:gd name="connsiteY22" fmla="*/ 126384 h 606722"/>
                  <a:gd name="connsiteX23" fmla="*/ 202576 w 607639"/>
                  <a:gd name="connsiteY23" fmla="*/ 328669 h 606722"/>
                  <a:gd name="connsiteX24" fmla="*/ 215927 w 607639"/>
                  <a:gd name="connsiteY24" fmla="*/ 350977 h 606722"/>
                  <a:gd name="connsiteX25" fmla="*/ 227854 w 607639"/>
                  <a:gd name="connsiteY25" fmla="*/ 353910 h 606722"/>
                  <a:gd name="connsiteX26" fmla="*/ 241917 w 607639"/>
                  <a:gd name="connsiteY26" fmla="*/ 349644 h 606722"/>
                  <a:gd name="connsiteX27" fmla="*/ 393849 w 607639"/>
                  <a:gd name="connsiteY27" fmla="*/ 248590 h 606722"/>
                  <a:gd name="connsiteX28" fmla="*/ 405063 w 607639"/>
                  <a:gd name="connsiteY28" fmla="*/ 227526 h 606722"/>
                  <a:gd name="connsiteX29" fmla="*/ 393849 w 607639"/>
                  <a:gd name="connsiteY29" fmla="*/ 206462 h 606722"/>
                  <a:gd name="connsiteX30" fmla="*/ 241917 w 607639"/>
                  <a:gd name="connsiteY30" fmla="*/ 105409 h 606722"/>
                  <a:gd name="connsiteX31" fmla="*/ 215927 w 607639"/>
                  <a:gd name="connsiteY31" fmla="*/ 104075 h 606722"/>
                  <a:gd name="connsiteX32" fmla="*/ 25278 w 607639"/>
                  <a:gd name="connsiteY32" fmla="*/ 0 h 606722"/>
                  <a:gd name="connsiteX33" fmla="*/ 582273 w 607639"/>
                  <a:gd name="connsiteY33" fmla="*/ 0 h 606722"/>
                  <a:gd name="connsiteX34" fmla="*/ 607639 w 607639"/>
                  <a:gd name="connsiteY34" fmla="*/ 25241 h 606722"/>
                  <a:gd name="connsiteX35" fmla="*/ 607639 w 607639"/>
                  <a:gd name="connsiteY35" fmla="*/ 404481 h 606722"/>
                  <a:gd name="connsiteX36" fmla="*/ 0 w 607639"/>
                  <a:gd name="connsiteY36" fmla="*/ 404481 h 606722"/>
                  <a:gd name="connsiteX37" fmla="*/ 0 w 607639"/>
                  <a:gd name="connsiteY37" fmla="*/ 25241 h 606722"/>
                  <a:gd name="connsiteX38" fmla="*/ 25278 w 607639"/>
                  <a:gd name="connsiteY3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7639" h="606722">
                    <a:moveTo>
                      <a:pt x="278498" y="505578"/>
                    </a:moveTo>
                    <a:cubicBezTo>
                      <a:pt x="264524" y="505578"/>
                      <a:pt x="253131" y="516866"/>
                      <a:pt x="253131" y="530820"/>
                    </a:cubicBezTo>
                    <a:cubicBezTo>
                      <a:pt x="253131" y="544774"/>
                      <a:pt x="264524" y="556150"/>
                      <a:pt x="278498" y="556150"/>
                    </a:cubicBezTo>
                    <a:lnTo>
                      <a:pt x="506351" y="556150"/>
                    </a:lnTo>
                    <a:cubicBezTo>
                      <a:pt x="520325" y="556150"/>
                      <a:pt x="531629" y="544774"/>
                      <a:pt x="531629" y="530820"/>
                    </a:cubicBezTo>
                    <a:cubicBezTo>
                      <a:pt x="531629" y="516866"/>
                      <a:pt x="520325" y="505578"/>
                      <a:pt x="506351" y="505578"/>
                    </a:cubicBezTo>
                    <a:close/>
                    <a:moveTo>
                      <a:pt x="126566" y="505578"/>
                    </a:moveTo>
                    <a:cubicBezTo>
                      <a:pt x="112592" y="505578"/>
                      <a:pt x="101288" y="516866"/>
                      <a:pt x="101288" y="530820"/>
                    </a:cubicBezTo>
                    <a:cubicBezTo>
                      <a:pt x="101288" y="544774"/>
                      <a:pt x="112592" y="556150"/>
                      <a:pt x="126566" y="556150"/>
                    </a:cubicBezTo>
                    <a:lnTo>
                      <a:pt x="177210" y="556150"/>
                    </a:lnTo>
                    <a:cubicBezTo>
                      <a:pt x="191184" y="556150"/>
                      <a:pt x="202576" y="544774"/>
                      <a:pt x="202576" y="530820"/>
                    </a:cubicBezTo>
                    <a:cubicBezTo>
                      <a:pt x="202576" y="516866"/>
                      <a:pt x="191184" y="505578"/>
                      <a:pt x="177210" y="505578"/>
                    </a:cubicBezTo>
                    <a:close/>
                    <a:moveTo>
                      <a:pt x="0" y="455006"/>
                    </a:moveTo>
                    <a:lnTo>
                      <a:pt x="607639" y="455006"/>
                    </a:lnTo>
                    <a:lnTo>
                      <a:pt x="607639" y="581392"/>
                    </a:lnTo>
                    <a:cubicBezTo>
                      <a:pt x="607639" y="595346"/>
                      <a:pt x="596336" y="606722"/>
                      <a:pt x="582273" y="606722"/>
                    </a:cubicBezTo>
                    <a:lnTo>
                      <a:pt x="25278" y="606722"/>
                    </a:lnTo>
                    <a:cubicBezTo>
                      <a:pt x="11304" y="606722"/>
                      <a:pt x="0" y="595346"/>
                      <a:pt x="0" y="581392"/>
                    </a:cubicBezTo>
                    <a:close/>
                    <a:moveTo>
                      <a:pt x="253118" y="173662"/>
                    </a:moveTo>
                    <a:lnTo>
                      <a:pt x="334127" y="227503"/>
                    </a:lnTo>
                    <a:lnTo>
                      <a:pt x="253118" y="281345"/>
                    </a:lnTo>
                    <a:close/>
                    <a:moveTo>
                      <a:pt x="215927" y="104075"/>
                    </a:moveTo>
                    <a:cubicBezTo>
                      <a:pt x="207650" y="108519"/>
                      <a:pt x="202576" y="117052"/>
                      <a:pt x="202576" y="126384"/>
                    </a:cubicBezTo>
                    <a:lnTo>
                      <a:pt x="202576" y="328669"/>
                    </a:lnTo>
                    <a:cubicBezTo>
                      <a:pt x="202576" y="338001"/>
                      <a:pt x="207650" y="346533"/>
                      <a:pt x="215927" y="350977"/>
                    </a:cubicBezTo>
                    <a:cubicBezTo>
                      <a:pt x="219665" y="352932"/>
                      <a:pt x="223759" y="353910"/>
                      <a:pt x="227854" y="353910"/>
                    </a:cubicBezTo>
                    <a:cubicBezTo>
                      <a:pt x="232749" y="353910"/>
                      <a:pt x="237644" y="352488"/>
                      <a:pt x="241917" y="349644"/>
                    </a:cubicBezTo>
                    <a:lnTo>
                      <a:pt x="393849" y="248590"/>
                    </a:lnTo>
                    <a:cubicBezTo>
                      <a:pt x="400880" y="243880"/>
                      <a:pt x="405063" y="235969"/>
                      <a:pt x="405063" y="227526"/>
                    </a:cubicBezTo>
                    <a:cubicBezTo>
                      <a:pt x="405063" y="219083"/>
                      <a:pt x="400880" y="211173"/>
                      <a:pt x="393849" y="206462"/>
                    </a:cubicBezTo>
                    <a:lnTo>
                      <a:pt x="241917" y="105409"/>
                    </a:lnTo>
                    <a:cubicBezTo>
                      <a:pt x="234173" y="100165"/>
                      <a:pt x="224116" y="99720"/>
                      <a:pt x="215927" y="104075"/>
                    </a:cubicBezTo>
                    <a:close/>
                    <a:moveTo>
                      <a:pt x="25278" y="0"/>
                    </a:moveTo>
                    <a:lnTo>
                      <a:pt x="582273" y="0"/>
                    </a:lnTo>
                    <a:cubicBezTo>
                      <a:pt x="596336" y="0"/>
                      <a:pt x="607639" y="11287"/>
                      <a:pt x="607639" y="25241"/>
                    </a:cubicBezTo>
                    <a:lnTo>
                      <a:pt x="607639" y="404481"/>
                    </a:lnTo>
                    <a:lnTo>
                      <a:pt x="0" y="404481"/>
                    </a:lnTo>
                    <a:lnTo>
                      <a:pt x="0" y="25241"/>
                    </a:lnTo>
                    <a:cubicBezTo>
                      <a:pt x="0" y="11287"/>
                      <a:pt x="11304" y="0"/>
                      <a:pt x="252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4" name="ísḻîḑé"/>
              <p:cNvSpPr/>
              <p:nvPr/>
            </p:nvSpPr>
            <p:spPr>
              <a:xfrm>
                <a:off x="1065264" y="4729237"/>
                <a:ext cx="158519" cy="155428"/>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5" name="îSļíďè"/>
              <p:cNvSpPr/>
              <p:nvPr/>
            </p:nvSpPr>
            <p:spPr>
              <a:xfrm>
                <a:off x="1065264" y="5339173"/>
                <a:ext cx="158519" cy="111467"/>
              </a:xfrm>
              <a:custGeom>
                <a:avLst/>
                <a:gdLst>
                  <a:gd name="connsiteX0" fmla="*/ 449927 w 558430"/>
                  <a:gd name="connsiteY0" fmla="*/ 167891 h 392678"/>
                  <a:gd name="connsiteX1" fmla="*/ 444760 w 558430"/>
                  <a:gd name="connsiteY1" fmla="*/ 178218 h 392678"/>
                  <a:gd name="connsiteX2" fmla="*/ 431843 w 558430"/>
                  <a:gd name="connsiteY2" fmla="*/ 204034 h 392678"/>
                  <a:gd name="connsiteX3" fmla="*/ 452510 w 558430"/>
                  <a:gd name="connsiteY3" fmla="*/ 204034 h 392678"/>
                  <a:gd name="connsiteX4" fmla="*/ 449927 w 558430"/>
                  <a:gd name="connsiteY4" fmla="*/ 178218 h 392678"/>
                  <a:gd name="connsiteX5" fmla="*/ 449927 w 558430"/>
                  <a:gd name="connsiteY5" fmla="*/ 167891 h 392678"/>
                  <a:gd name="connsiteX6" fmla="*/ 434427 w 558430"/>
                  <a:gd name="connsiteY6" fmla="*/ 124004 h 392678"/>
                  <a:gd name="connsiteX7" fmla="*/ 478344 w 558430"/>
                  <a:gd name="connsiteY7" fmla="*/ 124004 h 392678"/>
                  <a:gd name="connsiteX8" fmla="*/ 496428 w 558430"/>
                  <a:gd name="connsiteY8" fmla="*/ 271155 h 392678"/>
                  <a:gd name="connsiteX9" fmla="*/ 457677 w 558430"/>
                  <a:gd name="connsiteY9" fmla="*/ 271155 h 392678"/>
                  <a:gd name="connsiteX10" fmla="*/ 452510 w 558430"/>
                  <a:gd name="connsiteY10" fmla="*/ 235013 h 392678"/>
                  <a:gd name="connsiteX11" fmla="*/ 421510 w 558430"/>
                  <a:gd name="connsiteY11" fmla="*/ 235013 h 392678"/>
                  <a:gd name="connsiteX12" fmla="*/ 403426 w 558430"/>
                  <a:gd name="connsiteY12" fmla="*/ 271155 h 392678"/>
                  <a:gd name="connsiteX13" fmla="*/ 362091 w 558430"/>
                  <a:gd name="connsiteY13" fmla="*/ 271155 h 392678"/>
                  <a:gd name="connsiteX14" fmla="*/ 232747 w 558430"/>
                  <a:gd name="connsiteY14" fmla="*/ 124004 h 392678"/>
                  <a:gd name="connsiteX15" fmla="*/ 269088 w 558430"/>
                  <a:gd name="connsiteY15" fmla="*/ 124004 h 392678"/>
                  <a:gd name="connsiteX16" fmla="*/ 243130 w 558430"/>
                  <a:gd name="connsiteY16" fmla="*/ 271155 h 392678"/>
                  <a:gd name="connsiteX17" fmla="*/ 204193 w 558430"/>
                  <a:gd name="connsiteY17" fmla="*/ 271155 h 392678"/>
                  <a:gd name="connsiteX18" fmla="*/ 51668 w 558430"/>
                  <a:gd name="connsiteY18" fmla="*/ 124004 h 392678"/>
                  <a:gd name="connsiteX19" fmla="*/ 116336 w 558430"/>
                  <a:gd name="connsiteY19" fmla="*/ 124004 h 392678"/>
                  <a:gd name="connsiteX20" fmla="*/ 124097 w 558430"/>
                  <a:gd name="connsiteY20" fmla="*/ 193707 h 392678"/>
                  <a:gd name="connsiteX21" fmla="*/ 126683 w 558430"/>
                  <a:gd name="connsiteY21" fmla="*/ 216941 h 392678"/>
                  <a:gd name="connsiteX22" fmla="*/ 137030 w 558430"/>
                  <a:gd name="connsiteY22" fmla="*/ 191126 h 392678"/>
                  <a:gd name="connsiteX23" fmla="*/ 170658 w 558430"/>
                  <a:gd name="connsiteY23" fmla="*/ 124004 h 392678"/>
                  <a:gd name="connsiteX24" fmla="*/ 212046 w 558430"/>
                  <a:gd name="connsiteY24" fmla="*/ 124004 h 392678"/>
                  <a:gd name="connsiteX25" fmla="*/ 137030 w 558430"/>
                  <a:gd name="connsiteY25" fmla="*/ 271155 h 392678"/>
                  <a:gd name="connsiteX26" fmla="*/ 95642 w 558430"/>
                  <a:gd name="connsiteY26" fmla="*/ 271155 h 392678"/>
                  <a:gd name="connsiteX27" fmla="*/ 80122 w 558430"/>
                  <a:gd name="connsiteY27" fmla="*/ 152402 h 392678"/>
                  <a:gd name="connsiteX28" fmla="*/ 118923 w 558430"/>
                  <a:gd name="connsiteY28" fmla="*/ 175636 h 392678"/>
                  <a:gd name="connsiteX29" fmla="*/ 338667 w 558430"/>
                  <a:gd name="connsiteY29" fmla="*/ 121524 h 392678"/>
                  <a:gd name="connsiteX30" fmla="*/ 372222 w 558430"/>
                  <a:gd name="connsiteY30" fmla="*/ 129264 h 392678"/>
                  <a:gd name="connsiteX31" fmla="*/ 377384 w 558430"/>
                  <a:gd name="connsiteY31" fmla="*/ 129264 h 392678"/>
                  <a:gd name="connsiteX32" fmla="*/ 364479 w 558430"/>
                  <a:gd name="connsiteY32" fmla="*/ 162802 h 392678"/>
                  <a:gd name="connsiteX33" fmla="*/ 359316 w 558430"/>
                  <a:gd name="connsiteY33" fmla="*/ 160222 h 392678"/>
                  <a:gd name="connsiteX34" fmla="*/ 336086 w 558430"/>
                  <a:gd name="connsiteY34" fmla="*/ 155062 h 392678"/>
                  <a:gd name="connsiteX35" fmla="*/ 320599 w 558430"/>
                  <a:gd name="connsiteY35" fmla="*/ 165381 h 392678"/>
                  <a:gd name="connsiteX36" fmla="*/ 336086 w 558430"/>
                  <a:gd name="connsiteY36" fmla="*/ 180860 h 392678"/>
                  <a:gd name="connsiteX37" fmla="*/ 367060 w 558430"/>
                  <a:gd name="connsiteY37" fmla="*/ 222138 h 392678"/>
                  <a:gd name="connsiteX38" fmla="*/ 307694 w 558430"/>
                  <a:gd name="connsiteY38" fmla="*/ 271155 h 392678"/>
                  <a:gd name="connsiteX39" fmla="*/ 263815 w 558430"/>
                  <a:gd name="connsiteY39" fmla="*/ 260836 h 392678"/>
                  <a:gd name="connsiteX40" fmla="*/ 261234 w 558430"/>
                  <a:gd name="connsiteY40" fmla="*/ 258256 h 392678"/>
                  <a:gd name="connsiteX41" fmla="*/ 274139 w 558430"/>
                  <a:gd name="connsiteY41" fmla="*/ 227298 h 392678"/>
                  <a:gd name="connsiteX42" fmla="*/ 279302 w 558430"/>
                  <a:gd name="connsiteY42" fmla="*/ 229878 h 392678"/>
                  <a:gd name="connsiteX43" fmla="*/ 310275 w 558430"/>
                  <a:gd name="connsiteY43" fmla="*/ 237617 h 392678"/>
                  <a:gd name="connsiteX44" fmla="*/ 325762 w 558430"/>
                  <a:gd name="connsiteY44" fmla="*/ 227298 h 392678"/>
                  <a:gd name="connsiteX45" fmla="*/ 310275 w 558430"/>
                  <a:gd name="connsiteY45" fmla="*/ 211819 h 392678"/>
                  <a:gd name="connsiteX46" fmla="*/ 279302 w 558430"/>
                  <a:gd name="connsiteY46" fmla="*/ 170541 h 392678"/>
                  <a:gd name="connsiteX47" fmla="*/ 338667 w 558430"/>
                  <a:gd name="connsiteY47" fmla="*/ 121524 h 392678"/>
                  <a:gd name="connsiteX48" fmla="*/ 31024 w 558430"/>
                  <a:gd name="connsiteY48" fmla="*/ 33584 h 392678"/>
                  <a:gd name="connsiteX49" fmla="*/ 33609 w 558430"/>
                  <a:gd name="connsiteY49" fmla="*/ 359094 h 392678"/>
                  <a:gd name="connsiteX50" fmla="*/ 524821 w 558430"/>
                  <a:gd name="connsiteY50" fmla="*/ 359094 h 392678"/>
                  <a:gd name="connsiteX51" fmla="*/ 524821 w 558430"/>
                  <a:gd name="connsiteY51" fmla="*/ 33584 h 392678"/>
                  <a:gd name="connsiteX52" fmla="*/ 31024 w 558430"/>
                  <a:gd name="connsiteY52" fmla="*/ 0 h 392678"/>
                  <a:gd name="connsiteX53" fmla="*/ 527406 w 558430"/>
                  <a:gd name="connsiteY53" fmla="*/ 0 h 392678"/>
                  <a:gd name="connsiteX54" fmla="*/ 558430 w 558430"/>
                  <a:gd name="connsiteY54" fmla="*/ 33584 h 392678"/>
                  <a:gd name="connsiteX55" fmla="*/ 558430 w 558430"/>
                  <a:gd name="connsiteY55" fmla="*/ 359094 h 392678"/>
                  <a:gd name="connsiteX56" fmla="*/ 527406 w 558430"/>
                  <a:gd name="connsiteY56" fmla="*/ 392678 h 392678"/>
                  <a:gd name="connsiteX57" fmla="*/ 31024 w 558430"/>
                  <a:gd name="connsiteY57" fmla="*/ 392678 h 392678"/>
                  <a:gd name="connsiteX58" fmla="*/ 0 w 558430"/>
                  <a:gd name="connsiteY58" fmla="*/ 359094 h 392678"/>
                  <a:gd name="connsiteX59" fmla="*/ 0 w 558430"/>
                  <a:gd name="connsiteY59" fmla="*/ 33584 h 392678"/>
                  <a:gd name="connsiteX60" fmla="*/ 31024 w 558430"/>
                  <a:gd name="connsiteY60" fmla="*/ 0 h 39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58430" h="392678">
                    <a:moveTo>
                      <a:pt x="449927" y="167891"/>
                    </a:moveTo>
                    <a:cubicBezTo>
                      <a:pt x="447344" y="173054"/>
                      <a:pt x="444760" y="175636"/>
                      <a:pt x="444760" y="178218"/>
                    </a:cubicBezTo>
                    <a:lnTo>
                      <a:pt x="431843" y="204034"/>
                    </a:lnTo>
                    <a:lnTo>
                      <a:pt x="452510" y="204034"/>
                    </a:lnTo>
                    <a:lnTo>
                      <a:pt x="449927" y="178218"/>
                    </a:lnTo>
                    <a:cubicBezTo>
                      <a:pt x="449927" y="175636"/>
                      <a:pt x="449927" y="170473"/>
                      <a:pt x="449927" y="167891"/>
                    </a:cubicBezTo>
                    <a:close/>
                    <a:moveTo>
                      <a:pt x="434427" y="124004"/>
                    </a:moveTo>
                    <a:lnTo>
                      <a:pt x="478344" y="124004"/>
                    </a:lnTo>
                    <a:lnTo>
                      <a:pt x="496428" y="271155"/>
                    </a:lnTo>
                    <a:lnTo>
                      <a:pt x="457677" y="271155"/>
                    </a:lnTo>
                    <a:lnTo>
                      <a:pt x="452510" y="235013"/>
                    </a:lnTo>
                    <a:lnTo>
                      <a:pt x="421510" y="235013"/>
                    </a:lnTo>
                    <a:lnTo>
                      <a:pt x="403426" y="271155"/>
                    </a:lnTo>
                    <a:lnTo>
                      <a:pt x="362091" y="271155"/>
                    </a:lnTo>
                    <a:close/>
                    <a:moveTo>
                      <a:pt x="232747" y="124004"/>
                    </a:moveTo>
                    <a:lnTo>
                      <a:pt x="269088" y="124004"/>
                    </a:lnTo>
                    <a:lnTo>
                      <a:pt x="243130" y="271155"/>
                    </a:lnTo>
                    <a:lnTo>
                      <a:pt x="204193" y="271155"/>
                    </a:lnTo>
                    <a:close/>
                    <a:moveTo>
                      <a:pt x="51668" y="124004"/>
                    </a:moveTo>
                    <a:lnTo>
                      <a:pt x="116336" y="124004"/>
                    </a:lnTo>
                    <a:lnTo>
                      <a:pt x="124097" y="193707"/>
                    </a:lnTo>
                    <a:cubicBezTo>
                      <a:pt x="124097" y="201452"/>
                      <a:pt x="124097" y="209197"/>
                      <a:pt x="126683" y="216941"/>
                    </a:cubicBezTo>
                    <a:cubicBezTo>
                      <a:pt x="129270" y="209197"/>
                      <a:pt x="131857" y="201452"/>
                      <a:pt x="137030" y="191126"/>
                    </a:cubicBezTo>
                    <a:lnTo>
                      <a:pt x="170658" y="124004"/>
                    </a:lnTo>
                    <a:lnTo>
                      <a:pt x="212046" y="124004"/>
                    </a:lnTo>
                    <a:lnTo>
                      <a:pt x="137030" y="271155"/>
                    </a:lnTo>
                    <a:lnTo>
                      <a:pt x="95642" y="271155"/>
                    </a:lnTo>
                    <a:lnTo>
                      <a:pt x="80122" y="152402"/>
                    </a:lnTo>
                    <a:lnTo>
                      <a:pt x="118923" y="175636"/>
                    </a:lnTo>
                    <a:close/>
                    <a:moveTo>
                      <a:pt x="338667" y="121524"/>
                    </a:moveTo>
                    <a:cubicBezTo>
                      <a:pt x="351573" y="121524"/>
                      <a:pt x="364479" y="124104"/>
                      <a:pt x="372222" y="129264"/>
                    </a:cubicBezTo>
                    <a:lnTo>
                      <a:pt x="377384" y="129264"/>
                    </a:lnTo>
                    <a:lnTo>
                      <a:pt x="364479" y="162802"/>
                    </a:lnTo>
                    <a:lnTo>
                      <a:pt x="359316" y="160222"/>
                    </a:lnTo>
                    <a:cubicBezTo>
                      <a:pt x="359316" y="160222"/>
                      <a:pt x="348992" y="155062"/>
                      <a:pt x="336086" y="155062"/>
                    </a:cubicBezTo>
                    <a:cubicBezTo>
                      <a:pt x="325762" y="155062"/>
                      <a:pt x="320599" y="160222"/>
                      <a:pt x="320599" y="165381"/>
                    </a:cubicBezTo>
                    <a:cubicBezTo>
                      <a:pt x="320599" y="170541"/>
                      <a:pt x="325762" y="175701"/>
                      <a:pt x="336086" y="180860"/>
                    </a:cubicBezTo>
                    <a:cubicBezTo>
                      <a:pt x="356735" y="191180"/>
                      <a:pt x="367060" y="204079"/>
                      <a:pt x="367060" y="222138"/>
                    </a:cubicBezTo>
                    <a:cubicBezTo>
                      <a:pt x="367060" y="250516"/>
                      <a:pt x="343829" y="271155"/>
                      <a:pt x="307694" y="271155"/>
                    </a:cubicBezTo>
                    <a:cubicBezTo>
                      <a:pt x="289626" y="271155"/>
                      <a:pt x="274139" y="268575"/>
                      <a:pt x="263815" y="260836"/>
                    </a:cubicBezTo>
                    <a:lnTo>
                      <a:pt x="261234" y="258256"/>
                    </a:lnTo>
                    <a:lnTo>
                      <a:pt x="274139" y="227298"/>
                    </a:lnTo>
                    <a:lnTo>
                      <a:pt x="279302" y="229878"/>
                    </a:lnTo>
                    <a:cubicBezTo>
                      <a:pt x="287045" y="235037"/>
                      <a:pt x="299950" y="237617"/>
                      <a:pt x="310275" y="237617"/>
                    </a:cubicBezTo>
                    <a:cubicBezTo>
                      <a:pt x="318018" y="237617"/>
                      <a:pt x="325762" y="235037"/>
                      <a:pt x="325762" y="227298"/>
                    </a:cubicBezTo>
                    <a:cubicBezTo>
                      <a:pt x="325762" y="222138"/>
                      <a:pt x="323180" y="216978"/>
                      <a:pt x="310275" y="211819"/>
                    </a:cubicBezTo>
                    <a:cubicBezTo>
                      <a:pt x="297369" y="201499"/>
                      <a:pt x="279302" y="191180"/>
                      <a:pt x="279302" y="170541"/>
                    </a:cubicBezTo>
                    <a:cubicBezTo>
                      <a:pt x="279302" y="142163"/>
                      <a:pt x="305113" y="121524"/>
                      <a:pt x="338667" y="121524"/>
                    </a:cubicBezTo>
                    <a:close/>
                    <a:moveTo>
                      <a:pt x="31024" y="33584"/>
                    </a:moveTo>
                    <a:lnTo>
                      <a:pt x="33609" y="359094"/>
                    </a:lnTo>
                    <a:lnTo>
                      <a:pt x="524821" y="359094"/>
                    </a:lnTo>
                    <a:lnTo>
                      <a:pt x="524821" y="33584"/>
                    </a:lnTo>
                    <a:close/>
                    <a:moveTo>
                      <a:pt x="31024" y="0"/>
                    </a:moveTo>
                    <a:lnTo>
                      <a:pt x="527406" y="0"/>
                    </a:lnTo>
                    <a:cubicBezTo>
                      <a:pt x="545504" y="0"/>
                      <a:pt x="558430" y="15500"/>
                      <a:pt x="558430" y="33584"/>
                    </a:cubicBezTo>
                    <a:lnTo>
                      <a:pt x="558430" y="359094"/>
                    </a:lnTo>
                    <a:cubicBezTo>
                      <a:pt x="558430" y="377178"/>
                      <a:pt x="545504" y="392678"/>
                      <a:pt x="527406" y="392678"/>
                    </a:cubicBezTo>
                    <a:lnTo>
                      <a:pt x="31024" y="392678"/>
                    </a:lnTo>
                    <a:cubicBezTo>
                      <a:pt x="15512" y="392678"/>
                      <a:pt x="0" y="377178"/>
                      <a:pt x="0" y="359094"/>
                    </a:cubicBezTo>
                    <a:lnTo>
                      <a:pt x="0" y="33584"/>
                    </a:lnTo>
                    <a:cubicBezTo>
                      <a:pt x="0" y="15500"/>
                      <a:pt x="15512" y="0"/>
                      <a:pt x="3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6" name="ïṩľíḋé"/>
              <p:cNvSpPr/>
              <p:nvPr/>
            </p:nvSpPr>
            <p:spPr>
              <a:xfrm>
                <a:off x="1065264" y="5932062"/>
                <a:ext cx="158519" cy="108002"/>
              </a:xfrm>
              <a:custGeom>
                <a:avLst/>
                <a:gdLst>
                  <a:gd name="connsiteX0" fmla="*/ 75544 w 599842"/>
                  <a:gd name="connsiteY0" fmla="*/ 297516 h 408686"/>
                  <a:gd name="connsiteX1" fmla="*/ 392428 w 599842"/>
                  <a:gd name="connsiteY1" fmla="*/ 297516 h 408686"/>
                  <a:gd name="connsiteX2" fmla="*/ 405341 w 599842"/>
                  <a:gd name="connsiteY2" fmla="*/ 311390 h 408686"/>
                  <a:gd name="connsiteX3" fmla="*/ 392428 w 599842"/>
                  <a:gd name="connsiteY3" fmla="*/ 324273 h 408686"/>
                  <a:gd name="connsiteX4" fmla="*/ 75544 w 599842"/>
                  <a:gd name="connsiteY4" fmla="*/ 324273 h 408686"/>
                  <a:gd name="connsiteX5" fmla="*/ 61637 w 599842"/>
                  <a:gd name="connsiteY5" fmla="*/ 311390 h 408686"/>
                  <a:gd name="connsiteX6" fmla="*/ 75544 w 599842"/>
                  <a:gd name="connsiteY6" fmla="*/ 297516 h 408686"/>
                  <a:gd name="connsiteX7" fmla="*/ 75544 w 599842"/>
                  <a:gd name="connsiteY7" fmla="*/ 251009 h 408686"/>
                  <a:gd name="connsiteX8" fmla="*/ 392428 w 599842"/>
                  <a:gd name="connsiteY8" fmla="*/ 251009 h 408686"/>
                  <a:gd name="connsiteX9" fmla="*/ 405341 w 599842"/>
                  <a:gd name="connsiteY9" fmla="*/ 263892 h 408686"/>
                  <a:gd name="connsiteX10" fmla="*/ 392428 w 599842"/>
                  <a:gd name="connsiteY10" fmla="*/ 277766 h 408686"/>
                  <a:gd name="connsiteX11" fmla="*/ 75544 w 599842"/>
                  <a:gd name="connsiteY11" fmla="*/ 277766 h 408686"/>
                  <a:gd name="connsiteX12" fmla="*/ 61637 w 599842"/>
                  <a:gd name="connsiteY12" fmla="*/ 263892 h 408686"/>
                  <a:gd name="connsiteX13" fmla="*/ 75544 w 599842"/>
                  <a:gd name="connsiteY13" fmla="*/ 251009 h 408686"/>
                  <a:gd name="connsiteX14" fmla="*/ 75544 w 599842"/>
                  <a:gd name="connsiteY14" fmla="*/ 204343 h 408686"/>
                  <a:gd name="connsiteX15" fmla="*/ 392428 w 599842"/>
                  <a:gd name="connsiteY15" fmla="*/ 204343 h 408686"/>
                  <a:gd name="connsiteX16" fmla="*/ 405341 w 599842"/>
                  <a:gd name="connsiteY16" fmla="*/ 217244 h 408686"/>
                  <a:gd name="connsiteX17" fmla="*/ 392428 w 599842"/>
                  <a:gd name="connsiteY17" fmla="*/ 230145 h 408686"/>
                  <a:gd name="connsiteX18" fmla="*/ 75544 w 599842"/>
                  <a:gd name="connsiteY18" fmla="*/ 230145 h 408686"/>
                  <a:gd name="connsiteX19" fmla="*/ 61637 w 599842"/>
                  <a:gd name="connsiteY19" fmla="*/ 217244 h 408686"/>
                  <a:gd name="connsiteX20" fmla="*/ 75544 w 599842"/>
                  <a:gd name="connsiteY20" fmla="*/ 204343 h 408686"/>
                  <a:gd name="connsiteX21" fmla="*/ 75544 w 599842"/>
                  <a:gd name="connsiteY21" fmla="*/ 156721 h 408686"/>
                  <a:gd name="connsiteX22" fmla="*/ 392428 w 599842"/>
                  <a:gd name="connsiteY22" fmla="*/ 156721 h 408686"/>
                  <a:gd name="connsiteX23" fmla="*/ 405341 w 599842"/>
                  <a:gd name="connsiteY23" fmla="*/ 170595 h 408686"/>
                  <a:gd name="connsiteX24" fmla="*/ 392428 w 599842"/>
                  <a:gd name="connsiteY24" fmla="*/ 183478 h 408686"/>
                  <a:gd name="connsiteX25" fmla="*/ 75544 w 599842"/>
                  <a:gd name="connsiteY25" fmla="*/ 183478 h 408686"/>
                  <a:gd name="connsiteX26" fmla="*/ 61637 w 599842"/>
                  <a:gd name="connsiteY26" fmla="*/ 170595 h 408686"/>
                  <a:gd name="connsiteX27" fmla="*/ 75544 w 599842"/>
                  <a:gd name="connsiteY27" fmla="*/ 156721 h 408686"/>
                  <a:gd name="connsiteX28" fmla="*/ 75544 w 599842"/>
                  <a:gd name="connsiteY28" fmla="*/ 110055 h 408686"/>
                  <a:gd name="connsiteX29" fmla="*/ 392428 w 599842"/>
                  <a:gd name="connsiteY29" fmla="*/ 110055 h 408686"/>
                  <a:gd name="connsiteX30" fmla="*/ 405341 w 599842"/>
                  <a:gd name="connsiteY30" fmla="*/ 122956 h 408686"/>
                  <a:gd name="connsiteX31" fmla="*/ 392428 w 599842"/>
                  <a:gd name="connsiteY31" fmla="*/ 135857 h 408686"/>
                  <a:gd name="connsiteX32" fmla="*/ 75544 w 599842"/>
                  <a:gd name="connsiteY32" fmla="*/ 135857 h 408686"/>
                  <a:gd name="connsiteX33" fmla="*/ 61637 w 599842"/>
                  <a:gd name="connsiteY33" fmla="*/ 122956 h 408686"/>
                  <a:gd name="connsiteX34" fmla="*/ 75544 w 599842"/>
                  <a:gd name="connsiteY34" fmla="*/ 110055 h 408686"/>
                  <a:gd name="connsiteX35" fmla="*/ 54644 w 599842"/>
                  <a:gd name="connsiteY35" fmla="*/ 94236 h 408686"/>
                  <a:gd name="connsiteX36" fmla="*/ 54644 w 599842"/>
                  <a:gd name="connsiteY36" fmla="*/ 353136 h 408686"/>
                  <a:gd name="connsiteX37" fmla="*/ 457023 w 599842"/>
                  <a:gd name="connsiteY37" fmla="*/ 353136 h 408686"/>
                  <a:gd name="connsiteX38" fmla="*/ 457023 w 599842"/>
                  <a:gd name="connsiteY38" fmla="*/ 217238 h 408686"/>
                  <a:gd name="connsiteX39" fmla="*/ 424236 w 599842"/>
                  <a:gd name="connsiteY39" fmla="*/ 216246 h 408686"/>
                  <a:gd name="connsiteX40" fmla="*/ 411321 w 599842"/>
                  <a:gd name="connsiteY40" fmla="*/ 203351 h 408686"/>
                  <a:gd name="connsiteX41" fmla="*/ 409333 w 599842"/>
                  <a:gd name="connsiteY41" fmla="*/ 159705 h 408686"/>
                  <a:gd name="connsiteX42" fmla="*/ 413308 w 599842"/>
                  <a:gd name="connsiteY42" fmla="*/ 149785 h 408686"/>
                  <a:gd name="connsiteX43" fmla="*/ 457023 w 599842"/>
                  <a:gd name="connsiteY43" fmla="*/ 106139 h 408686"/>
                  <a:gd name="connsiteX44" fmla="*/ 457023 w 599842"/>
                  <a:gd name="connsiteY44" fmla="*/ 94236 h 408686"/>
                  <a:gd name="connsiteX45" fmla="*/ 540479 w 599842"/>
                  <a:gd name="connsiteY45" fmla="*/ 60509 h 408686"/>
                  <a:gd name="connsiteX46" fmla="*/ 436159 w 599842"/>
                  <a:gd name="connsiteY46" fmla="*/ 164665 h 408686"/>
                  <a:gd name="connsiteX47" fmla="*/ 438146 w 599842"/>
                  <a:gd name="connsiteY47" fmla="*/ 190456 h 408686"/>
                  <a:gd name="connsiteX48" fmla="*/ 462984 w 599842"/>
                  <a:gd name="connsiteY48" fmla="*/ 191448 h 408686"/>
                  <a:gd name="connsiteX49" fmla="*/ 567304 w 599842"/>
                  <a:gd name="connsiteY49" fmla="*/ 87292 h 408686"/>
                  <a:gd name="connsiteX50" fmla="*/ 12916 w 599842"/>
                  <a:gd name="connsiteY50" fmla="*/ 0 h 408686"/>
                  <a:gd name="connsiteX51" fmla="*/ 498751 w 599842"/>
                  <a:gd name="connsiteY51" fmla="*/ 0 h 408686"/>
                  <a:gd name="connsiteX52" fmla="*/ 511667 w 599842"/>
                  <a:gd name="connsiteY52" fmla="*/ 12895 h 408686"/>
                  <a:gd name="connsiteX53" fmla="*/ 511667 w 599842"/>
                  <a:gd name="connsiteY53" fmla="*/ 51582 h 408686"/>
                  <a:gd name="connsiteX54" fmla="*/ 531537 w 599842"/>
                  <a:gd name="connsiteY54" fmla="*/ 31743 h 408686"/>
                  <a:gd name="connsiteX55" fmla="*/ 540479 w 599842"/>
                  <a:gd name="connsiteY55" fmla="*/ 27775 h 408686"/>
                  <a:gd name="connsiteX56" fmla="*/ 550414 w 599842"/>
                  <a:gd name="connsiteY56" fmla="*/ 31743 h 408686"/>
                  <a:gd name="connsiteX57" fmla="*/ 596117 w 599842"/>
                  <a:gd name="connsiteY57" fmla="*/ 77373 h 408686"/>
                  <a:gd name="connsiteX58" fmla="*/ 596117 w 599842"/>
                  <a:gd name="connsiteY58" fmla="*/ 96220 h 408686"/>
                  <a:gd name="connsiteX59" fmla="*/ 511667 w 599842"/>
                  <a:gd name="connsiteY59" fmla="*/ 180536 h 408686"/>
                  <a:gd name="connsiteX60" fmla="*/ 511667 w 599842"/>
                  <a:gd name="connsiteY60" fmla="*/ 394799 h 408686"/>
                  <a:gd name="connsiteX61" fmla="*/ 498751 w 599842"/>
                  <a:gd name="connsiteY61" fmla="*/ 408686 h 408686"/>
                  <a:gd name="connsiteX62" fmla="*/ 12916 w 599842"/>
                  <a:gd name="connsiteY62" fmla="*/ 408686 h 408686"/>
                  <a:gd name="connsiteX63" fmla="*/ 0 w 599842"/>
                  <a:gd name="connsiteY63" fmla="*/ 394799 h 408686"/>
                  <a:gd name="connsiteX64" fmla="*/ 0 w 599842"/>
                  <a:gd name="connsiteY64" fmla="*/ 12895 h 408686"/>
                  <a:gd name="connsiteX65" fmla="*/ 12916 w 599842"/>
                  <a:gd name="connsiteY65" fmla="*/ 0 h 40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9842" h="408686">
                    <a:moveTo>
                      <a:pt x="75544" y="297516"/>
                    </a:moveTo>
                    <a:lnTo>
                      <a:pt x="392428" y="297516"/>
                    </a:lnTo>
                    <a:cubicBezTo>
                      <a:pt x="399381" y="297516"/>
                      <a:pt x="405341" y="303462"/>
                      <a:pt x="405341" y="311390"/>
                    </a:cubicBezTo>
                    <a:cubicBezTo>
                      <a:pt x="405341" y="318327"/>
                      <a:pt x="399381" y="324273"/>
                      <a:pt x="392428" y="324273"/>
                    </a:cubicBezTo>
                    <a:lnTo>
                      <a:pt x="75544" y="324273"/>
                    </a:lnTo>
                    <a:cubicBezTo>
                      <a:pt x="67597" y="324273"/>
                      <a:pt x="61637" y="318327"/>
                      <a:pt x="61637" y="311390"/>
                    </a:cubicBezTo>
                    <a:cubicBezTo>
                      <a:pt x="61637" y="303462"/>
                      <a:pt x="67597" y="297516"/>
                      <a:pt x="75544" y="297516"/>
                    </a:cubicBezTo>
                    <a:close/>
                    <a:moveTo>
                      <a:pt x="75544" y="251009"/>
                    </a:moveTo>
                    <a:lnTo>
                      <a:pt x="392428" y="251009"/>
                    </a:lnTo>
                    <a:cubicBezTo>
                      <a:pt x="399381" y="251009"/>
                      <a:pt x="405341" y="256955"/>
                      <a:pt x="405341" y="263892"/>
                    </a:cubicBezTo>
                    <a:cubicBezTo>
                      <a:pt x="405341" y="271820"/>
                      <a:pt x="399381" y="277766"/>
                      <a:pt x="392428" y="277766"/>
                    </a:cubicBezTo>
                    <a:lnTo>
                      <a:pt x="75544" y="277766"/>
                    </a:lnTo>
                    <a:cubicBezTo>
                      <a:pt x="67597" y="277766"/>
                      <a:pt x="61637" y="271820"/>
                      <a:pt x="61637" y="263892"/>
                    </a:cubicBezTo>
                    <a:cubicBezTo>
                      <a:pt x="61637" y="256955"/>
                      <a:pt x="67597" y="251009"/>
                      <a:pt x="75544" y="251009"/>
                    </a:cubicBezTo>
                    <a:close/>
                    <a:moveTo>
                      <a:pt x="75544" y="204343"/>
                    </a:moveTo>
                    <a:lnTo>
                      <a:pt x="392428" y="204343"/>
                    </a:lnTo>
                    <a:cubicBezTo>
                      <a:pt x="399381" y="204343"/>
                      <a:pt x="405341" y="209305"/>
                      <a:pt x="405341" y="217244"/>
                    </a:cubicBezTo>
                    <a:cubicBezTo>
                      <a:pt x="405341" y="224191"/>
                      <a:pt x="399381" y="230145"/>
                      <a:pt x="392428" y="230145"/>
                    </a:cubicBezTo>
                    <a:lnTo>
                      <a:pt x="75544" y="230145"/>
                    </a:lnTo>
                    <a:cubicBezTo>
                      <a:pt x="67597" y="230145"/>
                      <a:pt x="61637" y="224191"/>
                      <a:pt x="61637" y="217244"/>
                    </a:cubicBezTo>
                    <a:cubicBezTo>
                      <a:pt x="61637" y="209305"/>
                      <a:pt x="67597" y="204343"/>
                      <a:pt x="75544" y="204343"/>
                    </a:cubicBezTo>
                    <a:close/>
                    <a:moveTo>
                      <a:pt x="75544" y="156721"/>
                    </a:moveTo>
                    <a:lnTo>
                      <a:pt x="392428" y="156721"/>
                    </a:lnTo>
                    <a:cubicBezTo>
                      <a:pt x="399381" y="156721"/>
                      <a:pt x="405341" y="162667"/>
                      <a:pt x="405341" y="170595"/>
                    </a:cubicBezTo>
                    <a:cubicBezTo>
                      <a:pt x="405341" y="177532"/>
                      <a:pt x="399381" y="183478"/>
                      <a:pt x="392428" y="183478"/>
                    </a:cubicBezTo>
                    <a:lnTo>
                      <a:pt x="75544" y="183478"/>
                    </a:lnTo>
                    <a:cubicBezTo>
                      <a:pt x="67597" y="183478"/>
                      <a:pt x="61637" y="177532"/>
                      <a:pt x="61637" y="170595"/>
                    </a:cubicBezTo>
                    <a:cubicBezTo>
                      <a:pt x="61637" y="162667"/>
                      <a:pt x="67597" y="156721"/>
                      <a:pt x="75544" y="156721"/>
                    </a:cubicBezTo>
                    <a:close/>
                    <a:moveTo>
                      <a:pt x="75544" y="110055"/>
                    </a:moveTo>
                    <a:lnTo>
                      <a:pt x="392428" y="110055"/>
                    </a:lnTo>
                    <a:cubicBezTo>
                      <a:pt x="399381" y="110055"/>
                      <a:pt x="405341" y="116009"/>
                      <a:pt x="405341" y="122956"/>
                    </a:cubicBezTo>
                    <a:cubicBezTo>
                      <a:pt x="405341" y="130895"/>
                      <a:pt x="399381" y="135857"/>
                      <a:pt x="392428" y="135857"/>
                    </a:cubicBezTo>
                    <a:lnTo>
                      <a:pt x="75544" y="135857"/>
                    </a:lnTo>
                    <a:cubicBezTo>
                      <a:pt x="67597" y="135857"/>
                      <a:pt x="61637" y="130895"/>
                      <a:pt x="61637" y="122956"/>
                    </a:cubicBezTo>
                    <a:cubicBezTo>
                      <a:pt x="61637" y="116009"/>
                      <a:pt x="67597" y="110055"/>
                      <a:pt x="75544" y="110055"/>
                    </a:cubicBezTo>
                    <a:close/>
                    <a:moveTo>
                      <a:pt x="54644" y="94236"/>
                    </a:moveTo>
                    <a:lnTo>
                      <a:pt x="54644" y="353136"/>
                    </a:lnTo>
                    <a:lnTo>
                      <a:pt x="457023" y="353136"/>
                    </a:lnTo>
                    <a:lnTo>
                      <a:pt x="457023" y="217238"/>
                    </a:lnTo>
                    <a:lnTo>
                      <a:pt x="424236" y="216246"/>
                    </a:lnTo>
                    <a:cubicBezTo>
                      <a:pt x="417282" y="215255"/>
                      <a:pt x="412314" y="210295"/>
                      <a:pt x="411321" y="203351"/>
                    </a:cubicBezTo>
                    <a:lnTo>
                      <a:pt x="409333" y="159705"/>
                    </a:lnTo>
                    <a:cubicBezTo>
                      <a:pt x="409333" y="155737"/>
                      <a:pt x="411321" y="152761"/>
                      <a:pt x="413308" y="149785"/>
                    </a:cubicBezTo>
                    <a:lnTo>
                      <a:pt x="457023" y="106139"/>
                    </a:lnTo>
                    <a:lnTo>
                      <a:pt x="457023" y="94236"/>
                    </a:lnTo>
                    <a:close/>
                    <a:moveTo>
                      <a:pt x="540479" y="60509"/>
                    </a:moveTo>
                    <a:lnTo>
                      <a:pt x="436159" y="164665"/>
                    </a:lnTo>
                    <a:lnTo>
                      <a:pt x="438146" y="190456"/>
                    </a:lnTo>
                    <a:lnTo>
                      <a:pt x="462984" y="191448"/>
                    </a:lnTo>
                    <a:lnTo>
                      <a:pt x="567304" y="87292"/>
                    </a:lnTo>
                    <a:close/>
                    <a:moveTo>
                      <a:pt x="12916" y="0"/>
                    </a:moveTo>
                    <a:lnTo>
                      <a:pt x="498751" y="0"/>
                    </a:lnTo>
                    <a:cubicBezTo>
                      <a:pt x="505706" y="0"/>
                      <a:pt x="511667" y="5952"/>
                      <a:pt x="511667" y="12895"/>
                    </a:cubicBezTo>
                    <a:lnTo>
                      <a:pt x="511667" y="51582"/>
                    </a:lnTo>
                    <a:lnTo>
                      <a:pt x="531537" y="31743"/>
                    </a:lnTo>
                    <a:cubicBezTo>
                      <a:pt x="533524" y="29759"/>
                      <a:pt x="537498" y="27775"/>
                      <a:pt x="540479" y="27775"/>
                    </a:cubicBezTo>
                    <a:cubicBezTo>
                      <a:pt x="544453" y="27775"/>
                      <a:pt x="547434" y="29759"/>
                      <a:pt x="550414" y="31743"/>
                    </a:cubicBezTo>
                    <a:lnTo>
                      <a:pt x="596117" y="77373"/>
                    </a:lnTo>
                    <a:cubicBezTo>
                      <a:pt x="601084" y="83324"/>
                      <a:pt x="601084" y="91260"/>
                      <a:pt x="596117" y="96220"/>
                    </a:cubicBezTo>
                    <a:lnTo>
                      <a:pt x="511667" y="180536"/>
                    </a:lnTo>
                    <a:lnTo>
                      <a:pt x="511667" y="394799"/>
                    </a:lnTo>
                    <a:cubicBezTo>
                      <a:pt x="511667" y="402734"/>
                      <a:pt x="506699" y="408686"/>
                      <a:pt x="498751" y="408686"/>
                    </a:cubicBezTo>
                    <a:lnTo>
                      <a:pt x="12916" y="408686"/>
                    </a:lnTo>
                    <a:cubicBezTo>
                      <a:pt x="5961" y="408686"/>
                      <a:pt x="0" y="402734"/>
                      <a:pt x="0" y="394799"/>
                    </a:cubicBezTo>
                    <a:lnTo>
                      <a:pt x="0" y="12895"/>
                    </a:lnTo>
                    <a:cubicBezTo>
                      <a:pt x="0" y="5952"/>
                      <a:pt x="5961" y="0"/>
                      <a:pt x="129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grpSp>
        <p:cxnSp>
          <p:nvCxnSpPr>
            <p:cNvPr id="146" name="直接连接符 145"/>
            <p:cNvCxnSpPr/>
            <p:nvPr/>
          </p:nvCxnSpPr>
          <p:spPr>
            <a:xfrm>
              <a:off x="6367394" y="2917524"/>
              <a:ext cx="0" cy="283966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组合 166"/>
          <p:cNvGrpSpPr/>
          <p:nvPr/>
        </p:nvGrpSpPr>
        <p:grpSpPr>
          <a:xfrm>
            <a:off x="1490729" y="2142923"/>
            <a:ext cx="9748774" cy="424433"/>
            <a:chOff x="-4644459" y="2372239"/>
            <a:chExt cx="9748774" cy="424431"/>
          </a:xfrm>
        </p:grpSpPr>
        <p:sp>
          <p:nvSpPr>
            <p:cNvPr id="168" name="文本框 167"/>
            <p:cNvSpPr txBox="1"/>
            <p:nvPr/>
          </p:nvSpPr>
          <p:spPr>
            <a:xfrm>
              <a:off x="-4644459" y="2427339"/>
              <a:ext cx="2133781" cy="369331"/>
            </a:xfrm>
            <a:prstGeom prst="rect">
              <a:avLst/>
            </a:prstGeom>
            <a:noFill/>
          </p:spPr>
          <p:txBody>
            <a:bodyPr wrap="square" rtlCol="0">
              <a:spAutoFit/>
              <a:scene3d>
                <a:camera prst="orthographicFront"/>
                <a:lightRig rig="threePt" dir="t"/>
              </a:scene3d>
              <a:sp3d contourW="12700"/>
            </a:bodyPr>
            <a:lstStyle/>
            <a:p>
              <a:r>
                <a:rPr lang="zh-CN" altLang="en-US" dirty="0">
                  <a:latin typeface="宋体" panose="02010600030101010101" pitchFamily="2" charset="-122"/>
                  <a:ea typeface="宋体" panose="02010600030101010101" pitchFamily="2" charset="-122"/>
                  <a:sym typeface="Source Han Serif SC" panose="02020400000000000000" pitchFamily="18" charset="-122"/>
                </a:rPr>
                <a:t>模式识别</a:t>
              </a:r>
              <a:endParaRPr lang="zh-CN" altLang="en-US" dirty="0">
                <a:latin typeface="宋体" panose="02010600030101010101" pitchFamily="2" charset="-122"/>
                <a:ea typeface="宋体" panose="02010600030101010101" pitchFamily="2" charset="-122"/>
                <a:sym typeface="Source Han Serif SC" panose="02020400000000000000" pitchFamily="18" charset="-122"/>
              </a:endParaRPr>
            </a:p>
          </p:txBody>
        </p:sp>
        <p:sp>
          <p:nvSpPr>
            <p:cNvPr id="169" name="文本框 168"/>
            <p:cNvSpPr txBox="1"/>
            <p:nvPr/>
          </p:nvSpPr>
          <p:spPr>
            <a:xfrm>
              <a:off x="1554421" y="2372239"/>
              <a:ext cx="3549894" cy="286872"/>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rPr>
                <a:t>特别是光学字符识别</a:t>
              </a:r>
              <a:endParaRPr lang="en-US" altLang="zh-CN"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170" name="组合 169"/>
          <p:cNvGrpSpPr/>
          <p:nvPr/>
        </p:nvGrpSpPr>
        <p:grpSpPr>
          <a:xfrm>
            <a:off x="1490729" y="2858032"/>
            <a:ext cx="9748775" cy="398505"/>
            <a:chOff x="-4644459" y="2372239"/>
            <a:chExt cx="9748774" cy="398503"/>
          </a:xfrm>
        </p:grpSpPr>
        <p:sp>
          <p:nvSpPr>
            <p:cNvPr id="171" name="文本框 170"/>
            <p:cNvSpPr txBox="1"/>
            <p:nvPr/>
          </p:nvSpPr>
          <p:spPr>
            <a:xfrm>
              <a:off x="-4644459" y="2462966"/>
              <a:ext cx="2133781" cy="307776"/>
            </a:xfrm>
            <a:prstGeom prst="rect">
              <a:avLst/>
            </a:prstGeom>
            <a:noFill/>
          </p:spPr>
          <p:txBody>
            <a:bodyPr wrap="square" rtlCol="0">
              <a:spAutoFit/>
              <a:scene3d>
                <a:camera prst="orthographicFront"/>
                <a:lightRig rig="threePt" dir="t"/>
              </a:scene3d>
              <a:sp3d contourW="12700"/>
            </a:bodyPr>
            <a:lstStyle/>
            <a:p>
              <a:endParaRPr lang="zh-CN" altLang="en-US" sz="1400"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72" name="文本框 171"/>
            <p:cNvSpPr txBox="1"/>
            <p:nvPr/>
          </p:nvSpPr>
          <p:spPr>
            <a:xfrm>
              <a:off x="1554421" y="2372239"/>
              <a:ext cx="3549894" cy="286872"/>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rPr>
                <a:t>如最大似然编码</a:t>
              </a:r>
              <a:endParaRPr lang="en-US" altLang="zh-CN"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grpSp>
        <p:nvGrpSpPr>
          <p:cNvPr id="173" name="组合 172"/>
          <p:cNvGrpSpPr/>
          <p:nvPr/>
        </p:nvGrpSpPr>
        <p:grpSpPr>
          <a:xfrm>
            <a:off x="1490728" y="3568523"/>
            <a:ext cx="9748776" cy="397632"/>
            <a:chOff x="-4644460" y="2372239"/>
            <a:chExt cx="9748775" cy="397630"/>
          </a:xfrm>
        </p:grpSpPr>
        <p:sp>
          <p:nvSpPr>
            <p:cNvPr id="174" name="文本框 173"/>
            <p:cNvSpPr txBox="1"/>
            <p:nvPr/>
          </p:nvSpPr>
          <p:spPr>
            <a:xfrm>
              <a:off x="-4644460" y="2400538"/>
              <a:ext cx="2133781" cy="369331"/>
            </a:xfrm>
            <a:prstGeom prst="rect">
              <a:avLst/>
            </a:prstGeom>
            <a:noFill/>
          </p:spPr>
          <p:txBody>
            <a:bodyPr wrap="square" rtlCol="0">
              <a:spAutoFit/>
              <a:scene3d>
                <a:camera prst="orthographicFront"/>
                <a:lightRig rig="threePt" dir="t"/>
              </a:scene3d>
              <a:sp3d contourW="12700"/>
            </a:bodyPr>
            <a:lstStyle/>
            <a:p>
              <a:r>
                <a:rPr lang="zh-CN" altLang="en-US" dirty="0">
                  <a:latin typeface="宋体" panose="02010600030101010101" pitchFamily="2" charset="-122"/>
                  <a:ea typeface="宋体" panose="02010600030101010101" pitchFamily="2" charset="-122"/>
                  <a:sym typeface="Source Han Serif SC" panose="02020400000000000000" pitchFamily="18" charset="-122"/>
                </a:rPr>
                <a:t>计算机视觉</a:t>
              </a:r>
              <a:endParaRPr lang="zh-CN" altLang="en-US" dirty="0">
                <a:latin typeface="宋体" panose="02010600030101010101" pitchFamily="2" charset="-122"/>
                <a:ea typeface="宋体" panose="02010600030101010101" pitchFamily="2" charset="-122"/>
                <a:sym typeface="Source Han Serif SC" panose="02020400000000000000" pitchFamily="18" charset="-122"/>
              </a:endParaRPr>
            </a:p>
          </p:txBody>
        </p:sp>
        <p:sp>
          <p:nvSpPr>
            <p:cNvPr id="175" name="文本框 174"/>
            <p:cNvSpPr txBox="1"/>
            <p:nvPr/>
          </p:nvSpPr>
          <p:spPr>
            <a:xfrm>
              <a:off x="1554421" y="2372239"/>
              <a:ext cx="3549894" cy="286872"/>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sp>
        <p:nvSpPr>
          <p:cNvPr id="178" name="文本框 177"/>
          <p:cNvSpPr txBox="1"/>
          <p:nvPr/>
        </p:nvSpPr>
        <p:spPr>
          <a:xfrm>
            <a:off x="7649298" y="4292238"/>
            <a:ext cx="3549894"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rPr>
              <a:t>如基于图像的检索技术</a:t>
            </a:r>
            <a:endParaRPr lang="en-US" altLang="zh-CN"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nvGrpSpPr>
          <p:cNvPr id="179" name="组合 178"/>
          <p:cNvGrpSpPr/>
          <p:nvPr/>
        </p:nvGrpSpPr>
        <p:grpSpPr>
          <a:xfrm>
            <a:off x="1558709" y="4972268"/>
            <a:ext cx="9680795" cy="369332"/>
            <a:chOff x="-4576479" y="2371029"/>
            <a:chExt cx="9680794" cy="369331"/>
          </a:xfrm>
        </p:grpSpPr>
        <p:sp>
          <p:nvSpPr>
            <p:cNvPr id="180" name="文本框 179"/>
            <p:cNvSpPr txBox="1"/>
            <p:nvPr/>
          </p:nvSpPr>
          <p:spPr>
            <a:xfrm>
              <a:off x="-4576479" y="2371029"/>
              <a:ext cx="2133781" cy="369331"/>
            </a:xfrm>
            <a:prstGeom prst="rect">
              <a:avLst/>
            </a:prstGeom>
            <a:noFill/>
          </p:spPr>
          <p:txBody>
            <a:bodyPr wrap="square" rtlCol="0">
              <a:spAutoFit/>
              <a:scene3d>
                <a:camera prst="orthographicFront"/>
                <a:lightRig rig="threePt" dir="t"/>
              </a:scene3d>
              <a:sp3d contourW="12700"/>
            </a:bodyPr>
            <a:lstStyle/>
            <a:p>
              <a:r>
                <a:rPr lang="en-US" altLang="zh-CN" dirty="0" err="1">
                  <a:latin typeface="宋体" panose="02010600030101010101" pitchFamily="2" charset="-122"/>
                  <a:ea typeface="宋体" panose="02010600030101010101" pitchFamily="2" charset="-122"/>
                  <a:sym typeface="Source Han Serif SC" panose="02020400000000000000" pitchFamily="18" charset="-122"/>
                </a:rPr>
                <a:t>Dna</a:t>
              </a:r>
              <a:r>
                <a:rPr lang="zh-CN" altLang="en-US" dirty="0">
                  <a:latin typeface="宋体" panose="02010600030101010101" pitchFamily="2" charset="-122"/>
                  <a:ea typeface="宋体" panose="02010600030101010101" pitchFamily="2" charset="-122"/>
                  <a:sym typeface="Source Han Serif SC" panose="02020400000000000000" pitchFamily="18" charset="-122"/>
                </a:rPr>
                <a:t>检测</a:t>
              </a:r>
              <a:endParaRPr lang="zh-CN" altLang="en-US" dirty="0">
                <a:latin typeface="宋体" panose="02010600030101010101" pitchFamily="2" charset="-122"/>
                <a:ea typeface="宋体" panose="02010600030101010101" pitchFamily="2" charset="-122"/>
                <a:sym typeface="Source Han Serif SC" panose="02020400000000000000" pitchFamily="18" charset="-122"/>
              </a:endParaRPr>
            </a:p>
          </p:txBody>
        </p:sp>
        <p:sp>
          <p:nvSpPr>
            <p:cNvPr id="181" name="文本框 180"/>
            <p:cNvSpPr txBox="1"/>
            <p:nvPr/>
          </p:nvSpPr>
          <p:spPr>
            <a:xfrm>
              <a:off x="1554421" y="2372239"/>
              <a:ext cx="3549894" cy="286872"/>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grpSp>
      <p:sp>
        <p:nvSpPr>
          <p:cNvPr id="40" name="文本框 39"/>
          <p:cNvSpPr txBox="1"/>
          <p:nvPr/>
        </p:nvSpPr>
        <p:spPr>
          <a:xfrm>
            <a:off x="4746913" y="653637"/>
            <a:ext cx="2432076" cy="523220"/>
          </a:xfrm>
          <a:prstGeom prst="rect">
            <a:avLst/>
          </a:prstGeom>
          <a:noFill/>
        </p:spPr>
        <p:txBody>
          <a:bodyPr wrap="none">
            <a:spAutoFit/>
          </a:bodyPr>
          <a:lstStyle/>
          <a:p>
            <a:pPr>
              <a:defRPr/>
            </a:pPr>
            <a:r>
              <a:rPr lang="en-US" altLang="zh-CN"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KNN</a:t>
            </a: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算法前景</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41" name="文本框 40"/>
          <p:cNvSpPr txBox="1"/>
          <p:nvPr/>
        </p:nvSpPr>
        <p:spPr>
          <a:xfrm>
            <a:off x="1517604" y="4292238"/>
            <a:ext cx="2133781" cy="369332"/>
          </a:xfrm>
          <a:prstGeom prst="rect">
            <a:avLst/>
          </a:prstGeom>
          <a:noFill/>
        </p:spPr>
        <p:txBody>
          <a:bodyPr wrap="square" rtlCol="0">
            <a:spAutoFit/>
            <a:scene3d>
              <a:camera prst="orthographicFront"/>
              <a:lightRig rig="threePt" dir="t"/>
            </a:scene3d>
            <a:sp3d contourW="12700"/>
          </a:bodyPr>
          <a:lstStyle/>
          <a:p>
            <a:r>
              <a:rPr lang="zh-CN" altLang="en-US" dirty="0">
                <a:latin typeface="宋体" panose="02010600030101010101" pitchFamily="2" charset="-122"/>
                <a:ea typeface="宋体" panose="02010600030101010101" pitchFamily="2" charset="-122"/>
                <a:sym typeface="Source Han Serif SC" panose="02020400000000000000" pitchFamily="18" charset="-122"/>
              </a:rPr>
              <a:t>数据库</a:t>
            </a:r>
            <a:endParaRPr lang="zh-CN" altLang="en-US" dirty="0">
              <a:latin typeface="宋体" panose="02010600030101010101" pitchFamily="2" charset="-122"/>
              <a:ea typeface="宋体" panose="02010600030101010101" pitchFamily="2" charset="-122"/>
              <a:sym typeface="Source Han Serif SC" panose="02020400000000000000" pitchFamily="18" charset="-122"/>
            </a:endParaRPr>
          </a:p>
        </p:txBody>
      </p:sp>
      <p:sp>
        <p:nvSpPr>
          <p:cNvPr id="2" name="矩形 1"/>
          <p:cNvSpPr/>
          <p:nvPr/>
        </p:nvSpPr>
        <p:spPr>
          <a:xfrm>
            <a:off x="1517604" y="2926639"/>
            <a:ext cx="1104790" cy="369332"/>
          </a:xfrm>
          <a:prstGeom prst="rect">
            <a:avLst/>
          </a:prstGeom>
        </p:spPr>
        <p:txBody>
          <a:bodyPr wrap="none">
            <a:spAutoFit/>
          </a:bodyPr>
          <a:lstStyle/>
          <a:p>
            <a:r>
              <a:rPr lang="zh-CN" altLang="en-US" dirty="0">
                <a:ea typeface="宋体" panose="02010600030101010101" pitchFamily="2" charset="-122"/>
              </a:rPr>
              <a:t>编码理论</a:t>
            </a:r>
            <a:endParaRPr lang="zh-CN" altLang="en-US"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500"/>
                                        <p:tgtEl>
                                          <p:spTgt spid="17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9"/>
                                        </p:tgtEl>
                                        <p:attrNameLst>
                                          <p:attrName>style.visibility</p:attrName>
                                        </p:attrNameLst>
                                      </p:cBhvr>
                                      <p:to>
                                        <p:strVal val="visible"/>
                                      </p:to>
                                    </p:set>
                                    <p:animEffect transition="in" filter="fade">
                                      <p:cBhvr>
                                        <p:cTn id="23"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69"/>
          <p:cNvSpPr>
            <a:spLocks noChangeArrowheads="1"/>
          </p:cNvSpPr>
          <p:nvPr/>
        </p:nvSpPr>
        <p:spPr bwMode="auto">
          <a:xfrm>
            <a:off x="3503655" y="3197384"/>
            <a:ext cx="5134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a:r>
              <a:rPr lang="zh-CN" altLang="en-US" sz="3200" dirty="0">
                <a:solidFill>
                  <a:schemeClr val="accent1"/>
                </a:solidFill>
                <a:latin typeface="宋体" panose="02010600030101010101" pitchFamily="2" charset="-122"/>
                <a:sym typeface="Source Han Serif SC" panose="02020400000000000000" pitchFamily="18" charset="-122"/>
              </a:rPr>
              <a:t>代码分析</a:t>
            </a:r>
            <a:endParaRPr lang="zh-CN" altLang="en-US" sz="3200" dirty="0">
              <a:solidFill>
                <a:schemeClr val="accent1"/>
              </a:solidFill>
              <a:latin typeface="宋体" panose="02010600030101010101" pitchFamily="2" charset="-122"/>
              <a:sym typeface="Source Han Serif SC" panose="02020400000000000000" pitchFamily="18" charset="-122"/>
            </a:endParaRPr>
          </a:p>
        </p:txBody>
      </p:sp>
      <p:cxnSp>
        <p:nvCxnSpPr>
          <p:cNvPr id="16" name="直接连接符 15"/>
          <p:cNvCxnSpPr/>
          <p:nvPr/>
        </p:nvCxnSpPr>
        <p:spPr>
          <a:xfrm>
            <a:off x="2353374" y="3505158"/>
            <a:ext cx="1455548"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313541" y="3505158"/>
            <a:ext cx="1378941"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94"/>
          <p:cNvSpPr txBox="1"/>
          <p:nvPr/>
        </p:nvSpPr>
        <p:spPr>
          <a:xfrm>
            <a:off x="3925683" y="2303896"/>
            <a:ext cx="4323921" cy="623071"/>
          </a:xfrm>
          <a:prstGeom prst="rect">
            <a:avLst/>
          </a:prstGeom>
          <a:noFill/>
        </p:spPr>
        <p:txBody>
          <a:bodyPr wrap="square" lIns="68546" tIns="34274" rIns="68546" bIns="34274" rtlCol="0">
            <a:spAutoFit/>
          </a:bodyPr>
          <a:lstStyle/>
          <a:p>
            <a:pPr algn="ctr"/>
            <a:r>
              <a:rPr lang="en-US" altLang="zh-CN"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rPr>
              <a:t>Part 04</a:t>
            </a:r>
            <a:endParaRPr lang="zh-CN" altLang="en-US"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2"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2520" y="1932940"/>
            <a:ext cx="9966960" cy="758825"/>
          </a:xfrm>
        </p:spPr>
        <p:txBody>
          <a:bodyPr/>
          <a:lstStyle/>
          <a:p>
            <a:r>
              <a:rPr lang="zh-CN" altLang="en-US" dirty="0" smtClean="0"/>
              <a:t>人工鱼群算法二元非线性函数寻优</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928468"/>
            <a:ext cx="10058400" cy="5243732"/>
          </a:xfrm>
        </p:spPr>
        <p:txBody>
          <a:bodyPr/>
          <a:lstStyle/>
          <a:p>
            <a:r>
              <a:rPr lang="zh-CN" altLang="en-US" dirty="0" smtClean="0"/>
              <a:t> </a:t>
            </a:r>
            <a:r>
              <a:rPr lang="zh-CN" altLang="en-US" sz="4400" dirty="0" smtClean="0"/>
              <a:t>基本</a:t>
            </a:r>
            <a:r>
              <a:rPr lang="zh-CN" altLang="en-US" sz="4400" dirty="0"/>
              <a:t>思想</a:t>
            </a:r>
            <a:endParaRPr lang="zh-CN" altLang="en-US" sz="4400" dirty="0"/>
          </a:p>
          <a:p>
            <a:pPr>
              <a:buNone/>
            </a:pPr>
            <a:r>
              <a:rPr lang="zh-CN" altLang="en-US" dirty="0" smtClean="0"/>
              <a:t>      </a:t>
            </a:r>
            <a:endParaRPr lang="en-US" altLang="zh-CN" dirty="0" smtClean="0"/>
          </a:p>
          <a:p>
            <a:pPr>
              <a:buNone/>
            </a:pPr>
            <a:r>
              <a:rPr lang="en-US" altLang="zh-CN" sz="2400" dirty="0"/>
              <a:t> </a:t>
            </a:r>
            <a:r>
              <a:rPr lang="en-US" altLang="zh-CN" sz="2400" dirty="0" smtClean="0"/>
              <a:t>       </a:t>
            </a:r>
            <a:r>
              <a:rPr lang="zh-CN" altLang="en-US" sz="2400" dirty="0" smtClean="0"/>
              <a:t>鱼群特点</a:t>
            </a:r>
            <a:r>
              <a:rPr lang="en-US" altLang="zh-CN" sz="2400" dirty="0" smtClean="0"/>
              <a:t>:</a:t>
            </a:r>
            <a:r>
              <a:rPr lang="zh-CN" altLang="en-US" sz="2400" dirty="0" smtClean="0"/>
              <a:t> 在</a:t>
            </a:r>
            <a:r>
              <a:rPr lang="zh-CN" altLang="en-US" sz="2400" dirty="0"/>
              <a:t>一片水域中，鱼存在的数目最多的地方就是本水域中富含营养物质最多的</a:t>
            </a:r>
            <a:r>
              <a:rPr lang="zh-CN" altLang="en-US" sz="2400" dirty="0" smtClean="0"/>
              <a:t>地方。</a:t>
            </a:r>
            <a:endParaRPr lang="en-US" altLang="zh-CN" sz="2400" dirty="0" smtClean="0"/>
          </a:p>
          <a:p>
            <a:pPr>
              <a:buNone/>
            </a:pPr>
            <a:r>
              <a:rPr lang="zh-CN" altLang="en-US" sz="2400" dirty="0" smtClean="0"/>
              <a:t>        算法</a:t>
            </a:r>
            <a:r>
              <a:rPr lang="zh-CN" altLang="en-US" sz="2400" dirty="0"/>
              <a:t>作用：</a:t>
            </a:r>
            <a:r>
              <a:rPr lang="zh-CN" altLang="en-US" sz="2400" dirty="0" smtClean="0"/>
              <a:t>择优（极值、最优路径等）</a:t>
            </a:r>
            <a:endParaRPr lang="en-US" altLang="zh-CN" sz="2400" dirty="0" smtClean="0"/>
          </a:p>
          <a:p>
            <a:pPr>
              <a:buNone/>
            </a:pPr>
            <a:r>
              <a:rPr lang="en-US" altLang="zh-CN" sz="2400" dirty="0"/>
              <a:t> </a:t>
            </a:r>
            <a:r>
              <a:rPr lang="en-US" altLang="zh-CN" sz="2400" dirty="0" smtClean="0"/>
              <a:t>       </a:t>
            </a:r>
            <a:r>
              <a:rPr lang="zh-CN" altLang="en-US" sz="2400" dirty="0" smtClean="0"/>
              <a:t>鱼群行为</a:t>
            </a:r>
            <a:r>
              <a:rPr lang="en-US" altLang="zh-CN" sz="2400" dirty="0" smtClean="0"/>
              <a:t>:</a:t>
            </a:r>
            <a:r>
              <a:rPr lang="zh-CN" altLang="en-US" sz="2400" dirty="0" smtClean="0"/>
              <a:t>觅食</a:t>
            </a:r>
            <a:r>
              <a:rPr lang="zh-CN" altLang="en-US" sz="2400" dirty="0"/>
              <a:t>，聚群，</a:t>
            </a:r>
            <a:r>
              <a:rPr lang="zh-CN" altLang="en-US" sz="2400" dirty="0" smtClean="0"/>
              <a:t>追尾。</a:t>
            </a:r>
            <a:endParaRPr lang="en-US" altLang="zh-CN" sz="2400" dirty="0" smtClean="0"/>
          </a:p>
          <a:p>
            <a:pPr>
              <a:buNone/>
            </a:pPr>
            <a:r>
              <a:rPr lang="en-US" altLang="zh-CN" sz="2400" dirty="0" smtClean="0"/>
              <a:t>        </a:t>
            </a: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1601" y="2854037"/>
            <a:ext cx="4447309" cy="769441"/>
          </a:xfrm>
          <a:prstGeom prst="rect">
            <a:avLst/>
          </a:prstGeom>
          <a:noFill/>
        </p:spPr>
        <p:txBody>
          <a:bodyPr wrap="square" rtlCol="0">
            <a:spAutoFit/>
          </a:bodyPr>
          <a:lstStyle/>
          <a:p>
            <a:r>
              <a:rPr lang="zh-CN" altLang="en-US" sz="4400" dirty="0" smtClean="0"/>
              <a:t>算法描述</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98487"/>
            <a:ext cx="10058400" cy="1609344"/>
          </a:xfrm>
        </p:spPr>
        <p:txBody>
          <a:bodyPr>
            <a:normAutofit/>
          </a:bodyPr>
          <a:lstStyle/>
          <a:p>
            <a:r>
              <a:rPr lang="zh-CN" altLang="en-US" sz="4400" dirty="0" smtClean="0">
                <a:latin typeface="微软雅黑" panose="020B0503020204020204" charset="-122"/>
                <a:ea typeface="微软雅黑" panose="020B0503020204020204" charset="-122"/>
              </a:rPr>
              <a:t>人工鱼的数学描述</a:t>
            </a:r>
            <a:endParaRPr lang="zh-CN" altLang="en-US" sz="4400" dirty="0">
              <a:latin typeface="微软雅黑" panose="020B0503020204020204" charset="-122"/>
              <a:ea typeface="微软雅黑" panose="020B0503020204020204" charset="-122"/>
            </a:endParaRPr>
          </a:p>
        </p:txBody>
      </p:sp>
      <p:pic>
        <p:nvPicPr>
          <p:cNvPr id="6" name="Picture 6"/>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6199701" y="2360997"/>
            <a:ext cx="4173044" cy="542926"/>
          </a:xfrm>
          <a:prstGeom prst="rect">
            <a:avLst/>
          </a:prstGeom>
          <a:noFill/>
        </p:spPr>
      </p:pic>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99048" y="3448591"/>
            <a:ext cx="5124450" cy="809625"/>
          </a:xfrm>
          <a:prstGeom prst="rect">
            <a:avLst/>
          </a:prstGeom>
          <a:noFill/>
        </p:spPr>
      </p:pic>
      <p:sp>
        <p:nvSpPr>
          <p:cNvPr id="8" name="文本框 7"/>
          <p:cNvSpPr txBox="1"/>
          <p:nvPr/>
        </p:nvSpPr>
        <p:spPr>
          <a:xfrm>
            <a:off x="6099233" y="4689219"/>
            <a:ext cx="4513209" cy="82994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其中</a:t>
            </a:r>
            <a:r>
              <a:rPr lang="en-US" altLang="zh-CN" sz="2400" dirty="0">
                <a:latin typeface="微软雅黑" panose="020B0503020204020204" charset="-122"/>
                <a:ea typeface="微软雅黑" panose="020B0503020204020204" charset="-122"/>
                <a:cs typeface="微软雅黑" panose="020B0503020204020204" charset="-122"/>
              </a:rPr>
              <a:t>Rand()</a:t>
            </a:r>
            <a:r>
              <a:rPr lang="zh-CN" altLang="en-US" sz="2400" dirty="0">
                <a:latin typeface="微软雅黑" panose="020B0503020204020204" charset="-122"/>
                <a:ea typeface="微软雅黑" panose="020B0503020204020204" charset="-122"/>
                <a:cs typeface="微软雅黑" panose="020B0503020204020204" charset="-122"/>
              </a:rPr>
              <a:t>函数为产生</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到</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之间的随机数；</a:t>
            </a:r>
            <a:r>
              <a:rPr lang="en-US" altLang="zh-CN" sz="2400" dirty="0">
                <a:latin typeface="微软雅黑" panose="020B0503020204020204" charset="-122"/>
                <a:ea typeface="微软雅黑" panose="020B0503020204020204" charset="-122"/>
                <a:cs typeface="微软雅黑" panose="020B0503020204020204" charset="-122"/>
              </a:rPr>
              <a:t>Step</a:t>
            </a:r>
            <a:r>
              <a:rPr lang="zh-CN" altLang="en-US" sz="2400" dirty="0">
                <a:latin typeface="微软雅黑" panose="020B0503020204020204" charset="-122"/>
                <a:ea typeface="微软雅黑" panose="020B0503020204020204" charset="-122"/>
                <a:cs typeface="微软雅黑" panose="020B0503020204020204" charset="-122"/>
              </a:rPr>
              <a:t>为步长</a:t>
            </a:r>
            <a:endParaRPr lang="zh-CN" altLang="en-US" sz="2400" dirty="0">
              <a:latin typeface="微软雅黑" panose="020B0503020204020204" charset="-122"/>
              <a:ea typeface="微软雅黑" panose="020B0503020204020204" charset="-122"/>
              <a:cs typeface="微软雅黑" panose="020B0503020204020204" charset="-122"/>
            </a:endParaRPr>
          </a:p>
        </p:txBody>
      </p:sp>
      <p:pic>
        <p:nvPicPr>
          <p:cNvPr id="23" name="内容占位符 22"/>
          <p:cNvPicPr>
            <a:picLocks noGrp="1"/>
          </p:cNvPicPr>
          <p:nvPr>
            <p:ph idx="1"/>
          </p:nvPr>
        </p:nvPicPr>
        <p:blipFill rotWithShape="1">
          <a:blip r:embed="rId3"/>
          <a:srcRect l="31785" t="48501" r="49072" b="22912"/>
          <a:stretch>
            <a:fillRect/>
          </a:stretch>
        </p:blipFill>
        <p:spPr bwMode="auto">
          <a:xfrm>
            <a:off x="1653413" y="2374060"/>
            <a:ext cx="2490724" cy="2091196"/>
          </a:xfrm>
          <a:prstGeom prst="rect">
            <a:avLst/>
          </a:prstGeom>
          <a:ln>
            <a:noFill/>
          </a:ln>
        </p:spPr>
      </p:pic>
      <p:sp>
        <p:nvSpPr>
          <p:cNvPr id="20" name="文本框 19"/>
          <p:cNvSpPr txBox="1"/>
          <p:nvPr/>
        </p:nvSpPr>
        <p:spPr>
          <a:xfrm>
            <a:off x="1676400" y="4409346"/>
            <a:ext cx="2493818" cy="369332"/>
          </a:xfrm>
          <a:prstGeom prst="rect">
            <a:avLst/>
          </a:prstGeom>
          <a:noFill/>
        </p:spPr>
        <p:txBody>
          <a:bodyPr wrap="square" rtlCol="0">
            <a:spAutoFit/>
          </a:bodyPr>
          <a:lstStyle/>
          <a:p>
            <a:r>
              <a:rPr lang="zh-CN" altLang="en-US" dirty="0" smtClean="0"/>
              <a:t>    人工鱼的视觉描述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062814"/>
          </a:xfrm>
        </p:spPr>
        <p:txBody>
          <a:bodyPr>
            <a:normAutofit/>
          </a:bodyPr>
          <a:lstStyle/>
          <a:p>
            <a:r>
              <a:rPr lang="zh-CN" altLang="en-US" sz="4400" dirty="0" smtClean="0">
                <a:latin typeface="微软雅黑" panose="020B0503020204020204" charset="-122"/>
                <a:ea typeface="微软雅黑" panose="020B0503020204020204" charset="-122"/>
              </a:rPr>
              <a:t>变量参数</a:t>
            </a:r>
            <a:endParaRPr lang="zh-CN" altLang="en-US" sz="4400" dirty="0">
              <a:latin typeface="微软雅黑" panose="020B0503020204020204" charset="-122"/>
              <a:ea typeface="微软雅黑" panose="020B0503020204020204" charset="-122"/>
            </a:endParaRPr>
          </a:p>
        </p:txBody>
      </p:sp>
      <p:graphicFrame>
        <p:nvGraphicFramePr>
          <p:cNvPr id="4" name="内容占位符 3"/>
          <p:cNvGraphicFramePr>
            <a:graphicFrameLocks noGrp="1"/>
          </p:cNvGraphicFramePr>
          <p:nvPr>
            <p:ph idx="1"/>
          </p:nvPr>
        </p:nvGraphicFramePr>
        <p:xfrm>
          <a:off x="1069849" y="1547448"/>
          <a:ext cx="10058400" cy="4686935"/>
        </p:xfrm>
        <a:graphic>
          <a:graphicData uri="http://schemas.openxmlformats.org/drawingml/2006/table">
            <a:tbl>
              <a:tblPr firstRow="1" bandRow="1">
                <a:tableStyleId>{5C22544A-7EE6-4342-B048-85BDC9FD1C3A}</a:tableStyleId>
              </a:tblPr>
              <a:tblGrid>
                <a:gridCol w="1136467"/>
                <a:gridCol w="2721610"/>
                <a:gridCol w="6200323"/>
              </a:tblGrid>
              <a:tr h="422972">
                <a:tc>
                  <a:txBody>
                    <a:bodyPr/>
                    <a:lstStyle/>
                    <a:p>
                      <a:r>
                        <a:rPr lang="zh-CN" altLang="en-US" sz="2400" dirty="0" smtClean="0">
                          <a:solidFill>
                            <a:schemeClr val="tx1">
                              <a:lumMod val="95000"/>
                              <a:lumOff val="5000"/>
                            </a:schemeClr>
                          </a:solidFill>
                        </a:rPr>
                        <a:t>序号</a:t>
                      </a:r>
                      <a:endParaRPr lang="zh-CN" altLang="en-US" sz="2400" dirty="0">
                        <a:solidFill>
                          <a:schemeClr val="tx1">
                            <a:lumMod val="95000"/>
                            <a:lumOff val="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zh-CN" altLang="en-US" sz="2400" dirty="0" smtClean="0">
                          <a:solidFill>
                            <a:schemeClr val="tx1">
                              <a:lumMod val="95000"/>
                              <a:lumOff val="5000"/>
                            </a:schemeClr>
                          </a:solidFill>
                        </a:rPr>
                        <a:t>变量类型及</a:t>
                      </a:r>
                      <a:r>
                        <a:rPr lang="zh-CN" altLang="en-US" sz="2400" dirty="0" smtClean="0">
                          <a:solidFill>
                            <a:schemeClr val="tx1">
                              <a:lumMod val="95000"/>
                              <a:lumOff val="5000"/>
                            </a:schemeClr>
                          </a:solidFill>
                        </a:rPr>
                        <a:t>变量名</a:t>
                      </a:r>
                      <a:endParaRPr lang="zh-CN" altLang="en-US" sz="2400" dirty="0">
                        <a:solidFill>
                          <a:schemeClr val="tx1">
                            <a:lumMod val="95000"/>
                            <a:lumOff val="5000"/>
                          </a:schemeClr>
                        </a:solidFill>
                      </a:endParaRPr>
                    </a:p>
                  </a:txBody>
                  <a:tcPr>
                    <a:lnL w="12700" cmpd="sng">
                      <a:noFill/>
                    </a:lnL>
                  </a:tcPr>
                </a:tc>
                <a:tc>
                  <a:txBody>
                    <a:bodyPr/>
                    <a:lstStyle/>
                    <a:p>
                      <a:pPr algn="ctr"/>
                      <a:r>
                        <a:rPr lang="zh-CN" altLang="en-US" sz="2400" dirty="0" smtClean="0">
                          <a:solidFill>
                            <a:schemeClr val="tx1">
                              <a:lumMod val="95000"/>
                              <a:lumOff val="5000"/>
                            </a:schemeClr>
                          </a:solidFill>
                        </a:rPr>
                        <a:t>变量含义</a:t>
                      </a:r>
                      <a:endParaRPr lang="zh-CN" altLang="en-US" sz="2400" dirty="0">
                        <a:solidFill>
                          <a:schemeClr val="tx1">
                            <a:lumMod val="95000"/>
                            <a:lumOff val="5000"/>
                          </a:schemeClr>
                        </a:solidFill>
                      </a:endParaRPr>
                    </a:p>
                  </a:txBody>
                  <a:tcPr/>
                </a:tc>
              </a:tr>
              <a:tr h="422972">
                <a:tc>
                  <a:txBody>
                    <a:bodyPr/>
                    <a:lstStyle/>
                    <a:p>
                      <a:r>
                        <a:rPr lang="en-US" altLang="zh-CN" dirty="0" smtClean="0"/>
                        <a:t>1</a:t>
                      </a:r>
                      <a:endParaRPr lang="zh-CN" altLang="en-US" dirty="0"/>
                    </a:p>
                  </a:txBody>
                  <a:tcPr>
                    <a:lnT w="38100" cmpd="sng">
                      <a:noFill/>
                    </a:lnT>
                  </a:tcPr>
                </a:tc>
                <a:tc>
                  <a:txBody>
                    <a:bodyPr/>
                    <a:lstStyle/>
                    <a:p>
                      <a:r>
                        <a:rPr lang="zh-CN" altLang="en-US" dirty="0"/>
                        <a:t>int fishNum</a:t>
                      </a:r>
                      <a:endParaRPr lang="zh-CN" altLang="en-US" dirty="0"/>
                    </a:p>
                  </a:txBody>
                  <a:tcPr/>
                </a:tc>
                <a:tc>
                  <a:txBody>
                    <a:bodyPr/>
                    <a:lstStyle/>
                    <a:p>
                      <a:r>
                        <a:rPr lang="zh-CN" altLang="en-US" dirty="0" smtClean="0"/>
                        <a:t>鱼群数目</a:t>
                      </a:r>
                      <a:endParaRPr lang="zh-CN" altLang="en-US" dirty="0" smtClean="0"/>
                    </a:p>
                  </a:txBody>
                  <a:tcPr/>
                </a:tc>
              </a:tr>
              <a:tr h="422972">
                <a:tc>
                  <a:txBody>
                    <a:bodyPr/>
                    <a:lstStyle/>
                    <a:p>
                      <a:r>
                        <a:rPr lang="en-US" altLang="zh-CN" dirty="0" smtClean="0"/>
                        <a:t>2</a:t>
                      </a:r>
                      <a:endParaRPr lang="zh-CN" altLang="en-US" dirty="0"/>
                    </a:p>
                  </a:txBody>
                  <a:tcPr/>
                </a:tc>
                <a:tc>
                  <a:txBody>
                    <a:bodyPr/>
                    <a:lstStyle/>
                    <a:p>
                      <a:r>
                        <a:rPr lang="zh-CN" altLang="en-US" dirty="0"/>
                        <a:t>Fish[] fish</a:t>
                      </a:r>
                      <a:r>
                        <a:rPr lang="en-US" altLang="zh-CN" dirty="0"/>
                        <a:t>, nextfish</a:t>
                      </a:r>
                      <a:endParaRPr lang="en-US" altLang="zh-CN" dirty="0"/>
                    </a:p>
                  </a:txBody>
                  <a:tcPr/>
                </a:tc>
                <a:tc>
                  <a:txBody>
                    <a:bodyPr/>
                    <a:lstStyle/>
                    <a:p>
                      <a:r>
                        <a:rPr lang="zh-CN" altLang="en-US" dirty="0" smtClean="0"/>
                        <a:t>人</a:t>
                      </a:r>
                      <a:r>
                        <a:rPr dirty="0" smtClean="0"/>
                        <a:t>工鱼群、遍历时的下一条鱼</a:t>
                      </a:r>
                      <a:endParaRPr dirty="0" smtClean="0"/>
                    </a:p>
                  </a:txBody>
                  <a:tcPr/>
                </a:tc>
              </a:tr>
              <a:tr h="422972">
                <a:tc>
                  <a:txBody>
                    <a:bodyPr/>
                    <a:lstStyle/>
                    <a:p>
                      <a:r>
                        <a:rPr lang="en-US" altLang="zh-CN" dirty="0" smtClean="0"/>
                        <a:t>3</a:t>
                      </a:r>
                      <a:endParaRPr lang="zh-CN" altLang="en-US" dirty="0"/>
                    </a:p>
                  </a:txBody>
                  <a:tcPr/>
                </a:tc>
                <a:tc>
                  <a:txBody>
                    <a:bodyPr/>
                    <a:lstStyle/>
                    <a:p>
                      <a:r>
                        <a:rPr lang="en-US" altLang="zh-CN" sz="1800" dirty="0">
                          <a:sym typeface="+mn-ea"/>
                        </a:rPr>
                        <a:t>Fish bestfish</a:t>
                      </a:r>
                      <a:endParaRPr lang="zh-CN" altLang="en-US" dirty="0"/>
                    </a:p>
                  </a:txBody>
                  <a:tcPr/>
                </a:tc>
                <a:tc>
                  <a:txBody>
                    <a:bodyPr/>
                    <a:lstStyle/>
                    <a:p>
                      <a:r>
                        <a:rPr sz="1800" dirty="0" smtClean="0">
                          <a:sym typeface="+mn-ea"/>
                        </a:rPr>
                        <a:t>范围内最佳鱼</a:t>
                      </a:r>
                      <a:endParaRPr lang="zh-CN" altLang="en-US" dirty="0"/>
                    </a:p>
                  </a:txBody>
                  <a:tcPr/>
                </a:tc>
              </a:tr>
              <a:tr h="422972">
                <a:tc>
                  <a:txBody>
                    <a:bodyPr/>
                    <a:lstStyle/>
                    <a:p>
                      <a:r>
                        <a:rPr lang="en-US" altLang="zh-CN" dirty="0" smtClean="0"/>
                        <a:t>4</a:t>
                      </a:r>
                      <a:endParaRPr lang="zh-CN" altLang="en-US" dirty="0"/>
                    </a:p>
                  </a:txBody>
                  <a:tcPr/>
                </a:tc>
                <a:tc>
                  <a:txBody>
                    <a:bodyPr/>
                    <a:lstStyle/>
                    <a:p>
                      <a:r>
                        <a:rPr lang="en-US" altLang="zh-CN" dirty="0" smtClean="0"/>
                        <a:t>int tryTime</a:t>
                      </a:r>
                      <a:endParaRPr lang="en-US" altLang="zh-CN" dirty="0" smtClean="0"/>
                    </a:p>
                  </a:txBody>
                  <a:tcPr/>
                </a:tc>
                <a:tc>
                  <a:txBody>
                    <a:bodyPr/>
                    <a:lstStyle/>
                    <a:p>
                      <a:r>
                        <a:rPr lang="zh-CN" altLang="en-US" dirty="0" smtClean="0"/>
                        <a:t>尝试次数</a:t>
                      </a:r>
                      <a:endParaRPr lang="zh-CN" altLang="en-US" dirty="0" smtClean="0"/>
                    </a:p>
                  </a:txBody>
                  <a:tcPr/>
                </a:tc>
              </a:tr>
              <a:tr h="422972">
                <a:tc>
                  <a:txBody>
                    <a:bodyPr/>
                    <a:lstStyle/>
                    <a:p>
                      <a:r>
                        <a:rPr lang="en-US" altLang="zh-CN" dirty="0" smtClean="0"/>
                        <a:t>5</a:t>
                      </a:r>
                      <a:endParaRPr lang="zh-CN" altLang="en-US" dirty="0"/>
                    </a:p>
                  </a:txBody>
                  <a:tcPr/>
                </a:tc>
                <a:tc>
                  <a:txBody>
                    <a:bodyPr/>
                    <a:lstStyle/>
                    <a:p>
                      <a:r>
                        <a:rPr lang="en-US" altLang="zh-CN" dirty="0" smtClean="0"/>
                        <a:t>int dim</a:t>
                      </a:r>
                      <a:endParaRPr lang="en-US" altLang="zh-CN" dirty="0" smtClean="0"/>
                    </a:p>
                  </a:txBody>
                  <a:tcPr/>
                </a:tc>
                <a:tc>
                  <a:txBody>
                    <a:bodyPr/>
                    <a:lstStyle/>
                    <a:p>
                      <a:r>
                        <a:rPr lang="zh-CN" altLang="en-US" dirty="0"/>
                        <a:t>维度</a:t>
                      </a:r>
                      <a:endParaRPr lang="zh-CN" altLang="en-US" dirty="0"/>
                    </a:p>
                  </a:txBody>
                  <a:tcPr/>
                </a:tc>
              </a:tr>
              <a:tr h="422972">
                <a:tc>
                  <a:txBody>
                    <a:bodyPr/>
                    <a:lstStyle/>
                    <a:p>
                      <a:r>
                        <a:rPr lang="en-US" altLang="zh-CN" dirty="0" smtClean="0"/>
                        <a:t>6</a:t>
                      </a:r>
                      <a:endParaRPr lang="zh-CN" altLang="en-US" dirty="0"/>
                    </a:p>
                  </a:txBody>
                  <a:tcPr/>
                </a:tc>
                <a:tc>
                  <a:txBody>
                    <a:bodyPr/>
                    <a:lstStyle/>
                    <a:p>
                      <a:r>
                        <a:rPr lang="en-US" altLang="zh-CN" dirty="0" smtClean="0"/>
                        <a:t>double step</a:t>
                      </a:r>
                      <a:endParaRPr lang="en-US" altLang="zh-CN" dirty="0" smtClean="0"/>
                    </a:p>
                  </a:txBody>
                  <a:tcPr/>
                </a:tc>
                <a:tc>
                  <a:txBody>
                    <a:bodyPr/>
                    <a:lstStyle/>
                    <a:p>
                      <a:r>
                        <a:rPr lang="zh-CN" altLang="en-US" dirty="0" smtClean="0"/>
                        <a:t>人工鱼移动步长</a:t>
                      </a:r>
                      <a:endParaRPr lang="zh-CN" altLang="en-US" dirty="0" smtClean="0"/>
                    </a:p>
                  </a:txBody>
                  <a:tcPr/>
                </a:tc>
              </a:tr>
              <a:tr h="422972">
                <a:tc>
                  <a:txBody>
                    <a:bodyPr/>
                    <a:lstStyle/>
                    <a:p>
                      <a:r>
                        <a:rPr lang="en-US" altLang="zh-CN" dirty="0" smtClean="0"/>
                        <a:t>7</a:t>
                      </a:r>
                      <a:endParaRPr lang="zh-CN" altLang="en-US" dirty="0"/>
                    </a:p>
                  </a:txBody>
                  <a:tcPr/>
                </a:tc>
                <a:tc>
                  <a:txBody>
                    <a:bodyPr/>
                    <a:lstStyle/>
                    <a:p>
                      <a:r>
                        <a:rPr lang="en-US" altLang="zh-CN" dirty="0" smtClean="0"/>
                        <a:t>double delta</a:t>
                      </a:r>
                      <a:endParaRPr lang="en-US" altLang="zh-CN" dirty="0" smtClean="0"/>
                    </a:p>
                  </a:txBody>
                  <a:tcPr/>
                </a:tc>
                <a:tc>
                  <a:txBody>
                    <a:bodyPr/>
                    <a:lstStyle/>
                    <a:p>
                      <a:r>
                        <a:rPr lang="zh-CN" altLang="en-US" dirty="0" smtClean="0"/>
                        <a:t>拥挤度因子</a:t>
                      </a:r>
                      <a:endParaRPr lang="zh-CN" altLang="en-US" dirty="0" smtClean="0"/>
                    </a:p>
                  </a:txBody>
                  <a:tcPr/>
                </a:tc>
              </a:tr>
              <a:tr h="422972">
                <a:tc>
                  <a:txBody>
                    <a:bodyPr/>
                    <a:lstStyle/>
                    <a:p>
                      <a:r>
                        <a:rPr lang="en-US" altLang="zh-CN" dirty="0" smtClean="0"/>
                        <a:t>8</a:t>
                      </a:r>
                      <a:endParaRPr lang="zh-CN" altLang="en-US" dirty="0"/>
                    </a:p>
                  </a:txBody>
                  <a:tcPr/>
                </a:tc>
                <a:tc>
                  <a:txBody>
                    <a:bodyPr/>
                    <a:lstStyle/>
                    <a:p>
                      <a:r>
                        <a:rPr lang="en-US" altLang="zh-CN" dirty="0" smtClean="0"/>
                        <a:t>double visual</a:t>
                      </a:r>
                      <a:endParaRPr lang="en-US" altLang="zh-CN" dirty="0" smtClean="0"/>
                    </a:p>
                  </a:txBody>
                  <a:tcPr/>
                </a:tc>
                <a:tc>
                  <a:txBody>
                    <a:bodyPr/>
                    <a:lstStyle/>
                    <a:p>
                      <a:r>
                        <a:rPr lang="zh-CN" altLang="en-US" dirty="0" smtClean="0"/>
                        <a:t>视野范围</a:t>
                      </a:r>
                      <a:endParaRPr lang="zh-CN" altLang="en-US" dirty="0" smtClean="0"/>
                    </a:p>
                  </a:txBody>
                  <a:tcPr/>
                </a:tc>
              </a:tr>
              <a:tr h="422972">
                <a:tc>
                  <a:txBody>
                    <a:bodyPr/>
                    <a:lstStyle/>
                    <a:p>
                      <a:r>
                        <a:rPr lang="en-US" altLang="zh-CN" dirty="0" smtClean="0"/>
                        <a:t>9</a:t>
                      </a:r>
                      <a:endParaRPr lang="zh-CN" altLang="en-US" dirty="0"/>
                    </a:p>
                  </a:txBody>
                  <a:tcPr/>
                </a:tc>
                <a:tc>
                  <a:txBody>
                    <a:bodyPr/>
                    <a:lstStyle/>
                    <a:p>
                      <a:r>
                        <a:rPr lang="en-US" altLang="zh-CN" dirty="0" smtClean="0"/>
                        <a:t>int index</a:t>
                      </a:r>
                      <a:endParaRPr lang="en-US" altLang="zh-CN" dirty="0" smtClean="0"/>
                    </a:p>
                  </a:txBody>
                  <a:tcPr/>
                </a:tc>
                <a:tc>
                  <a:txBody>
                    <a:bodyPr/>
                    <a:lstStyle/>
                    <a:p>
                      <a:r>
                        <a:rPr lang="zh-CN" altLang="en-US" dirty="0" smtClean="0"/>
                        <a:t>遍历索引</a:t>
                      </a:r>
                      <a:endParaRPr lang="zh-CN" altLang="en-US" dirty="0" smtClean="0"/>
                    </a:p>
                  </a:txBody>
                  <a:tcPr/>
                </a:tc>
              </a:tr>
              <a:tr h="422972">
                <a:tc>
                  <a:txBody>
                    <a:bodyPr/>
                    <a:lstStyle/>
                    <a:p>
                      <a:r>
                        <a:rPr lang="en-US" altLang="zh-CN" dirty="0" smtClean="0"/>
                        <a:t>10</a:t>
                      </a:r>
                      <a:endParaRPr lang="zh-CN" altLang="en-US" dirty="0"/>
                    </a:p>
                  </a:txBody>
                  <a:tcPr/>
                </a:tc>
                <a:tc>
                  <a:txBody>
                    <a:bodyPr/>
                    <a:lstStyle/>
                    <a:p>
                      <a:r>
                        <a:rPr lang="en-US" altLang="zh-CN" dirty="0" smtClean="0"/>
                        <a:t>MAXGEN</a:t>
                      </a:r>
                      <a:endParaRPr lang="zh-CN" altLang="en-US" dirty="0"/>
                    </a:p>
                  </a:txBody>
                  <a:tcPr/>
                </a:tc>
                <a:tc>
                  <a:txBody>
                    <a:bodyPr/>
                    <a:lstStyle/>
                    <a:p>
                      <a:r>
                        <a:rPr lang="zh-CN" altLang="en-US" dirty="0" smtClean="0"/>
                        <a:t>最大迭代次数</a:t>
                      </a:r>
                      <a:endParaRPr lang="zh-C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normAutofit/>
          </a:bodyPr>
          <a:lstStyle/>
          <a:p>
            <a:r>
              <a:rPr lang="zh-CN" altLang="en-US" sz="4400" dirty="0" smtClean="0">
                <a:latin typeface="微软雅黑" panose="020B0503020204020204" charset="-122"/>
                <a:ea typeface="微软雅黑" panose="020B0503020204020204" charset="-122"/>
              </a:rPr>
              <a:t>主要函数</a:t>
            </a:r>
            <a:endParaRPr lang="zh-CN" altLang="en-US" sz="4400" dirty="0">
              <a:latin typeface="微软雅黑" panose="020B0503020204020204" charset="-122"/>
              <a:ea typeface="微软雅黑" panose="020B0503020204020204" charset="-122"/>
            </a:endParaRPr>
          </a:p>
        </p:txBody>
      </p:sp>
      <p:graphicFrame>
        <p:nvGraphicFramePr>
          <p:cNvPr id="4" name="内容占位符 3"/>
          <p:cNvGraphicFramePr>
            <a:graphicFrameLocks noGrp="1"/>
          </p:cNvGraphicFramePr>
          <p:nvPr>
            <p:ph idx="1"/>
          </p:nvPr>
        </p:nvGraphicFramePr>
        <p:xfrm>
          <a:off x="1069975" y="2120900"/>
          <a:ext cx="10058400" cy="3423920"/>
        </p:xfrm>
        <a:graphic>
          <a:graphicData uri="http://schemas.openxmlformats.org/drawingml/2006/table">
            <a:tbl>
              <a:tblPr firstRow="1" bandRow="1">
                <a:tableStyleId>{5C22544A-7EE6-4342-B048-85BDC9FD1C3A}</a:tableStyleId>
              </a:tblPr>
              <a:tblGrid>
                <a:gridCol w="3352800"/>
                <a:gridCol w="3352800"/>
                <a:gridCol w="3352800"/>
              </a:tblGrid>
              <a:tr h="370840">
                <a:tc>
                  <a:txBody>
                    <a:bodyPr/>
                    <a:lstStyle/>
                    <a:p>
                      <a:pPr algn="ctr"/>
                      <a:r>
                        <a:rPr lang="zh-CN" altLang="en-US" sz="2400" dirty="0" smtClean="0">
                          <a:solidFill>
                            <a:schemeClr val="tx1">
                              <a:lumMod val="95000"/>
                              <a:lumOff val="5000"/>
                            </a:schemeClr>
                          </a:solidFill>
                        </a:rPr>
                        <a:t>序号</a:t>
                      </a:r>
                      <a:endParaRPr lang="zh-CN" altLang="en-US" sz="2400" dirty="0">
                        <a:solidFill>
                          <a:schemeClr val="tx1">
                            <a:lumMod val="95000"/>
                            <a:lumOff val="5000"/>
                          </a:schemeClr>
                        </a:solidFill>
                      </a:endParaRPr>
                    </a:p>
                  </a:txBody>
                  <a:tcPr/>
                </a:tc>
                <a:tc>
                  <a:txBody>
                    <a:bodyPr/>
                    <a:lstStyle/>
                    <a:p>
                      <a:pPr algn="ctr"/>
                      <a:r>
                        <a:rPr lang="zh-CN" altLang="en-US" sz="2400" dirty="0" smtClean="0">
                          <a:solidFill>
                            <a:schemeClr val="tx1">
                              <a:lumMod val="95000"/>
                              <a:lumOff val="5000"/>
                            </a:schemeClr>
                          </a:solidFill>
                        </a:rPr>
                        <a:t>函数名</a:t>
                      </a:r>
                      <a:endParaRPr lang="zh-CN" altLang="en-US" sz="2400" dirty="0">
                        <a:solidFill>
                          <a:schemeClr val="tx1">
                            <a:lumMod val="95000"/>
                            <a:lumOff val="5000"/>
                          </a:schemeClr>
                        </a:solidFill>
                      </a:endParaRPr>
                    </a:p>
                  </a:txBody>
                  <a:tcPr/>
                </a:tc>
                <a:tc>
                  <a:txBody>
                    <a:bodyPr/>
                    <a:lstStyle/>
                    <a:p>
                      <a:pPr algn="ctr"/>
                      <a:r>
                        <a:rPr lang="zh-CN" altLang="en-US" sz="2400" dirty="0" smtClean="0">
                          <a:solidFill>
                            <a:schemeClr val="tx1">
                              <a:lumMod val="95000"/>
                              <a:lumOff val="5000"/>
                            </a:schemeClr>
                          </a:solidFill>
                        </a:rPr>
                        <a:t>函数功能</a:t>
                      </a:r>
                      <a:endParaRPr lang="zh-CN" altLang="en-US" sz="2400" dirty="0">
                        <a:solidFill>
                          <a:schemeClr val="tx1">
                            <a:lumMod val="95000"/>
                            <a:lumOff val="5000"/>
                          </a:schemeClr>
                        </a:solidFill>
                      </a:endParaRPr>
                    </a:p>
                  </a:txBody>
                  <a:tcPr/>
                </a:tc>
              </a:tr>
              <a:tr h="370840">
                <a:tc>
                  <a:txBody>
                    <a:bodyPr/>
                    <a:lstStyle/>
                    <a:p>
                      <a:pPr algn="ctr"/>
                      <a:r>
                        <a:rPr lang="en-US" altLang="zh-CN" dirty="0" smtClean="0"/>
                        <a:t>1</a:t>
                      </a:r>
                      <a:endParaRPr lang="zh-CN" altLang="en-US" dirty="0"/>
                    </a:p>
                  </a:txBody>
                  <a:tcPr/>
                </a:tc>
                <a:tc>
                  <a:txBody>
                    <a:bodyPr/>
                    <a:lstStyle/>
                    <a:p>
                      <a:pPr algn="l"/>
                      <a:r>
                        <a:rPr lang="en-US" altLang="zh-CN" dirty="0" smtClean="0"/>
                        <a:t>init()</a:t>
                      </a:r>
                      <a:endParaRPr lang="en-US" altLang="zh-CN" dirty="0" smtClean="0"/>
                    </a:p>
                  </a:txBody>
                  <a:tcPr/>
                </a:tc>
                <a:tc>
                  <a:txBody>
                    <a:bodyPr/>
                    <a:lstStyle/>
                    <a:p>
                      <a:r>
                        <a:rPr lang="zh-CN" altLang="en-US" dirty="0" smtClean="0"/>
                        <a:t>初始化鱼群</a:t>
                      </a:r>
                      <a:endParaRPr lang="zh-CN" altLang="en-US" dirty="0" smtClean="0"/>
                    </a:p>
                  </a:txBody>
                  <a:tcPr/>
                </a:tc>
              </a:tr>
              <a:tr h="370840">
                <a:tc>
                  <a:txBody>
                    <a:bodyPr/>
                    <a:lstStyle/>
                    <a:p>
                      <a:pPr algn="ctr"/>
                      <a:r>
                        <a:rPr lang="en-US" altLang="zh-CN" dirty="0" smtClean="0"/>
                        <a:t>2</a:t>
                      </a:r>
                      <a:endParaRPr lang="zh-CN" altLang="en-US" dirty="0"/>
                    </a:p>
                  </a:txBody>
                  <a:tcPr/>
                </a:tc>
                <a:tc>
                  <a:txBody>
                    <a:bodyPr/>
                    <a:lstStyle/>
                    <a:p>
                      <a:pPr algn="l"/>
                      <a:r>
                        <a:rPr lang="en-US" altLang="zh-CN" dirty="0" smtClean="0"/>
                        <a:t>prey</a:t>
                      </a:r>
                      <a:r>
                        <a:rPr lang="en-US" altLang="zh-CN" sz="1800" dirty="0" smtClean="0">
                          <a:sym typeface="+mn-ea"/>
                        </a:rPr>
                        <a:t>(int i)</a:t>
                      </a:r>
                      <a:endParaRPr lang="zh-CN" altLang="en-US" dirty="0" smtClean="0"/>
                    </a:p>
                  </a:txBody>
                  <a:tcPr/>
                </a:tc>
                <a:tc>
                  <a:txBody>
                    <a:bodyPr/>
                    <a:lstStyle/>
                    <a:p>
                      <a:r>
                        <a:rPr lang="zh-CN" altLang="en-US" dirty="0" smtClean="0"/>
                        <a:t>觅食行为函数</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l"/>
                      <a:r>
                        <a:rPr lang="en-US" altLang="zh-CN" dirty="0" smtClean="0"/>
                        <a:t>swarm</a:t>
                      </a:r>
                      <a:r>
                        <a:rPr lang="en-US" altLang="zh-CN" sz="1800" dirty="0" smtClean="0">
                          <a:sym typeface="+mn-ea"/>
                        </a:rPr>
                        <a:t>(int i)</a:t>
                      </a:r>
                      <a:endParaRPr lang="zh-CN" altLang="en-US" dirty="0"/>
                    </a:p>
                  </a:txBody>
                  <a:tcPr/>
                </a:tc>
                <a:tc>
                  <a:txBody>
                    <a:bodyPr/>
                    <a:lstStyle/>
                    <a:p>
                      <a:r>
                        <a:rPr lang="zh-CN" altLang="en-US" dirty="0" smtClean="0"/>
                        <a:t>聚群行为函数</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l"/>
                      <a:r>
                        <a:rPr lang="en-US" altLang="zh-CN" dirty="0" smtClean="0"/>
                        <a:t>follow</a:t>
                      </a:r>
                      <a:r>
                        <a:rPr lang="en-US" altLang="zh-CN" sz="1800" dirty="0" smtClean="0">
                          <a:sym typeface="+mn-ea"/>
                        </a:rPr>
                        <a:t>(int i)</a:t>
                      </a:r>
                      <a:endParaRPr lang="zh-CN" altLang="en-US" dirty="0"/>
                    </a:p>
                  </a:txBody>
                  <a:tcPr/>
                </a:tc>
                <a:tc>
                  <a:txBody>
                    <a:bodyPr/>
                    <a:lstStyle/>
                    <a:p>
                      <a:r>
                        <a:rPr lang="zh-CN" altLang="en-US" dirty="0" smtClean="0"/>
                        <a:t>追尾行为函数</a:t>
                      </a:r>
                      <a:endParaRPr lang="zh-CN" altLang="en-US" dirty="0"/>
                    </a:p>
                  </a:txBody>
                  <a:tcPr/>
                </a:tc>
              </a:tr>
              <a:tr h="370840">
                <a:tc>
                  <a:txBody>
                    <a:bodyPr/>
                    <a:lstStyle/>
                    <a:p>
                      <a:pPr algn="ctr"/>
                      <a:r>
                        <a:rPr lang="en-US" altLang="zh-CN" dirty="0" smtClean="0"/>
                        <a:t>5</a:t>
                      </a:r>
                      <a:endParaRPr lang="zh-CN" altLang="en-US" dirty="0"/>
                    </a:p>
                  </a:txBody>
                  <a:tcPr/>
                </a:tc>
                <a:tc>
                  <a:txBody>
                    <a:bodyPr/>
                    <a:lstStyle/>
                    <a:p>
                      <a:pPr algn="l"/>
                      <a:r>
                        <a:rPr lang="en-US" altLang="zh-CN" dirty="0" smtClean="0"/>
                        <a:t>bulletin</a:t>
                      </a:r>
                      <a:r>
                        <a:rPr lang="en-US" altLang="zh-CN" sz="1800" dirty="0" smtClean="0">
                          <a:sym typeface="+mn-ea"/>
                        </a:rPr>
                        <a:t>(int i)</a:t>
                      </a:r>
                      <a:endParaRPr lang="zh-CN" altLang="en-US" dirty="0"/>
                    </a:p>
                  </a:txBody>
                  <a:tcPr/>
                </a:tc>
                <a:tc>
                  <a:txBody>
                    <a:bodyPr/>
                    <a:lstStyle/>
                    <a:p>
                      <a:r>
                        <a:rPr lang="zh-CN" altLang="en-US" dirty="0" smtClean="0"/>
                        <a:t>公告牌</a:t>
                      </a:r>
                      <a:endParaRPr lang="zh-CN" altLang="en-US" dirty="0" smtClean="0"/>
                    </a:p>
                  </a:txBody>
                  <a:tcPr/>
                </a:tc>
              </a:tr>
              <a:tr h="370840">
                <a:tc>
                  <a:txBody>
                    <a:bodyPr/>
                    <a:lstStyle/>
                    <a:p>
                      <a:pPr algn="ctr"/>
                      <a:r>
                        <a:rPr lang="en-US" altLang="zh-CN" dirty="0" smtClean="0"/>
                        <a:t>6</a:t>
                      </a:r>
                      <a:endParaRPr lang="zh-CN" altLang="en-US" dirty="0"/>
                    </a:p>
                  </a:txBody>
                  <a:tcPr/>
                </a:tc>
                <a:tc>
                  <a:txBody>
                    <a:bodyPr/>
                    <a:lstStyle/>
                    <a:p>
                      <a:pPr algn="l"/>
                      <a:r>
                        <a:rPr lang="en-US" altLang="zh-CN" dirty="0" smtClean="0"/>
                        <a:t>getScopefish</a:t>
                      </a:r>
                      <a:r>
                        <a:rPr lang="en-US" altLang="zh-CN" sz="1800" dirty="0" smtClean="0">
                          <a:sym typeface="+mn-ea"/>
                        </a:rPr>
                        <a:t>(int i)</a:t>
                      </a:r>
                      <a:endParaRPr lang="en-US" altLang="zh-CN" dirty="0" smtClean="0"/>
                    </a:p>
                  </a:txBody>
                  <a:tcPr/>
                </a:tc>
                <a:tc>
                  <a:txBody>
                    <a:bodyPr/>
                    <a:lstStyle/>
                    <a:p>
                      <a:r>
                        <a:rPr lang="zh-CN" altLang="en-US" dirty="0" smtClean="0"/>
                        <a:t>获得范围内鱼</a:t>
                      </a:r>
                      <a:endParaRPr lang="zh-CN" altLang="en-US" dirty="0" smtClean="0"/>
                    </a:p>
                  </a:txBody>
                  <a:tcPr/>
                </a:tc>
              </a:tr>
              <a:tr h="370840">
                <a:tc>
                  <a:txBody>
                    <a:bodyPr/>
                    <a:p>
                      <a:pPr algn="ctr">
                        <a:buNone/>
                      </a:pPr>
                      <a:r>
                        <a:rPr lang="en-US" altLang="zh-CN" dirty="0"/>
                        <a:t>7</a:t>
                      </a:r>
                      <a:endParaRPr lang="en-US" altLang="zh-CN" dirty="0"/>
                    </a:p>
                  </a:txBody>
                  <a:tcPr/>
                </a:tc>
                <a:tc>
                  <a:txBody>
                    <a:bodyPr/>
                    <a:p>
                      <a:pPr algn="l">
                        <a:buNone/>
                      </a:pPr>
                      <a:r>
                        <a:rPr lang="en-US" altLang="zh-CN" dirty="0" smtClean="0"/>
                        <a:t>distance(Fish f)</a:t>
                      </a:r>
                      <a:endParaRPr lang="en-US" altLang="zh-CN" dirty="0" smtClean="0"/>
                    </a:p>
                  </a:txBody>
                  <a:tcPr/>
                </a:tc>
                <a:tc>
                  <a:txBody>
                    <a:bodyPr/>
                    <a:p>
                      <a:pPr>
                        <a:buNone/>
                      </a:pPr>
                      <a:r>
                        <a:rPr lang="zh-CN" altLang="en-US" dirty="0" smtClean="0"/>
                        <a:t>计算两鱼距离</a:t>
                      </a:r>
                      <a:endParaRPr lang="zh-CN" altLang="en-US" dirty="0" smtClean="0"/>
                    </a:p>
                  </a:txBody>
                  <a:tcPr/>
                </a:tc>
              </a:tr>
              <a:tr h="370840">
                <a:tc>
                  <a:txBody>
                    <a:bodyPr/>
                    <a:p>
                      <a:pPr algn="ctr">
                        <a:buNone/>
                      </a:pPr>
                      <a:r>
                        <a:rPr lang="en-US" altLang="zh-CN" dirty="0"/>
                        <a:t>8</a:t>
                      </a:r>
                      <a:endParaRPr lang="en-US" altLang="zh-CN" dirty="0"/>
                    </a:p>
                  </a:txBody>
                  <a:tcPr/>
                </a:tc>
                <a:tc>
                  <a:txBody>
                    <a:bodyPr/>
                    <a:p>
                      <a:pPr algn="l">
                        <a:buNone/>
                      </a:pPr>
                      <a:r>
                        <a:rPr lang="en-US" altLang="zh-CN" dirty="0" smtClean="0"/>
                        <a:t>newfunction(double[] w)</a:t>
                      </a:r>
                      <a:endParaRPr lang="en-US" altLang="zh-CN" dirty="0" smtClean="0"/>
                    </a:p>
                  </a:txBody>
                  <a:tcPr/>
                </a:tc>
                <a:tc>
                  <a:txBody>
                    <a:bodyPr/>
                    <a:p>
                      <a:pPr>
                        <a:buNone/>
                      </a:pPr>
                      <a:r>
                        <a:rPr lang="zh-CN" altLang="en-US" dirty="0" smtClean="0"/>
                        <a:t>获得当前浓度（函数值</a:t>
                      </a:r>
                      <a:r>
                        <a:rPr lang="zh-CN" altLang="en-US" dirty="0" smtClean="0"/>
                        <a:t>）</a:t>
                      </a:r>
                      <a:endParaRPr lang="en-US" altLang="zh-CN" dirty="0" smtClean="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69"/>
          <p:cNvSpPr>
            <a:spLocks noChangeArrowheads="1"/>
          </p:cNvSpPr>
          <p:nvPr/>
        </p:nvSpPr>
        <p:spPr bwMode="auto">
          <a:xfrm>
            <a:off x="3503655" y="3197384"/>
            <a:ext cx="5134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dirty="0" smtClean="0">
                <a:solidFill>
                  <a:schemeClr val="accent1"/>
                </a:solidFill>
                <a:latin typeface="宋体" panose="02010600030101010101" pitchFamily="2" charset="-122"/>
                <a:sym typeface="Source Han Serif SC" panose="02020400000000000000" pitchFamily="18" charset="-122"/>
              </a:rPr>
              <a:t>算法简介</a:t>
            </a:r>
            <a:endParaRPr lang="en-US" altLang="zh-CN" sz="3200" dirty="0">
              <a:solidFill>
                <a:schemeClr val="accent1"/>
              </a:solidFill>
              <a:latin typeface="宋体" panose="02010600030101010101" pitchFamily="2" charset="-122"/>
              <a:sym typeface="Source Han Serif SC" panose="02020400000000000000" pitchFamily="18" charset="-122"/>
            </a:endParaRPr>
          </a:p>
        </p:txBody>
      </p:sp>
      <p:cxnSp>
        <p:nvCxnSpPr>
          <p:cNvPr id="16" name="直接连接符 15"/>
          <p:cNvCxnSpPr/>
          <p:nvPr/>
        </p:nvCxnSpPr>
        <p:spPr>
          <a:xfrm>
            <a:off x="2353374" y="3505158"/>
            <a:ext cx="1455548"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313541" y="3505158"/>
            <a:ext cx="1378941"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94"/>
          <p:cNvSpPr txBox="1"/>
          <p:nvPr/>
        </p:nvSpPr>
        <p:spPr>
          <a:xfrm>
            <a:off x="3925683" y="2303896"/>
            <a:ext cx="4323921" cy="623071"/>
          </a:xfrm>
          <a:prstGeom prst="rect">
            <a:avLst/>
          </a:prstGeom>
          <a:noFill/>
        </p:spPr>
        <p:txBody>
          <a:bodyPr wrap="square" lIns="68546" tIns="34274" rIns="68546" bIns="34274" rtlCol="0">
            <a:spAutoFit/>
          </a:bodyPr>
          <a:lstStyle/>
          <a:p>
            <a:pPr algn="ctr"/>
            <a:r>
              <a:rPr lang="en-US" altLang="zh-CN"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rPr>
              <a:t>Part 01</a:t>
            </a:r>
            <a:endParaRPr lang="zh-CN" altLang="en-US" sz="3600" b="1" dirty="0">
              <a:solidFill>
                <a:schemeClr val="bg2">
                  <a:lumMod val="1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2"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618" y="290945"/>
            <a:ext cx="3976255" cy="768350"/>
          </a:xfrm>
          <a:prstGeom prst="rect">
            <a:avLst/>
          </a:prstGeom>
          <a:noFill/>
        </p:spPr>
        <p:txBody>
          <a:bodyPr wrap="square" rtlCol="0">
            <a:spAutoFit/>
          </a:bodyPr>
          <a:lstStyle/>
          <a:p>
            <a:r>
              <a:rPr lang="zh-CN" altLang="en-US" sz="4400" dirty="0" smtClean="0">
                <a:latin typeface="微软雅黑" panose="020B0503020204020204" charset="-122"/>
                <a:ea typeface="微软雅黑" panose="020B0503020204020204" charset="-122"/>
              </a:rPr>
              <a:t>算法流程图</a:t>
            </a:r>
            <a:endParaRPr lang="zh-CN" altLang="en-US" sz="440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4488815" y="276860"/>
            <a:ext cx="5196205" cy="6303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24400" y="2521527"/>
            <a:ext cx="4530436" cy="768350"/>
          </a:xfrm>
          <a:prstGeom prst="rect">
            <a:avLst/>
          </a:prstGeom>
          <a:noFill/>
        </p:spPr>
        <p:txBody>
          <a:bodyPr wrap="square" rtlCol="0">
            <a:spAutoFit/>
          </a:bodyPr>
          <a:lstStyle/>
          <a:p>
            <a:r>
              <a:rPr lang="zh-CN" altLang="en-US" sz="4400" dirty="0" smtClean="0">
                <a:latin typeface="微软雅黑" panose="020B0503020204020204" charset="-122"/>
                <a:ea typeface="微软雅黑" panose="020B0503020204020204" charset="-122"/>
              </a:rPr>
              <a:t>算法实现</a:t>
            </a:r>
            <a:endParaRPr lang="zh-CN" altLang="en-US" sz="4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a:latin typeface="微软雅黑" panose="020B0503020204020204" charset="-122"/>
                <a:ea typeface="微软雅黑" panose="020B0503020204020204" charset="-122"/>
                <a:cs typeface="微软雅黑" panose="020B0503020204020204" charset="-122"/>
              </a:rPr>
              <a:t>Step</a:t>
            </a:r>
            <a:r>
              <a:rPr lang="zh-CN" altLang="en-US" dirty="0" smtClean="0">
                <a:latin typeface="微软雅黑" panose="020B0503020204020204" charset="-122"/>
                <a:ea typeface="微软雅黑" panose="020B0503020204020204" charset="-122"/>
                <a:cs typeface="微软雅黑" panose="020B0503020204020204" charset="-122"/>
              </a:rPr>
              <a:t>1</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鱼群初始化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69848" y="2121408"/>
            <a:ext cx="10058400" cy="4050792"/>
          </a:xfrm>
        </p:spPr>
        <p:txBody>
          <a:bodyPr>
            <a:norm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鱼群中的每条人工鱼均为一组实数，是在给定范围内产生随机数组。例如，鱼群大小为</a:t>
            </a:r>
            <a:r>
              <a:rPr lang="en-US" altLang="zh-CN" sz="2400" dirty="0" smtClean="0">
                <a:latin typeface="微软雅黑" panose="020B0503020204020204" charset="-122"/>
                <a:ea typeface="微软雅黑" panose="020B0503020204020204" charset="-122"/>
                <a:cs typeface="微软雅黑" panose="020B0503020204020204" charset="-122"/>
              </a:rPr>
              <a:t>N</a:t>
            </a:r>
            <a:r>
              <a:rPr lang="zh-CN" altLang="en-US" sz="2400" dirty="0" smtClean="0">
                <a:latin typeface="微软雅黑" panose="020B0503020204020204" charset="-122"/>
                <a:ea typeface="微软雅黑" panose="020B0503020204020204" charset="-122"/>
                <a:cs typeface="微软雅黑" panose="020B0503020204020204" charset="-122"/>
              </a:rPr>
              <a:t>，有两个待优化的参数 </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y</a:t>
            </a:r>
            <a:r>
              <a:rPr lang="zh-CN" altLang="en-US" sz="2400" dirty="0" smtClean="0">
                <a:latin typeface="微软雅黑" panose="020B0503020204020204" charset="-122"/>
                <a:ea typeface="微软雅黑" panose="020B0503020204020204" charset="-122"/>
                <a:cs typeface="微软雅黑" panose="020B0503020204020204" charset="-122"/>
              </a:rPr>
              <a:t>，即要产生</a:t>
            </a:r>
            <a:r>
              <a:rPr lang="en-US" altLang="zh-CN" sz="2400" dirty="0" smtClean="0">
                <a:latin typeface="微软雅黑" panose="020B0503020204020204" charset="-122"/>
                <a:ea typeface="微软雅黑" panose="020B0503020204020204" charset="-122"/>
                <a:cs typeface="微软雅黑" panose="020B0503020204020204" charset="-122"/>
              </a:rPr>
              <a:t>N</a:t>
            </a:r>
            <a:r>
              <a:rPr lang="zh-CN" altLang="en-US" sz="2400" dirty="0" smtClean="0">
                <a:latin typeface="微软雅黑" panose="020B0503020204020204" charset="-122"/>
                <a:ea typeface="微软雅黑" panose="020B0503020204020204" charset="-122"/>
                <a:cs typeface="微软雅黑" panose="020B0503020204020204" charset="-122"/>
              </a:rPr>
              <a:t>个维度为</a:t>
            </a: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的人工鱼构成鱼群。</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Step</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觅食行为</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668770" y="890270"/>
            <a:ext cx="4801870" cy="5077460"/>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人工</a:t>
            </a:r>
            <a:r>
              <a:rPr lang="zh-CN" altLang="en-US" sz="2400" dirty="0">
                <a:latin typeface="微软雅黑" panose="020B0503020204020204" charset="-122"/>
                <a:ea typeface="微软雅黑" panose="020B0503020204020204" charset="-122"/>
                <a:cs typeface="微软雅黑" panose="020B0503020204020204" charset="-122"/>
              </a:rPr>
              <a:t>鱼X</a:t>
            </a:r>
            <a:r>
              <a:rPr lang="zh-CN" altLang="en-US" sz="2400" baseline="-25000" dirty="0">
                <a:latin typeface="微软雅黑" panose="020B0503020204020204" charset="-122"/>
                <a:ea typeface="微软雅黑" panose="020B0503020204020204" charset="-122"/>
                <a:cs typeface="微软雅黑" panose="020B0503020204020204" charset="-122"/>
              </a:rPr>
              <a:t>i</a:t>
            </a:r>
            <a:r>
              <a:rPr lang="zh-CN" altLang="en-US" sz="2400" dirty="0">
                <a:latin typeface="微软雅黑" panose="020B0503020204020204" charset="-122"/>
                <a:ea typeface="微软雅黑" panose="020B0503020204020204" charset="-122"/>
                <a:cs typeface="微软雅黑" panose="020B0503020204020204" charset="-122"/>
              </a:rPr>
              <a:t>在其视野内随机选择一个状态</a:t>
            </a:r>
            <a:r>
              <a:rPr lang="zh-CN" altLang="en-US" sz="2400" dirty="0" smtClean="0">
                <a:latin typeface="微软雅黑" panose="020B0503020204020204" charset="-122"/>
                <a:ea typeface="微软雅黑" panose="020B0503020204020204" charset="-122"/>
                <a:cs typeface="微软雅黑" panose="020B0503020204020204" charset="-122"/>
              </a:rPr>
              <a:t>X</a:t>
            </a:r>
            <a:r>
              <a:rPr lang="zh-CN" altLang="en-US" sz="2400" baseline="-25000" dirty="0" smtClean="0">
                <a:latin typeface="微软雅黑" panose="020B0503020204020204" charset="-122"/>
                <a:ea typeface="微软雅黑" panose="020B0503020204020204" charset="-122"/>
                <a:cs typeface="微软雅黑" panose="020B0503020204020204" charset="-122"/>
              </a:rPr>
              <a:t>j，</a:t>
            </a:r>
            <a:r>
              <a:rPr lang="zh-CN" altLang="en-US" sz="2400" dirty="0" smtClean="0">
                <a:latin typeface="微软雅黑" panose="020B0503020204020204" charset="-122"/>
                <a:ea typeface="微软雅黑" panose="020B0503020204020204" charset="-122"/>
                <a:cs typeface="微软雅黑" panose="020B0503020204020204" charset="-122"/>
              </a:rPr>
              <a:t>分别</a:t>
            </a:r>
            <a:r>
              <a:rPr lang="zh-CN" altLang="en-US" sz="2400" dirty="0">
                <a:latin typeface="微软雅黑" panose="020B0503020204020204" charset="-122"/>
                <a:ea typeface="微软雅黑" panose="020B0503020204020204" charset="-122"/>
                <a:cs typeface="微软雅黑" panose="020B0503020204020204" charset="-122"/>
              </a:rPr>
              <a:t>计算它们的目标函数值进行比较，如果发现</a:t>
            </a:r>
            <a:r>
              <a:rPr lang="en-US" altLang="zh-CN" sz="2400" dirty="0">
                <a:latin typeface="微软雅黑" panose="020B0503020204020204" charset="-122"/>
                <a:ea typeface="微软雅黑" panose="020B0503020204020204" charset="-122"/>
                <a:cs typeface="微软雅黑" panose="020B0503020204020204" charset="-122"/>
              </a:rPr>
              <a:t>Y</a:t>
            </a:r>
            <a:r>
              <a:rPr lang="zh-CN" altLang="en-US" sz="2400" baseline="-25000" dirty="0">
                <a:latin typeface="微软雅黑" panose="020B0503020204020204" charset="-122"/>
                <a:ea typeface="微软雅黑" panose="020B0503020204020204" charset="-122"/>
                <a:cs typeface="微软雅黑" panose="020B0503020204020204" charset="-122"/>
              </a:rPr>
              <a:t>j</a:t>
            </a:r>
            <a:r>
              <a:rPr lang="zh-CN" altLang="en-US" sz="2400" dirty="0">
                <a:latin typeface="微软雅黑" panose="020B0503020204020204" charset="-122"/>
                <a:ea typeface="微软雅黑" panose="020B0503020204020204" charset="-122"/>
                <a:cs typeface="微软雅黑" panose="020B0503020204020204" charset="-122"/>
              </a:rPr>
              <a:t>比</a:t>
            </a:r>
            <a:r>
              <a:rPr lang="en-US" altLang="zh-CN" sz="2400" dirty="0">
                <a:latin typeface="微软雅黑" panose="020B0503020204020204" charset="-122"/>
                <a:ea typeface="微软雅黑" panose="020B0503020204020204" charset="-122"/>
                <a:cs typeface="微软雅黑" panose="020B0503020204020204" charset="-122"/>
              </a:rPr>
              <a:t>Y</a:t>
            </a:r>
            <a:r>
              <a:rPr lang="zh-CN" altLang="en-US" sz="2400" baseline="-25000" dirty="0">
                <a:latin typeface="微软雅黑" panose="020B0503020204020204" charset="-122"/>
                <a:ea typeface="微软雅黑" panose="020B0503020204020204" charset="-122"/>
                <a:cs typeface="微软雅黑" panose="020B0503020204020204" charset="-122"/>
              </a:rPr>
              <a:t>i</a:t>
            </a:r>
            <a:r>
              <a:rPr lang="zh-CN" altLang="en-US" sz="2400" dirty="0">
                <a:latin typeface="微软雅黑" panose="020B0503020204020204" charset="-122"/>
                <a:ea typeface="微软雅黑" panose="020B0503020204020204" charset="-122"/>
                <a:cs typeface="微软雅黑" panose="020B0503020204020204" charset="-122"/>
              </a:rPr>
              <a:t>优，则Xi向Xj的方向移动一步</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否则，Xi继续在其视野内选择状态Xj，判断是否满足前进条件，反复尝试</a:t>
            </a:r>
            <a:r>
              <a:rPr lang="en-US" altLang="zh-CN" sz="2400" dirty="0">
                <a:latin typeface="微软雅黑" panose="020B0503020204020204" charset="-122"/>
                <a:ea typeface="微软雅黑" panose="020B0503020204020204" charset="-122"/>
                <a:cs typeface="微软雅黑" panose="020B0503020204020204" charset="-122"/>
              </a:rPr>
              <a:t>T</a:t>
            </a:r>
            <a:r>
              <a:rPr lang="zh-CN" altLang="en-US" sz="2400" dirty="0">
                <a:latin typeface="微软雅黑" panose="020B0503020204020204" charset="-122"/>
                <a:ea typeface="微软雅黑" panose="020B0503020204020204" charset="-122"/>
                <a:cs typeface="微软雅黑" panose="020B0503020204020204" charset="-122"/>
              </a:rPr>
              <a:t>ry</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number次后，仍没有满足前进条件，则随机移动一步使Xi到达一个新的状态</a:t>
            </a:r>
            <a:endParaRPr lang="zh-CN" altLang="en-US" sz="2400" dirty="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
          <a:stretch>
            <a:fillRect/>
          </a:stretch>
        </p:blipFill>
        <p:spPr>
          <a:xfrm>
            <a:off x="733425" y="1586865"/>
            <a:ext cx="5934710" cy="4505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Step</a:t>
            </a:r>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聚群</a:t>
            </a:r>
            <a:r>
              <a:rPr lang="zh-CN" altLang="en-US" dirty="0" smtClean="0">
                <a:latin typeface="微软雅黑" panose="020B0503020204020204" charset="-122"/>
                <a:ea typeface="微软雅黑" panose="020B0503020204020204" charset="-122"/>
                <a:cs typeface="微软雅黑" panose="020B0503020204020204" charset="-122"/>
              </a:rPr>
              <a:t>行为</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941637" y="1057967"/>
            <a:ext cx="5001491" cy="5077460"/>
          </a:xfrm>
          <a:prstGeom prst="rect">
            <a:avLst/>
          </a:prstGeom>
          <a:noFill/>
        </p:spPr>
        <p:txBody>
          <a:bodyPr wrap="square" rtlCol="0">
            <a:spAutoFit/>
          </a:bodyPr>
          <a:lstStyle/>
          <a:p>
            <a:pPr>
              <a:lnSpc>
                <a:spcPct val="150000"/>
              </a:lnSpc>
              <a:buNone/>
            </a:pP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聚群的</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规则</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a:t>
            </a:r>
            <a:endParaRPr lang="en-US" altLang="zh-CN"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a:lnSpc>
                <a:spcPct val="150000"/>
              </a:lnSpc>
              <a:buNone/>
            </a:pPr>
            <a:r>
              <a:rPr lang="en-US" altLang="zh-CN"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1.</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尽量</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向临近伙伴的中心</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移动                                </a:t>
            </a:r>
            <a:r>
              <a:rPr lang="en-US" altLang="zh-CN"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2.</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避免</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过分</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拥挤</a:t>
            </a:r>
            <a:endParaRPr lang="en-US" altLang="zh-CN"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a:lnSpc>
                <a:spcPct val="150000"/>
              </a:lnSpc>
              <a:buNone/>
            </a:pPr>
            <a:r>
              <a:rPr lang="en-US" altLang="zh-CN"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人工</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鱼Xi搜索当前邻域内（</a:t>
            </a:r>
            <a:r>
              <a:rPr lang="en-US" altLang="zh-CN"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d</a:t>
            </a:r>
            <a:r>
              <a:rPr lang="en-US" altLang="zh-CN"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ij</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 </a:t>
            </a:r>
            <a:r>
              <a:rPr lang="en-US" altLang="zh-CN"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&lt;</a:t>
            </a:r>
            <a:r>
              <a:rPr lang="en-US" altLang="zh-CN"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Visual</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）的伙伴数目n</a:t>
            </a:r>
            <a:r>
              <a:rPr lang="zh-CN" altLang="en-US"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f</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及中心位置X</a:t>
            </a:r>
            <a:r>
              <a:rPr lang="zh-CN" altLang="en-US"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c</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，若 Y</a:t>
            </a:r>
            <a:r>
              <a:rPr lang="zh-CN" altLang="en-US"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c</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 n</a:t>
            </a:r>
            <a:r>
              <a:rPr lang="zh-CN" altLang="en-US"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f  </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&gt; δY</a:t>
            </a:r>
            <a:r>
              <a:rPr lang="zh-CN" altLang="en-US" sz="2400" baseline="-250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i</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，表明伙伴中心位置状态较优且不太拥挤，则Xi朝伙伴的中心位置移动一步。</a:t>
            </a:r>
            <a:endParaRPr lang="en-US" altLang="zh-CN"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sz="2400" dirty="0" smtClean="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       否则，执行</a:t>
            </a:r>
            <a:r>
              <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觅食行为。</a:t>
            </a:r>
            <a:endParaRPr lang="zh-CN" altLang="en-US" sz="2400"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1"/>
          <a:stretch>
            <a:fillRect/>
          </a:stretch>
        </p:blipFill>
        <p:spPr>
          <a:xfrm>
            <a:off x="546100" y="1437640"/>
            <a:ext cx="5276215" cy="469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Step</a:t>
            </a:r>
            <a:r>
              <a:rPr lang="en-US" altLang="zh-CN" dirty="0" smtClean="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追尾</a:t>
            </a:r>
            <a:r>
              <a:rPr lang="zh-CN" altLang="en-US" dirty="0" smtClean="0">
                <a:latin typeface="微软雅黑" panose="020B0503020204020204" charset="-122"/>
                <a:ea typeface="微软雅黑" panose="020B0503020204020204" charset="-122"/>
                <a:cs typeface="微软雅黑" panose="020B0503020204020204" charset="-122"/>
              </a:rPr>
              <a:t>行为</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131016" y="1682750"/>
            <a:ext cx="3892731" cy="3969385"/>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人工</a:t>
            </a:r>
            <a:r>
              <a:rPr lang="zh-CN" altLang="en-US" sz="2400" dirty="0">
                <a:latin typeface="微软雅黑" panose="020B0503020204020204" charset="-122"/>
                <a:ea typeface="微软雅黑" panose="020B0503020204020204" charset="-122"/>
                <a:cs typeface="微软雅黑" panose="020B0503020204020204" charset="-122"/>
              </a:rPr>
              <a:t>鱼Xi搜索当前邻域内（</a:t>
            </a:r>
            <a:r>
              <a:rPr lang="en-US" altLang="zh-CN" sz="2400" dirty="0">
                <a:latin typeface="微软雅黑" panose="020B0503020204020204" charset="-122"/>
                <a:ea typeface="微软雅黑" panose="020B0503020204020204" charset="-122"/>
                <a:cs typeface="微软雅黑" panose="020B0503020204020204" charset="-122"/>
              </a:rPr>
              <a:t> d</a:t>
            </a:r>
            <a:r>
              <a:rPr lang="en-US" altLang="zh-CN" sz="2400" baseline="-25000" dirty="0">
                <a:latin typeface="微软雅黑" panose="020B0503020204020204" charset="-122"/>
                <a:ea typeface="微软雅黑" panose="020B0503020204020204" charset="-122"/>
                <a:cs typeface="微软雅黑" panose="020B0503020204020204" charset="-122"/>
              </a:rPr>
              <a:t>ij</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&lt;</a:t>
            </a:r>
            <a:r>
              <a:rPr lang="en-US" altLang="zh-CN" sz="2400" dirty="0" smtClean="0">
                <a:latin typeface="微软雅黑" panose="020B0503020204020204" charset="-122"/>
                <a:ea typeface="微软雅黑" panose="020B0503020204020204" charset="-122"/>
                <a:cs typeface="微软雅黑" panose="020B0503020204020204" charset="-122"/>
              </a:rPr>
              <a:t>Visual </a:t>
            </a:r>
            <a:r>
              <a:rPr lang="zh-CN" altLang="en-US" sz="2400" dirty="0">
                <a:latin typeface="微软雅黑" panose="020B0503020204020204" charset="-122"/>
                <a:ea typeface="微软雅黑" panose="020B0503020204020204" charset="-122"/>
                <a:cs typeface="微软雅黑" panose="020B0503020204020204" charset="-122"/>
              </a:rPr>
              <a:t>）的伙伴中的函数</a:t>
            </a:r>
            <a:r>
              <a:rPr lang="en-US" altLang="zh-CN" sz="2400" dirty="0">
                <a:latin typeface="微软雅黑" panose="020B0503020204020204" charset="-122"/>
                <a:ea typeface="微软雅黑" panose="020B0503020204020204" charset="-122"/>
                <a:cs typeface="微软雅黑" panose="020B0503020204020204" charset="-122"/>
              </a:rPr>
              <a:t>Y</a:t>
            </a:r>
            <a:r>
              <a:rPr lang="en-US" altLang="zh-CN" sz="2400" baseline="-25000" dirty="0">
                <a:latin typeface="微软雅黑" panose="020B0503020204020204" charset="-122"/>
                <a:ea typeface="微软雅黑" panose="020B0503020204020204" charset="-122"/>
                <a:cs typeface="微软雅黑" panose="020B0503020204020204" charset="-122"/>
              </a:rPr>
              <a:t>j</a:t>
            </a:r>
            <a:r>
              <a:rPr lang="zh-CN" altLang="en-US" sz="2400" dirty="0">
                <a:latin typeface="微软雅黑" panose="020B0503020204020204" charset="-122"/>
                <a:ea typeface="微软雅黑" panose="020B0503020204020204" charset="-122"/>
                <a:cs typeface="微软雅黑" panose="020B0503020204020204" charset="-122"/>
              </a:rPr>
              <a:t>最优伙伴Xj，如果 Y</a:t>
            </a:r>
            <a:r>
              <a:rPr lang="zh-CN" altLang="en-US" sz="2400" baseline="-25000" dirty="0">
                <a:latin typeface="微软雅黑" panose="020B0503020204020204" charset="-122"/>
                <a:ea typeface="微软雅黑" panose="020B0503020204020204" charset="-122"/>
                <a:cs typeface="微软雅黑" panose="020B0503020204020204" charset="-122"/>
              </a:rPr>
              <a:t>j</a:t>
            </a:r>
            <a:r>
              <a:rPr lang="zh-CN" altLang="en-US" sz="2400" dirty="0">
                <a:latin typeface="微软雅黑" panose="020B0503020204020204" charset="-122"/>
                <a:ea typeface="微软雅黑" panose="020B0503020204020204" charset="-122"/>
                <a:cs typeface="微软雅黑" panose="020B0503020204020204" charset="-122"/>
              </a:rPr>
              <a:t>/ nf  &gt; δYi,表明最优伙伴的周围不太拥挤，则Xi朝此伙伴移动一步。</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否则，执行</a:t>
            </a:r>
            <a:r>
              <a:rPr lang="zh-CN" altLang="en-US" sz="2400" dirty="0">
                <a:latin typeface="微软雅黑" panose="020B0503020204020204" charset="-122"/>
                <a:ea typeface="微软雅黑" panose="020B0503020204020204" charset="-122"/>
                <a:cs typeface="微软雅黑" panose="020B0503020204020204" charset="-122"/>
              </a:rPr>
              <a:t>觅食行为。</a:t>
            </a:r>
            <a:endParaRPr lang="zh-CN" altLang="en-US" sz="24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64565" y="1125220"/>
            <a:ext cx="5261610" cy="5046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Step</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目标函数</a:t>
            </a:r>
            <a:endParaRPr lang="zh-CN" altLang="en-US" dirty="0">
              <a:latin typeface="微软雅黑" panose="020B0503020204020204" charset="-122"/>
              <a:ea typeface="微软雅黑" panose="020B0503020204020204" charset="-122"/>
              <a:cs typeface="微软雅黑" panose="020B0503020204020204" charset="-122"/>
            </a:endParaRPr>
          </a:p>
        </p:txBody>
      </p:sp>
      <p:graphicFrame>
        <p:nvGraphicFramePr>
          <p:cNvPr id="5" name="表格 4"/>
          <p:cNvGraphicFramePr>
            <a:graphicFrameLocks noGrp="1"/>
          </p:cNvGraphicFramePr>
          <p:nvPr/>
        </p:nvGraphicFramePr>
        <p:xfrm>
          <a:off x="1530078" y="1494638"/>
          <a:ext cx="8128000" cy="1569720"/>
        </p:xfrm>
        <a:graphic>
          <a:graphicData uri="http://schemas.openxmlformats.org/drawingml/2006/table">
            <a:tbl>
              <a:tblPr firstRow="1" bandRow="1">
                <a:tableStyleId>{5C22544A-7EE6-4342-B048-85BDC9FD1C3A}</a:tableStyleId>
              </a:tblPr>
              <a:tblGrid>
                <a:gridCol w="2487748"/>
                <a:gridCol w="1423852"/>
                <a:gridCol w="2417354"/>
                <a:gridCol w="1590766"/>
              </a:tblGrid>
              <a:tr h="370840">
                <a:tc>
                  <a:txBody>
                    <a:bodyPr/>
                    <a:p>
                      <a:r>
                        <a:rPr lang="zh-CN" altLang="en-US" sz="2400" dirty="0" smtClean="0">
                          <a:solidFill>
                            <a:schemeClr val="tx1">
                              <a:lumMod val="95000"/>
                              <a:lumOff val="5000"/>
                            </a:schemeClr>
                          </a:solidFill>
                        </a:rPr>
                        <a:t>参数</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取值</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参数</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取值</a:t>
                      </a:r>
                      <a:endParaRPr lang="zh-CN" altLang="en-US" sz="2400" dirty="0">
                        <a:solidFill>
                          <a:schemeClr val="tx1">
                            <a:lumMod val="95000"/>
                            <a:lumOff val="5000"/>
                          </a:schemeClr>
                        </a:solidFill>
                      </a:endParaRPr>
                    </a:p>
                  </a:txBody>
                  <a:tcPr/>
                </a:tc>
              </a:tr>
              <a:tr h="370840">
                <a:tc>
                  <a:txBody>
                    <a:bodyPr/>
                    <a:p>
                      <a:r>
                        <a:rPr lang="zh-CN" altLang="en-US" dirty="0" smtClean="0"/>
                        <a:t>人工鱼数</a:t>
                      </a:r>
                      <a:endParaRPr lang="zh-CN" altLang="en-US" dirty="0"/>
                    </a:p>
                  </a:txBody>
                  <a:tcPr/>
                </a:tc>
                <a:tc>
                  <a:txBody>
                    <a:bodyPr/>
                    <a:p>
                      <a:r>
                        <a:rPr lang="en-US" dirty="0" smtClean="0"/>
                        <a:t>10</a:t>
                      </a:r>
                      <a:endParaRPr lang="en-US" dirty="0"/>
                    </a:p>
                  </a:txBody>
                  <a:tcPr/>
                </a:tc>
                <a:tc>
                  <a:txBody>
                    <a:bodyPr/>
                    <a:p>
                      <a:r>
                        <a:rPr lang="zh-CN" altLang="en-US" dirty="0" smtClean="0"/>
                        <a:t>感知距离</a:t>
                      </a:r>
                      <a:endParaRPr lang="zh-CN" altLang="en-US" dirty="0"/>
                    </a:p>
                  </a:txBody>
                  <a:tcPr/>
                </a:tc>
                <a:tc>
                  <a:txBody>
                    <a:bodyPr/>
                    <a:p>
                      <a:r>
                        <a:rPr lang="en-US" altLang="zh-CN" dirty="0" smtClean="0"/>
                        <a:t>10</a:t>
                      </a:r>
                      <a:endParaRPr lang="zh-CN" altLang="en-US" dirty="0"/>
                    </a:p>
                  </a:txBody>
                  <a:tcPr/>
                </a:tc>
              </a:tr>
              <a:tr h="370840">
                <a:tc>
                  <a:txBody>
                    <a:bodyPr/>
                    <a:p>
                      <a:r>
                        <a:rPr lang="zh-CN" altLang="en-US" dirty="0" smtClean="0"/>
                        <a:t>最大迭代次数</a:t>
                      </a:r>
                      <a:endParaRPr lang="zh-CN" altLang="en-US" dirty="0"/>
                    </a:p>
                  </a:txBody>
                  <a:tcPr/>
                </a:tc>
                <a:tc>
                  <a:txBody>
                    <a:bodyPr/>
                    <a:p>
                      <a:r>
                        <a:rPr lang="en-US" dirty="0" smtClean="0"/>
                        <a:t>40</a:t>
                      </a:r>
                      <a:endParaRPr lang="en-US" dirty="0"/>
                    </a:p>
                  </a:txBody>
                  <a:tcPr/>
                </a:tc>
                <a:tc>
                  <a:txBody>
                    <a:bodyPr/>
                    <a:p>
                      <a:r>
                        <a:rPr lang="zh-CN" altLang="en-US" dirty="0" smtClean="0"/>
                        <a:t>拥挤度因子</a:t>
                      </a:r>
                      <a:endParaRPr lang="zh-CN" altLang="en-US" dirty="0"/>
                    </a:p>
                  </a:txBody>
                  <a:tcPr/>
                </a:tc>
                <a:tc>
                  <a:txBody>
                    <a:bodyPr/>
                    <a:p>
                      <a:r>
                        <a:rPr lang="en-US" altLang="zh-CN" dirty="0" smtClean="0"/>
                        <a:t>0.2</a:t>
                      </a:r>
                      <a:endParaRPr lang="zh-CN" altLang="en-US" dirty="0"/>
                    </a:p>
                  </a:txBody>
                  <a:tcPr/>
                </a:tc>
              </a:tr>
              <a:tr h="370840">
                <a:tc>
                  <a:txBody>
                    <a:bodyPr/>
                    <a:p>
                      <a:r>
                        <a:rPr lang="zh-CN" altLang="en-US" dirty="0" smtClean="0"/>
                        <a:t>觅食最大试探次数</a:t>
                      </a:r>
                      <a:endParaRPr lang="zh-CN" altLang="en-US" dirty="0"/>
                    </a:p>
                  </a:txBody>
                  <a:tcPr/>
                </a:tc>
                <a:tc>
                  <a:txBody>
                    <a:bodyPr/>
                    <a:p>
                      <a:r>
                        <a:rPr lang="en-US" dirty="0" smtClean="0"/>
                        <a:t>5</a:t>
                      </a:r>
                      <a:endParaRPr lang="en-US" dirty="0"/>
                    </a:p>
                  </a:txBody>
                  <a:tcPr/>
                </a:tc>
                <a:tc>
                  <a:txBody>
                    <a:bodyPr/>
                    <a:p>
                      <a:r>
                        <a:rPr lang="zh-CN" altLang="en-US" dirty="0" smtClean="0"/>
                        <a:t>移动步长</a:t>
                      </a:r>
                      <a:endParaRPr lang="zh-CN" altLang="en-US" dirty="0"/>
                    </a:p>
                  </a:txBody>
                  <a:tcPr/>
                </a:tc>
                <a:tc>
                  <a:txBody>
                    <a:bodyPr/>
                    <a:p>
                      <a:r>
                        <a:rPr lang="en-US" dirty="0" smtClean="0"/>
                        <a:t>5</a:t>
                      </a:r>
                      <a:endParaRPr lang="en-US" dirty="0"/>
                    </a:p>
                  </a:txBody>
                  <a:tcPr/>
                </a:tc>
              </a:tr>
            </a:tbl>
          </a:graphicData>
        </a:graphic>
      </p:graphicFrame>
      <p:graphicFrame>
        <p:nvGraphicFramePr>
          <p:cNvPr id="4" name="表格 3"/>
          <p:cNvGraphicFramePr>
            <a:graphicFrameLocks noGrp="1"/>
          </p:cNvGraphicFramePr>
          <p:nvPr/>
        </p:nvGraphicFramePr>
        <p:xfrm>
          <a:off x="1530078" y="3743173"/>
          <a:ext cx="8128000" cy="1569720"/>
        </p:xfrm>
        <a:graphic>
          <a:graphicData uri="http://schemas.openxmlformats.org/drawingml/2006/table">
            <a:tbl>
              <a:tblPr firstRow="1" bandRow="1">
                <a:tableStyleId>{5C22544A-7EE6-4342-B048-85BDC9FD1C3A}</a:tableStyleId>
              </a:tblPr>
              <a:tblGrid>
                <a:gridCol w="2487748"/>
                <a:gridCol w="1423852"/>
                <a:gridCol w="2417354"/>
                <a:gridCol w="1590766"/>
              </a:tblGrid>
              <a:tr h="370840">
                <a:tc>
                  <a:txBody>
                    <a:bodyPr/>
                    <a:p>
                      <a:r>
                        <a:rPr lang="zh-CN" altLang="en-US" sz="2400" dirty="0" smtClean="0">
                          <a:solidFill>
                            <a:schemeClr val="tx1">
                              <a:lumMod val="95000"/>
                              <a:lumOff val="5000"/>
                            </a:schemeClr>
                          </a:solidFill>
                        </a:rPr>
                        <a:t>参数</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取值</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参数</a:t>
                      </a:r>
                      <a:endParaRPr lang="zh-CN" altLang="en-US" sz="2400" dirty="0">
                        <a:solidFill>
                          <a:schemeClr val="tx1">
                            <a:lumMod val="95000"/>
                            <a:lumOff val="5000"/>
                          </a:schemeClr>
                        </a:solidFill>
                      </a:endParaRPr>
                    </a:p>
                  </a:txBody>
                  <a:tcPr/>
                </a:tc>
                <a:tc>
                  <a:txBody>
                    <a:bodyPr/>
                    <a:p>
                      <a:r>
                        <a:rPr lang="zh-CN" altLang="en-US" sz="2400" dirty="0" smtClean="0">
                          <a:solidFill>
                            <a:schemeClr val="tx1">
                              <a:lumMod val="95000"/>
                              <a:lumOff val="5000"/>
                            </a:schemeClr>
                          </a:solidFill>
                        </a:rPr>
                        <a:t>取值</a:t>
                      </a:r>
                      <a:endParaRPr lang="zh-CN" altLang="en-US" sz="2400" dirty="0">
                        <a:solidFill>
                          <a:schemeClr val="tx1">
                            <a:lumMod val="95000"/>
                            <a:lumOff val="5000"/>
                          </a:schemeClr>
                        </a:solidFill>
                      </a:endParaRPr>
                    </a:p>
                  </a:txBody>
                  <a:tcPr/>
                </a:tc>
              </a:tr>
              <a:tr h="370840">
                <a:tc>
                  <a:txBody>
                    <a:bodyPr/>
                    <a:p>
                      <a:r>
                        <a:rPr lang="zh-CN" altLang="en-US" dirty="0" smtClean="0"/>
                        <a:t>人工鱼数</a:t>
                      </a:r>
                      <a:endParaRPr lang="zh-CN" altLang="en-US" dirty="0"/>
                    </a:p>
                  </a:txBody>
                  <a:tcPr/>
                </a:tc>
                <a:tc>
                  <a:txBody>
                    <a:bodyPr/>
                    <a:p>
                      <a:r>
                        <a:rPr lang="en-US" dirty="0" smtClean="0"/>
                        <a:t>80</a:t>
                      </a:r>
                      <a:endParaRPr lang="en-US" dirty="0"/>
                    </a:p>
                  </a:txBody>
                  <a:tcPr/>
                </a:tc>
                <a:tc>
                  <a:txBody>
                    <a:bodyPr/>
                    <a:p>
                      <a:r>
                        <a:rPr lang="zh-CN" altLang="en-US" dirty="0" smtClean="0"/>
                        <a:t>感知距离</a:t>
                      </a:r>
                      <a:endParaRPr lang="zh-CN" altLang="en-US" dirty="0"/>
                    </a:p>
                  </a:txBody>
                  <a:tcPr/>
                </a:tc>
                <a:tc>
                  <a:txBody>
                    <a:bodyPr/>
                    <a:p>
                      <a:r>
                        <a:rPr lang="en-US" dirty="0" smtClean="0"/>
                        <a:t>2.5</a:t>
                      </a:r>
                      <a:endParaRPr lang="en-US" dirty="0"/>
                    </a:p>
                  </a:txBody>
                  <a:tcPr/>
                </a:tc>
              </a:tr>
              <a:tr h="370840">
                <a:tc>
                  <a:txBody>
                    <a:bodyPr/>
                    <a:p>
                      <a:r>
                        <a:rPr lang="zh-CN" altLang="en-US" dirty="0" smtClean="0"/>
                        <a:t>最大迭代次数</a:t>
                      </a:r>
                      <a:endParaRPr lang="zh-CN" altLang="en-US" dirty="0"/>
                    </a:p>
                  </a:txBody>
                  <a:tcPr/>
                </a:tc>
                <a:tc>
                  <a:txBody>
                    <a:bodyPr/>
                    <a:p>
                      <a:r>
                        <a:rPr lang="en-US" dirty="0" smtClean="0"/>
                        <a:t>100</a:t>
                      </a:r>
                      <a:endParaRPr lang="en-US" dirty="0"/>
                    </a:p>
                  </a:txBody>
                  <a:tcPr/>
                </a:tc>
                <a:tc>
                  <a:txBody>
                    <a:bodyPr/>
                    <a:p>
                      <a:r>
                        <a:rPr lang="zh-CN" altLang="en-US" dirty="0" smtClean="0"/>
                        <a:t>拥挤度因子</a:t>
                      </a:r>
                      <a:endParaRPr lang="zh-CN" altLang="en-US" dirty="0"/>
                    </a:p>
                  </a:txBody>
                  <a:tcPr/>
                </a:tc>
                <a:tc>
                  <a:txBody>
                    <a:bodyPr/>
                    <a:p>
                      <a:r>
                        <a:rPr lang="en-US" altLang="zh-CN" dirty="0" smtClean="0"/>
                        <a:t>0.18</a:t>
                      </a:r>
                      <a:endParaRPr lang="zh-CN" altLang="en-US" dirty="0"/>
                    </a:p>
                  </a:txBody>
                  <a:tcPr/>
                </a:tc>
              </a:tr>
              <a:tr h="370840">
                <a:tc>
                  <a:txBody>
                    <a:bodyPr/>
                    <a:p>
                      <a:r>
                        <a:rPr lang="zh-CN" altLang="en-US" dirty="0" smtClean="0"/>
                        <a:t>觅食最大试探次数</a:t>
                      </a:r>
                      <a:endParaRPr lang="zh-CN" altLang="en-US" dirty="0"/>
                    </a:p>
                  </a:txBody>
                  <a:tcPr/>
                </a:tc>
                <a:tc>
                  <a:txBody>
                    <a:bodyPr/>
                    <a:p>
                      <a:r>
                        <a:rPr lang="en-US" dirty="0" smtClean="0"/>
                        <a:t>50</a:t>
                      </a:r>
                      <a:endParaRPr lang="en-US" dirty="0"/>
                    </a:p>
                  </a:txBody>
                  <a:tcPr/>
                </a:tc>
                <a:tc>
                  <a:txBody>
                    <a:bodyPr/>
                    <a:p>
                      <a:r>
                        <a:rPr lang="zh-CN" altLang="en-US" dirty="0" smtClean="0"/>
                        <a:t>移动步长</a:t>
                      </a:r>
                      <a:endParaRPr lang="zh-CN" altLang="en-US" dirty="0"/>
                    </a:p>
                  </a:txBody>
                  <a:tcPr/>
                </a:tc>
                <a:tc>
                  <a:txBody>
                    <a:bodyPr/>
                    <a:p>
                      <a:r>
                        <a:rPr lang="en-US" dirty="0" smtClean="0"/>
                        <a:t>0.8</a:t>
                      </a:r>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4509" y="2424546"/>
            <a:ext cx="4142510" cy="768350"/>
          </a:xfrm>
          <a:prstGeom prst="rect">
            <a:avLst/>
          </a:prstGeom>
          <a:noFill/>
        </p:spPr>
        <p:txBody>
          <a:bodyPr wrap="square" rtlCol="0">
            <a:spAutoFit/>
          </a:bodyPr>
          <a:lstStyle/>
          <a:p>
            <a:r>
              <a:rPr lang="zh-CN" altLang="en-US" sz="4400" dirty="0" smtClean="0">
                <a:latin typeface="微软雅黑" panose="020B0503020204020204" charset="-122"/>
                <a:ea typeface="微软雅黑" panose="020B0503020204020204" charset="-122"/>
              </a:rPr>
              <a:t>算法分析</a:t>
            </a:r>
            <a:endParaRPr lang="zh-CN" altLang="en-US" sz="4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a:latin typeface="微软雅黑" panose="020B0503020204020204" charset="-122"/>
                <a:ea typeface="微软雅黑" panose="020B0503020204020204" charset="-122"/>
                <a:cs typeface="微软雅黑" panose="020B0503020204020204" charset="-122"/>
              </a:rPr>
              <a:t>拥挤度因子</a:t>
            </a:r>
            <a:r>
              <a:rPr lang="el-GR" altLang="zh-CN" dirty="0">
                <a:latin typeface="微软雅黑" panose="020B0503020204020204" charset="-122"/>
                <a:ea typeface="微软雅黑" panose="020B0503020204020204" charset="-122"/>
                <a:cs typeface="微软雅黑" panose="020B0503020204020204" charset="-122"/>
              </a:rPr>
              <a:t>δ</a:t>
            </a:r>
            <a:r>
              <a:rPr lang="zh-CN" altLang="en-US" dirty="0">
                <a:latin typeface="微软雅黑" panose="020B0503020204020204" charset="-122"/>
                <a:ea typeface="微软雅黑" panose="020B0503020204020204" charset="-122"/>
                <a:cs typeface="微软雅黑" panose="020B0503020204020204" charset="-122"/>
              </a:rPr>
              <a:t>对优化的影响</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69848" y="2121408"/>
            <a:ext cx="10058400" cy="4050792"/>
          </a:xfrm>
        </p:spPr>
        <p:txBody>
          <a:bodyPr/>
          <a:lstStyle/>
          <a:p>
            <a:pPr>
              <a:lnSpc>
                <a:spcPct val="150000"/>
              </a:lnSpc>
              <a:buNone/>
            </a:pPr>
            <a:r>
              <a:rPr lang="zh-CN" altLang="en-US" sz="2400" dirty="0" smtClean="0">
                <a:latin typeface="微软雅黑" panose="020B0503020204020204" charset="-122"/>
                <a:ea typeface="微软雅黑" panose="020B0503020204020204" charset="-122"/>
                <a:cs typeface="微软雅黑" panose="020B0503020204020204" charset="-122"/>
              </a:rPr>
              <a:t>     在求极大值问题中</a:t>
            </a:r>
            <a:r>
              <a:rPr lang="en-US" altLang="zh-CN" sz="2400" dirty="0" smtClean="0">
                <a:latin typeface="微软雅黑" panose="020B0503020204020204" charset="-122"/>
                <a:ea typeface="微软雅黑" panose="020B0503020204020204" charset="-122"/>
                <a:cs typeface="微软雅黑" panose="020B0503020204020204" charset="-122"/>
              </a:rPr>
              <a:t>: </a:t>
            </a:r>
            <a:r>
              <a:rPr lang="el-GR" altLang="zh-CN" sz="2400" dirty="0" smtClean="0">
                <a:latin typeface="微软雅黑" panose="020B0503020204020204" charset="-122"/>
                <a:ea typeface="微软雅黑" panose="020B0503020204020204" charset="-122"/>
                <a:cs typeface="微软雅黑" panose="020B0503020204020204" charset="-122"/>
              </a:rPr>
              <a:t>δ</a:t>
            </a:r>
            <a:r>
              <a:rPr lang="en-US" altLang="zh-CN" sz="2400" dirty="0" smtClean="0">
                <a:latin typeface="微软雅黑" panose="020B0503020204020204" charset="-122"/>
                <a:ea typeface="微软雅黑" panose="020B0503020204020204" charset="-122"/>
                <a:cs typeface="微软雅黑" panose="020B0503020204020204" charset="-122"/>
              </a:rPr>
              <a:t>=1/(αn</a:t>
            </a:r>
            <a:r>
              <a:rPr lang="en-US" altLang="zh-CN" sz="2400" baseline="-25000" dirty="0" smtClean="0">
                <a:latin typeface="微软雅黑" panose="020B0503020204020204" charset="-122"/>
                <a:ea typeface="微软雅黑" panose="020B0503020204020204" charset="-122"/>
                <a:cs typeface="微软雅黑" panose="020B0503020204020204" charset="-122"/>
              </a:rPr>
              <a:t>max</a:t>
            </a:r>
            <a:r>
              <a:rPr lang="en-US" altLang="zh-CN" sz="2400" dirty="0" smtClean="0">
                <a:latin typeface="微软雅黑" panose="020B0503020204020204" charset="-122"/>
                <a:ea typeface="微软雅黑" panose="020B0503020204020204" charset="-122"/>
                <a:cs typeface="微软雅黑" panose="020B0503020204020204" charset="-122"/>
              </a:rPr>
              <a:t>), α∈(0,1]</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sz="2400" dirty="0" smtClean="0">
                <a:latin typeface="微软雅黑" panose="020B0503020204020204" charset="-122"/>
                <a:ea typeface="微软雅黑" panose="020B0503020204020204" charset="-122"/>
                <a:cs typeface="微软雅黑" panose="020B0503020204020204" charset="-122"/>
                <a:sym typeface="+mn-ea"/>
              </a:rPr>
              <a:t>     在求极小值问题中：</a:t>
            </a:r>
            <a:r>
              <a:rPr lang="el-GR" altLang="zh-CN" sz="2400" dirty="0" smtClean="0">
                <a:latin typeface="微软雅黑" panose="020B0503020204020204" charset="-122"/>
                <a:ea typeface="微软雅黑" panose="020B0503020204020204" charset="-122"/>
                <a:cs typeface="微软雅黑" panose="020B0503020204020204" charset="-122"/>
                <a:sym typeface="+mn-ea"/>
              </a:rPr>
              <a:t> δ</a:t>
            </a:r>
            <a:r>
              <a:rPr lang="en-US" altLang="zh-CN" sz="2400" dirty="0" smtClean="0">
                <a:latin typeface="微软雅黑" panose="020B0503020204020204" charset="-122"/>
                <a:ea typeface="微软雅黑" panose="020B0503020204020204" charset="-122"/>
                <a:cs typeface="微软雅黑" panose="020B0503020204020204" charset="-122"/>
                <a:sym typeface="+mn-ea"/>
              </a:rPr>
              <a:t>=αn</a:t>
            </a:r>
            <a:r>
              <a:rPr lang="en-US" altLang="zh-CN" sz="2400" baseline="-25000" dirty="0" smtClean="0">
                <a:latin typeface="微软雅黑" panose="020B0503020204020204" charset="-122"/>
                <a:ea typeface="微软雅黑" panose="020B0503020204020204" charset="-122"/>
                <a:cs typeface="微软雅黑" panose="020B0503020204020204" charset="-122"/>
                <a:sym typeface="+mn-ea"/>
              </a:rPr>
              <a:t>max</a:t>
            </a:r>
            <a:r>
              <a:rPr lang="en-US" altLang="zh-CN" sz="2400" dirty="0" smtClean="0">
                <a:latin typeface="微软雅黑" panose="020B0503020204020204" charset="-122"/>
                <a:ea typeface="微软雅黑" panose="020B0503020204020204" charset="-122"/>
                <a:cs typeface="微软雅黑" panose="020B0503020204020204" charset="-122"/>
                <a:sym typeface="+mn-ea"/>
              </a:rPr>
              <a:t> , α∈(0,1]</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sz="2400" dirty="0" smtClean="0">
                <a:latin typeface="微软雅黑" panose="020B0503020204020204" charset="-122"/>
                <a:ea typeface="微软雅黑" panose="020B0503020204020204" charset="-122"/>
                <a:cs typeface="微软雅黑" panose="020B0503020204020204" charset="-122"/>
              </a:rPr>
              <a:t>    其中</a:t>
            </a:r>
            <a:r>
              <a:rPr lang="en-US" altLang="zh-CN" sz="2400" dirty="0" smtClean="0">
                <a:latin typeface="微软雅黑" panose="020B0503020204020204" charset="-122"/>
                <a:ea typeface="微软雅黑" panose="020B0503020204020204" charset="-122"/>
                <a:cs typeface="微软雅黑" panose="020B0503020204020204" charset="-122"/>
              </a:rPr>
              <a:t>α</a:t>
            </a:r>
            <a:r>
              <a:rPr lang="zh-CN" altLang="en-US" sz="2400" dirty="0" smtClean="0">
                <a:latin typeface="微软雅黑" panose="020B0503020204020204" charset="-122"/>
                <a:ea typeface="微软雅黑" panose="020B0503020204020204" charset="-122"/>
                <a:cs typeface="微软雅黑" panose="020B0503020204020204" charset="-122"/>
              </a:rPr>
              <a:t>为极值接近水平；</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n</a:t>
            </a:r>
            <a:r>
              <a:rPr lang="en-US" altLang="zh-CN" sz="2400" baseline="-25000" dirty="0" smtClean="0">
                <a:latin typeface="微软雅黑" panose="020B0503020204020204" charset="-122"/>
                <a:ea typeface="微软雅黑" panose="020B0503020204020204" charset="-122"/>
                <a:cs typeface="微软雅黑" panose="020B0503020204020204" charset="-122"/>
              </a:rPr>
              <a:t>max</a:t>
            </a:r>
            <a:r>
              <a:rPr lang="zh-CN" altLang="en-US" sz="2400" dirty="0" smtClean="0">
                <a:latin typeface="微软雅黑" panose="020B0503020204020204" charset="-122"/>
                <a:ea typeface="微软雅黑" panose="020B0503020204020204" charset="-122"/>
                <a:cs typeface="微软雅黑" panose="020B0503020204020204" charset="-122"/>
              </a:rPr>
              <a:t>为期望在该邻域内聚集的最大人工鱼数目。</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None/>
            </a:pPr>
            <a:endParaRPr lang="zh-CN" altLang="en-US" sz="2400" dirty="0" smtClean="0">
              <a:latin typeface="微软雅黑" panose="020B0503020204020204" charset="-122"/>
              <a:ea typeface="微软雅黑" panose="020B0503020204020204" charset="-122"/>
              <a:cs typeface="微软雅黑" panose="020B0503020204020204" charset="-122"/>
            </a:endParaRPr>
          </a:p>
          <a:p>
            <a:pPr>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975" y="484505"/>
            <a:ext cx="10058400" cy="701675"/>
          </a:xfrm>
        </p:spPr>
        <p:txBody>
          <a:bodyPr/>
          <a:lstStyle/>
          <a:p>
            <a:r>
              <a:rPr lang="zh-CN" altLang="en-US" b="1" dirty="0">
                <a:latin typeface="微软雅黑" panose="020B0503020204020204" charset="-122"/>
                <a:ea typeface="微软雅黑" panose="020B0503020204020204" charset="-122"/>
              </a:rPr>
              <a:t>拥挤度因子的作用</a:t>
            </a:r>
            <a:r>
              <a:rPr lang="zh-CN" altLang="en-US" b="1" dirty="0" smtClean="0">
                <a:latin typeface="微软雅黑" panose="020B0503020204020204" charset="-122"/>
                <a:ea typeface="微软雅黑" panose="020B0503020204020204" charset="-122"/>
              </a:rPr>
              <a:t>机理</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705485" y="1186180"/>
            <a:ext cx="10422890" cy="1278255"/>
          </a:xfrm>
        </p:spPr>
        <p:txBody>
          <a:bodyPr>
            <a:noAutofit/>
          </a:bodyPr>
          <a:lstStyle/>
          <a:p>
            <a:r>
              <a:rPr lang="zh-CN" altLang="en-US" dirty="0" smtClean="0">
                <a:latin typeface="微软雅黑" panose="020B0503020204020204" charset="-122"/>
                <a:ea typeface="微软雅黑" panose="020B0503020204020204" charset="-122"/>
                <a:cs typeface="微软雅黑" panose="020B0503020204020204" charset="-122"/>
              </a:rPr>
              <a:t>拥挤度</a:t>
            </a:r>
            <a:r>
              <a:rPr lang="zh-CN" altLang="en-US" dirty="0">
                <a:latin typeface="微软雅黑" panose="020B0503020204020204" charset="-122"/>
                <a:ea typeface="微软雅黑" panose="020B0503020204020204" charset="-122"/>
                <a:cs typeface="微软雅黑" panose="020B0503020204020204" charset="-122"/>
              </a:rPr>
              <a:t>因子与</a:t>
            </a:r>
            <a:r>
              <a:rPr lang="en-US" altLang="zh-CN" dirty="0">
                <a:latin typeface="微软雅黑" panose="020B0503020204020204" charset="-122"/>
                <a:ea typeface="微软雅黑" panose="020B0503020204020204" charset="-122"/>
                <a:cs typeface="微软雅黑" panose="020B0503020204020204" charset="-122"/>
              </a:rPr>
              <a:t>nf</a:t>
            </a:r>
            <a:r>
              <a:rPr lang="zh-CN" altLang="en-US" dirty="0">
                <a:latin typeface="微软雅黑" panose="020B0503020204020204" charset="-122"/>
                <a:ea typeface="微软雅黑" panose="020B0503020204020204" charset="-122"/>
                <a:cs typeface="微软雅黑" panose="020B0503020204020204" charset="-122"/>
              </a:rPr>
              <a:t>相结合，通过人工鱼是否执行追尾和聚群行为对优化结果产出</a:t>
            </a:r>
            <a:r>
              <a:rPr lang="zh-CN" altLang="en-US" dirty="0" smtClean="0">
                <a:latin typeface="微软雅黑" panose="020B0503020204020204" charset="-122"/>
                <a:ea typeface="微软雅黑" panose="020B0503020204020204" charset="-122"/>
                <a:cs typeface="微软雅黑" panose="020B0503020204020204" charset="-122"/>
              </a:rPr>
              <a:t>影响</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对追尾行为的描述</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573905" y="2157529"/>
            <a:ext cx="6074228" cy="3830955"/>
          </a:xfrm>
          <a:prstGeom prst="rect">
            <a:avLst/>
          </a:prstGeom>
          <a:noFill/>
        </p:spPr>
        <p:txBody>
          <a:bodyPr wrap="square" rtlCol="0">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图中</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为人工鱼</a:t>
            </a:r>
            <a:r>
              <a:rPr lang="en-US" altLang="zh-CN" dirty="0">
                <a:latin typeface="微软雅黑" panose="020B0503020204020204" charset="-122"/>
                <a:ea typeface="微软雅黑" panose="020B0503020204020204" charset="-122"/>
                <a:cs typeface="微软雅黑" panose="020B0503020204020204" charset="-122"/>
              </a:rPr>
              <a:t>af1-5</a:t>
            </a:r>
            <a:r>
              <a:rPr lang="zh-CN" altLang="en-US" dirty="0">
                <a:latin typeface="微软雅黑" panose="020B0503020204020204" charset="-122"/>
                <a:ea typeface="微软雅黑" panose="020B0503020204020204" charset="-122"/>
                <a:cs typeface="微软雅黑" panose="020B0503020204020204" charset="-122"/>
              </a:rPr>
              <a:t>在各自视野内的最优人工鱼，其实物浓度为</a:t>
            </a:r>
            <a:r>
              <a:rPr lang="en-US" altLang="zh-CN" dirty="0">
                <a:latin typeface="微软雅黑" panose="020B0503020204020204" charset="-122"/>
                <a:ea typeface="微软雅黑" panose="020B0503020204020204" charset="-122"/>
                <a:cs typeface="微软雅黑" panose="020B0503020204020204" charset="-122"/>
              </a:rPr>
              <a:t>Yj</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C1</a:t>
            </a:r>
            <a:r>
              <a:rPr lang="zh-CN" altLang="en-US" dirty="0">
                <a:latin typeface="微软雅黑" panose="020B0503020204020204" charset="-122"/>
                <a:ea typeface="微软雅黑" panose="020B0503020204020204" charset="-122"/>
                <a:cs typeface="微软雅黑" panose="020B0503020204020204" charset="-122"/>
              </a:rPr>
              <a:t>为以</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为圆心，以视野为半径的圆，即能探知</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的最远距离，人工鱼越靠近</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，状态越优</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极大值情况下：当</a:t>
            </a:r>
            <a:r>
              <a:rPr lang="el-GR" altLang="zh-CN" dirty="0">
                <a:latin typeface="微软雅黑" panose="020B0503020204020204" charset="-122"/>
                <a:ea typeface="微软雅黑" panose="020B0503020204020204" charset="-122"/>
                <a:cs typeface="微软雅黑" panose="020B0503020204020204" charset="-122"/>
              </a:rPr>
              <a:t>δ</a:t>
            </a:r>
            <a:r>
              <a:rPr lang="en-US" altLang="zh-CN" dirty="0">
                <a:latin typeface="微软雅黑" panose="020B0503020204020204" charset="-122"/>
                <a:ea typeface="微软雅黑" panose="020B0503020204020204" charset="-122"/>
                <a:cs typeface="微软雅黑" panose="020B0503020204020204" charset="-122"/>
              </a:rPr>
              <a:t>nf ≤1</a:t>
            </a:r>
            <a:r>
              <a:rPr lang="zh-CN" altLang="en-US" dirty="0">
                <a:latin typeface="微软雅黑" panose="020B0503020204020204" charset="-122"/>
                <a:ea typeface="微软雅黑" panose="020B0503020204020204" charset="-122"/>
                <a:cs typeface="微软雅黑" panose="020B0503020204020204" charset="-122"/>
              </a:rPr>
              <a:t>时，所有人工鱼</a:t>
            </a:r>
            <a:r>
              <a:rPr lang="en-US" altLang="zh-CN" dirty="0">
                <a:latin typeface="微软雅黑" panose="020B0503020204020204" charset="-122"/>
                <a:ea typeface="微软雅黑" panose="020B0503020204020204" charset="-122"/>
                <a:cs typeface="微软雅黑" panose="020B0503020204020204" charset="-122"/>
              </a:rPr>
              <a:t>af1-5</a:t>
            </a:r>
            <a:r>
              <a:rPr lang="zh-CN" altLang="en-US" dirty="0">
                <a:latin typeface="微软雅黑" panose="020B0503020204020204" charset="-122"/>
                <a:ea typeface="微软雅黑" panose="020B0503020204020204" charset="-122"/>
                <a:cs typeface="微软雅黑" panose="020B0503020204020204" charset="-122"/>
              </a:rPr>
              <a:t>都执行追尾行为，向</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游动；当</a:t>
            </a:r>
            <a:r>
              <a:rPr lang="el-GR" altLang="zh-CN" dirty="0">
                <a:latin typeface="微软雅黑" panose="020B0503020204020204" charset="-122"/>
                <a:ea typeface="微软雅黑" panose="020B0503020204020204" charset="-122"/>
                <a:cs typeface="微软雅黑" panose="020B0503020204020204" charset="-122"/>
              </a:rPr>
              <a:t>δ</a:t>
            </a:r>
            <a:r>
              <a:rPr lang="en-US" altLang="zh-CN" dirty="0">
                <a:latin typeface="微软雅黑" panose="020B0503020204020204" charset="-122"/>
                <a:ea typeface="微软雅黑" panose="020B0503020204020204" charset="-122"/>
                <a:cs typeface="微软雅黑" panose="020B0503020204020204" charset="-122"/>
              </a:rPr>
              <a:t>nf </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时，若</a:t>
            </a:r>
            <a:r>
              <a:rPr lang="en-US" altLang="zh-CN" dirty="0">
                <a:latin typeface="微软雅黑" panose="020B0503020204020204" charset="-122"/>
                <a:ea typeface="微软雅黑" panose="020B0503020204020204" charset="-122"/>
                <a:cs typeface="微软雅黑" panose="020B0503020204020204" charset="-122"/>
              </a:rPr>
              <a:t>C2</a:t>
            </a:r>
            <a:r>
              <a:rPr lang="zh-CN" altLang="en-US" dirty="0">
                <a:latin typeface="微软雅黑" panose="020B0503020204020204" charset="-122"/>
                <a:ea typeface="微软雅黑" panose="020B0503020204020204" charset="-122"/>
                <a:cs typeface="微软雅黑" panose="020B0503020204020204" charset="-122"/>
              </a:rPr>
              <a:t>的食物浓度为</a:t>
            </a:r>
            <a:r>
              <a:rPr lang="en-US" altLang="zh-CN" dirty="0">
                <a:latin typeface="微软雅黑" panose="020B0503020204020204" charset="-122"/>
                <a:ea typeface="微软雅黑" panose="020B0503020204020204" charset="-122"/>
                <a:cs typeface="微软雅黑" panose="020B0503020204020204" charset="-122"/>
              </a:rPr>
              <a:t>Yj/</a:t>
            </a:r>
            <a:r>
              <a:rPr lang="el-GR" altLang="zh-CN" dirty="0">
                <a:latin typeface="微软雅黑" panose="020B0503020204020204" charset="-122"/>
                <a:ea typeface="微软雅黑" panose="020B0503020204020204" charset="-122"/>
                <a:cs typeface="微软雅黑" panose="020B0503020204020204" charset="-122"/>
              </a:rPr>
              <a:t>δ</a:t>
            </a:r>
            <a:r>
              <a:rPr lang="en-US" altLang="zh-CN" dirty="0">
                <a:latin typeface="微软雅黑" panose="020B0503020204020204" charset="-122"/>
                <a:ea typeface="微软雅黑" panose="020B0503020204020204" charset="-122"/>
                <a:cs typeface="微软雅黑" panose="020B0503020204020204" charset="-122"/>
              </a:rPr>
              <a:t>nf </a:t>
            </a:r>
            <a:r>
              <a:rPr lang="zh-CN" altLang="en-US" dirty="0">
                <a:latin typeface="微软雅黑" panose="020B0503020204020204" charset="-122"/>
                <a:ea typeface="微软雅黑" panose="020B0503020204020204" charset="-122"/>
                <a:cs typeface="微软雅黑" panose="020B0503020204020204" charset="-122"/>
              </a:rPr>
              <a:t>的等浓度食物圈，则</a:t>
            </a:r>
            <a:r>
              <a:rPr lang="en-US" altLang="zh-CN" dirty="0">
                <a:latin typeface="微软雅黑" panose="020B0503020204020204" charset="-122"/>
                <a:ea typeface="微软雅黑" panose="020B0503020204020204" charset="-122"/>
                <a:cs typeface="微软雅黑" panose="020B0503020204020204" charset="-122"/>
              </a:rPr>
              <a:t>C2</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C1</a:t>
            </a:r>
            <a:r>
              <a:rPr lang="zh-CN" altLang="en-US" dirty="0">
                <a:latin typeface="微软雅黑" panose="020B0503020204020204" charset="-122"/>
                <a:ea typeface="微软雅黑" panose="020B0503020204020204" charset="-122"/>
                <a:cs typeface="微软雅黑" panose="020B0503020204020204" charset="-122"/>
              </a:rPr>
              <a:t>间的人工鱼</a:t>
            </a:r>
            <a:r>
              <a:rPr lang="en-US" altLang="zh-CN" dirty="0">
                <a:latin typeface="微软雅黑" panose="020B0503020204020204" charset="-122"/>
                <a:ea typeface="微软雅黑" panose="020B0503020204020204" charset="-122"/>
                <a:cs typeface="微软雅黑" panose="020B0503020204020204" charset="-122"/>
              </a:rPr>
              <a:t>af1</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af2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af3</a:t>
            </a:r>
            <a:r>
              <a:rPr lang="zh-CN" altLang="en-US" dirty="0">
                <a:latin typeface="微软雅黑" panose="020B0503020204020204" charset="-122"/>
                <a:ea typeface="微软雅黑" panose="020B0503020204020204" charset="-122"/>
                <a:cs typeface="微软雅黑" panose="020B0503020204020204" charset="-122"/>
              </a:rPr>
              <a:t>执行追尾行动，向</a:t>
            </a:r>
            <a:r>
              <a:rPr lang="en-US" altLang="zh-CN" dirty="0">
                <a:latin typeface="微软雅黑" panose="020B0503020204020204" charset="-122"/>
                <a:ea typeface="微软雅黑" panose="020B0503020204020204" charset="-122"/>
                <a:cs typeface="微软雅黑" panose="020B0503020204020204" charset="-122"/>
              </a:rPr>
              <a:t>af0</a:t>
            </a:r>
            <a:r>
              <a:rPr lang="zh-CN" altLang="en-US" dirty="0">
                <a:latin typeface="微软雅黑" panose="020B0503020204020204" charset="-122"/>
                <a:ea typeface="微软雅黑" panose="020B0503020204020204" charset="-122"/>
                <a:cs typeface="微软雅黑" panose="020B0503020204020204" charset="-122"/>
              </a:rPr>
              <a:t>游动，人工鱼</a:t>
            </a:r>
            <a:r>
              <a:rPr lang="en-US" altLang="zh-CN" dirty="0">
                <a:latin typeface="微软雅黑" panose="020B0503020204020204" charset="-122"/>
                <a:ea typeface="微软雅黑" panose="020B0503020204020204" charset="-122"/>
                <a:cs typeface="微软雅黑" panose="020B0503020204020204" charset="-122"/>
              </a:rPr>
              <a:t>af4</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af5</a:t>
            </a:r>
            <a:r>
              <a:rPr lang="zh-CN" altLang="en-US" dirty="0">
                <a:latin typeface="微软雅黑" panose="020B0503020204020204" charset="-122"/>
                <a:ea typeface="微软雅黑" panose="020B0503020204020204" charset="-122"/>
                <a:cs typeface="微软雅黑" panose="020B0503020204020204" charset="-122"/>
              </a:rPr>
              <a:t>执行觅食行为。此时</a:t>
            </a:r>
            <a:r>
              <a:rPr lang="el-GR" altLang="zh-CN" dirty="0">
                <a:latin typeface="微软雅黑" panose="020B0503020204020204" charset="-122"/>
                <a:ea typeface="微软雅黑" panose="020B0503020204020204" charset="-122"/>
                <a:cs typeface="微软雅黑" panose="020B0503020204020204" charset="-122"/>
              </a:rPr>
              <a:t>δ</a:t>
            </a:r>
            <a:r>
              <a:rPr lang="en-US" altLang="zh-CN" dirty="0">
                <a:latin typeface="微软雅黑" panose="020B0503020204020204" charset="-122"/>
                <a:ea typeface="微软雅黑" panose="020B0503020204020204" charset="-122"/>
                <a:cs typeface="微软雅黑" panose="020B0503020204020204" charset="-122"/>
              </a:rPr>
              <a:t>nf </a:t>
            </a:r>
            <a:r>
              <a:rPr lang="zh-CN" altLang="en-US" dirty="0">
                <a:latin typeface="微软雅黑" panose="020B0503020204020204" charset="-122"/>
                <a:ea typeface="微软雅黑" panose="020B0503020204020204" charset="-122"/>
                <a:cs typeface="微软雅黑" panose="020B0503020204020204" charset="-122"/>
              </a:rPr>
              <a:t>越大执行追尾行动的人工鱼越少，反之越多。</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876903" y="3252651"/>
            <a:ext cx="3592286" cy="3039471"/>
          </a:xfrm>
          <a:prstGeom prst="rect">
            <a:avLst/>
          </a:prstGeom>
          <a:noFill/>
        </p:spPr>
        <p:txBody>
          <a:bodyPr wrap="square" rtlCol="0">
            <a:spAutoFit/>
          </a:bodyPr>
          <a:lstStyle/>
          <a:p>
            <a:endParaRPr lang="zh-CN" altLang="en-US" dirty="0"/>
          </a:p>
        </p:txBody>
      </p:sp>
      <p:pic>
        <p:nvPicPr>
          <p:cNvPr id="6" name="图片 5" descr="IMG_20130502_203913.jpg"/>
          <p:cNvPicPr>
            <a:picLocks noChangeAspect="1"/>
          </p:cNvPicPr>
          <p:nvPr/>
        </p:nvPicPr>
        <p:blipFill>
          <a:blip r:embed="rId1" cstate="print"/>
          <a:srcRect l="23437" t="5555" r="28125" b="13889"/>
          <a:stretch>
            <a:fillRect/>
          </a:stretch>
        </p:blipFill>
        <p:spPr>
          <a:xfrm>
            <a:off x="705485" y="2841625"/>
            <a:ext cx="3332480" cy="3067050"/>
          </a:xfrm>
          <a:prstGeom prst="rect">
            <a:avLst/>
          </a:prstGeom>
          <a:ln w="76200">
            <a:solidFill>
              <a:schemeClr val="accent1">
                <a:lumMod val="60000"/>
                <a:lumOff val="40000"/>
              </a:schemeClr>
            </a:solidFill>
          </a:ln>
        </p:spPr>
      </p:pic>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2"/>
          <p:cNvSpPr txBox="1"/>
          <p:nvPr/>
        </p:nvSpPr>
        <p:spPr>
          <a:xfrm>
            <a:off x="2158929" y="2750745"/>
            <a:ext cx="3211145" cy="1722314"/>
          </a:xfrm>
          <a:prstGeom prst="rect">
            <a:avLst/>
          </a:prstGeom>
          <a:noFill/>
        </p:spPr>
        <p:txBody>
          <a:bodyPr wrap="square" lIns="75549" tIns="37774" rIns="75549" bIns="37774" rtlCol="0">
            <a:spAutoFit/>
          </a:bodyPr>
          <a:lstStyle/>
          <a:p>
            <a:pPr>
              <a:lnSpc>
                <a:spcPct val="120000"/>
              </a:lnSpc>
            </a:pPr>
            <a:r>
              <a:rPr lang="zh-CN" altLang="en-US" dirty="0" smtClean="0"/>
              <a:t>  如果</a:t>
            </a:r>
            <a:r>
              <a:rPr lang="zh-CN" altLang="en-US" dirty="0"/>
              <a:t>一个样本在特征空间中的</a:t>
            </a:r>
            <a:r>
              <a:rPr lang="en-US" altLang="zh-CN" dirty="0"/>
              <a:t>k</a:t>
            </a:r>
            <a:r>
              <a:rPr lang="zh-CN" altLang="en-US" dirty="0"/>
              <a:t>个最相邻的样本中的大多数属于某一个类别，则该样本也属于这个类别，并具有这个类别上样本的特性。</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7" name="TextBox 43"/>
          <p:cNvSpPr txBox="1"/>
          <p:nvPr/>
        </p:nvSpPr>
        <p:spPr>
          <a:xfrm>
            <a:off x="2124008" y="1850986"/>
            <a:ext cx="1967173" cy="630284"/>
          </a:xfrm>
          <a:prstGeom prst="rect">
            <a:avLst/>
          </a:prstGeom>
          <a:noFill/>
        </p:spPr>
        <p:txBody>
          <a:bodyPr wrap="none" lIns="75549" tIns="37774" rIns="75549" bIns="37774" rtlCol="0">
            <a:spAutoFit/>
          </a:bodyPr>
          <a:lstStyle/>
          <a:p>
            <a:r>
              <a:rPr lang="en-US" altLang="zh-CN" sz="3600" dirty="0" err="1">
                <a:latin typeface="Bahnschrift" panose="020B0502040204020203" pitchFamily="34" charset="0"/>
              </a:rPr>
              <a:t>kNN</a:t>
            </a:r>
            <a:r>
              <a:rPr lang="zh-CN" altLang="en-US" sz="3600" dirty="0">
                <a:latin typeface="Bahnschrift" panose="020B0502040204020203" pitchFamily="34" charset="0"/>
              </a:rPr>
              <a:t>算法</a:t>
            </a:r>
            <a:endParaRPr lang="id-ID" sz="3600" b="1" dirty="0">
              <a:solidFill>
                <a:schemeClr val="tx1">
                  <a:lumMod val="85000"/>
                  <a:lumOff val="15000"/>
                </a:schemeClr>
              </a:solidFill>
              <a:latin typeface="Bahnschrift" panose="020B0502040204020203" pitchFamily="34" charset="0"/>
              <a:ea typeface="宋体" panose="02010600030101010101" pitchFamily="2" charset="-122"/>
              <a:sym typeface="Source Han Serif SC" panose="02020400000000000000" pitchFamily="18" charset="-122"/>
            </a:endParaRPr>
          </a:p>
        </p:txBody>
      </p:sp>
      <p:cxnSp>
        <p:nvCxnSpPr>
          <p:cNvPr id="9" name="Straight Connector 560"/>
          <p:cNvCxnSpPr/>
          <p:nvPr/>
        </p:nvCxnSpPr>
        <p:spPr>
          <a:xfrm>
            <a:off x="2068955" y="4605599"/>
            <a:ext cx="339108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561"/>
          <p:cNvCxnSpPr/>
          <p:nvPr/>
        </p:nvCxnSpPr>
        <p:spPr>
          <a:xfrm>
            <a:off x="5571272" y="2464416"/>
            <a:ext cx="0" cy="3101385"/>
          </a:xfrm>
          <a:prstGeom prst="line">
            <a:avLst/>
          </a:prstGeom>
          <a:ln>
            <a:solidFill>
              <a:schemeClr val="bg1">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46"/>
          <p:cNvSpPr txBox="1"/>
          <p:nvPr/>
        </p:nvSpPr>
        <p:spPr>
          <a:xfrm>
            <a:off x="2150427" y="4809644"/>
            <a:ext cx="3204871" cy="1395382"/>
          </a:xfrm>
          <a:prstGeom prst="rect">
            <a:avLst/>
          </a:prstGeom>
          <a:noFill/>
        </p:spPr>
        <p:txBody>
          <a:bodyPr wrap="square" lIns="80960" tIns="40481" rIns="80960" bIns="40481" rtlCol="0">
            <a:spAutoFit/>
          </a:bodyPr>
          <a:lstStyle/>
          <a:p>
            <a:pPr>
              <a:lnSpc>
                <a:spcPct val="120000"/>
              </a:lnSpc>
            </a:pPr>
            <a:r>
              <a:rPr lang="zh-CN" altLang="en-US" dirty="0"/>
              <a:t>该方法在确定分类决策上只依据最邻近的一个或者几个样本的类别来决定待分样本所属的类别。</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48" name="文本框 47"/>
          <p:cNvSpPr txBox="1"/>
          <p:nvPr/>
        </p:nvSpPr>
        <p:spPr>
          <a:xfrm>
            <a:off x="4746913" y="653637"/>
            <a:ext cx="1620957" cy="523220"/>
          </a:xfrm>
          <a:prstGeom prst="rect">
            <a:avLst/>
          </a:prstGeom>
          <a:noFill/>
        </p:spPr>
        <p:txBody>
          <a:bodyPr wrap="none">
            <a:spAutoFit/>
          </a:bodyPr>
          <a:lstStyle/>
          <a:p>
            <a:pPr>
              <a:defRPr/>
            </a:pPr>
            <a:r>
              <a:rPr lang="zh-CN" altLang="en-US"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核心思想</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50" name="TextBox 42"/>
          <p:cNvSpPr txBox="1"/>
          <p:nvPr/>
        </p:nvSpPr>
        <p:spPr>
          <a:xfrm>
            <a:off x="6127955" y="2750745"/>
            <a:ext cx="3211145" cy="2719510"/>
          </a:xfrm>
          <a:prstGeom prst="rect">
            <a:avLst/>
          </a:prstGeom>
          <a:noFill/>
        </p:spPr>
        <p:txBody>
          <a:bodyPr wrap="square" lIns="75549" tIns="37774" rIns="75549" bIns="37774" rtlCol="0">
            <a:spAutoFit/>
          </a:bodyPr>
          <a:lstStyle/>
          <a:p>
            <a:pPr>
              <a:lnSpc>
                <a:spcPct val="120000"/>
              </a:lnSpc>
            </a:pPr>
            <a:r>
              <a:rPr lang="zh-CN" altLang="en-US" dirty="0" smtClean="0"/>
              <a:t>  </a:t>
            </a:r>
            <a:r>
              <a:rPr lang="en-US" altLang="zh-CN" dirty="0" err="1"/>
              <a:t>kNN</a:t>
            </a:r>
            <a:r>
              <a:rPr lang="zh-CN" altLang="en-US" dirty="0"/>
              <a:t>方法在类别决策时，只与极少量的相邻样本有关。由于</a:t>
            </a:r>
            <a:r>
              <a:rPr lang="en-US" altLang="zh-CN" dirty="0" err="1"/>
              <a:t>kNN</a:t>
            </a:r>
            <a:r>
              <a:rPr lang="zh-CN" altLang="en-US" dirty="0"/>
              <a:t>方法主要靠周围有限的邻近的样本，而不是靠判别类域的方法来确定所属类别的，因此对于类域的交叉或重叠较多的待分样本集来说，</a:t>
            </a:r>
            <a:r>
              <a:rPr lang="en-US" altLang="zh-CN" dirty="0" err="1"/>
              <a:t>kNN</a:t>
            </a:r>
            <a:r>
              <a:rPr lang="zh-CN" altLang="en-US" dirty="0"/>
              <a:t>方法较其他方法更为适合。</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b="1" dirty="0">
                <a:latin typeface="微软雅黑" panose="020B0503020204020204" charset="-122"/>
                <a:ea typeface="微软雅黑" panose="020B0503020204020204" charset="-122"/>
              </a:rPr>
              <a:t>拥挤度因子的</a:t>
            </a:r>
            <a:r>
              <a:rPr lang="zh-CN" altLang="en-US" b="1" dirty="0" smtClean="0">
                <a:latin typeface="微软雅黑" panose="020B0503020204020204" charset="-122"/>
                <a:ea typeface="微软雅黑" panose="020B0503020204020204" charset="-122"/>
              </a:rPr>
              <a:t>影响</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069975" y="1233170"/>
            <a:ext cx="10058400" cy="4976495"/>
          </a:xfrm>
        </p:spPr>
        <p:txBody>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以</a:t>
            </a:r>
            <a:r>
              <a:rPr lang="zh-CN" altLang="en-US" sz="2400" dirty="0">
                <a:latin typeface="微软雅黑" panose="020B0503020204020204" charset="-122"/>
                <a:ea typeface="微软雅黑" panose="020B0503020204020204" charset="-122"/>
                <a:cs typeface="微软雅黑" panose="020B0503020204020204" charset="-122"/>
              </a:rPr>
              <a:t>极大值为例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极小值的情况正好和极大值相反</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a:t>
            </a:r>
            <a:r>
              <a:rPr lang="el-GR" altLang="zh-CN" sz="2400" dirty="0">
                <a:latin typeface="微软雅黑" panose="020B0503020204020204" charset="-122"/>
                <a:ea typeface="微软雅黑" panose="020B0503020204020204" charset="-122"/>
                <a:cs typeface="微软雅黑" panose="020B0503020204020204" charset="-122"/>
              </a:rPr>
              <a:t> </a:t>
            </a:r>
            <a:r>
              <a:rPr lang="el-GR" altLang="zh-CN" sz="2400" dirty="0">
                <a:solidFill>
                  <a:srgbClr val="FF0000"/>
                </a:solidFill>
                <a:latin typeface="微软雅黑" panose="020B0503020204020204" charset="-122"/>
                <a:ea typeface="微软雅黑" panose="020B0503020204020204" charset="-122"/>
                <a:cs typeface="微软雅黑" panose="020B0503020204020204" charset="-122"/>
              </a:rPr>
              <a:t>δ</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越大</a:t>
            </a:r>
            <a:r>
              <a:rPr lang="zh-CN" altLang="en-US" sz="2400" dirty="0">
                <a:latin typeface="微软雅黑" panose="020B0503020204020204" charset="-122"/>
                <a:ea typeface="微软雅黑" panose="020B0503020204020204" charset="-122"/>
                <a:cs typeface="微软雅黑" panose="020B0503020204020204" charset="-122"/>
              </a:rPr>
              <a:t>，表明允许的拥挤程度越小，</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人工鱼摆脱局部极值的能力越强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但是收敛的速度会有所减缓</a:t>
            </a:r>
            <a:r>
              <a:rPr lang="zh-CN" altLang="en-US" sz="24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这主要 因为人工鱼在逼近极值的同时，会因避免过分拥挤而随机走开或者受其它人工鱼的排斥作用，不能精确逼近极值点。可见</a:t>
            </a:r>
            <a:r>
              <a:rPr lang="zh-CN" altLang="en-US" sz="2400" dirty="0" smtClean="0">
                <a:latin typeface="微软雅黑" panose="020B0503020204020204" charset="-122"/>
                <a:ea typeface="微软雅黑" panose="020B0503020204020204" charset="-122"/>
                <a:cs typeface="微软雅黑" panose="020B0503020204020204" charset="-122"/>
              </a:rPr>
              <a:t>，</a:t>
            </a:r>
            <a:r>
              <a:rPr lang="el-GR" altLang="zh-CN" sz="2400" dirty="0" smtClean="0">
                <a:latin typeface="微软雅黑" panose="020B0503020204020204" charset="-122"/>
                <a:ea typeface="微软雅黑" panose="020B0503020204020204" charset="-122"/>
                <a:cs typeface="微软雅黑" panose="020B0503020204020204" charset="-122"/>
              </a:rPr>
              <a:t>δ</a:t>
            </a:r>
            <a:r>
              <a:rPr lang="zh-CN" altLang="en-US" sz="2400" dirty="0">
                <a:latin typeface="微软雅黑" panose="020B0503020204020204" charset="-122"/>
                <a:ea typeface="微软雅黑" panose="020B0503020204020204" charset="-122"/>
                <a:cs typeface="微软雅黑" panose="020B0503020204020204" charset="-122"/>
              </a:rPr>
              <a:t>的引入避免了人工鱼过度拥挤而陷入局部极值，另一方面，该参数会使得位于极值点附近的人工鱼之间存在相互排斥的影响，而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难以向极值点精确逼近</a:t>
            </a:r>
            <a:r>
              <a:rPr lang="zh-CN" altLang="en-US" sz="2400" dirty="0">
                <a:latin typeface="微软雅黑" panose="020B0503020204020204" charset="-122"/>
                <a:ea typeface="微软雅黑" panose="020B0503020204020204" charset="-122"/>
                <a:cs typeface="微软雅黑" panose="020B0503020204020204" charset="-122"/>
              </a:rPr>
              <a:t>，所以，对于某些局部极值不是很严重的具体问题，可以忽略拥挤的因素，从而在简化算法的同时也加快了算法的收敛速度和提高结果的精确程度</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975" y="484505"/>
            <a:ext cx="10058400" cy="721360"/>
          </a:xfrm>
        </p:spPr>
        <p:txBody>
          <a:bodyPr/>
          <a:lstStyle/>
          <a:p>
            <a:r>
              <a:rPr lang="zh-CN" altLang="en-US" dirty="0" smtClean="0">
                <a:latin typeface="微软雅黑" panose="020B0503020204020204" charset="-122"/>
                <a:ea typeface="微软雅黑" panose="020B0503020204020204" charset="-122"/>
              </a:rPr>
              <a:t>人工鱼群算法特点</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710565" y="1318260"/>
            <a:ext cx="10058400" cy="5222240"/>
          </a:xfrm>
        </p:spPr>
        <p:txBody>
          <a:bodyPr>
            <a:normAutofit fontScale="60000"/>
          </a:bodyPr>
          <a:lstStyle/>
          <a:p>
            <a:pPr>
              <a:lnSpc>
                <a:spcPct val="150000"/>
              </a:lnSpc>
              <a:buNone/>
            </a:pPr>
            <a:r>
              <a:rPr lang="zh-CN" altLang="en-US" b="1" dirty="0" smtClean="0">
                <a:latin typeface="微软雅黑" panose="020B0503020204020204" charset="-122"/>
                <a:ea typeface="微软雅黑" panose="020B0503020204020204" charset="-122"/>
                <a:cs typeface="微软雅黑" panose="020B0503020204020204" charset="-122"/>
              </a:rPr>
              <a:t> 1</a:t>
            </a:r>
            <a:r>
              <a:rPr lang="zh-CN" altLang="en-US" b="1" dirty="0">
                <a:latin typeface="微软雅黑" panose="020B0503020204020204" charset="-122"/>
                <a:ea typeface="微软雅黑" panose="020B0503020204020204" charset="-122"/>
                <a:cs typeface="微软雅黑" panose="020B0503020204020204" charset="-122"/>
              </a:rPr>
              <a:t>）只需比较目标函数值，对目标函数的性质要求不高。</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b="1" dirty="0">
                <a:latin typeface="微软雅黑" panose="020B0503020204020204" charset="-122"/>
                <a:ea typeface="微软雅黑" panose="020B0503020204020204" charset="-122"/>
                <a:cs typeface="微软雅黑" panose="020B0503020204020204" charset="-122"/>
              </a:rPr>
              <a:t> 2）对初值的要求不高，随机产生或设为固定值均可。</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b="1" dirty="0">
                <a:latin typeface="微软雅黑" panose="020B0503020204020204" charset="-122"/>
                <a:ea typeface="微软雅黑" panose="020B0503020204020204" charset="-122"/>
                <a:cs typeface="微软雅黑" panose="020B0503020204020204" charset="-122"/>
              </a:rPr>
              <a:t> 3）对参数设定的要求不高，容许范围大。</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b="1" dirty="0">
                <a:latin typeface="微软雅黑" panose="020B0503020204020204" charset="-122"/>
                <a:ea typeface="微软雅黑" panose="020B0503020204020204" charset="-122"/>
                <a:cs typeface="微软雅黑" panose="020B0503020204020204" charset="-122"/>
              </a:rPr>
              <a:t> 4）具备并行处理能力，寻优速度较快。</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b="1" dirty="0">
                <a:latin typeface="微软雅黑" panose="020B0503020204020204" charset="-122"/>
                <a:ea typeface="微软雅黑" panose="020B0503020204020204" charset="-122"/>
                <a:cs typeface="微软雅黑" panose="020B0503020204020204" charset="-122"/>
              </a:rPr>
              <a:t> 5）具备全局寻优能力，能快速跳出局部极值点。</a:t>
            </a:r>
            <a:endParaRPr lang="en-US" altLang="zh-CN"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en-US" altLang="zh-CN" b="1" dirty="0" smtClean="0">
                <a:latin typeface="微软雅黑" panose="020B0503020204020204" charset="-122"/>
                <a:ea typeface="微软雅黑" panose="020B0503020204020204" charset="-122"/>
                <a:cs typeface="微软雅黑" panose="020B0503020204020204" charset="-122"/>
              </a:rPr>
              <a:t> 6</a:t>
            </a:r>
            <a:r>
              <a:rPr lang="zh-CN" altLang="en-US" b="1" dirty="0">
                <a:latin typeface="微软雅黑" panose="020B0503020204020204" charset="-122"/>
                <a:ea typeface="微软雅黑" panose="020B0503020204020204" charset="-122"/>
                <a:cs typeface="微软雅黑" panose="020B0503020204020204" charset="-122"/>
              </a:rPr>
              <a:t>）具有较快的收敛速度，可以用于解决有实时性要求</a:t>
            </a:r>
            <a:r>
              <a:rPr lang="zh-CN" altLang="en-US" b="1" dirty="0" smtClean="0">
                <a:latin typeface="微软雅黑" panose="020B0503020204020204" charset="-122"/>
                <a:ea typeface="微软雅黑" panose="020B0503020204020204" charset="-122"/>
                <a:cs typeface="微软雅黑" panose="020B0503020204020204" charset="-122"/>
              </a:rPr>
              <a:t>的问题</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en-US" altLang="zh-CN" b="1" dirty="0" smtClean="0">
                <a:latin typeface="微软雅黑" panose="020B0503020204020204" charset="-122"/>
                <a:ea typeface="微软雅黑" panose="020B0503020204020204" charset="-122"/>
                <a:cs typeface="微软雅黑" panose="020B0503020204020204" charset="-122"/>
              </a:rPr>
              <a:t> 7</a:t>
            </a:r>
            <a:r>
              <a:rPr lang="zh-CN" altLang="en-US" b="1" dirty="0">
                <a:latin typeface="微软雅黑" panose="020B0503020204020204" charset="-122"/>
                <a:ea typeface="微软雅黑" panose="020B0503020204020204" charset="-122"/>
                <a:cs typeface="微软雅黑" panose="020B0503020204020204" charset="-122"/>
              </a:rPr>
              <a:t>）对于一些精度要求不高的场合，可以用它快速的得到一个可行解；</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en-US" altLang="zh-CN" b="1" dirty="0" smtClean="0">
                <a:latin typeface="微软雅黑" panose="020B0503020204020204" charset="-122"/>
                <a:ea typeface="微软雅黑" panose="020B0503020204020204" charset="-122"/>
                <a:cs typeface="微软雅黑" panose="020B0503020204020204" charset="-122"/>
              </a:rPr>
              <a:t> 8</a:t>
            </a:r>
            <a:r>
              <a:rPr lang="zh-CN" altLang="en-US" b="1" dirty="0">
                <a:latin typeface="微软雅黑" panose="020B0503020204020204" charset="-122"/>
                <a:ea typeface="微软雅黑" panose="020B0503020204020204" charset="-122"/>
                <a:cs typeface="微软雅黑" panose="020B0503020204020204" charset="-122"/>
              </a:rPr>
              <a:t>）不需要问题的严格机理模型，甚至不需要问题的精确描述，这使得它的应用范围得以延伸．</a:t>
            </a:r>
            <a:endParaRPr lang="zh-CN" altLang="en-US" b="1" dirty="0">
              <a:latin typeface="微软雅黑" panose="020B0503020204020204" charset="-122"/>
              <a:ea typeface="微软雅黑" panose="020B0503020204020204" charset="-122"/>
              <a:cs typeface="微软雅黑" panose="020B0503020204020204" charset="-122"/>
            </a:endParaRPr>
          </a:p>
          <a:p>
            <a:pPr>
              <a:lnSpc>
                <a:spcPct val="150000"/>
              </a:lnSpc>
              <a:buNone/>
            </a:pPr>
            <a:r>
              <a:rPr lang="zh-CN" altLang="en-US" b="1" dirty="0">
                <a:latin typeface="微软雅黑" panose="020B0503020204020204" charset="-122"/>
                <a:ea typeface="微软雅黑" panose="020B0503020204020204" charset="-122"/>
                <a:cs typeface="微软雅黑" panose="020B0503020204020204" charset="-122"/>
              </a:rPr>
              <a:t>          综上所述，该算法是一种基于集群智能的新型的高效寻优方法</a:t>
            </a:r>
            <a:endParaRPr lang="zh-CN" altLang="en-US"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rPr>
              <a:t>优点</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069848" y="1337183"/>
            <a:ext cx="10058400" cy="4050792"/>
          </a:xfrm>
        </p:spPr>
        <p:txBody>
          <a:bodyPr>
            <a:normAutofit/>
          </a:bodyPr>
          <a:lstStyle/>
          <a:p>
            <a:pPr>
              <a:lnSpc>
                <a:spcPct val="150000"/>
              </a:lnSpc>
            </a:pPr>
            <a:r>
              <a:rPr lang="zh-CN" altLang="en-US" sz="2400" dirty="0" smtClean="0">
                <a:latin typeface="微软雅黑" panose="020B0503020204020204" charset="-122"/>
                <a:ea typeface="微软雅黑" panose="020B0503020204020204" charset="-122"/>
              </a:rPr>
              <a:t>⑴具有克服局部极值，取得全局极值的能力</a:t>
            </a:r>
            <a:endParaRPr lang="en-US" altLang="zh-CN" sz="2400" dirty="0" smtClean="0">
              <a:latin typeface="微软雅黑" panose="020B0503020204020204" charset="-122"/>
              <a:ea typeface="微软雅黑" panose="020B0503020204020204" charset="-122"/>
            </a:endParaRPr>
          </a:p>
          <a:p>
            <a:pPr>
              <a:lnSpc>
                <a:spcPct val="150000"/>
              </a:lnSpc>
            </a:pPr>
            <a:r>
              <a:rPr lang="zh-CN" altLang="zh-CN" sz="2400" dirty="0" smtClean="0">
                <a:latin typeface="微软雅黑" panose="020B0503020204020204" charset="-122"/>
                <a:ea typeface="微软雅黑" panose="020B0503020204020204" charset="-122"/>
              </a:rPr>
              <a:t>⑵</a:t>
            </a:r>
            <a:r>
              <a:rPr lang="zh-CN" altLang="en-US" sz="2400" dirty="0" smtClean="0">
                <a:latin typeface="微软雅黑" panose="020B0503020204020204" charset="-122"/>
                <a:ea typeface="微软雅黑" panose="020B0503020204020204" charset="-122"/>
              </a:rPr>
              <a:t>算法中仅使用目标问题的函数值，对搜索空间有一定的自适应能力</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⑶具有对初值与参数选择不敏感，鲁棒性强，简单易实现，收敛速度快和使用灵活等特点，可以解决经典方法不能求解的带有绝对值且不可导</a:t>
            </a:r>
            <a:r>
              <a:rPr lang="zh-CN" altLang="en-US" sz="2400" dirty="0">
                <a:latin typeface="微软雅黑" panose="020B0503020204020204" charset="-122"/>
                <a:ea typeface="微软雅黑" panose="020B0503020204020204" charset="-122"/>
              </a:rPr>
              <a:t>二元函数的极值问题</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1609344"/>
          </a:xfrm>
        </p:spPr>
        <p:txBody>
          <a:bodyPr/>
          <a:lstStyle/>
          <a:p>
            <a:r>
              <a:rPr lang="zh-CN" altLang="en-US" dirty="0" smtClean="0">
                <a:latin typeface="微软雅黑" panose="020B0503020204020204" charset="-122"/>
                <a:ea typeface="微软雅黑" panose="020B0503020204020204" charset="-122"/>
              </a:rPr>
              <a:t>算法改进的几个方向</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069848" y="2121408"/>
            <a:ext cx="10058400" cy="4050792"/>
          </a:xfrm>
        </p:spPr>
        <p:txBody>
          <a:bodyPr/>
          <a:lstStyle/>
          <a:p>
            <a:pPr>
              <a:lnSpc>
                <a:spcPct val="150000"/>
              </a:lnSpc>
            </a:pPr>
            <a:r>
              <a:rPr lang="zh-CN" altLang="en-US" sz="2800" dirty="0" smtClean="0">
                <a:latin typeface="微软雅黑" panose="020B0503020204020204" charset="-122"/>
                <a:ea typeface="微软雅黑" panose="020B0503020204020204" charset="-122"/>
              </a:rPr>
              <a:t>⑴视野的改进</a:t>
            </a:r>
            <a:endParaRPr lang="en-US" altLang="zh-CN" sz="2800" dirty="0">
              <a:latin typeface="微软雅黑" panose="020B0503020204020204" charset="-122"/>
              <a:ea typeface="微软雅黑" panose="020B0503020204020204" charset="-122"/>
            </a:endParaRPr>
          </a:p>
          <a:p>
            <a:pPr>
              <a:lnSpc>
                <a:spcPct val="150000"/>
              </a:lnSpc>
            </a:pPr>
            <a:r>
              <a:rPr lang="zh-CN" altLang="zh-CN" sz="2800" dirty="0" smtClean="0">
                <a:latin typeface="微软雅黑" panose="020B0503020204020204" charset="-122"/>
                <a:ea typeface="微软雅黑" panose="020B0503020204020204" charset="-122"/>
              </a:rPr>
              <a:t>⑵</a:t>
            </a:r>
            <a:r>
              <a:rPr lang="zh-CN" altLang="en-US" sz="2800" dirty="0" smtClean="0">
                <a:latin typeface="微软雅黑" panose="020B0503020204020204" charset="-122"/>
                <a:ea typeface="微软雅黑" panose="020B0503020204020204" charset="-122"/>
              </a:rPr>
              <a:t>分段优化方法</a:t>
            </a:r>
            <a:endParaRPr lang="en-US" altLang="zh-CN" sz="2800" dirty="0">
              <a:latin typeface="微软雅黑" panose="020B0503020204020204" charset="-122"/>
              <a:ea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rPr>
              <a:t>⑶混合优化方法</a:t>
            </a:r>
            <a:endParaRPr lang="zh-CN" altLang="en-US" sz="2800" dirty="0">
              <a:latin typeface="微软雅黑" panose="020B0503020204020204" charset="-122"/>
              <a:ea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5405" y="2065020"/>
            <a:ext cx="9966960" cy="853440"/>
          </a:xfrm>
        </p:spPr>
        <p:txBody>
          <a:bodyPr/>
          <a:lstStyle/>
          <a:p>
            <a:r>
              <a:rPr lang="zh-CN" altLang="en-US" dirty="0" smtClean="0"/>
              <a:t>文本相似度计算与智能组卷</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基于余弦向量的语义相似度计算</a:t>
            </a:r>
            <a:endParaRPr lang="zh-CN" altLang="en-US" sz="2400" b="1">
              <a:solidFill>
                <a:srgbClr val="A86E5C"/>
              </a:solidFill>
              <a:latin typeface="仿宋" panose="02010609060101010101" charset="-122"/>
              <a:ea typeface="仿宋" panose="02010609060101010101" charset="-122"/>
              <a:sym typeface="+mn-ea"/>
            </a:endParaRPr>
          </a:p>
        </p:txBody>
      </p:sp>
      <p:sp>
        <p:nvSpPr>
          <p:cNvPr id="32" name="矩形 31"/>
          <p:cNvSpPr/>
          <p:nvPr/>
        </p:nvSpPr>
        <p:spPr>
          <a:xfrm>
            <a:off x="1104318" y="479443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4" name="矩形 43"/>
          <p:cNvSpPr/>
          <p:nvPr/>
        </p:nvSpPr>
        <p:spPr>
          <a:xfrm>
            <a:off x="1035474" y="5170901"/>
            <a:ext cx="2867519" cy="64516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使用</a:t>
            </a:r>
            <a:r>
              <a:rPr lang="zh-CN" altLang="en-US">
                <a:solidFill>
                  <a:schemeClr val="tx1">
                    <a:lumMod val="75000"/>
                    <a:lumOff val="25000"/>
                  </a:schemeClr>
                </a:solidFill>
                <a:latin typeface="仿宋" panose="02010609060101010101" charset="-122"/>
                <a:ea typeface="仿宋" panose="02010609060101010101" charset="-122"/>
                <a:sym typeface="+mn-ea"/>
              </a:rPr>
              <a:t>IKAnalyzer中文分词工具将语句切分成词。</a:t>
            </a:r>
            <a:endParaRPr lang="zh-CN" altLang="en-US">
              <a:solidFill>
                <a:schemeClr val="tx1">
                  <a:lumMod val="75000"/>
                  <a:lumOff val="25000"/>
                </a:schemeClr>
              </a:solidFill>
              <a:latin typeface="仿宋" panose="02010609060101010101" charset="-122"/>
              <a:ea typeface="仿宋" panose="02010609060101010101" charset="-122"/>
              <a:sym typeface="+mn-ea"/>
            </a:endParaRPr>
          </a:p>
        </p:txBody>
      </p:sp>
      <p:sp>
        <p:nvSpPr>
          <p:cNvPr id="45" name="矩形 44"/>
          <p:cNvSpPr/>
          <p:nvPr/>
        </p:nvSpPr>
        <p:spPr>
          <a:xfrm>
            <a:off x="1079755" y="4744213"/>
            <a:ext cx="1492051"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切分词</a:t>
            </a:r>
            <a:endParaRPr lang="zh-CN" altLang="en-US" sz="2400" b="1">
              <a:solidFill>
                <a:prstClr val="white"/>
              </a:solidFill>
              <a:latin typeface="仿宋" panose="02010609060101010101" charset="-122"/>
              <a:ea typeface="仿宋" panose="02010609060101010101" charset="-122"/>
            </a:endParaRPr>
          </a:p>
        </p:txBody>
      </p:sp>
      <p:sp>
        <p:nvSpPr>
          <p:cNvPr id="46" name="矩形 45"/>
          <p:cNvSpPr/>
          <p:nvPr/>
        </p:nvSpPr>
        <p:spPr>
          <a:xfrm>
            <a:off x="4485299" y="4794430"/>
            <a:ext cx="1292371" cy="369311"/>
          </a:xfrm>
          <a:prstGeom prst="rect">
            <a:avLst/>
          </a:prstGeom>
          <a:solidFill>
            <a:srgbClr val="FBE0D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7" name="矩形 46"/>
          <p:cNvSpPr/>
          <p:nvPr/>
        </p:nvSpPr>
        <p:spPr>
          <a:xfrm>
            <a:off x="4416454" y="517090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求两个语句切分词向量的并集，以及分别与原向量比较，求出语义分数向量。</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48" name="矩形 47"/>
          <p:cNvSpPr/>
          <p:nvPr/>
        </p:nvSpPr>
        <p:spPr>
          <a:xfrm>
            <a:off x="4460875" y="4744085"/>
            <a:ext cx="327025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求并集及语义分数向量</a:t>
            </a:r>
            <a:endParaRPr lang="zh-CN" altLang="en-US" sz="2400" b="1">
              <a:solidFill>
                <a:prstClr val="white"/>
              </a:solidFill>
              <a:latin typeface="仿宋" panose="02010609060101010101" charset="-122"/>
              <a:ea typeface="仿宋" panose="02010609060101010101" charset="-122"/>
            </a:endParaRPr>
          </a:p>
        </p:txBody>
      </p:sp>
      <p:sp>
        <p:nvSpPr>
          <p:cNvPr id="49" name="矩形 48"/>
          <p:cNvSpPr/>
          <p:nvPr/>
        </p:nvSpPr>
        <p:spPr>
          <a:xfrm>
            <a:off x="7931743" y="479443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50" name="矩形 49"/>
          <p:cNvSpPr/>
          <p:nvPr/>
        </p:nvSpPr>
        <p:spPr>
          <a:xfrm>
            <a:off x="7862899" y="517090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通过语义分数向量计算两语句的余弦向量值，求得语义相似度。</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56" name="矩形 55"/>
          <p:cNvSpPr/>
          <p:nvPr/>
        </p:nvSpPr>
        <p:spPr>
          <a:xfrm>
            <a:off x="7907020" y="4744085"/>
            <a:ext cx="224599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计算余弦向量</a:t>
            </a:r>
            <a:endParaRPr lang="zh-CN" altLang="en-US" sz="2400" b="1">
              <a:solidFill>
                <a:prstClr val="white"/>
              </a:solidFill>
              <a:latin typeface="仿宋" panose="02010609060101010101" charset="-122"/>
              <a:ea typeface="仿宋" panose="02010609060101010101" charset="-122"/>
            </a:endParaRPr>
          </a:p>
        </p:txBody>
      </p:sp>
      <p:graphicFrame>
        <p:nvGraphicFramePr>
          <p:cNvPr id="2" name="对象 1">
            <a:hlinkClick r:id="" action="ppaction://ole?verb="/>
          </p:cNvPr>
          <p:cNvGraphicFramePr>
            <a:graphicFrameLocks noChangeAspect="1"/>
          </p:cNvGraphicFramePr>
          <p:nvPr/>
        </p:nvGraphicFramePr>
        <p:xfrm>
          <a:off x="5494020" y="399669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494020" y="3996690"/>
                        <a:ext cx="914400" cy="215900"/>
                      </a:xfrm>
                      <a:prstGeom prst="rect">
                        <a:avLst/>
                      </a:prstGeom>
                    </p:spPr>
                  </p:pic>
                </p:oleObj>
              </mc:Fallback>
            </mc:AlternateContent>
          </a:graphicData>
        </a:graphic>
      </p:graphicFrame>
      <p:graphicFrame>
        <p:nvGraphicFramePr>
          <p:cNvPr id="3" name="对象 -2147482624"/>
          <p:cNvGraphicFramePr>
            <a:graphicFrameLocks noChangeAspect="1"/>
          </p:cNvGraphicFramePr>
          <p:nvPr/>
        </p:nvGraphicFramePr>
        <p:xfrm>
          <a:off x="853440" y="859155"/>
          <a:ext cx="4380865" cy="1816735"/>
        </p:xfrm>
        <a:graphic>
          <a:graphicData uri="http://schemas.openxmlformats.org/presentationml/2006/ole">
            <mc:AlternateContent xmlns:mc="http://schemas.openxmlformats.org/markup-compatibility/2006">
              <mc:Choice xmlns:v="urn:schemas-microsoft-com:vml" Requires="v">
                <p:oleObj spid="_x0000_s3076" name="" r:id="rId4" imgW="1562100" imgH="647700" progId="Equation.KSEE3">
                  <p:embed/>
                </p:oleObj>
              </mc:Choice>
              <mc:Fallback>
                <p:oleObj name="" r:id="rId4" imgW="1562100" imgH="647700" progId="Equation.KSEE3">
                  <p:embed/>
                  <p:pic>
                    <p:nvPicPr>
                      <p:cNvPr id="0" name="图片 3075"/>
                      <p:cNvPicPr/>
                      <p:nvPr/>
                    </p:nvPicPr>
                    <p:blipFill>
                      <a:blip r:embed="rId5"/>
                      <a:stretch>
                        <a:fillRect/>
                      </a:stretch>
                    </p:blipFill>
                    <p:spPr>
                      <a:xfrm>
                        <a:off x="853440" y="859155"/>
                        <a:ext cx="4380865" cy="1816735"/>
                      </a:xfrm>
                      <a:prstGeom prst="rect">
                        <a:avLst/>
                      </a:prstGeom>
                      <a:noFill/>
                      <a:ln w="38100">
                        <a:noFill/>
                        <a:miter/>
                      </a:ln>
                    </p:spPr>
                  </p:pic>
                </p:oleObj>
              </mc:Fallback>
            </mc:AlternateContent>
          </a:graphicData>
        </a:graphic>
      </p:graphicFrame>
      <p:pic>
        <p:nvPicPr>
          <p:cNvPr id="6" name="图片 5" descr="yu1"/>
          <p:cNvPicPr>
            <a:picLocks noChangeAspect="1"/>
          </p:cNvPicPr>
          <p:nvPr/>
        </p:nvPicPr>
        <p:blipFill>
          <a:blip r:embed="rId6"/>
          <a:stretch>
            <a:fillRect/>
          </a:stretch>
        </p:blipFill>
        <p:spPr>
          <a:xfrm>
            <a:off x="5494020" y="1159510"/>
            <a:ext cx="6100445" cy="1215390"/>
          </a:xfrm>
          <a:prstGeom prst="rect">
            <a:avLst/>
          </a:prstGeom>
        </p:spPr>
      </p:pic>
      <p:pic>
        <p:nvPicPr>
          <p:cNvPr id="7" name="图片 6" descr="yu2"/>
          <p:cNvPicPr>
            <a:picLocks noChangeAspect="1"/>
          </p:cNvPicPr>
          <p:nvPr/>
        </p:nvPicPr>
        <p:blipFill>
          <a:blip r:embed="rId7"/>
          <a:stretch>
            <a:fillRect/>
          </a:stretch>
        </p:blipFill>
        <p:spPr>
          <a:xfrm>
            <a:off x="1066800" y="2753995"/>
            <a:ext cx="10058400" cy="1350010"/>
          </a:xfrm>
          <a:prstGeom prst="rect">
            <a:avLst/>
          </a:prstGeom>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0.70"/>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strVal val="#ppt_w*0.70"/>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Effect transition="in" filter="fade">
                                      <p:cBhvr>
                                        <p:cTn id="39" dur="1000"/>
                                        <p:tgtEl>
                                          <p:spTgt spid="4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1000" fill="hold"/>
                                        <p:tgtEl>
                                          <p:spTgt spid="56"/>
                                        </p:tgtEl>
                                        <p:attrNameLst>
                                          <p:attrName>ppt_w</p:attrName>
                                        </p:attrNameLst>
                                      </p:cBhvr>
                                      <p:tavLst>
                                        <p:tav tm="0">
                                          <p:val>
                                            <p:strVal val="#ppt_w*0.70"/>
                                          </p:val>
                                        </p:tav>
                                        <p:tav tm="100000">
                                          <p:val>
                                            <p:strVal val="#ppt_w"/>
                                          </p:val>
                                        </p:tav>
                                      </p:tavLst>
                                    </p:anim>
                                    <p:anim calcmode="lin" valueType="num">
                                      <p:cBhvr>
                                        <p:cTn id="48" dur="1000" fill="hold"/>
                                        <p:tgtEl>
                                          <p:spTgt spid="56"/>
                                        </p:tgtEl>
                                        <p:attrNameLst>
                                          <p:attrName>ppt_h</p:attrName>
                                        </p:attrNameLst>
                                      </p:cBhvr>
                                      <p:tavLst>
                                        <p:tav tm="0">
                                          <p:val>
                                            <p:strVal val="#ppt_h"/>
                                          </p:val>
                                        </p:tav>
                                        <p:tav tm="100000">
                                          <p:val>
                                            <p:strVal val="#ppt_h"/>
                                          </p:val>
                                        </p:tav>
                                      </p:tavLst>
                                    </p:anim>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45" grpId="0" bldLvl="0" animBg="1"/>
      <p:bldP spid="46" grpId="0" bldLvl="0" animBg="1"/>
      <p:bldP spid="47" grpId="0"/>
      <p:bldP spid="48" grpId="0" bldLvl="0" animBg="1"/>
      <p:bldP spid="49" grpId="0" bldLvl="0" animBg="1"/>
      <p:bldP spid="50" grpId="0"/>
      <p:bldP spid="5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基于欧几里得距离的语义相似度计算</a:t>
            </a:r>
            <a:endParaRPr lang="zh-CN" altLang="en-US" sz="2400" b="1">
              <a:solidFill>
                <a:srgbClr val="A86E5C"/>
              </a:solidFill>
              <a:latin typeface="仿宋" panose="02010609060101010101" charset="-122"/>
              <a:ea typeface="仿宋" panose="02010609060101010101" charset="-122"/>
              <a:sym typeface="+mn-ea"/>
            </a:endParaRPr>
          </a:p>
        </p:txBody>
      </p:sp>
      <p:sp>
        <p:nvSpPr>
          <p:cNvPr id="32" name="矩形 31"/>
          <p:cNvSpPr/>
          <p:nvPr/>
        </p:nvSpPr>
        <p:spPr>
          <a:xfrm>
            <a:off x="1249098"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4" name="矩形 43"/>
          <p:cNvSpPr/>
          <p:nvPr/>
        </p:nvSpPr>
        <p:spPr>
          <a:xfrm>
            <a:off x="1180254" y="4495261"/>
            <a:ext cx="2867519" cy="64516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使用</a:t>
            </a:r>
            <a:r>
              <a:rPr lang="zh-CN" altLang="en-US">
                <a:solidFill>
                  <a:schemeClr val="tx1">
                    <a:lumMod val="75000"/>
                    <a:lumOff val="25000"/>
                  </a:schemeClr>
                </a:solidFill>
                <a:latin typeface="仿宋" panose="02010609060101010101" charset="-122"/>
                <a:ea typeface="仿宋" panose="02010609060101010101" charset="-122"/>
                <a:sym typeface="+mn-ea"/>
              </a:rPr>
              <a:t>IKAnalyzer中文分词工具将语句切分成词。</a:t>
            </a:r>
            <a:endParaRPr lang="zh-CN" altLang="en-US">
              <a:solidFill>
                <a:schemeClr val="tx1">
                  <a:lumMod val="75000"/>
                  <a:lumOff val="25000"/>
                </a:schemeClr>
              </a:solidFill>
              <a:latin typeface="仿宋" panose="02010609060101010101" charset="-122"/>
              <a:ea typeface="仿宋" panose="02010609060101010101" charset="-122"/>
              <a:sym typeface="+mn-ea"/>
            </a:endParaRPr>
          </a:p>
        </p:txBody>
      </p:sp>
      <p:sp>
        <p:nvSpPr>
          <p:cNvPr id="45" name="矩形 44"/>
          <p:cNvSpPr/>
          <p:nvPr/>
        </p:nvSpPr>
        <p:spPr>
          <a:xfrm>
            <a:off x="1224535" y="4068573"/>
            <a:ext cx="1492051"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切分词</a:t>
            </a:r>
            <a:endParaRPr lang="zh-CN" altLang="en-US" sz="2400" b="1">
              <a:solidFill>
                <a:prstClr val="white"/>
              </a:solidFill>
              <a:latin typeface="仿宋" panose="02010609060101010101" charset="-122"/>
              <a:ea typeface="仿宋" panose="02010609060101010101" charset="-122"/>
            </a:endParaRPr>
          </a:p>
        </p:txBody>
      </p:sp>
      <p:sp>
        <p:nvSpPr>
          <p:cNvPr id="46" name="矩形 45"/>
          <p:cNvSpPr/>
          <p:nvPr/>
        </p:nvSpPr>
        <p:spPr>
          <a:xfrm>
            <a:off x="4630079" y="4118790"/>
            <a:ext cx="1292371" cy="369311"/>
          </a:xfrm>
          <a:prstGeom prst="rect">
            <a:avLst/>
          </a:prstGeom>
          <a:solidFill>
            <a:srgbClr val="FBE0D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7" name="矩形 46"/>
          <p:cNvSpPr/>
          <p:nvPr/>
        </p:nvSpPr>
        <p:spPr>
          <a:xfrm>
            <a:off x="4561234"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求两个语句切分词向量的并集，以及分别与原向量比较，求出语义分数向量。</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48" name="矩形 47"/>
          <p:cNvSpPr/>
          <p:nvPr/>
        </p:nvSpPr>
        <p:spPr>
          <a:xfrm>
            <a:off x="4605655" y="4068445"/>
            <a:ext cx="327025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求并集及语义分数向量</a:t>
            </a:r>
            <a:endParaRPr lang="zh-CN" altLang="en-US" sz="2400" b="1">
              <a:solidFill>
                <a:prstClr val="white"/>
              </a:solidFill>
              <a:latin typeface="仿宋" panose="02010609060101010101" charset="-122"/>
              <a:ea typeface="仿宋" panose="02010609060101010101" charset="-122"/>
            </a:endParaRPr>
          </a:p>
        </p:txBody>
      </p:sp>
      <p:sp>
        <p:nvSpPr>
          <p:cNvPr id="49" name="矩形 48"/>
          <p:cNvSpPr/>
          <p:nvPr/>
        </p:nvSpPr>
        <p:spPr>
          <a:xfrm>
            <a:off x="8076523"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50" name="矩形 49"/>
          <p:cNvSpPr/>
          <p:nvPr/>
        </p:nvSpPr>
        <p:spPr>
          <a:xfrm>
            <a:off x="8007679"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通过语义分数向量计算两语句的欧几里得距离值，值越小则语义越相似。</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56" name="矩形 55"/>
          <p:cNvSpPr/>
          <p:nvPr/>
        </p:nvSpPr>
        <p:spPr>
          <a:xfrm>
            <a:off x="8051800" y="4068445"/>
            <a:ext cx="270573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计算欧几里得距离</a:t>
            </a:r>
            <a:endParaRPr lang="zh-CN" altLang="en-US" sz="2400" b="1">
              <a:solidFill>
                <a:prstClr val="white"/>
              </a:solidFill>
              <a:latin typeface="仿宋" panose="02010609060101010101" charset="-122"/>
              <a:ea typeface="仿宋" panose="02010609060101010101" charset="-122"/>
            </a:endParaRPr>
          </a:p>
        </p:txBody>
      </p:sp>
      <p:graphicFrame>
        <p:nvGraphicFramePr>
          <p:cNvPr id="2" name="对象 -2147482624"/>
          <p:cNvGraphicFramePr>
            <a:graphicFrameLocks noChangeAspect="1"/>
          </p:cNvGraphicFramePr>
          <p:nvPr/>
        </p:nvGraphicFramePr>
        <p:xfrm>
          <a:off x="3803015" y="1052830"/>
          <a:ext cx="4273550" cy="892810"/>
        </p:xfrm>
        <a:graphic>
          <a:graphicData uri="http://schemas.openxmlformats.org/presentationml/2006/ole">
            <mc:AlternateContent xmlns:mc="http://schemas.openxmlformats.org/markup-compatibility/2006">
              <mc:Choice xmlns:v="urn:schemas-microsoft-com:vml" Requires="v">
                <p:oleObj spid="_x0000_s3076" name="" r:id="rId2" imgW="1459865" imgH="304800" progId="Equation.KSEE3">
                  <p:embed/>
                </p:oleObj>
              </mc:Choice>
              <mc:Fallback>
                <p:oleObj name="" r:id="rId2" imgW="1459865" imgH="304800" progId="Equation.KSEE3">
                  <p:embed/>
                  <p:pic>
                    <p:nvPicPr>
                      <p:cNvPr id="0" name="图片 3075"/>
                      <p:cNvPicPr/>
                      <p:nvPr/>
                    </p:nvPicPr>
                    <p:blipFill>
                      <a:blip r:embed="rId3"/>
                      <a:stretch>
                        <a:fillRect/>
                      </a:stretch>
                    </p:blipFill>
                    <p:spPr>
                      <a:xfrm>
                        <a:off x="3803015" y="1052830"/>
                        <a:ext cx="4273550" cy="892810"/>
                      </a:xfrm>
                      <a:prstGeom prst="rect">
                        <a:avLst/>
                      </a:prstGeom>
                      <a:noFill/>
                      <a:ln w="38100">
                        <a:noFill/>
                        <a:miter/>
                      </a:ln>
                    </p:spPr>
                  </p:pic>
                </p:oleObj>
              </mc:Fallback>
            </mc:AlternateContent>
          </a:graphicData>
        </a:graphic>
      </p:graphicFrame>
      <p:pic>
        <p:nvPicPr>
          <p:cNvPr id="7" name="图片 6" descr="20161025204034768"/>
          <p:cNvPicPr>
            <a:picLocks noChangeAspect="1"/>
          </p:cNvPicPr>
          <p:nvPr/>
        </p:nvPicPr>
        <p:blipFill>
          <a:blip r:embed="rId4"/>
          <a:stretch>
            <a:fillRect/>
          </a:stretch>
        </p:blipFill>
        <p:spPr>
          <a:xfrm>
            <a:off x="1965960" y="1945640"/>
            <a:ext cx="8058150" cy="942975"/>
          </a:xfrm>
          <a:prstGeom prst="rect">
            <a:avLst/>
          </a:prstGeom>
        </p:spPr>
      </p:pic>
      <p:pic>
        <p:nvPicPr>
          <p:cNvPr id="8" name="图片 7" descr="20161025204122103"/>
          <p:cNvPicPr>
            <a:picLocks noChangeAspect="1"/>
          </p:cNvPicPr>
          <p:nvPr/>
        </p:nvPicPr>
        <p:blipFill>
          <a:blip r:embed="rId5"/>
          <a:stretch>
            <a:fillRect/>
          </a:stretch>
        </p:blipFill>
        <p:spPr>
          <a:xfrm>
            <a:off x="1066800" y="2922905"/>
            <a:ext cx="10058400" cy="1012190"/>
          </a:xfrm>
          <a:prstGeom prst="rect">
            <a:avLst/>
          </a:prstGeom>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0.70"/>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strVal val="#ppt_w*0.70"/>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Effect transition="in" filter="fade">
                                      <p:cBhvr>
                                        <p:cTn id="39" dur="1000"/>
                                        <p:tgtEl>
                                          <p:spTgt spid="4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1000" fill="hold"/>
                                        <p:tgtEl>
                                          <p:spTgt spid="56"/>
                                        </p:tgtEl>
                                        <p:attrNameLst>
                                          <p:attrName>ppt_w</p:attrName>
                                        </p:attrNameLst>
                                      </p:cBhvr>
                                      <p:tavLst>
                                        <p:tav tm="0">
                                          <p:val>
                                            <p:strVal val="#ppt_w*0.70"/>
                                          </p:val>
                                        </p:tav>
                                        <p:tav tm="100000">
                                          <p:val>
                                            <p:strVal val="#ppt_w"/>
                                          </p:val>
                                        </p:tav>
                                      </p:tavLst>
                                    </p:anim>
                                    <p:anim calcmode="lin" valueType="num">
                                      <p:cBhvr>
                                        <p:cTn id="48" dur="1000" fill="hold"/>
                                        <p:tgtEl>
                                          <p:spTgt spid="56"/>
                                        </p:tgtEl>
                                        <p:attrNameLst>
                                          <p:attrName>ppt_h</p:attrName>
                                        </p:attrNameLst>
                                      </p:cBhvr>
                                      <p:tavLst>
                                        <p:tav tm="0">
                                          <p:val>
                                            <p:strVal val="#ppt_h"/>
                                          </p:val>
                                        </p:tav>
                                        <p:tav tm="100000">
                                          <p:val>
                                            <p:strVal val="#ppt_h"/>
                                          </p:val>
                                        </p:tav>
                                      </p:tavLst>
                                    </p:anim>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45" grpId="0" bldLvl="0" animBg="1"/>
      <p:bldP spid="46" grpId="0" bldLvl="0" animBg="1"/>
      <p:bldP spid="47" grpId="0"/>
      <p:bldP spid="48" grpId="0" bldLvl="0" animBg="1"/>
      <p:bldP spid="49" grpId="0" bldLvl="0" animBg="1"/>
      <p:bldP spid="50" grpId="0"/>
      <p:bldP spid="5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基于汉明距离的语义相似度计算</a:t>
            </a:r>
            <a:endParaRPr lang="zh-CN" altLang="en-US" sz="2400" b="1">
              <a:solidFill>
                <a:srgbClr val="A86E5C"/>
              </a:solidFill>
              <a:latin typeface="仿宋" panose="02010609060101010101" charset="-122"/>
              <a:ea typeface="仿宋" panose="02010609060101010101" charset="-122"/>
              <a:sym typeface="+mn-ea"/>
            </a:endParaRPr>
          </a:p>
        </p:txBody>
      </p:sp>
      <p:sp>
        <p:nvSpPr>
          <p:cNvPr id="32" name="矩形 31"/>
          <p:cNvSpPr/>
          <p:nvPr/>
        </p:nvSpPr>
        <p:spPr>
          <a:xfrm>
            <a:off x="1249098"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4" name="矩形 43"/>
          <p:cNvSpPr/>
          <p:nvPr/>
        </p:nvSpPr>
        <p:spPr>
          <a:xfrm>
            <a:off x="1180254" y="4495261"/>
            <a:ext cx="2867519" cy="64516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使用</a:t>
            </a:r>
            <a:r>
              <a:rPr lang="zh-CN" altLang="en-US">
                <a:solidFill>
                  <a:schemeClr val="tx1">
                    <a:lumMod val="75000"/>
                    <a:lumOff val="25000"/>
                  </a:schemeClr>
                </a:solidFill>
                <a:latin typeface="仿宋" panose="02010609060101010101" charset="-122"/>
                <a:ea typeface="仿宋" panose="02010609060101010101" charset="-122"/>
                <a:sym typeface="+mn-ea"/>
              </a:rPr>
              <a:t>IKAnalyzer中文分词工具将语句切分成词。</a:t>
            </a:r>
            <a:endParaRPr lang="zh-CN" altLang="en-US">
              <a:solidFill>
                <a:schemeClr val="tx1">
                  <a:lumMod val="75000"/>
                  <a:lumOff val="25000"/>
                </a:schemeClr>
              </a:solidFill>
              <a:latin typeface="仿宋" panose="02010609060101010101" charset="-122"/>
              <a:ea typeface="仿宋" panose="02010609060101010101" charset="-122"/>
              <a:sym typeface="+mn-ea"/>
            </a:endParaRPr>
          </a:p>
        </p:txBody>
      </p:sp>
      <p:sp>
        <p:nvSpPr>
          <p:cNvPr id="45" name="矩形 44"/>
          <p:cNvSpPr/>
          <p:nvPr/>
        </p:nvSpPr>
        <p:spPr>
          <a:xfrm>
            <a:off x="1224280" y="4068445"/>
            <a:ext cx="137287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切分词</a:t>
            </a:r>
            <a:endParaRPr lang="zh-CN" altLang="en-US" sz="2400" b="1">
              <a:solidFill>
                <a:prstClr val="white"/>
              </a:solidFill>
              <a:latin typeface="仿宋" panose="02010609060101010101" charset="-122"/>
              <a:ea typeface="仿宋" panose="02010609060101010101" charset="-122"/>
            </a:endParaRPr>
          </a:p>
        </p:txBody>
      </p:sp>
      <p:sp>
        <p:nvSpPr>
          <p:cNvPr id="46" name="矩形 45"/>
          <p:cNvSpPr/>
          <p:nvPr/>
        </p:nvSpPr>
        <p:spPr>
          <a:xfrm>
            <a:off x="4630079" y="4118790"/>
            <a:ext cx="1292371" cy="369311"/>
          </a:xfrm>
          <a:prstGeom prst="rect">
            <a:avLst/>
          </a:prstGeom>
          <a:solidFill>
            <a:srgbClr val="FBE0D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7" name="矩形 46"/>
          <p:cNvSpPr/>
          <p:nvPr/>
        </p:nvSpPr>
        <p:spPr>
          <a:xfrm>
            <a:off x="4561234"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求两个语句切分词向量的并集，以及分别与原向量比较，求出语义分数向量。</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48" name="矩形 47"/>
          <p:cNvSpPr/>
          <p:nvPr/>
        </p:nvSpPr>
        <p:spPr>
          <a:xfrm>
            <a:off x="4605655" y="4068445"/>
            <a:ext cx="327025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求并集及语义分数向量</a:t>
            </a:r>
            <a:endParaRPr lang="zh-CN" altLang="en-US" sz="2400" b="1">
              <a:solidFill>
                <a:prstClr val="white"/>
              </a:solidFill>
              <a:latin typeface="仿宋" panose="02010609060101010101" charset="-122"/>
              <a:ea typeface="仿宋" panose="02010609060101010101" charset="-122"/>
            </a:endParaRPr>
          </a:p>
        </p:txBody>
      </p:sp>
      <p:sp>
        <p:nvSpPr>
          <p:cNvPr id="49" name="矩形 48"/>
          <p:cNvSpPr/>
          <p:nvPr/>
        </p:nvSpPr>
        <p:spPr>
          <a:xfrm>
            <a:off x="8076523"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50" name="矩形 49"/>
          <p:cNvSpPr/>
          <p:nvPr/>
        </p:nvSpPr>
        <p:spPr>
          <a:xfrm>
            <a:off x="8007679"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通过语义分数向量计算两语句的汉明距离值，求得语义相似度。</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56" name="矩形 55"/>
          <p:cNvSpPr/>
          <p:nvPr/>
        </p:nvSpPr>
        <p:spPr>
          <a:xfrm>
            <a:off x="8051800" y="4068445"/>
            <a:ext cx="224599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计算汉明距离</a:t>
            </a:r>
            <a:endParaRPr lang="zh-CN" altLang="en-US" sz="2400" b="1">
              <a:solidFill>
                <a:prstClr val="white"/>
              </a:solidFill>
              <a:latin typeface="仿宋" panose="02010609060101010101" charset="-122"/>
              <a:ea typeface="仿宋" panose="02010609060101010101" charset="-122"/>
            </a:endParaRPr>
          </a:p>
        </p:txBody>
      </p:sp>
      <p:graphicFrame>
        <p:nvGraphicFramePr>
          <p:cNvPr id="2" name="对象 -2147482624"/>
          <p:cNvGraphicFramePr>
            <a:graphicFrameLocks noChangeAspect="1"/>
          </p:cNvGraphicFramePr>
          <p:nvPr/>
        </p:nvGraphicFramePr>
        <p:xfrm>
          <a:off x="2716213" y="1396365"/>
          <a:ext cx="1597025" cy="595630"/>
        </p:xfrm>
        <a:graphic>
          <a:graphicData uri="http://schemas.openxmlformats.org/presentationml/2006/ole">
            <mc:AlternateContent xmlns:mc="http://schemas.openxmlformats.org/markup-compatibility/2006">
              <mc:Choice xmlns:v="urn:schemas-microsoft-com:vml" Requires="v">
                <p:oleObj spid="_x0000_s3076" name="" r:id="rId2" imgW="545465" imgH="203200" progId="Equation.KSEE3">
                  <p:embed/>
                </p:oleObj>
              </mc:Choice>
              <mc:Fallback>
                <p:oleObj name="" r:id="rId2" imgW="545465" imgH="203200" progId="Equation.KSEE3">
                  <p:embed/>
                  <p:pic>
                    <p:nvPicPr>
                      <p:cNvPr id="0" name="图片 3075"/>
                      <p:cNvPicPr/>
                      <p:nvPr/>
                    </p:nvPicPr>
                    <p:blipFill>
                      <a:blip r:embed="rId3"/>
                      <a:stretch>
                        <a:fillRect/>
                      </a:stretch>
                    </p:blipFill>
                    <p:spPr>
                      <a:xfrm>
                        <a:off x="2716213" y="1396365"/>
                        <a:ext cx="1597025" cy="595630"/>
                      </a:xfrm>
                      <a:prstGeom prst="rect">
                        <a:avLst/>
                      </a:prstGeom>
                      <a:noFill/>
                      <a:ln w="38100">
                        <a:noFill/>
                        <a:miter/>
                      </a:ln>
                    </p:spPr>
                  </p:pic>
                </p:oleObj>
              </mc:Fallback>
            </mc:AlternateContent>
          </a:graphicData>
        </a:graphic>
      </p:graphicFrame>
      <p:graphicFrame>
        <p:nvGraphicFramePr>
          <p:cNvPr id="3" name="对象 -2147482624"/>
          <p:cNvGraphicFramePr>
            <a:graphicFrameLocks noChangeAspect="1"/>
          </p:cNvGraphicFramePr>
          <p:nvPr/>
        </p:nvGraphicFramePr>
        <p:xfrm>
          <a:off x="5196523" y="1396365"/>
          <a:ext cx="1597025" cy="595630"/>
        </p:xfrm>
        <a:graphic>
          <a:graphicData uri="http://schemas.openxmlformats.org/presentationml/2006/ole">
            <mc:AlternateContent xmlns:mc="http://schemas.openxmlformats.org/markup-compatibility/2006">
              <mc:Choice xmlns:v="urn:schemas-microsoft-com:vml" Requires="v">
                <p:oleObj spid="_x0000_s6" name="" r:id="rId4" imgW="545465" imgH="203200" progId="Equation.KSEE3">
                  <p:embed/>
                </p:oleObj>
              </mc:Choice>
              <mc:Fallback>
                <p:oleObj name="" r:id="rId4" imgW="545465" imgH="203200" progId="Equation.KSEE3">
                  <p:embed/>
                  <p:pic>
                    <p:nvPicPr>
                      <p:cNvPr id="0" name="图片 3075"/>
                      <p:cNvPicPr/>
                      <p:nvPr/>
                    </p:nvPicPr>
                    <p:blipFill>
                      <a:blip r:embed="rId5"/>
                      <a:stretch>
                        <a:fillRect/>
                      </a:stretch>
                    </p:blipFill>
                    <p:spPr>
                      <a:xfrm>
                        <a:off x="5196523" y="1396365"/>
                        <a:ext cx="1597025" cy="595630"/>
                      </a:xfrm>
                      <a:prstGeom prst="rect">
                        <a:avLst/>
                      </a:prstGeom>
                      <a:noFill/>
                      <a:ln w="38100">
                        <a:noFill/>
                        <a:miter/>
                      </a:ln>
                    </p:spPr>
                  </p:pic>
                </p:oleObj>
              </mc:Fallback>
            </mc:AlternateContent>
          </a:graphicData>
        </a:graphic>
      </p:graphicFrame>
      <p:graphicFrame>
        <p:nvGraphicFramePr>
          <p:cNvPr id="7" name="对象 -2147482624"/>
          <p:cNvGraphicFramePr>
            <a:graphicFrameLocks noChangeAspect="1"/>
          </p:cNvGraphicFramePr>
          <p:nvPr/>
        </p:nvGraphicFramePr>
        <p:xfrm>
          <a:off x="7548881" y="1396365"/>
          <a:ext cx="1562100" cy="595630"/>
        </p:xfrm>
        <a:graphic>
          <a:graphicData uri="http://schemas.openxmlformats.org/presentationml/2006/ole">
            <mc:AlternateContent xmlns:mc="http://schemas.openxmlformats.org/markup-compatibility/2006">
              <mc:Choice xmlns:v="urn:schemas-microsoft-com:vml" Requires="v">
                <p:oleObj spid="_x0000_s8" name="" r:id="rId6" imgW="533400" imgH="203200" progId="Equation.KSEE3">
                  <p:embed/>
                </p:oleObj>
              </mc:Choice>
              <mc:Fallback>
                <p:oleObj name="" r:id="rId6" imgW="533400" imgH="203200" progId="Equation.KSEE3">
                  <p:embed/>
                  <p:pic>
                    <p:nvPicPr>
                      <p:cNvPr id="0" name="图片 3075"/>
                      <p:cNvPicPr/>
                      <p:nvPr/>
                    </p:nvPicPr>
                    <p:blipFill>
                      <a:blip r:embed="rId7"/>
                      <a:stretch>
                        <a:fillRect/>
                      </a:stretch>
                    </p:blipFill>
                    <p:spPr>
                      <a:xfrm>
                        <a:off x="7548881" y="1396365"/>
                        <a:ext cx="1562100" cy="595630"/>
                      </a:xfrm>
                      <a:prstGeom prst="rect">
                        <a:avLst/>
                      </a:prstGeom>
                      <a:noFill/>
                      <a:ln w="38100">
                        <a:noFill/>
                        <a:miter/>
                      </a:ln>
                    </p:spPr>
                  </p:pic>
                </p:oleObj>
              </mc:Fallback>
            </mc:AlternateContent>
          </a:graphicData>
        </a:graphic>
      </p:graphicFrame>
      <p:graphicFrame>
        <p:nvGraphicFramePr>
          <p:cNvPr id="9" name="对象 -2147482624"/>
          <p:cNvGraphicFramePr>
            <a:graphicFrameLocks noChangeAspect="1"/>
          </p:cNvGraphicFramePr>
          <p:nvPr/>
        </p:nvGraphicFramePr>
        <p:xfrm>
          <a:off x="1442720" y="2484755"/>
          <a:ext cx="2343150" cy="595630"/>
        </p:xfrm>
        <a:graphic>
          <a:graphicData uri="http://schemas.openxmlformats.org/presentationml/2006/ole">
            <mc:AlternateContent xmlns:mc="http://schemas.openxmlformats.org/markup-compatibility/2006">
              <mc:Choice xmlns:v="urn:schemas-microsoft-com:vml" Requires="v">
                <p:oleObj spid="_x0000_s10" name="" r:id="rId8" imgW="800100" imgH="203200" progId="Equation.KSEE3">
                  <p:embed/>
                </p:oleObj>
              </mc:Choice>
              <mc:Fallback>
                <p:oleObj name="" r:id="rId8" imgW="800100" imgH="203200" progId="Equation.KSEE3">
                  <p:embed/>
                  <p:pic>
                    <p:nvPicPr>
                      <p:cNvPr id="0" name="图片 3075"/>
                      <p:cNvPicPr/>
                      <p:nvPr/>
                    </p:nvPicPr>
                    <p:blipFill>
                      <a:blip r:embed="rId9"/>
                      <a:stretch>
                        <a:fillRect/>
                      </a:stretch>
                    </p:blipFill>
                    <p:spPr>
                      <a:xfrm>
                        <a:off x="1442720" y="2484755"/>
                        <a:ext cx="2343150" cy="595630"/>
                      </a:xfrm>
                      <a:prstGeom prst="rect">
                        <a:avLst/>
                      </a:prstGeom>
                      <a:noFill/>
                      <a:ln w="38100">
                        <a:noFill/>
                        <a:miter/>
                      </a:ln>
                    </p:spPr>
                  </p:pic>
                </p:oleObj>
              </mc:Fallback>
            </mc:AlternateContent>
          </a:graphicData>
        </a:graphic>
      </p:graphicFrame>
      <p:graphicFrame>
        <p:nvGraphicFramePr>
          <p:cNvPr id="12" name="对象 -2147482624"/>
          <p:cNvGraphicFramePr>
            <a:graphicFrameLocks noChangeAspect="1"/>
          </p:cNvGraphicFramePr>
          <p:nvPr/>
        </p:nvGraphicFramePr>
        <p:xfrm>
          <a:off x="4772660" y="2484755"/>
          <a:ext cx="2266950" cy="595630"/>
        </p:xfrm>
        <a:graphic>
          <a:graphicData uri="http://schemas.openxmlformats.org/presentationml/2006/ole">
            <mc:AlternateContent xmlns:mc="http://schemas.openxmlformats.org/markup-compatibility/2006">
              <mc:Choice xmlns:v="urn:schemas-microsoft-com:vml" Requires="v">
                <p:oleObj spid="_x0000_s13" name="" r:id="rId10" imgW="774065" imgH="203200" progId="Equation.KSEE3">
                  <p:embed/>
                </p:oleObj>
              </mc:Choice>
              <mc:Fallback>
                <p:oleObj name="" r:id="rId10" imgW="774065" imgH="203200" progId="Equation.KSEE3">
                  <p:embed/>
                  <p:pic>
                    <p:nvPicPr>
                      <p:cNvPr id="0" name="图片 3075"/>
                      <p:cNvPicPr/>
                      <p:nvPr/>
                    </p:nvPicPr>
                    <p:blipFill>
                      <a:blip r:embed="rId11"/>
                      <a:stretch>
                        <a:fillRect/>
                      </a:stretch>
                    </p:blipFill>
                    <p:spPr>
                      <a:xfrm>
                        <a:off x="4772660" y="2484755"/>
                        <a:ext cx="2266950" cy="595630"/>
                      </a:xfrm>
                      <a:prstGeom prst="rect">
                        <a:avLst/>
                      </a:prstGeom>
                      <a:noFill/>
                      <a:ln w="38100">
                        <a:noFill/>
                        <a:miter/>
                      </a:ln>
                    </p:spPr>
                  </p:pic>
                </p:oleObj>
              </mc:Fallback>
            </mc:AlternateContent>
          </a:graphicData>
        </a:graphic>
      </p:graphicFrame>
      <p:graphicFrame>
        <p:nvGraphicFramePr>
          <p:cNvPr id="17" name="对象 -2147482624"/>
          <p:cNvGraphicFramePr>
            <a:graphicFrameLocks noChangeAspect="1"/>
          </p:cNvGraphicFramePr>
          <p:nvPr/>
        </p:nvGraphicFramePr>
        <p:xfrm>
          <a:off x="7992110" y="2484755"/>
          <a:ext cx="2266950" cy="595630"/>
        </p:xfrm>
        <a:graphic>
          <a:graphicData uri="http://schemas.openxmlformats.org/presentationml/2006/ole">
            <mc:AlternateContent xmlns:mc="http://schemas.openxmlformats.org/markup-compatibility/2006">
              <mc:Choice xmlns:v="urn:schemas-microsoft-com:vml" Requires="v">
                <p:oleObj spid="_x0000_s19" name="" r:id="rId12" imgW="774065" imgH="203200" progId="Equation.KSEE3">
                  <p:embed/>
                </p:oleObj>
              </mc:Choice>
              <mc:Fallback>
                <p:oleObj name="" r:id="rId12" imgW="774065" imgH="203200" progId="Equation.KSEE3">
                  <p:embed/>
                  <p:pic>
                    <p:nvPicPr>
                      <p:cNvPr id="0" name="图片 3075"/>
                      <p:cNvPicPr/>
                      <p:nvPr/>
                    </p:nvPicPr>
                    <p:blipFill>
                      <a:blip r:embed="rId13"/>
                      <a:stretch>
                        <a:fillRect/>
                      </a:stretch>
                    </p:blipFill>
                    <p:spPr>
                      <a:xfrm>
                        <a:off x="7992110" y="2484755"/>
                        <a:ext cx="2266950" cy="595630"/>
                      </a:xfrm>
                      <a:prstGeom prst="rect">
                        <a:avLst/>
                      </a:prstGeom>
                      <a:noFill/>
                      <a:ln w="38100">
                        <a:noFill/>
                        <a:miter/>
                      </a:ln>
                    </p:spPr>
                  </p:pic>
                </p:oleObj>
              </mc:Fallback>
            </mc:AlternateContent>
          </a:graphicData>
        </a:graphic>
      </p:graphicFrame>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0.70"/>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strVal val="#ppt_w*0.70"/>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Effect transition="in" filter="fade">
                                      <p:cBhvr>
                                        <p:cTn id="39" dur="1000"/>
                                        <p:tgtEl>
                                          <p:spTgt spid="4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1000" fill="hold"/>
                                        <p:tgtEl>
                                          <p:spTgt spid="56"/>
                                        </p:tgtEl>
                                        <p:attrNameLst>
                                          <p:attrName>ppt_w</p:attrName>
                                        </p:attrNameLst>
                                      </p:cBhvr>
                                      <p:tavLst>
                                        <p:tav tm="0">
                                          <p:val>
                                            <p:strVal val="#ppt_w*0.70"/>
                                          </p:val>
                                        </p:tav>
                                        <p:tav tm="100000">
                                          <p:val>
                                            <p:strVal val="#ppt_w"/>
                                          </p:val>
                                        </p:tav>
                                      </p:tavLst>
                                    </p:anim>
                                    <p:anim calcmode="lin" valueType="num">
                                      <p:cBhvr>
                                        <p:cTn id="48" dur="1000" fill="hold"/>
                                        <p:tgtEl>
                                          <p:spTgt spid="56"/>
                                        </p:tgtEl>
                                        <p:attrNameLst>
                                          <p:attrName>ppt_h</p:attrName>
                                        </p:attrNameLst>
                                      </p:cBhvr>
                                      <p:tavLst>
                                        <p:tav tm="0">
                                          <p:val>
                                            <p:strVal val="#ppt_h"/>
                                          </p:val>
                                        </p:tav>
                                        <p:tav tm="100000">
                                          <p:val>
                                            <p:strVal val="#ppt_h"/>
                                          </p:val>
                                        </p:tav>
                                      </p:tavLst>
                                    </p:anim>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45" grpId="0" bldLvl="0" animBg="1"/>
      <p:bldP spid="46" grpId="0" bldLvl="0" animBg="1"/>
      <p:bldP spid="47" grpId="0"/>
      <p:bldP spid="48" grpId="0" bldLvl="0" animBg="1"/>
      <p:bldP spid="49" grpId="0" bldLvl="0" animBg="1"/>
      <p:bldP spid="50" grpId="0"/>
      <p:bldP spid="5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基于杰卡德距离的语义相似度计算</a:t>
            </a:r>
            <a:endParaRPr lang="zh-CN" altLang="en-US" sz="2400" b="1">
              <a:solidFill>
                <a:srgbClr val="A86E5C"/>
              </a:solidFill>
              <a:latin typeface="仿宋" panose="02010609060101010101" charset="-122"/>
              <a:ea typeface="仿宋" panose="02010609060101010101" charset="-122"/>
              <a:sym typeface="+mn-ea"/>
            </a:endParaRPr>
          </a:p>
        </p:txBody>
      </p:sp>
      <p:sp>
        <p:nvSpPr>
          <p:cNvPr id="32" name="矩形 31"/>
          <p:cNvSpPr/>
          <p:nvPr/>
        </p:nvSpPr>
        <p:spPr>
          <a:xfrm>
            <a:off x="1249098"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4" name="矩形 43"/>
          <p:cNvSpPr/>
          <p:nvPr/>
        </p:nvSpPr>
        <p:spPr>
          <a:xfrm>
            <a:off x="1180254" y="4495261"/>
            <a:ext cx="2867519" cy="64516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使用</a:t>
            </a:r>
            <a:r>
              <a:rPr lang="zh-CN" altLang="en-US">
                <a:solidFill>
                  <a:schemeClr val="tx1">
                    <a:lumMod val="75000"/>
                    <a:lumOff val="25000"/>
                  </a:schemeClr>
                </a:solidFill>
                <a:latin typeface="仿宋" panose="02010609060101010101" charset="-122"/>
                <a:ea typeface="仿宋" panose="02010609060101010101" charset="-122"/>
                <a:sym typeface="+mn-ea"/>
              </a:rPr>
              <a:t>IKAnalyzer中文分词工具将语句切分成词。</a:t>
            </a:r>
            <a:endParaRPr lang="zh-CN" altLang="en-US">
              <a:solidFill>
                <a:schemeClr val="tx1">
                  <a:lumMod val="75000"/>
                  <a:lumOff val="25000"/>
                </a:schemeClr>
              </a:solidFill>
              <a:latin typeface="仿宋" panose="02010609060101010101" charset="-122"/>
              <a:ea typeface="仿宋" panose="02010609060101010101" charset="-122"/>
              <a:sym typeface="+mn-ea"/>
            </a:endParaRPr>
          </a:p>
        </p:txBody>
      </p:sp>
      <p:sp>
        <p:nvSpPr>
          <p:cNvPr id="45" name="矩形 44"/>
          <p:cNvSpPr/>
          <p:nvPr/>
        </p:nvSpPr>
        <p:spPr>
          <a:xfrm>
            <a:off x="1224535" y="4068573"/>
            <a:ext cx="1492051"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切分词</a:t>
            </a:r>
            <a:endParaRPr lang="zh-CN" altLang="en-US" sz="2400" b="1">
              <a:solidFill>
                <a:prstClr val="white"/>
              </a:solidFill>
              <a:latin typeface="仿宋" panose="02010609060101010101" charset="-122"/>
              <a:ea typeface="仿宋" panose="02010609060101010101" charset="-122"/>
            </a:endParaRPr>
          </a:p>
        </p:txBody>
      </p:sp>
      <p:sp>
        <p:nvSpPr>
          <p:cNvPr id="46" name="矩形 45"/>
          <p:cNvSpPr/>
          <p:nvPr/>
        </p:nvSpPr>
        <p:spPr>
          <a:xfrm>
            <a:off x="4630079" y="4118790"/>
            <a:ext cx="1292371" cy="369311"/>
          </a:xfrm>
          <a:prstGeom prst="rect">
            <a:avLst/>
          </a:prstGeom>
          <a:solidFill>
            <a:srgbClr val="FBE0D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7" name="矩形 46"/>
          <p:cNvSpPr/>
          <p:nvPr/>
        </p:nvSpPr>
        <p:spPr>
          <a:xfrm>
            <a:off x="4561234"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求两个语句切分词向量的并集，以及分别与原向量比较，求出语义分数向量。</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48" name="矩形 47"/>
          <p:cNvSpPr/>
          <p:nvPr/>
        </p:nvSpPr>
        <p:spPr>
          <a:xfrm>
            <a:off x="4605655" y="4068445"/>
            <a:ext cx="265239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求语句交集和并集</a:t>
            </a:r>
            <a:endParaRPr lang="zh-CN" altLang="en-US" sz="2400" b="1">
              <a:solidFill>
                <a:prstClr val="white"/>
              </a:solidFill>
              <a:latin typeface="仿宋" panose="02010609060101010101" charset="-122"/>
              <a:ea typeface="仿宋" panose="02010609060101010101" charset="-122"/>
            </a:endParaRPr>
          </a:p>
        </p:txBody>
      </p:sp>
      <p:sp>
        <p:nvSpPr>
          <p:cNvPr id="49" name="矩形 48"/>
          <p:cNvSpPr/>
          <p:nvPr/>
        </p:nvSpPr>
        <p:spPr>
          <a:xfrm>
            <a:off x="8076523"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50" name="矩形 49"/>
          <p:cNvSpPr/>
          <p:nvPr/>
        </p:nvSpPr>
        <p:spPr>
          <a:xfrm>
            <a:off x="8007679" y="4495261"/>
            <a:ext cx="2867519" cy="92202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通过语义分数向量计算两语句的杰卡德距离值，求得语义相似度。</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56" name="矩形 55"/>
          <p:cNvSpPr/>
          <p:nvPr/>
        </p:nvSpPr>
        <p:spPr>
          <a:xfrm>
            <a:off x="8051800" y="4068445"/>
            <a:ext cx="244348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计算杰卡德距离</a:t>
            </a:r>
            <a:endParaRPr lang="zh-CN" altLang="en-US" sz="2400" b="1">
              <a:solidFill>
                <a:prstClr val="white"/>
              </a:solidFill>
              <a:latin typeface="仿宋" panose="02010609060101010101" charset="-122"/>
              <a:ea typeface="仿宋" panose="02010609060101010101" charset="-122"/>
            </a:endParaRPr>
          </a:p>
        </p:txBody>
      </p:sp>
      <p:graphicFrame>
        <p:nvGraphicFramePr>
          <p:cNvPr id="2" name="对象 -2147482624"/>
          <p:cNvGraphicFramePr>
            <a:graphicFrameLocks noChangeAspect="1"/>
          </p:cNvGraphicFramePr>
          <p:nvPr/>
        </p:nvGraphicFramePr>
        <p:xfrm>
          <a:off x="1180148" y="1518603"/>
          <a:ext cx="3569335" cy="1562735"/>
        </p:xfrm>
        <a:graphic>
          <a:graphicData uri="http://schemas.openxmlformats.org/presentationml/2006/ole">
            <mc:AlternateContent xmlns:mc="http://schemas.openxmlformats.org/markup-compatibility/2006">
              <mc:Choice xmlns:v="urn:schemas-microsoft-com:vml" Requires="v">
                <p:oleObj spid="_x0000_s3076" name="" r:id="rId2" imgW="1219200" imgH="533400" progId="Equation.KSEE3">
                  <p:embed/>
                </p:oleObj>
              </mc:Choice>
              <mc:Fallback>
                <p:oleObj name="" r:id="rId2" imgW="1219200" imgH="533400" progId="Equation.KSEE3">
                  <p:embed/>
                  <p:pic>
                    <p:nvPicPr>
                      <p:cNvPr id="0" name="图片 3075"/>
                      <p:cNvPicPr/>
                      <p:nvPr/>
                    </p:nvPicPr>
                    <p:blipFill>
                      <a:blip r:embed="rId3"/>
                      <a:stretch>
                        <a:fillRect/>
                      </a:stretch>
                    </p:blipFill>
                    <p:spPr>
                      <a:xfrm>
                        <a:off x="1180148" y="1518603"/>
                        <a:ext cx="3569335" cy="1562735"/>
                      </a:xfrm>
                      <a:prstGeom prst="rect">
                        <a:avLst/>
                      </a:prstGeom>
                      <a:noFill/>
                      <a:ln w="38100">
                        <a:noFill/>
                        <a:miter/>
                      </a:ln>
                    </p:spPr>
                  </p:pic>
                </p:oleObj>
              </mc:Fallback>
            </mc:AlternateContent>
          </a:graphicData>
        </a:graphic>
      </p:graphicFrame>
      <p:pic>
        <p:nvPicPr>
          <p:cNvPr id="3" name="图片 2" descr="jcd"/>
          <p:cNvPicPr>
            <a:picLocks noChangeAspect="1"/>
          </p:cNvPicPr>
          <p:nvPr/>
        </p:nvPicPr>
        <p:blipFill>
          <a:blip r:embed="rId4"/>
          <a:stretch>
            <a:fillRect/>
          </a:stretch>
        </p:blipFill>
        <p:spPr>
          <a:xfrm>
            <a:off x="5574665" y="1970405"/>
            <a:ext cx="4722495" cy="659765"/>
          </a:xfrm>
          <a:prstGeom prst="rect">
            <a:avLst/>
          </a:prstGeom>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0.70"/>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strVal val="#ppt_w*0.70"/>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Effect transition="in" filter="fade">
                                      <p:cBhvr>
                                        <p:cTn id="39" dur="1000"/>
                                        <p:tgtEl>
                                          <p:spTgt spid="4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1000" fill="hold"/>
                                        <p:tgtEl>
                                          <p:spTgt spid="56"/>
                                        </p:tgtEl>
                                        <p:attrNameLst>
                                          <p:attrName>ppt_w</p:attrName>
                                        </p:attrNameLst>
                                      </p:cBhvr>
                                      <p:tavLst>
                                        <p:tav tm="0">
                                          <p:val>
                                            <p:strVal val="#ppt_w*0.70"/>
                                          </p:val>
                                        </p:tav>
                                        <p:tav tm="100000">
                                          <p:val>
                                            <p:strVal val="#ppt_w"/>
                                          </p:val>
                                        </p:tav>
                                      </p:tavLst>
                                    </p:anim>
                                    <p:anim calcmode="lin" valueType="num">
                                      <p:cBhvr>
                                        <p:cTn id="48" dur="1000" fill="hold"/>
                                        <p:tgtEl>
                                          <p:spTgt spid="56"/>
                                        </p:tgtEl>
                                        <p:attrNameLst>
                                          <p:attrName>ppt_h</p:attrName>
                                        </p:attrNameLst>
                                      </p:cBhvr>
                                      <p:tavLst>
                                        <p:tav tm="0">
                                          <p:val>
                                            <p:strVal val="#ppt_h"/>
                                          </p:val>
                                        </p:tav>
                                        <p:tav tm="100000">
                                          <p:val>
                                            <p:strVal val="#ppt_h"/>
                                          </p:val>
                                        </p:tav>
                                      </p:tavLst>
                                    </p:anim>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45" grpId="0" bldLvl="0" animBg="1"/>
      <p:bldP spid="46" grpId="0" bldLvl="0" animBg="1"/>
      <p:bldP spid="47" grpId="0"/>
      <p:bldP spid="48" grpId="0" bldLvl="0" animBg="1"/>
      <p:bldP spid="49" grpId="0" bldLvl="0" animBg="1"/>
      <p:bldP spid="50" grpId="0"/>
      <p:bldP spid="5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闵可夫斯基距离</a:t>
            </a:r>
            <a:endParaRPr lang="zh-CN" altLang="en-US" sz="2400" b="1">
              <a:solidFill>
                <a:srgbClr val="A86E5C"/>
              </a:solidFill>
              <a:latin typeface="仿宋" panose="02010609060101010101" charset="-122"/>
              <a:ea typeface="仿宋" panose="02010609060101010101" charset="-122"/>
              <a:sym typeface="+mn-ea"/>
            </a:endParaRPr>
          </a:p>
        </p:txBody>
      </p:sp>
      <p:sp>
        <p:nvSpPr>
          <p:cNvPr id="32" name="矩形 31"/>
          <p:cNvSpPr/>
          <p:nvPr/>
        </p:nvSpPr>
        <p:spPr>
          <a:xfrm>
            <a:off x="1249098"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4" name="矩形 43"/>
          <p:cNvSpPr/>
          <p:nvPr/>
        </p:nvSpPr>
        <p:spPr>
          <a:xfrm>
            <a:off x="1180254" y="4495261"/>
            <a:ext cx="2867519" cy="36830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曼哈顿距离</a:t>
            </a:r>
            <a:endParaRPr lang="zh-CN" altLang="en-US">
              <a:solidFill>
                <a:schemeClr val="tx1">
                  <a:lumMod val="75000"/>
                  <a:lumOff val="25000"/>
                </a:schemeClr>
              </a:solidFill>
              <a:latin typeface="仿宋" panose="02010609060101010101" charset="-122"/>
              <a:ea typeface="仿宋" panose="02010609060101010101" charset="-122"/>
              <a:sym typeface="+mn-ea"/>
            </a:endParaRPr>
          </a:p>
        </p:txBody>
      </p:sp>
      <p:sp>
        <p:nvSpPr>
          <p:cNvPr id="45" name="矩形 44"/>
          <p:cNvSpPr/>
          <p:nvPr/>
        </p:nvSpPr>
        <p:spPr>
          <a:xfrm>
            <a:off x="1224535" y="4068573"/>
            <a:ext cx="1492051"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当p=1时</a:t>
            </a:r>
            <a:endParaRPr lang="zh-CN" altLang="en-US" sz="2400" b="1">
              <a:solidFill>
                <a:prstClr val="white"/>
              </a:solidFill>
              <a:latin typeface="仿宋" panose="02010609060101010101" charset="-122"/>
              <a:ea typeface="仿宋" panose="02010609060101010101" charset="-122"/>
            </a:endParaRPr>
          </a:p>
        </p:txBody>
      </p:sp>
      <p:sp>
        <p:nvSpPr>
          <p:cNvPr id="46" name="矩形 45"/>
          <p:cNvSpPr/>
          <p:nvPr/>
        </p:nvSpPr>
        <p:spPr>
          <a:xfrm>
            <a:off x="4630079" y="4118790"/>
            <a:ext cx="1292371" cy="369311"/>
          </a:xfrm>
          <a:prstGeom prst="rect">
            <a:avLst/>
          </a:prstGeom>
          <a:solidFill>
            <a:srgbClr val="FBE0D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47" name="矩形 46"/>
          <p:cNvSpPr/>
          <p:nvPr/>
        </p:nvSpPr>
        <p:spPr>
          <a:xfrm>
            <a:off x="4561234" y="4495261"/>
            <a:ext cx="2867519" cy="36830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欧氏距离</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48" name="矩形 47"/>
          <p:cNvSpPr/>
          <p:nvPr/>
        </p:nvSpPr>
        <p:spPr>
          <a:xfrm>
            <a:off x="4605655" y="4068445"/>
            <a:ext cx="265239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当p=2时</a:t>
            </a:r>
            <a:endParaRPr lang="zh-CN" altLang="en-US" sz="2400" b="1">
              <a:solidFill>
                <a:prstClr val="white"/>
              </a:solidFill>
              <a:latin typeface="仿宋" panose="02010609060101010101" charset="-122"/>
              <a:ea typeface="仿宋" panose="02010609060101010101" charset="-122"/>
            </a:endParaRPr>
          </a:p>
        </p:txBody>
      </p:sp>
      <p:sp>
        <p:nvSpPr>
          <p:cNvPr id="49" name="矩形 48"/>
          <p:cNvSpPr/>
          <p:nvPr/>
        </p:nvSpPr>
        <p:spPr>
          <a:xfrm>
            <a:off x="8076523" y="4118790"/>
            <a:ext cx="1292371" cy="369311"/>
          </a:xfrm>
          <a:prstGeom prst="rect">
            <a:avLst/>
          </a:prstGeom>
          <a:solidFill>
            <a:srgbClr val="D2D5CB">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705">
              <a:solidFill>
                <a:prstClr val="white"/>
              </a:solidFill>
              <a:latin typeface="仿宋" panose="02010609060101010101" charset="-122"/>
              <a:ea typeface="仿宋" panose="02010609060101010101" charset="-122"/>
            </a:endParaRPr>
          </a:p>
        </p:txBody>
      </p:sp>
      <p:sp>
        <p:nvSpPr>
          <p:cNvPr id="50" name="矩形 49"/>
          <p:cNvSpPr/>
          <p:nvPr/>
        </p:nvSpPr>
        <p:spPr>
          <a:xfrm>
            <a:off x="8007679" y="4495261"/>
            <a:ext cx="2867519" cy="368300"/>
          </a:xfrm>
          <a:prstGeom prst="rect">
            <a:avLst/>
          </a:prstGeom>
        </p:spPr>
        <p:txBody>
          <a:bodyPr wrap="square">
            <a:spAutoFit/>
          </a:bodyPr>
          <a:p>
            <a:pPr defTabSz="909320">
              <a:spcBef>
                <a:spcPts val="795"/>
              </a:spcBef>
              <a:defRPr/>
            </a:pPr>
            <a:r>
              <a:rPr lang="zh-CN" altLang="en-US">
                <a:solidFill>
                  <a:schemeClr val="tx1">
                    <a:lumMod val="75000"/>
                    <a:lumOff val="25000"/>
                  </a:schemeClr>
                </a:solidFill>
                <a:latin typeface="仿宋" panose="02010609060101010101" charset="-122"/>
                <a:ea typeface="仿宋" panose="02010609060101010101" charset="-122"/>
              </a:rPr>
              <a:t>切比雪夫距离</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56" name="矩形 55"/>
          <p:cNvSpPr/>
          <p:nvPr/>
        </p:nvSpPr>
        <p:spPr>
          <a:xfrm>
            <a:off x="8051800" y="4068445"/>
            <a:ext cx="244348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当p→∞时</a:t>
            </a:r>
            <a:endParaRPr lang="zh-CN" altLang="en-US" sz="2400" b="1">
              <a:solidFill>
                <a:prstClr val="white"/>
              </a:solidFill>
              <a:latin typeface="仿宋" panose="02010609060101010101" charset="-122"/>
              <a:ea typeface="仿宋" panose="02010609060101010101" charset="-122"/>
            </a:endParaRPr>
          </a:p>
        </p:txBody>
      </p:sp>
      <p:graphicFrame>
        <p:nvGraphicFramePr>
          <p:cNvPr id="8" name="对象 -2147482624"/>
          <p:cNvGraphicFramePr>
            <a:graphicFrameLocks noChangeAspect="1"/>
          </p:cNvGraphicFramePr>
          <p:nvPr/>
        </p:nvGraphicFramePr>
        <p:xfrm>
          <a:off x="3630930" y="1295400"/>
          <a:ext cx="4728210" cy="1762760"/>
        </p:xfrm>
        <a:graphic>
          <a:graphicData uri="http://schemas.openxmlformats.org/presentationml/2006/ole">
            <mc:AlternateContent xmlns:mc="http://schemas.openxmlformats.org/markup-compatibility/2006">
              <mc:Choice xmlns:v="urn:schemas-microsoft-com:vml" Requires="v">
                <p:oleObj spid="_x0000_s9" name="" r:id="rId2" imgW="1295400" imgH="482600" progId="Equation.KSEE3">
                  <p:embed/>
                </p:oleObj>
              </mc:Choice>
              <mc:Fallback>
                <p:oleObj name="" r:id="rId2" imgW="1295400" imgH="482600" progId="Equation.KSEE3">
                  <p:embed/>
                  <p:pic>
                    <p:nvPicPr>
                      <p:cNvPr id="0" name="图片 3075"/>
                      <p:cNvPicPr/>
                      <p:nvPr/>
                    </p:nvPicPr>
                    <p:blipFill>
                      <a:blip r:embed="rId3"/>
                      <a:stretch>
                        <a:fillRect/>
                      </a:stretch>
                    </p:blipFill>
                    <p:spPr>
                      <a:xfrm>
                        <a:off x="3630930" y="1295400"/>
                        <a:ext cx="4728210" cy="1762760"/>
                      </a:xfrm>
                      <a:prstGeom prst="rect">
                        <a:avLst/>
                      </a:prstGeom>
                      <a:noFill/>
                      <a:ln w="38100">
                        <a:noFill/>
                        <a:miter/>
                      </a:ln>
                    </p:spPr>
                  </p:pic>
                </p:oleObj>
              </mc:Fallback>
            </mc:AlternateContent>
          </a:graphicData>
        </a:graphic>
      </p:graphicFrame>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0.70"/>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strVal val="#ppt_w*0.70"/>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Effect transition="in" filter="fade">
                                      <p:cBhvr>
                                        <p:cTn id="39" dur="1000"/>
                                        <p:tgtEl>
                                          <p:spTgt spid="4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1000" fill="hold"/>
                                        <p:tgtEl>
                                          <p:spTgt spid="56"/>
                                        </p:tgtEl>
                                        <p:attrNameLst>
                                          <p:attrName>ppt_w</p:attrName>
                                        </p:attrNameLst>
                                      </p:cBhvr>
                                      <p:tavLst>
                                        <p:tav tm="0">
                                          <p:val>
                                            <p:strVal val="#ppt_w*0.70"/>
                                          </p:val>
                                        </p:tav>
                                        <p:tav tm="100000">
                                          <p:val>
                                            <p:strVal val="#ppt_w"/>
                                          </p:val>
                                        </p:tav>
                                      </p:tavLst>
                                    </p:anim>
                                    <p:anim calcmode="lin" valueType="num">
                                      <p:cBhvr>
                                        <p:cTn id="48" dur="1000" fill="hold"/>
                                        <p:tgtEl>
                                          <p:spTgt spid="56"/>
                                        </p:tgtEl>
                                        <p:attrNameLst>
                                          <p:attrName>ppt_h</p:attrName>
                                        </p:attrNameLst>
                                      </p:cBhvr>
                                      <p:tavLst>
                                        <p:tav tm="0">
                                          <p:val>
                                            <p:strVal val="#ppt_h"/>
                                          </p:val>
                                        </p:tav>
                                        <p:tav tm="100000">
                                          <p:val>
                                            <p:strVal val="#ppt_h"/>
                                          </p:val>
                                        </p:tav>
                                      </p:tavLst>
                                    </p:anim>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45" grpId="0" bldLvl="0" animBg="1"/>
      <p:bldP spid="46" grpId="0" bldLvl="0" animBg="1"/>
      <p:bldP spid="47" grpId="0"/>
      <p:bldP spid="48" grpId="0" bldLvl="0" animBg="1"/>
      <p:bldP spid="49" grpId="0" bldLvl="0" animBg="1"/>
      <p:bldP spid="50" grpId="0"/>
      <p:bldP spid="5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w Macbook Gold.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9219" y="2340107"/>
            <a:ext cx="3906395" cy="2288272"/>
          </a:xfrm>
          <a:prstGeom prst="rect">
            <a:avLst/>
          </a:prstGeom>
        </p:spPr>
      </p:pic>
      <p:cxnSp>
        <p:nvCxnSpPr>
          <p:cNvPr id="33" name="Straight Connector 32"/>
          <p:cNvCxnSpPr/>
          <p:nvPr/>
        </p:nvCxnSpPr>
        <p:spPr>
          <a:xfrm>
            <a:off x="4800512" y="1711755"/>
            <a:ext cx="0" cy="3439101"/>
          </a:xfrm>
          <a:prstGeom prst="line">
            <a:avLst/>
          </a:prstGeom>
          <a:ln w="9525"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97680" y="1711755"/>
            <a:ext cx="0" cy="3439101"/>
          </a:xfrm>
          <a:prstGeom prst="line">
            <a:avLst/>
          </a:prstGeom>
          <a:ln w="9525"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0"/>
          <p:cNvSpPr txBox="1">
            <a:spLocks noChangeArrowheads="1"/>
          </p:cNvSpPr>
          <p:nvPr/>
        </p:nvSpPr>
        <p:spPr bwMode="auto">
          <a:xfrm>
            <a:off x="5236547" y="2640147"/>
            <a:ext cx="2970796" cy="156966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zh-CN" altLang="en-US" sz="2400" dirty="0" smtClean="0">
                <a:latin typeface="Segoe Print" panose="02000600000000000000" charset="0"/>
              </a:rPr>
              <a:t>如左图</a:t>
            </a:r>
            <a:r>
              <a:rPr lang="zh-CN" altLang="en-US" sz="2400" dirty="0">
                <a:latin typeface="Segoe Print" panose="02000600000000000000" charset="0"/>
              </a:rPr>
              <a:t>，绿色圆要被决定赋予哪个类，是红色三角形还是蓝色四方形</a:t>
            </a:r>
            <a:r>
              <a:rPr lang="zh-CN" altLang="en-US" sz="2400" dirty="0" smtClean="0">
                <a:latin typeface="Segoe Print" panose="02000600000000000000" charset="0"/>
              </a:rPr>
              <a:t>？</a:t>
            </a:r>
            <a:endParaRPr lang="zh-CN" altLang="en-US" sz="2400"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47" name="文本框 46"/>
          <p:cNvSpPr txBox="1"/>
          <p:nvPr/>
        </p:nvSpPr>
        <p:spPr>
          <a:xfrm>
            <a:off x="4746913" y="653637"/>
            <a:ext cx="1620957" cy="523220"/>
          </a:xfrm>
          <a:prstGeom prst="rect">
            <a:avLst/>
          </a:prstGeom>
          <a:noFill/>
        </p:spPr>
        <p:txBody>
          <a:bodyPr wrap="none">
            <a:spAutoFit/>
          </a:bodyPr>
          <a:lstStyle/>
          <a:p>
            <a:pPr>
              <a:defRPr/>
            </a:pPr>
            <a:r>
              <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案例说明</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pic>
        <p:nvPicPr>
          <p:cNvPr id="4" name="图片占位符 3"/>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6468" b="16468"/>
          <a:stretch>
            <a:fillRect/>
          </a:stretch>
        </p:blipFill>
        <p:spPr>
          <a:xfrm>
            <a:off x="1055120" y="2499586"/>
            <a:ext cx="3210135" cy="1850783"/>
          </a:xfrm>
          <a:solidFill>
            <a:schemeClr val="accent1"/>
          </a:solidFill>
        </p:spPr>
      </p:pic>
      <p:sp>
        <p:nvSpPr>
          <p:cNvPr id="50" name="TextBox 30"/>
          <p:cNvSpPr txBox="1">
            <a:spLocks noChangeArrowheads="1"/>
          </p:cNvSpPr>
          <p:nvPr/>
        </p:nvSpPr>
        <p:spPr bwMode="auto">
          <a:xfrm>
            <a:off x="8643377" y="1960749"/>
            <a:ext cx="2970796" cy="4154984"/>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zh-CN" altLang="en-US" sz="2400" dirty="0" smtClean="0">
                <a:latin typeface="Bahnschrift SemiBold" panose="020B0502040204020203" pitchFamily="34" charset="0"/>
              </a:rPr>
              <a:t>如果</a:t>
            </a:r>
            <a:r>
              <a:rPr lang="en-US" altLang="zh-CN" sz="2400" dirty="0">
                <a:latin typeface="Bahnschrift SemiBold" panose="020B0502040204020203" pitchFamily="34" charset="0"/>
              </a:rPr>
              <a:t>K=3</a:t>
            </a:r>
            <a:r>
              <a:rPr lang="zh-CN" altLang="en-US" sz="2400" dirty="0">
                <a:latin typeface="Bahnschrift SemiBold" panose="020B0502040204020203" pitchFamily="34" charset="0"/>
              </a:rPr>
              <a:t>，由于红色三角形所占比例为</a:t>
            </a:r>
            <a:r>
              <a:rPr lang="en-US" altLang="zh-CN" sz="2400" dirty="0">
                <a:latin typeface="Bahnschrift SemiBold" panose="020B0502040204020203" pitchFamily="34" charset="0"/>
              </a:rPr>
              <a:t>2/3</a:t>
            </a:r>
            <a:r>
              <a:rPr lang="zh-CN" altLang="en-US" sz="2400" dirty="0">
                <a:latin typeface="Bahnschrift SemiBold" panose="020B0502040204020203" pitchFamily="34" charset="0"/>
              </a:rPr>
              <a:t>，绿色圆将被赋予红色三角形那个类，如果</a:t>
            </a:r>
            <a:r>
              <a:rPr lang="en-US" altLang="zh-CN" sz="2400" dirty="0">
                <a:latin typeface="Bahnschrift SemiBold" panose="020B0502040204020203" pitchFamily="34" charset="0"/>
              </a:rPr>
              <a:t>K=5</a:t>
            </a:r>
            <a:r>
              <a:rPr lang="zh-CN" altLang="en-US" sz="2400" dirty="0">
                <a:latin typeface="Bahnschrift SemiBold" panose="020B0502040204020203" pitchFamily="34" charset="0"/>
              </a:rPr>
              <a:t>，由于蓝色四方形比例为</a:t>
            </a:r>
            <a:r>
              <a:rPr lang="en-US" altLang="zh-CN" sz="2400" dirty="0">
                <a:latin typeface="Bahnschrift SemiBold" panose="020B0502040204020203" pitchFamily="34" charset="0"/>
              </a:rPr>
              <a:t>3/5</a:t>
            </a:r>
            <a:r>
              <a:rPr lang="zh-CN" altLang="en-US" sz="2400" dirty="0">
                <a:latin typeface="Bahnschrift SemiBold" panose="020B0502040204020203" pitchFamily="34" charset="0"/>
              </a:rPr>
              <a:t>，因此绿色圆被赋予蓝色四方形类</a:t>
            </a:r>
            <a:r>
              <a:rPr lang="zh-CN" altLang="en-US" sz="2400" dirty="0" smtClean="0">
                <a:latin typeface="Bahnschrift SemiBold" panose="020B0502040204020203" pitchFamily="34" charset="0"/>
              </a:rPr>
              <a:t>。</a:t>
            </a:r>
            <a:r>
              <a:rPr lang="zh-CN" altLang="en-US" sz="2400" dirty="0">
                <a:latin typeface="Bahnschrift SemiBold" panose="020B0502040204020203" pitchFamily="34" charset="0"/>
              </a:rPr>
              <a:t>由此也说明了</a:t>
            </a:r>
            <a:r>
              <a:rPr lang="en-US" altLang="zh-CN" sz="2400" dirty="0">
                <a:latin typeface="Bahnschrift SemiBold" panose="020B0502040204020203" pitchFamily="34" charset="0"/>
              </a:rPr>
              <a:t>KNN</a:t>
            </a:r>
            <a:r>
              <a:rPr lang="zh-CN" altLang="en-US" sz="2400" dirty="0">
                <a:latin typeface="Bahnschrift SemiBold" panose="020B0502040204020203" pitchFamily="34" charset="0"/>
              </a:rPr>
              <a:t>算法的结果很大程度取决于</a:t>
            </a:r>
            <a:r>
              <a:rPr lang="en-US" altLang="zh-CN" sz="2400" dirty="0">
                <a:latin typeface="Bahnschrift SemiBold" panose="020B0502040204020203" pitchFamily="34" charset="0"/>
              </a:rPr>
              <a:t>K</a:t>
            </a:r>
            <a:r>
              <a:rPr lang="zh-CN" altLang="en-US" sz="2400" dirty="0">
                <a:latin typeface="Bahnschrift SemiBold" panose="020B0502040204020203" pitchFamily="34" charset="0"/>
              </a:rPr>
              <a:t>的选择。</a:t>
            </a:r>
            <a:endParaRPr lang="zh-CN" altLang="en-US" sz="2400" dirty="0">
              <a:latin typeface="Bahnschrift SemiBold" panose="020B0502040204020203" pitchFamily="34" charset="0"/>
              <a:ea typeface="宋体" panose="02010600030101010101" pitchFamily="2"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2"/>
          <p:cNvPicPr>
            <a:picLocks noChangeAspect="1"/>
          </p:cNvPicPr>
          <p:nvPr/>
        </p:nvPicPr>
        <p:blipFill>
          <a:blip r:embed="rId1"/>
          <a:stretch>
            <a:fillRect/>
          </a:stretch>
        </p:blipFill>
        <p:spPr>
          <a:xfrm rot="4020000">
            <a:off x="510540" y="61595"/>
            <a:ext cx="1709420" cy="1136650"/>
          </a:xfrm>
          <a:prstGeom prst="rect">
            <a:avLst/>
          </a:prstGeom>
        </p:spPr>
      </p:pic>
      <p:pic>
        <p:nvPicPr>
          <p:cNvPr id="4" name="图片 3" descr="2"/>
          <p:cNvPicPr>
            <a:picLocks noChangeAspect="1"/>
          </p:cNvPicPr>
          <p:nvPr/>
        </p:nvPicPr>
        <p:blipFill>
          <a:blip r:embed="rId1"/>
          <a:stretch>
            <a:fillRect/>
          </a:stretch>
        </p:blipFill>
        <p:spPr>
          <a:xfrm rot="4020000">
            <a:off x="10299700" y="5757545"/>
            <a:ext cx="1709420" cy="1136650"/>
          </a:xfrm>
          <a:prstGeom prst="rect">
            <a:avLst/>
          </a:prstGeom>
        </p:spPr>
      </p:pic>
      <p:sp>
        <p:nvSpPr>
          <p:cNvPr id="5" name="文本框 2"/>
          <p:cNvSpPr txBox="1"/>
          <p:nvPr/>
        </p:nvSpPr>
        <p:spPr>
          <a:xfrm>
            <a:off x="3357880" y="400050"/>
            <a:ext cx="5476240" cy="459105"/>
          </a:xfrm>
          <a:prstGeom prst="rect">
            <a:avLst/>
          </a:prstGeom>
          <a:noFill/>
        </p:spPr>
        <p:txBody>
          <a:bodyPr vert="horz" wrap="square" lIns="91372" tIns="45719" rIns="91372" bIns="45719" rtlCol="0">
            <a:spAutoFit/>
          </a:bodyPr>
          <a:p>
            <a:pPr algn="dist"/>
            <a:r>
              <a:rPr lang="zh-CN" altLang="en-US" sz="2400" b="1">
                <a:solidFill>
                  <a:srgbClr val="A86E5C"/>
                </a:solidFill>
                <a:latin typeface="仿宋" panose="02010609060101010101" charset="-122"/>
                <a:ea typeface="仿宋" panose="02010609060101010101" charset="-122"/>
                <a:sym typeface="+mn-ea"/>
              </a:rPr>
              <a:t> 语义分析算法比较</a:t>
            </a:r>
            <a:endParaRPr lang="zh-CN" altLang="en-US" sz="2400" b="1">
              <a:solidFill>
                <a:srgbClr val="A86E5C"/>
              </a:solidFill>
              <a:latin typeface="仿宋" panose="02010609060101010101" charset="-122"/>
              <a:ea typeface="仿宋" panose="02010609060101010101" charset="-122"/>
              <a:sym typeface="+mn-ea"/>
            </a:endParaRPr>
          </a:p>
        </p:txBody>
      </p:sp>
      <p:sp>
        <p:nvSpPr>
          <p:cNvPr id="45" name="矩形 44"/>
          <p:cNvSpPr/>
          <p:nvPr/>
        </p:nvSpPr>
        <p:spPr>
          <a:xfrm>
            <a:off x="508255" y="2914778"/>
            <a:ext cx="1492051"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余弦向量</a:t>
            </a:r>
            <a:endParaRPr lang="zh-CN" altLang="en-US" sz="2400" b="1">
              <a:solidFill>
                <a:prstClr val="white"/>
              </a:solidFill>
              <a:latin typeface="仿宋" panose="02010609060101010101" charset="-122"/>
              <a:ea typeface="仿宋" panose="02010609060101010101" charset="-122"/>
            </a:endParaRPr>
          </a:p>
        </p:txBody>
      </p:sp>
      <p:sp>
        <p:nvSpPr>
          <p:cNvPr id="48" name="矩形 47"/>
          <p:cNvSpPr/>
          <p:nvPr/>
        </p:nvSpPr>
        <p:spPr>
          <a:xfrm>
            <a:off x="5988685" y="1953260"/>
            <a:ext cx="209867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欧几里得距离</a:t>
            </a:r>
            <a:endParaRPr lang="zh-CN" altLang="en-US" sz="2400" b="1">
              <a:solidFill>
                <a:prstClr val="white"/>
              </a:solidFill>
              <a:latin typeface="仿宋" panose="02010609060101010101" charset="-122"/>
              <a:ea typeface="仿宋" panose="02010609060101010101" charset="-122"/>
            </a:endParaRPr>
          </a:p>
        </p:txBody>
      </p:sp>
      <p:sp>
        <p:nvSpPr>
          <p:cNvPr id="56" name="矩形 55"/>
          <p:cNvSpPr/>
          <p:nvPr/>
        </p:nvSpPr>
        <p:spPr>
          <a:xfrm>
            <a:off x="5988685" y="2981325"/>
            <a:ext cx="2098675"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汉明距离</a:t>
            </a:r>
            <a:endParaRPr lang="zh-CN" altLang="en-US" sz="2400" b="1">
              <a:solidFill>
                <a:prstClr val="white"/>
              </a:solidFill>
              <a:latin typeface="仿宋" panose="02010609060101010101" charset="-122"/>
              <a:ea typeface="仿宋" panose="02010609060101010101" charset="-122"/>
            </a:endParaRPr>
          </a:p>
        </p:txBody>
      </p:sp>
      <p:graphicFrame>
        <p:nvGraphicFramePr>
          <p:cNvPr id="3" name="对象 -2147482624"/>
          <p:cNvGraphicFramePr>
            <a:graphicFrameLocks noChangeAspect="1"/>
          </p:cNvGraphicFramePr>
          <p:nvPr/>
        </p:nvGraphicFramePr>
        <p:xfrm>
          <a:off x="2000250" y="2229485"/>
          <a:ext cx="483870" cy="2161540"/>
        </p:xfrm>
        <a:graphic>
          <a:graphicData uri="http://schemas.openxmlformats.org/presentationml/2006/ole">
            <mc:AlternateContent xmlns:mc="http://schemas.openxmlformats.org/markup-compatibility/2006">
              <mc:Choice xmlns:v="urn:schemas-microsoft-com:vml" Requires="v">
                <p:oleObj spid="_x0000_s6" name="" r:id="rId2" imgW="165100" imgH="215900" progId="Equation.KSEE3">
                  <p:embed/>
                </p:oleObj>
              </mc:Choice>
              <mc:Fallback>
                <p:oleObj name="" r:id="rId2" imgW="165100" imgH="215900" progId="Equation.KSEE3">
                  <p:embed/>
                  <p:pic>
                    <p:nvPicPr>
                      <p:cNvPr id="0" name="图片 3075"/>
                      <p:cNvPicPr/>
                      <p:nvPr/>
                    </p:nvPicPr>
                    <p:blipFill>
                      <a:blip r:embed="rId3"/>
                      <a:stretch>
                        <a:fillRect/>
                      </a:stretch>
                    </p:blipFill>
                    <p:spPr>
                      <a:xfrm>
                        <a:off x="2000250" y="2229485"/>
                        <a:ext cx="483870" cy="2161540"/>
                      </a:xfrm>
                      <a:prstGeom prst="rect">
                        <a:avLst/>
                      </a:prstGeom>
                      <a:noFill/>
                      <a:ln w="38100">
                        <a:noFill/>
                        <a:miter/>
                      </a:ln>
                    </p:spPr>
                  </p:pic>
                </p:oleObj>
              </mc:Fallback>
            </mc:AlternateContent>
          </a:graphicData>
        </a:graphic>
      </p:graphicFrame>
      <p:sp>
        <p:nvSpPr>
          <p:cNvPr id="7" name="矩形 6"/>
          <p:cNvSpPr/>
          <p:nvPr/>
        </p:nvSpPr>
        <p:spPr>
          <a:xfrm>
            <a:off x="2222289" y="2091786"/>
            <a:ext cx="2867519" cy="2437765"/>
          </a:xfrm>
          <a:prstGeom prst="rect">
            <a:avLst/>
          </a:prstGeom>
        </p:spPr>
        <p:txBody>
          <a:bodyPr wrap="square">
            <a:spAutoFit/>
          </a:bodyPr>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1.</a:t>
            </a:r>
            <a:r>
              <a:rPr lang="zh-CN" altLang="en-US">
                <a:solidFill>
                  <a:schemeClr val="tx1">
                    <a:lumMod val="75000"/>
                    <a:lumOff val="25000"/>
                  </a:schemeClr>
                </a:solidFill>
                <a:latin typeface="仿宋" panose="02010609060101010101" charset="-122"/>
                <a:ea typeface="仿宋" panose="02010609060101010101" charset="-122"/>
              </a:rPr>
              <a:t>从方向上区分差异</a:t>
            </a: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2.</a:t>
            </a:r>
            <a:r>
              <a:rPr lang="zh-CN" altLang="en-US">
                <a:solidFill>
                  <a:schemeClr val="tx1">
                    <a:lumMod val="75000"/>
                    <a:lumOff val="25000"/>
                  </a:schemeClr>
                </a:solidFill>
                <a:latin typeface="仿宋" panose="02010609060101010101" charset="-122"/>
                <a:ea typeface="仿宋" panose="02010609060101010101" charset="-122"/>
              </a:rPr>
              <a:t>对绝对数值不敏感</a:t>
            </a: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3.</a:t>
            </a:r>
            <a:r>
              <a:rPr lang="zh-CN" altLang="en-US">
                <a:solidFill>
                  <a:schemeClr val="tx1">
                    <a:lumMod val="75000"/>
                    <a:lumOff val="25000"/>
                  </a:schemeClr>
                </a:solidFill>
                <a:latin typeface="仿宋" panose="02010609060101010101" charset="-122"/>
                <a:ea typeface="仿宋" panose="02010609060101010101" charset="-122"/>
              </a:rPr>
              <a:t>更适合用于用户评价和新闻内容等精度要求不高的语义分析</a:t>
            </a:r>
            <a:endParaRPr lang="zh-CN" altLang="en-US">
              <a:solidFill>
                <a:schemeClr val="tx1">
                  <a:lumMod val="75000"/>
                  <a:lumOff val="25000"/>
                </a:schemeClr>
              </a:solidFill>
              <a:latin typeface="仿宋" panose="02010609060101010101" charset="-122"/>
              <a:ea typeface="仿宋" panose="02010609060101010101" charset="-122"/>
            </a:endParaRPr>
          </a:p>
        </p:txBody>
      </p:sp>
      <p:sp>
        <p:nvSpPr>
          <p:cNvPr id="8" name="矩形 7"/>
          <p:cNvSpPr/>
          <p:nvPr/>
        </p:nvSpPr>
        <p:spPr>
          <a:xfrm>
            <a:off x="5989320" y="4030345"/>
            <a:ext cx="2098040" cy="460375"/>
          </a:xfrm>
          <a:prstGeom prst="rect">
            <a:avLst/>
          </a:prstGeom>
          <a:solidFill>
            <a:srgbClr val="E0CAB7"/>
          </a:solidFill>
        </p:spPr>
        <p:txBody>
          <a:bodyPr wrap="square">
            <a:spAutoFit/>
          </a:bodyPr>
          <a:p>
            <a:pPr defTabSz="913765"/>
            <a:r>
              <a:rPr lang="zh-CN" altLang="en-US" sz="2400" b="1">
                <a:solidFill>
                  <a:prstClr val="white"/>
                </a:solidFill>
                <a:latin typeface="仿宋" panose="02010609060101010101" charset="-122"/>
                <a:ea typeface="仿宋" panose="02010609060101010101" charset="-122"/>
              </a:rPr>
              <a:t>杰卡德距离</a:t>
            </a:r>
            <a:endParaRPr lang="zh-CN" altLang="en-US" sz="2400" b="1">
              <a:solidFill>
                <a:prstClr val="white"/>
              </a:solidFill>
              <a:latin typeface="仿宋" panose="02010609060101010101" charset="-122"/>
              <a:ea typeface="仿宋" panose="02010609060101010101" charset="-122"/>
            </a:endParaRPr>
          </a:p>
        </p:txBody>
      </p:sp>
      <p:graphicFrame>
        <p:nvGraphicFramePr>
          <p:cNvPr id="9" name="对象 -2147482624"/>
          <p:cNvGraphicFramePr>
            <a:graphicFrameLocks noChangeAspect="1"/>
          </p:cNvGraphicFramePr>
          <p:nvPr/>
        </p:nvGraphicFramePr>
        <p:xfrm>
          <a:off x="8350250" y="1637665"/>
          <a:ext cx="483870" cy="3196590"/>
        </p:xfrm>
        <a:graphic>
          <a:graphicData uri="http://schemas.openxmlformats.org/presentationml/2006/ole">
            <mc:AlternateContent xmlns:mc="http://schemas.openxmlformats.org/markup-compatibility/2006">
              <mc:Choice xmlns:v="urn:schemas-microsoft-com:vml" Requires="v">
                <p:oleObj spid="_x0000_s10" name="" r:id="rId4" imgW="165100" imgH="215900" progId="Equation.KSEE3">
                  <p:embed/>
                </p:oleObj>
              </mc:Choice>
              <mc:Fallback>
                <p:oleObj name="" r:id="rId4" imgW="165100" imgH="215900" progId="Equation.KSEE3">
                  <p:embed/>
                  <p:pic>
                    <p:nvPicPr>
                      <p:cNvPr id="0" name="图片 3075"/>
                      <p:cNvPicPr/>
                      <p:nvPr/>
                    </p:nvPicPr>
                    <p:blipFill>
                      <a:blip r:embed="rId3"/>
                      <a:stretch>
                        <a:fillRect/>
                      </a:stretch>
                    </p:blipFill>
                    <p:spPr>
                      <a:xfrm>
                        <a:off x="8350250" y="1637665"/>
                        <a:ext cx="483870" cy="3196590"/>
                      </a:xfrm>
                      <a:prstGeom prst="rect">
                        <a:avLst/>
                      </a:prstGeom>
                      <a:noFill/>
                      <a:ln w="38100">
                        <a:noFill/>
                        <a:miter/>
                      </a:ln>
                    </p:spPr>
                  </p:pic>
                </p:oleObj>
              </mc:Fallback>
            </mc:AlternateContent>
          </a:graphicData>
        </a:graphic>
      </p:graphicFrame>
      <p:sp>
        <p:nvSpPr>
          <p:cNvPr id="12" name="矩形 11"/>
          <p:cNvSpPr/>
          <p:nvPr/>
        </p:nvSpPr>
        <p:spPr>
          <a:xfrm>
            <a:off x="8588799" y="1638396"/>
            <a:ext cx="2867519" cy="3195955"/>
          </a:xfrm>
          <a:prstGeom prst="rect">
            <a:avLst/>
          </a:prstGeom>
        </p:spPr>
        <p:txBody>
          <a:bodyPr wrap="square">
            <a:spAutoFit/>
          </a:bodyPr>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1.</a:t>
            </a:r>
            <a:r>
              <a:rPr lang="zh-CN" altLang="en-US">
                <a:solidFill>
                  <a:schemeClr val="tx1">
                    <a:lumMod val="75000"/>
                    <a:lumOff val="25000"/>
                  </a:schemeClr>
                </a:solidFill>
                <a:latin typeface="仿宋" panose="02010609060101010101" charset="-122"/>
                <a:ea typeface="仿宋" panose="02010609060101010101" charset="-122"/>
              </a:rPr>
              <a:t>从个体数值特征的绝对差异上区分差异</a:t>
            </a: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2.</a:t>
            </a:r>
            <a:r>
              <a:rPr lang="zh-CN" altLang="en-US">
                <a:solidFill>
                  <a:schemeClr val="tx1">
                    <a:lumMod val="75000"/>
                    <a:lumOff val="25000"/>
                  </a:schemeClr>
                </a:solidFill>
                <a:latin typeface="仿宋" panose="02010609060101010101" charset="-122"/>
                <a:ea typeface="仿宋" panose="02010609060101010101" charset="-122"/>
              </a:rPr>
              <a:t>对绝对数值非常敏感</a:t>
            </a: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3.</a:t>
            </a:r>
            <a:r>
              <a:rPr lang="zh-CN" altLang="en-US">
                <a:solidFill>
                  <a:schemeClr val="tx1">
                    <a:lumMod val="75000"/>
                    <a:lumOff val="25000"/>
                  </a:schemeClr>
                </a:solidFill>
                <a:latin typeface="仿宋" panose="02010609060101010101" charset="-122"/>
                <a:ea typeface="仿宋" panose="02010609060101010101" charset="-122"/>
              </a:rPr>
              <a:t>受词切分粒度影响较大</a:t>
            </a: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endParaRPr lang="zh-CN" altLang="en-US">
              <a:solidFill>
                <a:schemeClr val="tx1">
                  <a:lumMod val="75000"/>
                  <a:lumOff val="25000"/>
                </a:schemeClr>
              </a:solidFill>
              <a:latin typeface="仿宋" panose="02010609060101010101" charset="-122"/>
              <a:ea typeface="仿宋" panose="02010609060101010101" charset="-122"/>
            </a:endParaRPr>
          </a:p>
          <a:p>
            <a:pPr defTabSz="909320">
              <a:spcBef>
                <a:spcPts val="795"/>
              </a:spcBef>
              <a:defRPr/>
            </a:pPr>
            <a:r>
              <a:rPr lang="en-US" altLang="zh-CN">
                <a:solidFill>
                  <a:schemeClr val="tx1">
                    <a:lumMod val="75000"/>
                    <a:lumOff val="25000"/>
                  </a:schemeClr>
                </a:solidFill>
                <a:latin typeface="仿宋" panose="02010609060101010101" charset="-122"/>
                <a:ea typeface="仿宋" panose="02010609060101010101" charset="-122"/>
              </a:rPr>
              <a:t>4.</a:t>
            </a:r>
            <a:r>
              <a:rPr lang="zh-CN" altLang="en-US">
                <a:solidFill>
                  <a:schemeClr val="tx1">
                    <a:lumMod val="75000"/>
                    <a:lumOff val="25000"/>
                  </a:schemeClr>
                </a:solidFill>
                <a:latin typeface="仿宋" panose="02010609060101010101" charset="-122"/>
                <a:ea typeface="仿宋" panose="02010609060101010101" charset="-122"/>
              </a:rPr>
              <a:t>更适合用于论文查重等严谨的语义分析</a:t>
            </a:r>
            <a:endParaRPr lang="zh-CN" altLang="en-US">
              <a:solidFill>
                <a:schemeClr val="tx1">
                  <a:lumMod val="75000"/>
                  <a:lumOff val="25000"/>
                </a:schemeClr>
              </a:solidFill>
              <a:latin typeface="仿宋" panose="02010609060101010101" charset="-122"/>
              <a:ea typeface="仿宋" panose="02010609060101010101" charset="-122"/>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0.70"/>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0" fill="hold"/>
                                        <p:tgtEl>
                                          <p:spTgt spid="48"/>
                                        </p:tgtEl>
                                        <p:attrNameLst>
                                          <p:attrName>ppt_w</p:attrName>
                                        </p:attrNameLst>
                                      </p:cBhvr>
                                      <p:tavLst>
                                        <p:tav tm="0">
                                          <p:val>
                                            <p:strVal val="#ppt_w*0.70"/>
                                          </p:val>
                                        </p:tav>
                                        <p:tav tm="100000">
                                          <p:val>
                                            <p:strVal val="#ppt_w"/>
                                          </p:val>
                                        </p:tav>
                                      </p:tavLst>
                                    </p:anim>
                                    <p:anim calcmode="lin" valueType="num">
                                      <p:cBhvr>
                                        <p:cTn id="13" dur="1000" fill="hold"/>
                                        <p:tgtEl>
                                          <p:spTgt spid="48"/>
                                        </p:tgtEl>
                                        <p:attrNameLst>
                                          <p:attrName>ppt_h</p:attrName>
                                        </p:attrNameLst>
                                      </p:cBhvr>
                                      <p:tavLst>
                                        <p:tav tm="0">
                                          <p:val>
                                            <p:strVal val="#ppt_h"/>
                                          </p:val>
                                        </p:tav>
                                        <p:tav tm="100000">
                                          <p:val>
                                            <p:strVal val="#ppt_h"/>
                                          </p:val>
                                        </p:tav>
                                      </p:tavLst>
                                    </p:anim>
                                    <p:animEffect transition="in" filter="fade">
                                      <p:cBhvr>
                                        <p:cTn id="14" dur="1000"/>
                                        <p:tgtEl>
                                          <p:spTgt spid="48"/>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1000" fill="hold"/>
                                        <p:tgtEl>
                                          <p:spTgt spid="56"/>
                                        </p:tgtEl>
                                        <p:attrNameLst>
                                          <p:attrName>ppt_w</p:attrName>
                                        </p:attrNameLst>
                                      </p:cBhvr>
                                      <p:tavLst>
                                        <p:tav tm="0">
                                          <p:val>
                                            <p:strVal val="#ppt_w*0.70"/>
                                          </p:val>
                                        </p:tav>
                                        <p:tav tm="100000">
                                          <p:val>
                                            <p:strVal val="#ppt_w"/>
                                          </p:val>
                                        </p:tav>
                                      </p:tavLst>
                                    </p:anim>
                                    <p:anim calcmode="lin" valueType="num">
                                      <p:cBhvr>
                                        <p:cTn id="18" dur="1000" fill="hold"/>
                                        <p:tgtEl>
                                          <p:spTgt spid="56"/>
                                        </p:tgtEl>
                                        <p:attrNameLst>
                                          <p:attrName>ppt_h</p:attrName>
                                        </p:attrNameLst>
                                      </p:cBhvr>
                                      <p:tavLst>
                                        <p:tav tm="0">
                                          <p:val>
                                            <p:strVal val="#ppt_h"/>
                                          </p:val>
                                        </p:tav>
                                        <p:tav tm="100000">
                                          <p:val>
                                            <p:strVal val="#ppt_h"/>
                                          </p:val>
                                        </p:tav>
                                      </p:tavLst>
                                    </p:anim>
                                    <p:animEffect transition="in" filter="fade">
                                      <p:cBhvr>
                                        <p:cTn id="19" dur="1000"/>
                                        <p:tgtEl>
                                          <p:spTgt spid="5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0.70"/>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8" grpId="0" bldLvl="0" animBg="1"/>
      <p:bldP spid="56" grpId="0" bldLvl="0" animBg="1"/>
      <p:bldP spid="7" grpId="0"/>
      <p:bldP spid="8" grpId="0" bldLvl="0" animBg="1"/>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5405" y="2065020"/>
            <a:ext cx="9966960" cy="853440"/>
          </a:xfrm>
        </p:spPr>
        <p:txBody>
          <a:bodyPr/>
          <a:lstStyle/>
          <a:p>
            <a:r>
              <a:rPr lang="en-US" altLang="zh-CN" dirty="0" smtClean="0"/>
              <a:t>KNN</a:t>
            </a:r>
            <a:r>
              <a:rPr lang="zh-CN" altLang="en-US" dirty="0" smtClean="0"/>
              <a:t>的</a:t>
            </a:r>
            <a:r>
              <a:rPr lang="zh-CN" altLang="en-US" dirty="0" smtClean="0"/>
              <a:t>智能组卷应用</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25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558065" y="2772758"/>
            <a:ext cx="7109638" cy="923330"/>
          </a:xfrm>
          <a:prstGeom prst="rect">
            <a:avLst/>
          </a:prstGeom>
          <a:noFill/>
        </p:spPr>
        <p:txBody>
          <a:bodyPr wrap="square" rtlCol="0">
            <a:spAutoFit/>
          </a:bodyPr>
          <a:lstStyle/>
          <a:p>
            <a:pPr algn="dist"/>
            <a:r>
              <a:rPr lang="zh-CN" altLang="en-US" sz="5400" b="1" dirty="0">
                <a:solidFill>
                  <a:schemeClr val="tx1">
                    <a:lumMod val="65000"/>
                    <a:lumOff val="35000"/>
                  </a:schemeClr>
                </a:solidFill>
                <a:latin typeface="宋体" panose="02010600030101010101" pitchFamily="2" charset="-122"/>
                <a:ea typeface="宋体" panose="02010600030101010101" pitchFamily="2" charset="-122"/>
                <a:sym typeface="Source Han Serif SC" panose="02020400000000000000" pitchFamily="18" charset="-122"/>
              </a:rPr>
              <a:t>非常感谢您的观看</a:t>
            </a:r>
            <a:endParaRPr lang="zh-CN" altLang="en-US" sz="5400" b="1" dirty="0">
              <a:solidFill>
                <a:schemeClr val="tx1">
                  <a:lumMod val="65000"/>
                  <a:lumOff val="3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9" name="文本框 18"/>
          <p:cNvSpPr txBox="1"/>
          <p:nvPr/>
        </p:nvSpPr>
        <p:spPr>
          <a:xfrm>
            <a:off x="2671275" y="4374133"/>
            <a:ext cx="7109639" cy="461665"/>
          </a:xfrm>
          <a:prstGeom prst="rect">
            <a:avLst/>
          </a:prstGeom>
          <a:noFill/>
        </p:spPr>
        <p:txBody>
          <a:bodyPr wrap="square" rtlCol="0">
            <a:spAutoFit/>
          </a:bodyPr>
          <a:lstStyle/>
          <a:p>
            <a:pPr algn="dist"/>
            <a:r>
              <a:rPr lang="en-US" altLang="zh-CN" sz="2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rPr>
              <a:t>THESIS DEFENSE OF GRADUATION THESIS</a:t>
            </a:r>
            <a:endParaRPr lang="zh-CN" altLang="en-US" sz="2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60427" y="1406824"/>
            <a:ext cx="10478295" cy="1006411"/>
          </a:xfrm>
          <a:prstGeom prst="rect">
            <a:avLst/>
          </a:prstGeom>
          <a:noFill/>
        </p:spPr>
        <p:txBody>
          <a:bodyPr wrap="square" lIns="91423" tIns="45711" rIns="91423" bIns="45711" rtlCol="0">
            <a:spAutoFit/>
          </a:bodyPr>
          <a:lstStyle/>
          <a:p>
            <a:pPr>
              <a:lnSpc>
                <a:spcPct val="110000"/>
              </a:lnSpc>
            </a:pPr>
            <a:r>
              <a:rPr lang="en-US" altLang="zh-CN" b="1" dirty="0"/>
              <a:t>K-NN</a:t>
            </a:r>
            <a:r>
              <a:rPr lang="zh-CN" altLang="en-US" b="1" dirty="0"/>
              <a:t>可以看成：有那么一堆你已经知道分类的数据，然后当一个新数据进入的时候，就开始跟训练数据里的每个点求距离，然后挑离这个训练数据最近的</a:t>
            </a:r>
            <a:r>
              <a:rPr lang="en-US" altLang="zh-CN" b="1" dirty="0"/>
              <a:t>K</a:t>
            </a:r>
            <a:r>
              <a:rPr lang="zh-CN" altLang="en-US" b="1" dirty="0"/>
              <a:t>个点看看这几个点属于什么类型，然后用少数服从多数的原则，给新数据归类。</a:t>
            </a:r>
            <a:endParaRPr lang="en-US" b="1" dirty="0">
              <a:ea typeface="宋体" panose="02010600030101010101" pitchFamily="2" charset="-122"/>
              <a:cs typeface="+mn-ea"/>
              <a:sym typeface="Source Han Serif SC" panose="02020400000000000000" pitchFamily="18" charset="-122"/>
            </a:endParaRPr>
          </a:p>
        </p:txBody>
      </p:sp>
      <p:sp>
        <p:nvSpPr>
          <p:cNvPr id="87" name="Title 20"/>
          <p:cNvSpPr txBox="1"/>
          <p:nvPr/>
        </p:nvSpPr>
        <p:spPr>
          <a:xfrm>
            <a:off x="7301569" y="2506302"/>
            <a:ext cx="4037153" cy="295465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800" b="1" dirty="0" smtClean="0">
                <a:solidFill>
                  <a:schemeClr val="tx1"/>
                </a:solidFill>
                <a:latin typeface="宋体" panose="02010600030101010101" pitchFamily="2" charset="-122"/>
                <a:ea typeface="宋体" panose="02010600030101010101" pitchFamily="2" charset="-122"/>
                <a:cs typeface="+mn-ea"/>
                <a:sym typeface="Source Han Serif SC" panose="02020400000000000000" pitchFamily="18" charset="-122"/>
              </a:rPr>
              <a:t>相关注意</a:t>
            </a:r>
            <a:r>
              <a:rPr lang="zh-CN" altLang="en-US" sz="1400" b="1" dirty="0" smtClean="0">
                <a:solidFill>
                  <a:schemeClr val="tx1"/>
                </a:solidFill>
                <a:latin typeface="宋体" panose="02010600030101010101" pitchFamily="2" charset="-122"/>
                <a:ea typeface="宋体" panose="02010600030101010101" pitchFamily="2" charset="-122"/>
                <a:cs typeface="+mn-ea"/>
                <a:sym typeface="Source Han Serif SC" panose="02020400000000000000" pitchFamily="18" charset="-122"/>
              </a:rPr>
              <a:t>：</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值得选取非常重要，因为：</a:t>
            </a:r>
            <a:endPar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l"/>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　　如果当</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的取值过小时，一旦有噪声得成分存在们将会对预测产生比较大影响，例如取</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值为</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1</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时，一旦最近的一个点是噪声，那么就会出现偏差，</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值的减小就意味着整体模型变得复杂</a:t>
            </a:r>
            <a:r>
              <a:rPr lang="zh-CN" altLang="en-US" sz="1600" b="1" dirty="0" smtClean="0">
                <a:solidFill>
                  <a:schemeClr val="tx1"/>
                </a:solidFill>
                <a:latin typeface="宋体" panose="02010600030101010101" pitchFamily="2" charset="-122"/>
                <a:ea typeface="宋体" panose="02010600030101010101" pitchFamily="2" charset="-122"/>
                <a:cs typeface="Arial" panose="020B0604020202020204" pitchFamily="34" charset="0"/>
              </a:rPr>
              <a:t>，容易</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发生过拟合；</a:t>
            </a:r>
            <a:endPar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l"/>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　　如果</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的值取的过大时，就相当于用较大邻域中的训练实例进行预测，学习的近似误差会增大。这时与输入目标点较远实例也会对预测起作用，使预测发生错误。</a:t>
            </a:r>
            <a:r>
              <a:rPr lang="en-US" altLang="zh-CN" sz="1600" b="1" dirty="0">
                <a:solidFill>
                  <a:schemeClr val="tx1"/>
                </a:solidFill>
                <a:latin typeface="宋体" panose="02010600030101010101" pitchFamily="2" charset="-122"/>
                <a:ea typeface="宋体" panose="02010600030101010101" pitchFamily="2" charset="-122"/>
                <a:cs typeface="Arial" panose="020B0604020202020204" pitchFamily="34" charset="0"/>
              </a:rPr>
              <a:t>K</a:t>
            </a:r>
            <a:r>
              <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rPr>
              <a:t>值的增大就意味着整体的模型变得简单；</a:t>
            </a:r>
            <a:endParaRPr lang="zh-CN" altLang="en-US" sz="16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l"/>
            <a:endParaRPr lang="en-US" altLang="zh-CN" sz="1400" b="1" dirty="0">
              <a:solidFill>
                <a:schemeClr val="tx1"/>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102" name="Group 101"/>
          <p:cNvGrpSpPr/>
          <p:nvPr/>
        </p:nvGrpSpPr>
        <p:grpSpPr>
          <a:xfrm>
            <a:off x="2596303" y="2568895"/>
            <a:ext cx="1922310" cy="766365"/>
            <a:chOff x="2876701" y="1204002"/>
            <a:chExt cx="1960107" cy="574772"/>
          </a:xfrm>
        </p:grpSpPr>
        <p:sp>
          <p:nvSpPr>
            <p:cNvPr id="103" name="Title 20"/>
            <p:cNvSpPr txBox="1"/>
            <p:nvPr/>
          </p:nvSpPr>
          <p:spPr>
            <a:xfrm>
              <a:off x="2876701" y="1204002"/>
              <a:ext cx="1926096" cy="207748"/>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endParaRPr lang="en-US" altLang="zh-CN"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104" name="Title 20"/>
            <p:cNvSpPr txBox="1"/>
            <p:nvPr/>
          </p:nvSpPr>
          <p:spPr>
            <a:xfrm>
              <a:off x="2912329" y="1474076"/>
              <a:ext cx="1924479" cy="304698"/>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endParaRPr lang="en-US" sz="1800" b="1" dirty="0">
                <a:solidFill>
                  <a:schemeClr val="tx1"/>
                </a:solidFill>
                <a:latin typeface="+mn-lt"/>
                <a:ea typeface="宋体" panose="02010600030101010101" pitchFamily="2" charset="-122"/>
                <a:cs typeface="+mn-ea"/>
                <a:sym typeface="Source Han Serif SC" panose="02020400000000000000" pitchFamily="18" charset="-122"/>
              </a:endParaRPr>
            </a:p>
          </p:txBody>
        </p:sp>
      </p:grpSp>
      <p:grpSp>
        <p:nvGrpSpPr>
          <p:cNvPr id="107" name="Group 106"/>
          <p:cNvGrpSpPr/>
          <p:nvPr/>
        </p:nvGrpSpPr>
        <p:grpSpPr>
          <a:xfrm>
            <a:off x="1123612" y="3452365"/>
            <a:ext cx="3395001" cy="714158"/>
            <a:chOff x="1375054" y="1334601"/>
            <a:chExt cx="3461754" cy="535615"/>
          </a:xfrm>
        </p:grpSpPr>
        <p:sp>
          <p:nvSpPr>
            <p:cNvPr id="108" name="Title 20"/>
            <p:cNvSpPr txBox="1"/>
            <p:nvPr/>
          </p:nvSpPr>
          <p:spPr>
            <a:xfrm>
              <a:off x="2910712" y="1334601"/>
              <a:ext cx="1926096" cy="207748"/>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endParaRPr lang="en-US" altLang="zh-CN"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109" name="Title 20"/>
            <p:cNvSpPr txBox="1"/>
            <p:nvPr/>
          </p:nvSpPr>
          <p:spPr>
            <a:xfrm>
              <a:off x="1375054" y="1565519"/>
              <a:ext cx="3461754" cy="30469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endParaRPr lang="en-US" sz="1800" b="1" dirty="0">
                <a:solidFill>
                  <a:schemeClr val="tx1"/>
                </a:solidFill>
                <a:latin typeface="+mn-lt"/>
                <a:ea typeface="宋体" panose="02010600030101010101" pitchFamily="2" charset="-122"/>
                <a:cs typeface="+mn-ea"/>
                <a:sym typeface="Source Han Serif SC" panose="02020400000000000000" pitchFamily="18" charset="-122"/>
              </a:endParaRPr>
            </a:p>
          </p:txBody>
        </p:sp>
      </p:grpSp>
      <p:sp>
        <p:nvSpPr>
          <p:cNvPr id="121" name="Freeform 116"/>
          <p:cNvSpPr/>
          <p:nvPr/>
        </p:nvSpPr>
        <p:spPr bwMode="auto">
          <a:xfrm>
            <a:off x="2960867" y="5102015"/>
            <a:ext cx="258184" cy="243311"/>
          </a:xfrm>
          <a:custGeom>
            <a:avLst/>
            <a:gdLst/>
            <a:ahLst/>
            <a:cxnLst>
              <a:cxn ang="0">
                <a:pos x="63" y="25"/>
              </a:cxn>
              <a:cxn ang="0">
                <a:pos x="49" y="39"/>
              </a:cxn>
              <a:cxn ang="0">
                <a:pos x="52" y="57"/>
              </a:cxn>
              <a:cxn ang="0">
                <a:pos x="52" y="58"/>
              </a:cxn>
              <a:cxn ang="0">
                <a:pos x="51" y="60"/>
              </a:cxn>
              <a:cxn ang="0">
                <a:pos x="49" y="60"/>
              </a:cxn>
              <a:cxn ang="0">
                <a:pos x="32" y="51"/>
              </a:cxn>
              <a:cxn ang="0">
                <a:pos x="15" y="60"/>
              </a:cxn>
              <a:cxn ang="0">
                <a:pos x="13" y="60"/>
              </a:cxn>
              <a:cxn ang="0">
                <a:pos x="12" y="58"/>
              </a:cxn>
              <a:cxn ang="0">
                <a:pos x="12" y="57"/>
              </a:cxn>
              <a:cxn ang="0">
                <a:pos x="15" y="39"/>
              </a:cxn>
              <a:cxn ang="0">
                <a:pos x="1" y="25"/>
              </a:cxn>
              <a:cxn ang="0">
                <a:pos x="0" y="23"/>
              </a:cxn>
              <a:cxn ang="0">
                <a:pos x="3" y="22"/>
              </a:cxn>
              <a:cxn ang="0">
                <a:pos x="22" y="19"/>
              </a:cxn>
              <a:cxn ang="0">
                <a:pos x="30" y="1"/>
              </a:cxn>
              <a:cxn ang="0">
                <a:pos x="32" y="0"/>
              </a:cxn>
              <a:cxn ang="0">
                <a:pos x="34" y="1"/>
              </a:cxn>
              <a:cxn ang="0">
                <a:pos x="42" y="19"/>
              </a:cxn>
              <a:cxn ang="0">
                <a:pos x="61" y="22"/>
              </a:cxn>
              <a:cxn ang="0">
                <a:pos x="64" y="23"/>
              </a:cxn>
              <a:cxn ang="0">
                <a:pos x="63" y="25"/>
              </a:cxn>
            </a:cxnLst>
            <a:rect l="0" t="0" r="r" b="b"/>
            <a:pathLst>
              <a:path w="64" h="6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49" name="文本框 48"/>
          <p:cNvSpPr txBox="1"/>
          <p:nvPr/>
        </p:nvSpPr>
        <p:spPr>
          <a:xfrm>
            <a:off x="4746913" y="653637"/>
            <a:ext cx="1627369" cy="523220"/>
          </a:xfrm>
          <a:prstGeom prst="rect">
            <a:avLst/>
          </a:prstGeom>
          <a:noFill/>
        </p:spPr>
        <p:txBody>
          <a:bodyPr wrap="none">
            <a:spAutoFit/>
          </a:bodyPr>
          <a:lstStyle/>
          <a:p>
            <a:pPr>
              <a:defRPr/>
            </a:pPr>
            <a:r>
              <a:rPr lang="zh-CN" altLang="en-US" sz="2800" b="1" dirty="0" smtClean="0">
                <a:solidFill>
                  <a:schemeClr val="accent6">
                    <a:lumMod val="60000"/>
                    <a:lumOff val="40000"/>
                  </a:schemeClr>
                </a:solidFill>
                <a:ea typeface="宋体" panose="02010600030101010101" pitchFamily="2" charset="-122"/>
                <a:cs typeface="+mn-ea"/>
                <a:sym typeface="Source Han Serif SC" panose="02020400000000000000" pitchFamily="18" charset="-122"/>
              </a:rPr>
              <a:t>算法步骤</a:t>
            </a:r>
            <a:endParaRPr lang="zh-CN" altLang="en-US" sz="2800" b="1" dirty="0">
              <a:solidFill>
                <a:schemeClr val="accent6">
                  <a:lumMod val="60000"/>
                  <a:lumOff val="40000"/>
                </a:schemeClr>
              </a:solidFill>
              <a:ea typeface="宋体" panose="02010600030101010101" pitchFamily="2" charset="-122"/>
              <a:cs typeface="+mn-ea"/>
              <a:sym typeface="Source Han Serif SC" panose="02020400000000000000" pitchFamily="18" charset="-122"/>
            </a:endParaRPr>
          </a:p>
        </p:txBody>
      </p:sp>
      <p:sp>
        <p:nvSpPr>
          <p:cNvPr id="58" name="Freeform 80"/>
          <p:cNvSpPr/>
          <p:nvPr/>
        </p:nvSpPr>
        <p:spPr bwMode="auto">
          <a:xfrm>
            <a:off x="4948569" y="4448104"/>
            <a:ext cx="236668" cy="240879"/>
          </a:xfrm>
          <a:custGeom>
            <a:avLst/>
            <a:gdLst/>
            <a:ahLst/>
            <a:cxnLst>
              <a:cxn ang="0">
                <a:pos x="29" y="53"/>
              </a:cxn>
              <a:cxn ang="0">
                <a:pos x="26" y="54"/>
              </a:cxn>
              <a:cxn ang="0">
                <a:pos x="26" y="54"/>
              </a:cxn>
              <a:cxn ang="0">
                <a:pos x="24" y="51"/>
              </a:cxn>
              <a:cxn ang="0">
                <a:pos x="24" y="30"/>
              </a:cxn>
              <a:cxn ang="0">
                <a:pos x="2" y="30"/>
              </a:cxn>
              <a:cxn ang="0">
                <a:pos x="0" y="28"/>
              </a:cxn>
              <a:cxn ang="0">
                <a:pos x="1" y="25"/>
              </a:cxn>
              <a:cxn ang="0">
                <a:pos x="50" y="1"/>
              </a:cxn>
              <a:cxn ang="0">
                <a:pos x="51" y="0"/>
              </a:cxn>
              <a:cxn ang="0">
                <a:pos x="52" y="1"/>
              </a:cxn>
              <a:cxn ang="0">
                <a:pos x="53" y="4"/>
              </a:cxn>
              <a:cxn ang="0">
                <a:pos x="29" y="53"/>
              </a:cxn>
            </a:cxnLst>
            <a:rect l="0" t="0" r="r" b="b"/>
            <a:pathLst>
              <a:path w="53" h="54">
                <a:moveTo>
                  <a:pt x="29" y="53"/>
                </a:moveTo>
                <a:cubicBezTo>
                  <a:pt x="28" y="53"/>
                  <a:pt x="27" y="54"/>
                  <a:pt x="26" y="54"/>
                </a:cubicBezTo>
                <a:cubicBezTo>
                  <a:pt x="26" y="54"/>
                  <a:pt x="26" y="54"/>
                  <a:pt x="26" y="54"/>
                </a:cubicBezTo>
                <a:cubicBezTo>
                  <a:pt x="25" y="54"/>
                  <a:pt x="24" y="53"/>
                  <a:pt x="24" y="51"/>
                </a:cubicBezTo>
                <a:cubicBezTo>
                  <a:pt x="24" y="30"/>
                  <a:pt x="24" y="30"/>
                  <a:pt x="24" y="30"/>
                </a:cubicBezTo>
                <a:cubicBezTo>
                  <a:pt x="2" y="30"/>
                  <a:pt x="2" y="30"/>
                  <a:pt x="2" y="30"/>
                </a:cubicBezTo>
                <a:cubicBezTo>
                  <a:pt x="1" y="30"/>
                  <a:pt x="0" y="29"/>
                  <a:pt x="0" y="28"/>
                </a:cubicBezTo>
                <a:cubicBezTo>
                  <a:pt x="0" y="27"/>
                  <a:pt x="0" y="25"/>
                  <a:pt x="1" y="25"/>
                </a:cubicBezTo>
                <a:cubicBezTo>
                  <a:pt x="50" y="1"/>
                  <a:pt x="50" y="1"/>
                  <a:pt x="50" y="1"/>
                </a:cubicBezTo>
                <a:cubicBezTo>
                  <a:pt x="50" y="0"/>
                  <a:pt x="50" y="0"/>
                  <a:pt x="51" y="0"/>
                </a:cubicBezTo>
                <a:cubicBezTo>
                  <a:pt x="51" y="0"/>
                  <a:pt x="52" y="1"/>
                  <a:pt x="52" y="1"/>
                </a:cubicBezTo>
                <a:cubicBezTo>
                  <a:pt x="53" y="2"/>
                  <a:pt x="53" y="3"/>
                  <a:pt x="53" y="4"/>
                </a:cubicBezTo>
                <a:lnTo>
                  <a:pt x="29" y="53"/>
                </a:ln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65" name="Freeform 211"/>
          <p:cNvSpPr>
            <a:spLocks noEditPoints="1"/>
          </p:cNvSpPr>
          <p:nvPr/>
        </p:nvSpPr>
        <p:spPr bwMode="auto">
          <a:xfrm>
            <a:off x="6260718" y="2956360"/>
            <a:ext cx="214303" cy="212685"/>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66" name="Freeform 14"/>
          <p:cNvSpPr>
            <a:spLocks noEditPoints="1"/>
          </p:cNvSpPr>
          <p:nvPr/>
        </p:nvSpPr>
        <p:spPr bwMode="auto">
          <a:xfrm>
            <a:off x="6243219" y="3678792"/>
            <a:ext cx="261307" cy="201084"/>
          </a:xfrm>
          <a:custGeom>
            <a:avLst/>
            <a:gdLst/>
            <a:ahLst/>
            <a:cxnLst>
              <a:cxn ang="0">
                <a:pos x="78" y="47"/>
              </a:cxn>
              <a:cxn ang="0">
                <a:pos x="76" y="48"/>
              </a:cxn>
              <a:cxn ang="0">
                <a:pos x="73" y="48"/>
              </a:cxn>
              <a:cxn ang="0">
                <a:pos x="73" y="53"/>
              </a:cxn>
              <a:cxn ang="0">
                <a:pos x="65" y="60"/>
              </a:cxn>
              <a:cxn ang="0">
                <a:pos x="58" y="53"/>
              </a:cxn>
              <a:cxn ang="0">
                <a:pos x="58" y="48"/>
              </a:cxn>
              <a:cxn ang="0">
                <a:pos x="19" y="48"/>
              </a:cxn>
              <a:cxn ang="0">
                <a:pos x="19" y="53"/>
              </a:cxn>
              <a:cxn ang="0">
                <a:pos x="12" y="60"/>
              </a:cxn>
              <a:cxn ang="0">
                <a:pos x="5" y="53"/>
              </a:cxn>
              <a:cxn ang="0">
                <a:pos x="5" y="48"/>
              </a:cxn>
              <a:cxn ang="0">
                <a:pos x="1" y="48"/>
              </a:cxn>
              <a:cxn ang="0">
                <a:pos x="0" y="47"/>
              </a:cxn>
              <a:cxn ang="0">
                <a:pos x="0" y="32"/>
              </a:cxn>
              <a:cxn ang="0">
                <a:pos x="8" y="24"/>
              </a:cxn>
              <a:cxn ang="0">
                <a:pos x="9" y="24"/>
              </a:cxn>
              <a:cxn ang="0">
                <a:pos x="13" y="8"/>
              </a:cxn>
              <a:cxn ang="0">
                <a:pos x="24" y="0"/>
              </a:cxn>
              <a:cxn ang="0">
                <a:pos x="53" y="0"/>
              </a:cxn>
              <a:cxn ang="0">
                <a:pos x="64" y="8"/>
              </a:cxn>
              <a:cxn ang="0">
                <a:pos x="68" y="24"/>
              </a:cxn>
              <a:cxn ang="0">
                <a:pos x="69" y="24"/>
              </a:cxn>
              <a:cxn ang="0">
                <a:pos x="78" y="32"/>
              </a:cxn>
              <a:cxn ang="0">
                <a:pos x="78" y="47"/>
              </a:cxn>
              <a:cxn ang="0">
                <a:pos x="12" y="30"/>
              </a:cxn>
              <a:cxn ang="0">
                <a:pos x="6" y="36"/>
              </a:cxn>
              <a:cxn ang="0">
                <a:pos x="12" y="42"/>
              </a:cxn>
              <a:cxn ang="0">
                <a:pos x="18" y="36"/>
              </a:cxn>
              <a:cxn ang="0">
                <a:pos x="12" y="30"/>
              </a:cxn>
              <a:cxn ang="0">
                <a:pos x="58" y="24"/>
              </a:cxn>
              <a:cxn ang="0">
                <a:pos x="55" y="10"/>
              </a:cxn>
              <a:cxn ang="0">
                <a:pos x="53" y="9"/>
              </a:cxn>
              <a:cxn ang="0">
                <a:pos x="24" y="9"/>
              </a:cxn>
              <a:cxn ang="0">
                <a:pos x="23" y="10"/>
              </a:cxn>
              <a:cxn ang="0">
                <a:pos x="19" y="24"/>
              </a:cxn>
              <a:cxn ang="0">
                <a:pos x="58" y="24"/>
              </a:cxn>
              <a:cxn ang="0">
                <a:pos x="65" y="30"/>
              </a:cxn>
              <a:cxn ang="0">
                <a:pos x="59" y="36"/>
              </a:cxn>
              <a:cxn ang="0">
                <a:pos x="65" y="42"/>
              </a:cxn>
              <a:cxn ang="0">
                <a:pos x="71" y="36"/>
              </a:cxn>
              <a:cxn ang="0">
                <a:pos x="65" y="30"/>
              </a:cxn>
            </a:cxnLst>
            <a:rect l="0" t="0" r="r" b="b"/>
            <a:pathLst>
              <a:path w="78" h="6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68" name="Freeform 230"/>
          <p:cNvSpPr>
            <a:spLocks noEditPoints="1"/>
          </p:cNvSpPr>
          <p:nvPr/>
        </p:nvSpPr>
        <p:spPr bwMode="auto">
          <a:xfrm>
            <a:off x="6251243" y="5124661"/>
            <a:ext cx="235733" cy="235825"/>
          </a:xfrm>
          <a:custGeom>
            <a:avLst/>
            <a:gdLst/>
            <a:ahLst/>
            <a:cxnLst>
              <a:cxn ang="0">
                <a:pos x="48" y="26"/>
              </a:cxn>
              <a:cxn ang="0">
                <a:pos x="16" y="58"/>
              </a:cxn>
              <a:cxn ang="0">
                <a:pos x="0" y="58"/>
              </a:cxn>
              <a:cxn ang="0">
                <a:pos x="0" y="42"/>
              </a:cxn>
              <a:cxn ang="0">
                <a:pos x="32" y="10"/>
              </a:cxn>
              <a:cxn ang="0">
                <a:pos x="48" y="26"/>
              </a:cxn>
              <a:cxn ang="0">
                <a:pos x="18" y="50"/>
              </a:cxn>
              <a:cxn ang="0">
                <a:pos x="9" y="41"/>
              </a:cxn>
              <a:cxn ang="0">
                <a:pos x="5" y="44"/>
              </a:cxn>
              <a:cxn ang="0">
                <a:pos x="5" y="48"/>
              </a:cxn>
              <a:cxn ang="0">
                <a:pos x="10" y="48"/>
              </a:cxn>
              <a:cxn ang="0">
                <a:pos x="10" y="53"/>
              </a:cxn>
              <a:cxn ang="0">
                <a:pos x="14" y="53"/>
              </a:cxn>
              <a:cxn ang="0">
                <a:pos x="18" y="50"/>
              </a:cxn>
              <a:cxn ang="0">
                <a:pos x="33" y="17"/>
              </a:cxn>
              <a:cxn ang="0">
                <a:pos x="33" y="17"/>
              </a:cxn>
              <a:cxn ang="0">
                <a:pos x="12" y="38"/>
              </a:cxn>
              <a:cxn ang="0">
                <a:pos x="12" y="38"/>
              </a:cxn>
              <a:cxn ang="0">
                <a:pos x="13" y="39"/>
              </a:cxn>
              <a:cxn ang="0">
                <a:pos x="13" y="39"/>
              </a:cxn>
              <a:cxn ang="0">
                <a:pos x="34" y="18"/>
              </a:cxn>
              <a:cxn ang="0">
                <a:pos x="34" y="18"/>
              </a:cxn>
              <a:cxn ang="0">
                <a:pos x="33" y="17"/>
              </a:cxn>
              <a:cxn ang="0">
                <a:pos x="57" y="18"/>
              </a:cxn>
              <a:cxn ang="0">
                <a:pos x="50" y="24"/>
              </a:cxn>
              <a:cxn ang="0">
                <a:pos x="34" y="8"/>
              </a:cxn>
              <a:cxn ang="0">
                <a:pos x="41" y="2"/>
              </a:cxn>
              <a:cxn ang="0">
                <a:pos x="44" y="0"/>
              </a:cxn>
              <a:cxn ang="0">
                <a:pos x="48" y="2"/>
              </a:cxn>
              <a:cxn ang="0">
                <a:pos x="57" y="11"/>
              </a:cxn>
              <a:cxn ang="0">
                <a:pos x="58" y="14"/>
              </a:cxn>
              <a:cxn ang="0">
                <a:pos x="57" y="18"/>
              </a:cxn>
            </a:cxnLst>
            <a:rect l="0" t="0" r="r" b="b"/>
            <a:pathLst>
              <a:path w="58" h="58">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bg1"/>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23" name="Oval 84"/>
          <p:cNvSpPr/>
          <p:nvPr/>
        </p:nvSpPr>
        <p:spPr>
          <a:xfrm>
            <a:off x="1103247" y="2607552"/>
            <a:ext cx="472624" cy="472748"/>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tx1"/>
              </a:solidFill>
              <a:ea typeface="宋体" panose="02010600030101010101" pitchFamily="2" charset="-122"/>
              <a:cs typeface="+mn-ea"/>
              <a:sym typeface="Source Han Serif SC" panose="02020400000000000000" pitchFamily="18" charset="-122"/>
            </a:endParaRPr>
          </a:p>
        </p:txBody>
      </p:sp>
      <p:sp>
        <p:nvSpPr>
          <p:cNvPr id="124" name="Oval 88"/>
          <p:cNvSpPr/>
          <p:nvPr/>
        </p:nvSpPr>
        <p:spPr>
          <a:xfrm>
            <a:off x="1103247" y="3316883"/>
            <a:ext cx="472624" cy="47274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tx1"/>
              </a:solidFill>
              <a:ea typeface="宋体" panose="02010600030101010101" pitchFamily="2" charset="-122"/>
              <a:cs typeface="+mn-ea"/>
              <a:sym typeface="Source Han Serif SC" panose="02020400000000000000" pitchFamily="18" charset="-122"/>
            </a:endParaRPr>
          </a:p>
        </p:txBody>
      </p:sp>
      <p:sp>
        <p:nvSpPr>
          <p:cNvPr id="125" name="Oval 92"/>
          <p:cNvSpPr/>
          <p:nvPr/>
        </p:nvSpPr>
        <p:spPr>
          <a:xfrm>
            <a:off x="1103247" y="4089231"/>
            <a:ext cx="472624" cy="472748"/>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tx1"/>
              </a:solidFill>
              <a:ea typeface="宋体" panose="02010600030101010101" pitchFamily="2" charset="-122"/>
              <a:cs typeface="+mn-ea"/>
              <a:sym typeface="Source Han Serif SC" panose="02020400000000000000" pitchFamily="18" charset="-122"/>
            </a:endParaRPr>
          </a:p>
        </p:txBody>
      </p:sp>
      <p:sp>
        <p:nvSpPr>
          <p:cNvPr id="126" name="Oval 96"/>
          <p:cNvSpPr/>
          <p:nvPr/>
        </p:nvSpPr>
        <p:spPr>
          <a:xfrm>
            <a:off x="1103247" y="4798560"/>
            <a:ext cx="472624" cy="47274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tx1"/>
              </a:solidFill>
              <a:ea typeface="宋体" panose="02010600030101010101" pitchFamily="2" charset="-122"/>
              <a:cs typeface="+mn-ea"/>
              <a:sym typeface="Source Han Serif SC" panose="02020400000000000000" pitchFamily="18" charset="-122"/>
            </a:endParaRPr>
          </a:p>
        </p:txBody>
      </p:sp>
      <p:sp>
        <p:nvSpPr>
          <p:cNvPr id="127" name="Freeform 211"/>
          <p:cNvSpPr>
            <a:spLocks noEditPoints="1"/>
          </p:cNvSpPr>
          <p:nvPr/>
        </p:nvSpPr>
        <p:spPr bwMode="auto">
          <a:xfrm>
            <a:off x="1230446" y="2726308"/>
            <a:ext cx="214303" cy="212685"/>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28" name="Freeform 14"/>
          <p:cNvSpPr>
            <a:spLocks noEditPoints="1"/>
          </p:cNvSpPr>
          <p:nvPr/>
        </p:nvSpPr>
        <p:spPr bwMode="auto">
          <a:xfrm>
            <a:off x="1212947" y="3448740"/>
            <a:ext cx="261307" cy="201084"/>
          </a:xfrm>
          <a:custGeom>
            <a:avLst/>
            <a:gdLst/>
            <a:ahLst/>
            <a:cxnLst>
              <a:cxn ang="0">
                <a:pos x="78" y="47"/>
              </a:cxn>
              <a:cxn ang="0">
                <a:pos x="76" y="48"/>
              </a:cxn>
              <a:cxn ang="0">
                <a:pos x="73" y="48"/>
              </a:cxn>
              <a:cxn ang="0">
                <a:pos x="73" y="53"/>
              </a:cxn>
              <a:cxn ang="0">
                <a:pos x="65" y="60"/>
              </a:cxn>
              <a:cxn ang="0">
                <a:pos x="58" y="53"/>
              </a:cxn>
              <a:cxn ang="0">
                <a:pos x="58" y="48"/>
              </a:cxn>
              <a:cxn ang="0">
                <a:pos x="19" y="48"/>
              </a:cxn>
              <a:cxn ang="0">
                <a:pos x="19" y="53"/>
              </a:cxn>
              <a:cxn ang="0">
                <a:pos x="12" y="60"/>
              </a:cxn>
              <a:cxn ang="0">
                <a:pos x="5" y="53"/>
              </a:cxn>
              <a:cxn ang="0">
                <a:pos x="5" y="48"/>
              </a:cxn>
              <a:cxn ang="0">
                <a:pos x="1" y="48"/>
              </a:cxn>
              <a:cxn ang="0">
                <a:pos x="0" y="47"/>
              </a:cxn>
              <a:cxn ang="0">
                <a:pos x="0" y="32"/>
              </a:cxn>
              <a:cxn ang="0">
                <a:pos x="8" y="24"/>
              </a:cxn>
              <a:cxn ang="0">
                <a:pos x="9" y="24"/>
              </a:cxn>
              <a:cxn ang="0">
                <a:pos x="13" y="8"/>
              </a:cxn>
              <a:cxn ang="0">
                <a:pos x="24" y="0"/>
              </a:cxn>
              <a:cxn ang="0">
                <a:pos x="53" y="0"/>
              </a:cxn>
              <a:cxn ang="0">
                <a:pos x="64" y="8"/>
              </a:cxn>
              <a:cxn ang="0">
                <a:pos x="68" y="24"/>
              </a:cxn>
              <a:cxn ang="0">
                <a:pos x="69" y="24"/>
              </a:cxn>
              <a:cxn ang="0">
                <a:pos x="78" y="32"/>
              </a:cxn>
              <a:cxn ang="0">
                <a:pos x="78" y="47"/>
              </a:cxn>
              <a:cxn ang="0">
                <a:pos x="12" y="30"/>
              </a:cxn>
              <a:cxn ang="0">
                <a:pos x="6" y="36"/>
              </a:cxn>
              <a:cxn ang="0">
                <a:pos x="12" y="42"/>
              </a:cxn>
              <a:cxn ang="0">
                <a:pos x="18" y="36"/>
              </a:cxn>
              <a:cxn ang="0">
                <a:pos x="12" y="30"/>
              </a:cxn>
              <a:cxn ang="0">
                <a:pos x="58" y="24"/>
              </a:cxn>
              <a:cxn ang="0">
                <a:pos x="55" y="10"/>
              </a:cxn>
              <a:cxn ang="0">
                <a:pos x="53" y="9"/>
              </a:cxn>
              <a:cxn ang="0">
                <a:pos x="24" y="9"/>
              </a:cxn>
              <a:cxn ang="0">
                <a:pos x="23" y="10"/>
              </a:cxn>
              <a:cxn ang="0">
                <a:pos x="19" y="24"/>
              </a:cxn>
              <a:cxn ang="0">
                <a:pos x="58" y="24"/>
              </a:cxn>
              <a:cxn ang="0">
                <a:pos x="65" y="30"/>
              </a:cxn>
              <a:cxn ang="0">
                <a:pos x="59" y="36"/>
              </a:cxn>
              <a:cxn ang="0">
                <a:pos x="65" y="42"/>
              </a:cxn>
              <a:cxn ang="0">
                <a:pos x="71" y="36"/>
              </a:cxn>
              <a:cxn ang="0">
                <a:pos x="65" y="30"/>
              </a:cxn>
            </a:cxnLst>
            <a:rect l="0" t="0" r="r" b="b"/>
            <a:pathLst>
              <a:path w="78" h="6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29" name="Freeform 77"/>
          <p:cNvSpPr>
            <a:spLocks noEditPoints="1"/>
          </p:cNvSpPr>
          <p:nvPr/>
        </p:nvSpPr>
        <p:spPr bwMode="auto">
          <a:xfrm>
            <a:off x="1199724" y="4182581"/>
            <a:ext cx="275023" cy="275131"/>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30" name="Freeform 230"/>
          <p:cNvSpPr>
            <a:spLocks noEditPoints="1"/>
          </p:cNvSpPr>
          <p:nvPr/>
        </p:nvSpPr>
        <p:spPr bwMode="auto">
          <a:xfrm>
            <a:off x="1220971" y="4894609"/>
            <a:ext cx="235733" cy="235825"/>
          </a:xfrm>
          <a:custGeom>
            <a:avLst/>
            <a:gdLst/>
            <a:ahLst/>
            <a:cxnLst>
              <a:cxn ang="0">
                <a:pos x="48" y="26"/>
              </a:cxn>
              <a:cxn ang="0">
                <a:pos x="16" y="58"/>
              </a:cxn>
              <a:cxn ang="0">
                <a:pos x="0" y="58"/>
              </a:cxn>
              <a:cxn ang="0">
                <a:pos x="0" y="42"/>
              </a:cxn>
              <a:cxn ang="0">
                <a:pos x="32" y="10"/>
              </a:cxn>
              <a:cxn ang="0">
                <a:pos x="48" y="26"/>
              </a:cxn>
              <a:cxn ang="0">
                <a:pos x="18" y="50"/>
              </a:cxn>
              <a:cxn ang="0">
                <a:pos x="9" y="41"/>
              </a:cxn>
              <a:cxn ang="0">
                <a:pos x="5" y="44"/>
              </a:cxn>
              <a:cxn ang="0">
                <a:pos x="5" y="48"/>
              </a:cxn>
              <a:cxn ang="0">
                <a:pos x="10" y="48"/>
              </a:cxn>
              <a:cxn ang="0">
                <a:pos x="10" y="53"/>
              </a:cxn>
              <a:cxn ang="0">
                <a:pos x="14" y="53"/>
              </a:cxn>
              <a:cxn ang="0">
                <a:pos x="18" y="50"/>
              </a:cxn>
              <a:cxn ang="0">
                <a:pos x="33" y="17"/>
              </a:cxn>
              <a:cxn ang="0">
                <a:pos x="33" y="17"/>
              </a:cxn>
              <a:cxn ang="0">
                <a:pos x="12" y="38"/>
              </a:cxn>
              <a:cxn ang="0">
                <a:pos x="12" y="38"/>
              </a:cxn>
              <a:cxn ang="0">
                <a:pos x="13" y="39"/>
              </a:cxn>
              <a:cxn ang="0">
                <a:pos x="13" y="39"/>
              </a:cxn>
              <a:cxn ang="0">
                <a:pos x="34" y="18"/>
              </a:cxn>
              <a:cxn ang="0">
                <a:pos x="34" y="18"/>
              </a:cxn>
              <a:cxn ang="0">
                <a:pos x="33" y="17"/>
              </a:cxn>
              <a:cxn ang="0">
                <a:pos x="57" y="18"/>
              </a:cxn>
              <a:cxn ang="0">
                <a:pos x="50" y="24"/>
              </a:cxn>
              <a:cxn ang="0">
                <a:pos x="34" y="8"/>
              </a:cxn>
              <a:cxn ang="0">
                <a:pos x="41" y="2"/>
              </a:cxn>
              <a:cxn ang="0">
                <a:pos x="44" y="0"/>
              </a:cxn>
              <a:cxn ang="0">
                <a:pos x="48" y="2"/>
              </a:cxn>
              <a:cxn ang="0">
                <a:pos x="57" y="11"/>
              </a:cxn>
              <a:cxn ang="0">
                <a:pos x="58" y="14"/>
              </a:cxn>
              <a:cxn ang="0">
                <a:pos x="57" y="18"/>
              </a:cxn>
            </a:cxnLst>
            <a:rect l="0" t="0" r="r" b="b"/>
            <a:pathLst>
              <a:path w="58" h="58">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bg1"/>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31" name="Oval 117"/>
          <p:cNvSpPr/>
          <p:nvPr/>
        </p:nvSpPr>
        <p:spPr>
          <a:xfrm>
            <a:off x="1115735" y="5510202"/>
            <a:ext cx="472624" cy="47274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tx1"/>
              </a:solidFill>
              <a:ea typeface="宋体" panose="02010600030101010101" pitchFamily="2" charset="-122"/>
              <a:cs typeface="+mn-ea"/>
              <a:sym typeface="Source Han Serif SC" panose="02020400000000000000" pitchFamily="18" charset="-122"/>
            </a:endParaRPr>
          </a:p>
        </p:txBody>
      </p:sp>
      <p:sp>
        <p:nvSpPr>
          <p:cNvPr id="132" name="Freeform 116"/>
          <p:cNvSpPr/>
          <p:nvPr/>
        </p:nvSpPr>
        <p:spPr bwMode="auto">
          <a:xfrm>
            <a:off x="1230446" y="5604539"/>
            <a:ext cx="258184" cy="243311"/>
          </a:xfrm>
          <a:custGeom>
            <a:avLst/>
            <a:gdLst/>
            <a:ahLst/>
            <a:cxnLst>
              <a:cxn ang="0">
                <a:pos x="63" y="25"/>
              </a:cxn>
              <a:cxn ang="0">
                <a:pos x="49" y="39"/>
              </a:cxn>
              <a:cxn ang="0">
                <a:pos x="52" y="57"/>
              </a:cxn>
              <a:cxn ang="0">
                <a:pos x="52" y="58"/>
              </a:cxn>
              <a:cxn ang="0">
                <a:pos x="51" y="60"/>
              </a:cxn>
              <a:cxn ang="0">
                <a:pos x="49" y="60"/>
              </a:cxn>
              <a:cxn ang="0">
                <a:pos x="32" y="51"/>
              </a:cxn>
              <a:cxn ang="0">
                <a:pos x="15" y="60"/>
              </a:cxn>
              <a:cxn ang="0">
                <a:pos x="13" y="60"/>
              </a:cxn>
              <a:cxn ang="0">
                <a:pos x="12" y="58"/>
              </a:cxn>
              <a:cxn ang="0">
                <a:pos x="12" y="57"/>
              </a:cxn>
              <a:cxn ang="0">
                <a:pos x="15" y="39"/>
              </a:cxn>
              <a:cxn ang="0">
                <a:pos x="1" y="25"/>
              </a:cxn>
              <a:cxn ang="0">
                <a:pos x="0" y="23"/>
              </a:cxn>
              <a:cxn ang="0">
                <a:pos x="3" y="22"/>
              </a:cxn>
              <a:cxn ang="0">
                <a:pos x="22" y="19"/>
              </a:cxn>
              <a:cxn ang="0">
                <a:pos x="30" y="1"/>
              </a:cxn>
              <a:cxn ang="0">
                <a:pos x="32" y="0"/>
              </a:cxn>
              <a:cxn ang="0">
                <a:pos x="34" y="1"/>
              </a:cxn>
              <a:cxn ang="0">
                <a:pos x="42" y="19"/>
              </a:cxn>
              <a:cxn ang="0">
                <a:pos x="61" y="22"/>
              </a:cxn>
              <a:cxn ang="0">
                <a:pos x="64" y="23"/>
              </a:cxn>
              <a:cxn ang="0">
                <a:pos x="63" y="25"/>
              </a:cxn>
            </a:cxnLst>
            <a:rect l="0" t="0" r="r" b="b"/>
            <a:pathLst>
              <a:path w="64" h="6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rgbClr val="FFFFFF"/>
          </a:solidFill>
          <a:ln w="9525">
            <a:noFill/>
            <a:round/>
          </a:ln>
        </p:spPr>
        <p:txBody>
          <a:bodyPr vert="horz" wrap="square" lIns="45720" tIns="22860" rIns="45720" bIns="22860" numCol="1" anchor="t" anchorCtr="0" compatLnSpc="1"/>
          <a:lstStyle/>
          <a:p>
            <a:endParaRPr lang="en-US" b="1">
              <a:ea typeface="宋体" panose="02010600030101010101" pitchFamily="2" charset="-122"/>
              <a:cs typeface="+mn-ea"/>
              <a:sym typeface="Source Han Serif SC" panose="02020400000000000000" pitchFamily="18" charset="-122"/>
            </a:endParaRPr>
          </a:p>
        </p:txBody>
      </p:sp>
      <p:sp>
        <p:nvSpPr>
          <p:cNvPr id="134" name="Title 20"/>
          <p:cNvSpPr txBox="1"/>
          <p:nvPr/>
        </p:nvSpPr>
        <p:spPr>
          <a:xfrm>
            <a:off x="1653335" y="2641057"/>
            <a:ext cx="4632920" cy="276999"/>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800" b="1" dirty="0">
                <a:solidFill>
                  <a:schemeClr val="tx1"/>
                </a:solidFill>
                <a:latin typeface="+mn-lt"/>
                <a:cs typeface="Arial" panose="020B0604020202020204" pitchFamily="34" charset="0"/>
              </a:rPr>
              <a:t>1</a:t>
            </a:r>
            <a:r>
              <a:rPr lang="zh-CN" altLang="en-US" sz="1800" b="1" dirty="0">
                <a:solidFill>
                  <a:schemeClr val="tx1"/>
                </a:solidFill>
                <a:latin typeface="+mn-lt"/>
                <a:cs typeface="Arial" panose="020B0604020202020204" pitchFamily="34" charset="0"/>
              </a:rPr>
              <a:t>）计算测试数据与各个训练数据之间的距离；</a:t>
            </a:r>
            <a:endParaRPr lang="en-US"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140" name="Title 20"/>
          <p:cNvSpPr txBox="1"/>
          <p:nvPr/>
        </p:nvSpPr>
        <p:spPr>
          <a:xfrm>
            <a:off x="1685745" y="3378477"/>
            <a:ext cx="3774151" cy="276999"/>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800" b="1" dirty="0">
                <a:solidFill>
                  <a:schemeClr val="tx1"/>
                </a:solidFill>
                <a:latin typeface="+mn-lt"/>
                <a:cs typeface="Arial" panose="020B0604020202020204" pitchFamily="34" charset="0"/>
              </a:rPr>
              <a:t>2</a:t>
            </a:r>
            <a:r>
              <a:rPr lang="zh-CN" altLang="en-US" sz="1800" b="1" dirty="0">
                <a:solidFill>
                  <a:schemeClr val="tx1"/>
                </a:solidFill>
                <a:latin typeface="+mn-lt"/>
                <a:cs typeface="Arial" panose="020B0604020202020204" pitchFamily="34" charset="0"/>
              </a:rPr>
              <a:t>）按照距离的递增关系进行排序；</a:t>
            </a:r>
            <a:endParaRPr lang="en-US" altLang="zh-CN"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143" name="Title 20"/>
          <p:cNvSpPr txBox="1"/>
          <p:nvPr/>
        </p:nvSpPr>
        <p:spPr>
          <a:xfrm>
            <a:off x="1705189" y="4167192"/>
            <a:ext cx="4050627" cy="276999"/>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800" b="1" dirty="0">
                <a:solidFill>
                  <a:schemeClr val="tx1"/>
                </a:solidFill>
                <a:latin typeface="+mn-lt"/>
                <a:cs typeface="Arial" panose="020B0604020202020204" pitchFamily="34" charset="0"/>
              </a:rPr>
              <a:t>3</a:t>
            </a:r>
            <a:r>
              <a:rPr lang="zh-CN" altLang="en-US" sz="1800" b="1" dirty="0">
                <a:solidFill>
                  <a:schemeClr val="tx1"/>
                </a:solidFill>
                <a:latin typeface="+mn-lt"/>
                <a:cs typeface="Arial" panose="020B0604020202020204" pitchFamily="34" charset="0"/>
              </a:rPr>
              <a:t>）选取距离最小的</a:t>
            </a:r>
            <a:r>
              <a:rPr lang="en-US" altLang="zh-CN" sz="1800" b="1" dirty="0">
                <a:solidFill>
                  <a:schemeClr val="tx1"/>
                </a:solidFill>
                <a:latin typeface="+mn-lt"/>
                <a:cs typeface="Arial" panose="020B0604020202020204" pitchFamily="34" charset="0"/>
              </a:rPr>
              <a:t>K</a:t>
            </a:r>
            <a:r>
              <a:rPr lang="zh-CN" altLang="en-US" sz="1800" b="1" dirty="0">
                <a:solidFill>
                  <a:schemeClr val="tx1"/>
                </a:solidFill>
                <a:latin typeface="+mn-lt"/>
                <a:cs typeface="Arial" panose="020B0604020202020204" pitchFamily="34" charset="0"/>
              </a:rPr>
              <a:t>个点；</a:t>
            </a:r>
            <a:endParaRPr lang="en-US" altLang="zh-CN"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145" name="Title 20"/>
          <p:cNvSpPr txBox="1"/>
          <p:nvPr/>
        </p:nvSpPr>
        <p:spPr>
          <a:xfrm>
            <a:off x="1705189" y="4887352"/>
            <a:ext cx="6163084" cy="276999"/>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800" b="1" dirty="0">
                <a:solidFill>
                  <a:schemeClr val="tx1"/>
                </a:solidFill>
                <a:latin typeface="+mn-lt"/>
                <a:cs typeface="Arial" panose="020B0604020202020204" pitchFamily="34" charset="0"/>
              </a:rPr>
              <a:t>4</a:t>
            </a:r>
            <a:r>
              <a:rPr lang="zh-CN" altLang="en-US" sz="1800" b="1" dirty="0">
                <a:solidFill>
                  <a:schemeClr val="tx1"/>
                </a:solidFill>
                <a:latin typeface="+mn-lt"/>
                <a:cs typeface="Arial" panose="020B0604020202020204" pitchFamily="34" charset="0"/>
              </a:rPr>
              <a:t>）确定前</a:t>
            </a:r>
            <a:r>
              <a:rPr lang="en-US" altLang="zh-CN" sz="1800" b="1" dirty="0">
                <a:solidFill>
                  <a:schemeClr val="tx1"/>
                </a:solidFill>
                <a:latin typeface="+mn-lt"/>
                <a:cs typeface="Arial" panose="020B0604020202020204" pitchFamily="34" charset="0"/>
              </a:rPr>
              <a:t>K</a:t>
            </a:r>
            <a:r>
              <a:rPr lang="zh-CN" altLang="en-US" sz="1800" b="1" dirty="0">
                <a:solidFill>
                  <a:schemeClr val="tx1"/>
                </a:solidFill>
                <a:latin typeface="+mn-lt"/>
                <a:cs typeface="Arial" panose="020B0604020202020204" pitchFamily="34" charset="0"/>
              </a:rPr>
              <a:t>个点所在类别的出现频率；</a:t>
            </a:r>
            <a:endParaRPr lang="en-US" altLang="zh-CN" sz="1800" b="1" dirty="0">
              <a:solidFill>
                <a:schemeClr val="tx1"/>
              </a:solidFill>
              <a:latin typeface="+mn-lt"/>
              <a:ea typeface="宋体" panose="02010600030101010101" pitchFamily="2" charset="-122"/>
              <a:cs typeface="+mn-ea"/>
              <a:sym typeface="Source Han Serif SC" panose="02020400000000000000" pitchFamily="18" charset="-122"/>
            </a:endParaRPr>
          </a:p>
        </p:txBody>
      </p:sp>
      <p:sp>
        <p:nvSpPr>
          <p:cNvPr id="2" name="矩形 1"/>
          <p:cNvSpPr/>
          <p:nvPr/>
        </p:nvSpPr>
        <p:spPr>
          <a:xfrm>
            <a:off x="1626276" y="5558510"/>
            <a:ext cx="6647974" cy="369332"/>
          </a:xfrm>
          <a:prstGeom prst="rect">
            <a:avLst/>
          </a:prstGeom>
        </p:spPr>
        <p:txBody>
          <a:bodyPr wrap="none">
            <a:spAutoFit/>
          </a:bodyPr>
          <a:lstStyle/>
          <a:p>
            <a:r>
              <a:rPr lang="en-US" altLang="zh-CN" b="1" dirty="0"/>
              <a:t>5</a:t>
            </a:r>
            <a:r>
              <a:rPr lang="zh-CN" altLang="en-US" b="1" dirty="0"/>
              <a:t>）返回前</a:t>
            </a:r>
            <a:r>
              <a:rPr lang="en-US" altLang="zh-CN" b="1" dirty="0"/>
              <a:t>K</a:t>
            </a:r>
            <a:r>
              <a:rPr lang="zh-CN" altLang="en-US" b="1" dirty="0"/>
              <a:t>个点中出现频率最高的类别作为测试数据的预测分类</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0792eee-7d05-473b-bd17-5eef763a17f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8811" y="1196757"/>
            <a:ext cx="10458059" cy="5204042"/>
            <a:chOff x="938811" y="1196752"/>
            <a:chExt cx="9883862" cy="5204049"/>
          </a:xfrm>
        </p:grpSpPr>
        <p:grpSp>
          <p:nvGrpSpPr>
            <p:cNvPr id="6" name="îŝlíḑê"/>
            <p:cNvGrpSpPr>
              <a:grpSpLocks noChangeAspect="1"/>
            </p:cNvGrpSpPr>
            <p:nvPr/>
          </p:nvGrpSpPr>
          <p:grpSpPr>
            <a:xfrm rot="5400000">
              <a:off x="1524801" y="1755862"/>
              <a:ext cx="1060175" cy="1465109"/>
              <a:chOff x="3149600" y="2480384"/>
              <a:chExt cx="1201204" cy="1660005"/>
            </a:xfrm>
          </p:grpSpPr>
          <p:sp>
            <p:nvSpPr>
              <p:cNvPr id="59" name="ïś1iḓé"/>
              <p:cNvSpPr/>
              <p:nvPr/>
            </p:nvSpPr>
            <p:spPr>
              <a:xfrm flipV="1">
                <a:off x="3149600" y="3200460"/>
                <a:ext cx="1201204" cy="939929"/>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60" name="ïšľíďè"/>
              <p:cNvSpPr/>
              <p:nvPr/>
            </p:nvSpPr>
            <p:spPr>
              <a:xfrm>
                <a:off x="3630724"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nvGrpSpPr>
            <p:cNvPr id="8" name="íṩľíḓe"/>
            <p:cNvGrpSpPr>
              <a:grpSpLocks noChangeAspect="1"/>
            </p:cNvGrpSpPr>
            <p:nvPr/>
          </p:nvGrpSpPr>
          <p:grpSpPr>
            <a:xfrm rot="5400000">
              <a:off x="1524801" y="4279476"/>
              <a:ext cx="1060175" cy="1465109"/>
              <a:chOff x="3149600" y="2480384"/>
              <a:chExt cx="1201204" cy="1660005"/>
            </a:xfrm>
          </p:grpSpPr>
          <p:sp>
            <p:nvSpPr>
              <p:cNvPr id="55" name="ïS1íďe"/>
              <p:cNvSpPr/>
              <p:nvPr/>
            </p:nvSpPr>
            <p:spPr>
              <a:xfrm flipV="1">
                <a:off x="3149600" y="3200460"/>
                <a:ext cx="1201204" cy="939929"/>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56" name="íşļíḍé"/>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sp>
          <p:nvSpPr>
            <p:cNvPr id="9" name="íṩļíḑè"/>
            <p:cNvSpPr/>
            <p:nvPr/>
          </p:nvSpPr>
          <p:spPr>
            <a:xfrm rot="5400000">
              <a:off x="-1346913" y="3633835"/>
              <a:ext cx="4919886" cy="4571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10" name="ïśļîďe"/>
            <p:cNvSpPr>
              <a:spLocks noChangeAspect="1"/>
            </p:cNvSpPr>
            <p:nvPr/>
          </p:nvSpPr>
          <p:spPr>
            <a:xfrm rot="5400000">
              <a:off x="938810" y="2319830"/>
              <a:ext cx="343293" cy="343292"/>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12" name="íṧ1iḋé"/>
            <p:cNvSpPr>
              <a:spLocks noChangeAspect="1"/>
            </p:cNvSpPr>
            <p:nvPr/>
          </p:nvSpPr>
          <p:spPr>
            <a:xfrm rot="5400000">
              <a:off x="938810" y="4850817"/>
              <a:ext cx="343293" cy="343292"/>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20" name="ïşlidé"/>
            <p:cNvGrpSpPr/>
            <p:nvPr/>
          </p:nvGrpSpPr>
          <p:grpSpPr>
            <a:xfrm>
              <a:off x="2376494" y="2104442"/>
              <a:ext cx="186360" cy="267838"/>
              <a:chOff x="-1588" y="-3175"/>
              <a:chExt cx="341313" cy="490538"/>
            </a:xfrm>
            <a:solidFill>
              <a:schemeClr val="bg1"/>
            </a:solidFill>
          </p:grpSpPr>
          <p:sp>
            <p:nvSpPr>
              <p:cNvPr id="42" name="ïṣľíḋe"/>
              <p:cNvSpPr/>
              <p:nvPr/>
            </p:nvSpPr>
            <p:spPr bwMode="auto">
              <a:xfrm>
                <a:off x="-1588"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43" name="íṧḷîḍé"/>
              <p:cNvSpPr/>
              <p:nvPr/>
            </p:nvSpPr>
            <p:spPr bwMode="auto">
              <a:xfrm>
                <a:off x="76200"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nvGrpSpPr>
            <p:cNvPr id="21" name="íšlïḑè"/>
            <p:cNvGrpSpPr/>
            <p:nvPr/>
          </p:nvGrpSpPr>
          <p:grpSpPr>
            <a:xfrm>
              <a:off x="2351974" y="3378017"/>
              <a:ext cx="244936" cy="244935"/>
              <a:chOff x="9526" y="4763"/>
              <a:chExt cx="490538" cy="490537"/>
            </a:xfrm>
            <a:solidFill>
              <a:schemeClr val="bg1"/>
            </a:solidFill>
          </p:grpSpPr>
          <p:sp>
            <p:nvSpPr>
              <p:cNvPr id="32" name="ïšḷíďe"/>
              <p:cNvSpPr/>
              <p:nvPr/>
            </p:nvSpPr>
            <p:spPr bwMode="auto">
              <a:xfrm>
                <a:off x="9526" y="4763"/>
                <a:ext cx="490538" cy="490537"/>
              </a:xfrm>
              <a:custGeom>
                <a:avLst/>
                <a:gdLst>
                  <a:gd name="T0" fmla="*/ 117 w 128"/>
                  <a:gd name="T1" fmla="*/ 12 h 128"/>
                  <a:gd name="T2" fmla="*/ 100 w 128"/>
                  <a:gd name="T3" fmla="*/ 12 h 128"/>
                  <a:gd name="T4" fmla="*/ 100 w 128"/>
                  <a:gd name="T5" fmla="*/ 4 h 128"/>
                  <a:gd name="T6" fmla="*/ 96 w 128"/>
                  <a:gd name="T7" fmla="*/ 0 h 128"/>
                  <a:gd name="T8" fmla="*/ 92 w 128"/>
                  <a:gd name="T9" fmla="*/ 4 h 128"/>
                  <a:gd name="T10" fmla="*/ 92 w 128"/>
                  <a:gd name="T11" fmla="*/ 12 h 128"/>
                  <a:gd name="T12" fmla="*/ 68 w 128"/>
                  <a:gd name="T13" fmla="*/ 12 h 128"/>
                  <a:gd name="T14" fmla="*/ 68 w 128"/>
                  <a:gd name="T15" fmla="*/ 4 h 128"/>
                  <a:gd name="T16" fmla="*/ 64 w 128"/>
                  <a:gd name="T17" fmla="*/ 0 h 128"/>
                  <a:gd name="T18" fmla="*/ 60 w 128"/>
                  <a:gd name="T19" fmla="*/ 4 h 128"/>
                  <a:gd name="T20" fmla="*/ 60 w 128"/>
                  <a:gd name="T21" fmla="*/ 12 h 128"/>
                  <a:gd name="T22" fmla="*/ 36 w 128"/>
                  <a:gd name="T23" fmla="*/ 12 h 128"/>
                  <a:gd name="T24" fmla="*/ 36 w 128"/>
                  <a:gd name="T25" fmla="*/ 4 h 128"/>
                  <a:gd name="T26" fmla="*/ 32 w 128"/>
                  <a:gd name="T27" fmla="*/ 0 h 128"/>
                  <a:gd name="T28" fmla="*/ 28 w 128"/>
                  <a:gd name="T29" fmla="*/ 4 h 128"/>
                  <a:gd name="T30" fmla="*/ 28 w 128"/>
                  <a:gd name="T31" fmla="*/ 12 h 128"/>
                  <a:gd name="T32" fmla="*/ 11 w 128"/>
                  <a:gd name="T33" fmla="*/ 12 h 128"/>
                  <a:gd name="T34" fmla="*/ 0 w 128"/>
                  <a:gd name="T35" fmla="*/ 23 h 128"/>
                  <a:gd name="T36" fmla="*/ 0 w 128"/>
                  <a:gd name="T37" fmla="*/ 117 h 128"/>
                  <a:gd name="T38" fmla="*/ 11 w 128"/>
                  <a:gd name="T39" fmla="*/ 128 h 128"/>
                  <a:gd name="T40" fmla="*/ 117 w 128"/>
                  <a:gd name="T41" fmla="*/ 128 h 128"/>
                  <a:gd name="T42" fmla="*/ 128 w 128"/>
                  <a:gd name="T43" fmla="*/ 117 h 128"/>
                  <a:gd name="T44" fmla="*/ 128 w 128"/>
                  <a:gd name="T45" fmla="*/ 23 h 128"/>
                  <a:gd name="T46" fmla="*/ 117 w 128"/>
                  <a:gd name="T47" fmla="*/ 12 h 128"/>
                  <a:gd name="T48" fmla="*/ 120 w 128"/>
                  <a:gd name="T49" fmla="*/ 117 h 128"/>
                  <a:gd name="T50" fmla="*/ 117 w 128"/>
                  <a:gd name="T51" fmla="*/ 120 h 128"/>
                  <a:gd name="T52" fmla="*/ 11 w 128"/>
                  <a:gd name="T53" fmla="*/ 120 h 128"/>
                  <a:gd name="T54" fmla="*/ 8 w 128"/>
                  <a:gd name="T55" fmla="*/ 117 h 128"/>
                  <a:gd name="T56" fmla="*/ 8 w 128"/>
                  <a:gd name="T57" fmla="*/ 23 h 128"/>
                  <a:gd name="T58" fmla="*/ 11 w 128"/>
                  <a:gd name="T59" fmla="*/ 20 h 128"/>
                  <a:gd name="T60" fmla="*/ 28 w 128"/>
                  <a:gd name="T61" fmla="*/ 20 h 128"/>
                  <a:gd name="T62" fmla="*/ 28 w 128"/>
                  <a:gd name="T63" fmla="*/ 28 h 128"/>
                  <a:gd name="T64" fmla="*/ 32 w 128"/>
                  <a:gd name="T65" fmla="*/ 32 h 128"/>
                  <a:gd name="T66" fmla="*/ 36 w 128"/>
                  <a:gd name="T67" fmla="*/ 28 h 128"/>
                  <a:gd name="T68" fmla="*/ 36 w 128"/>
                  <a:gd name="T69" fmla="*/ 20 h 128"/>
                  <a:gd name="T70" fmla="*/ 60 w 128"/>
                  <a:gd name="T71" fmla="*/ 20 h 128"/>
                  <a:gd name="T72" fmla="*/ 60 w 128"/>
                  <a:gd name="T73" fmla="*/ 28 h 128"/>
                  <a:gd name="T74" fmla="*/ 64 w 128"/>
                  <a:gd name="T75" fmla="*/ 32 h 128"/>
                  <a:gd name="T76" fmla="*/ 68 w 128"/>
                  <a:gd name="T77" fmla="*/ 28 h 128"/>
                  <a:gd name="T78" fmla="*/ 68 w 128"/>
                  <a:gd name="T79" fmla="*/ 20 h 128"/>
                  <a:gd name="T80" fmla="*/ 92 w 128"/>
                  <a:gd name="T81" fmla="*/ 20 h 128"/>
                  <a:gd name="T82" fmla="*/ 92 w 128"/>
                  <a:gd name="T83" fmla="*/ 28 h 128"/>
                  <a:gd name="T84" fmla="*/ 96 w 128"/>
                  <a:gd name="T85" fmla="*/ 32 h 128"/>
                  <a:gd name="T86" fmla="*/ 100 w 128"/>
                  <a:gd name="T87" fmla="*/ 28 h 128"/>
                  <a:gd name="T88" fmla="*/ 100 w 128"/>
                  <a:gd name="T89" fmla="*/ 20 h 128"/>
                  <a:gd name="T90" fmla="*/ 117 w 128"/>
                  <a:gd name="T91" fmla="*/ 20 h 128"/>
                  <a:gd name="T92" fmla="*/ 120 w 128"/>
                  <a:gd name="T93" fmla="*/ 23 h 128"/>
                  <a:gd name="T94" fmla="*/ 120 w 128"/>
                  <a:gd name="T95" fmla="*/ 1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8">
                    <a:moveTo>
                      <a:pt x="117" y="12"/>
                    </a:moveTo>
                    <a:cubicBezTo>
                      <a:pt x="100" y="12"/>
                      <a:pt x="100" y="12"/>
                      <a:pt x="100" y="12"/>
                    </a:cubicBezTo>
                    <a:cubicBezTo>
                      <a:pt x="100" y="4"/>
                      <a:pt x="100" y="4"/>
                      <a:pt x="100" y="4"/>
                    </a:cubicBezTo>
                    <a:cubicBezTo>
                      <a:pt x="100" y="2"/>
                      <a:pt x="98" y="0"/>
                      <a:pt x="96" y="0"/>
                    </a:cubicBezTo>
                    <a:cubicBezTo>
                      <a:pt x="94" y="0"/>
                      <a:pt x="92" y="2"/>
                      <a:pt x="92" y="4"/>
                    </a:cubicBezTo>
                    <a:cubicBezTo>
                      <a:pt x="92" y="12"/>
                      <a:pt x="92" y="12"/>
                      <a:pt x="92" y="12"/>
                    </a:cubicBezTo>
                    <a:cubicBezTo>
                      <a:pt x="68" y="12"/>
                      <a:pt x="68" y="12"/>
                      <a:pt x="68" y="12"/>
                    </a:cubicBezTo>
                    <a:cubicBezTo>
                      <a:pt x="68" y="4"/>
                      <a:pt x="68" y="4"/>
                      <a:pt x="68" y="4"/>
                    </a:cubicBezTo>
                    <a:cubicBezTo>
                      <a:pt x="68" y="2"/>
                      <a:pt x="66" y="0"/>
                      <a:pt x="64" y="0"/>
                    </a:cubicBezTo>
                    <a:cubicBezTo>
                      <a:pt x="62" y="0"/>
                      <a:pt x="60" y="2"/>
                      <a:pt x="60" y="4"/>
                    </a:cubicBezTo>
                    <a:cubicBezTo>
                      <a:pt x="60" y="12"/>
                      <a:pt x="60" y="12"/>
                      <a:pt x="60" y="12"/>
                    </a:cubicBezTo>
                    <a:cubicBezTo>
                      <a:pt x="36" y="12"/>
                      <a:pt x="36" y="12"/>
                      <a:pt x="36" y="12"/>
                    </a:cubicBezTo>
                    <a:cubicBezTo>
                      <a:pt x="36" y="4"/>
                      <a:pt x="36" y="4"/>
                      <a:pt x="36" y="4"/>
                    </a:cubicBezTo>
                    <a:cubicBezTo>
                      <a:pt x="36" y="2"/>
                      <a:pt x="34" y="0"/>
                      <a:pt x="32" y="0"/>
                    </a:cubicBezTo>
                    <a:cubicBezTo>
                      <a:pt x="30" y="0"/>
                      <a:pt x="28" y="2"/>
                      <a:pt x="28" y="4"/>
                    </a:cubicBezTo>
                    <a:cubicBezTo>
                      <a:pt x="28" y="12"/>
                      <a:pt x="28" y="12"/>
                      <a:pt x="28" y="12"/>
                    </a:cubicBezTo>
                    <a:cubicBezTo>
                      <a:pt x="11" y="12"/>
                      <a:pt x="11" y="12"/>
                      <a:pt x="11" y="12"/>
                    </a:cubicBezTo>
                    <a:cubicBezTo>
                      <a:pt x="5" y="12"/>
                      <a:pt x="0" y="17"/>
                      <a:pt x="0" y="23"/>
                    </a:cubicBezTo>
                    <a:cubicBezTo>
                      <a:pt x="0" y="117"/>
                      <a:pt x="0" y="117"/>
                      <a:pt x="0" y="117"/>
                    </a:cubicBezTo>
                    <a:cubicBezTo>
                      <a:pt x="0" y="123"/>
                      <a:pt x="5" y="128"/>
                      <a:pt x="11" y="128"/>
                    </a:cubicBezTo>
                    <a:cubicBezTo>
                      <a:pt x="117" y="128"/>
                      <a:pt x="117" y="128"/>
                      <a:pt x="117" y="128"/>
                    </a:cubicBezTo>
                    <a:cubicBezTo>
                      <a:pt x="123" y="128"/>
                      <a:pt x="128" y="123"/>
                      <a:pt x="128" y="117"/>
                    </a:cubicBezTo>
                    <a:cubicBezTo>
                      <a:pt x="128" y="23"/>
                      <a:pt x="128" y="23"/>
                      <a:pt x="128" y="23"/>
                    </a:cubicBezTo>
                    <a:cubicBezTo>
                      <a:pt x="128" y="17"/>
                      <a:pt x="123" y="12"/>
                      <a:pt x="117" y="12"/>
                    </a:cubicBezTo>
                    <a:close/>
                    <a:moveTo>
                      <a:pt x="120" y="117"/>
                    </a:moveTo>
                    <a:cubicBezTo>
                      <a:pt x="120" y="119"/>
                      <a:pt x="119" y="120"/>
                      <a:pt x="117" y="120"/>
                    </a:cubicBezTo>
                    <a:cubicBezTo>
                      <a:pt x="11" y="120"/>
                      <a:pt x="11" y="120"/>
                      <a:pt x="11" y="120"/>
                    </a:cubicBezTo>
                    <a:cubicBezTo>
                      <a:pt x="9" y="120"/>
                      <a:pt x="8" y="119"/>
                      <a:pt x="8" y="117"/>
                    </a:cubicBezTo>
                    <a:cubicBezTo>
                      <a:pt x="8" y="23"/>
                      <a:pt x="8" y="23"/>
                      <a:pt x="8" y="23"/>
                    </a:cubicBezTo>
                    <a:cubicBezTo>
                      <a:pt x="8" y="21"/>
                      <a:pt x="9" y="20"/>
                      <a:pt x="11" y="20"/>
                    </a:cubicBezTo>
                    <a:cubicBezTo>
                      <a:pt x="28" y="20"/>
                      <a:pt x="28" y="20"/>
                      <a:pt x="28" y="20"/>
                    </a:cubicBezTo>
                    <a:cubicBezTo>
                      <a:pt x="28" y="28"/>
                      <a:pt x="28" y="28"/>
                      <a:pt x="28" y="28"/>
                    </a:cubicBezTo>
                    <a:cubicBezTo>
                      <a:pt x="28" y="30"/>
                      <a:pt x="30" y="32"/>
                      <a:pt x="32" y="32"/>
                    </a:cubicBezTo>
                    <a:cubicBezTo>
                      <a:pt x="34" y="32"/>
                      <a:pt x="36" y="30"/>
                      <a:pt x="36" y="28"/>
                    </a:cubicBezTo>
                    <a:cubicBezTo>
                      <a:pt x="36" y="20"/>
                      <a:pt x="36" y="20"/>
                      <a:pt x="36" y="20"/>
                    </a:cubicBezTo>
                    <a:cubicBezTo>
                      <a:pt x="60" y="20"/>
                      <a:pt x="60" y="20"/>
                      <a:pt x="60" y="20"/>
                    </a:cubicBezTo>
                    <a:cubicBezTo>
                      <a:pt x="60" y="28"/>
                      <a:pt x="60" y="28"/>
                      <a:pt x="60" y="28"/>
                    </a:cubicBezTo>
                    <a:cubicBezTo>
                      <a:pt x="60" y="30"/>
                      <a:pt x="62" y="32"/>
                      <a:pt x="64" y="32"/>
                    </a:cubicBezTo>
                    <a:cubicBezTo>
                      <a:pt x="66" y="32"/>
                      <a:pt x="68" y="30"/>
                      <a:pt x="68" y="28"/>
                    </a:cubicBezTo>
                    <a:cubicBezTo>
                      <a:pt x="68" y="20"/>
                      <a:pt x="68" y="20"/>
                      <a:pt x="68" y="20"/>
                    </a:cubicBezTo>
                    <a:cubicBezTo>
                      <a:pt x="92" y="20"/>
                      <a:pt x="92" y="20"/>
                      <a:pt x="92" y="20"/>
                    </a:cubicBezTo>
                    <a:cubicBezTo>
                      <a:pt x="92" y="28"/>
                      <a:pt x="92" y="28"/>
                      <a:pt x="92" y="28"/>
                    </a:cubicBezTo>
                    <a:cubicBezTo>
                      <a:pt x="92" y="30"/>
                      <a:pt x="94" y="32"/>
                      <a:pt x="96" y="32"/>
                    </a:cubicBezTo>
                    <a:cubicBezTo>
                      <a:pt x="98" y="32"/>
                      <a:pt x="100" y="30"/>
                      <a:pt x="100" y="28"/>
                    </a:cubicBezTo>
                    <a:cubicBezTo>
                      <a:pt x="100" y="20"/>
                      <a:pt x="100" y="20"/>
                      <a:pt x="100" y="20"/>
                    </a:cubicBezTo>
                    <a:cubicBezTo>
                      <a:pt x="117" y="20"/>
                      <a:pt x="117" y="20"/>
                      <a:pt x="117" y="20"/>
                    </a:cubicBezTo>
                    <a:cubicBezTo>
                      <a:pt x="119" y="20"/>
                      <a:pt x="120" y="21"/>
                      <a:pt x="120" y="23"/>
                    </a:cubicBezTo>
                    <a:lnTo>
                      <a:pt x="120" y="117"/>
                    </a:lnTo>
                    <a:close/>
                  </a:path>
                </a:pathLst>
              </a:cu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3" name="ísḷïde"/>
              <p:cNvSpPr/>
              <p:nvPr/>
            </p:nvSpPr>
            <p:spPr bwMode="auto">
              <a:xfrm>
                <a:off x="115888" y="188913"/>
                <a:ext cx="61913"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4" name="îs1ïḑê"/>
              <p:cNvSpPr/>
              <p:nvPr/>
            </p:nvSpPr>
            <p:spPr bwMode="auto">
              <a:xfrm>
                <a:off x="115888" y="265113"/>
                <a:ext cx="61913"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5" name="iSļîḋé"/>
              <p:cNvSpPr/>
              <p:nvPr/>
            </p:nvSpPr>
            <p:spPr bwMode="auto">
              <a:xfrm>
                <a:off x="115888" y="342900"/>
                <a:ext cx="61913" cy="44450"/>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6" name="îṣľidé"/>
              <p:cNvSpPr/>
              <p:nvPr/>
            </p:nvSpPr>
            <p:spPr bwMode="auto">
              <a:xfrm>
                <a:off x="223838" y="342900"/>
                <a:ext cx="61913" cy="44450"/>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7" name="ïşḻiḓé"/>
              <p:cNvSpPr/>
              <p:nvPr/>
            </p:nvSpPr>
            <p:spPr bwMode="auto">
              <a:xfrm>
                <a:off x="223838" y="265113"/>
                <a:ext cx="61913"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8" name="ïṧļídê"/>
              <p:cNvSpPr/>
              <p:nvPr/>
            </p:nvSpPr>
            <p:spPr bwMode="auto">
              <a:xfrm>
                <a:off x="223838" y="188913"/>
                <a:ext cx="61913"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9" name="îSļíḓe"/>
              <p:cNvSpPr/>
              <p:nvPr/>
            </p:nvSpPr>
            <p:spPr bwMode="auto">
              <a:xfrm>
                <a:off x="331788" y="342900"/>
                <a:ext cx="60325" cy="44450"/>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40" name="iṩlïḑè"/>
              <p:cNvSpPr/>
              <p:nvPr/>
            </p:nvSpPr>
            <p:spPr bwMode="auto">
              <a:xfrm>
                <a:off x="331788" y="265113"/>
                <a:ext cx="60325"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41" name="i$ļiḓè"/>
              <p:cNvSpPr/>
              <p:nvPr/>
            </p:nvSpPr>
            <p:spPr bwMode="auto">
              <a:xfrm>
                <a:off x="331788" y="188913"/>
                <a:ext cx="60325" cy="46037"/>
              </a:xfrm>
              <a:prstGeom prst="rect">
                <a:avLst/>
              </a:prstGeom>
              <a:grp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sp>
          <p:nvSpPr>
            <p:cNvPr id="22" name="ïṡ1ide"/>
            <p:cNvSpPr/>
            <p:nvPr/>
          </p:nvSpPr>
          <p:spPr bwMode="auto">
            <a:xfrm>
              <a:off x="2325908" y="4635634"/>
              <a:ext cx="266153" cy="266154"/>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p:spPr>
          <p:txBody>
            <a:bodyPr anchor="ctr"/>
            <a:lstStyle/>
            <a:p>
              <a:pPr algn="ctr"/>
              <a:endParaRPr>
                <a:solidFill>
                  <a:schemeClr val="bg1">
                    <a:lumMod val="65000"/>
                  </a:schemeClr>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nvGrpSpPr>
            <p:cNvPr id="23" name="íşľîďé"/>
            <p:cNvGrpSpPr/>
            <p:nvPr/>
          </p:nvGrpSpPr>
          <p:grpSpPr>
            <a:xfrm>
              <a:off x="2584974" y="1970558"/>
              <a:ext cx="8237699" cy="1652393"/>
              <a:chOff x="1197898" y="2503545"/>
              <a:chExt cx="5837691" cy="1652393"/>
            </a:xfrm>
          </p:grpSpPr>
          <p:sp>
            <p:nvSpPr>
              <p:cNvPr id="30" name="iṥľídê"/>
              <p:cNvSpPr txBox="1"/>
              <p:nvPr/>
            </p:nvSpPr>
            <p:spPr>
              <a:xfrm>
                <a:off x="1197898" y="2503545"/>
                <a:ext cx="2198693" cy="388226"/>
              </a:xfrm>
              <a:prstGeom prst="rect">
                <a:avLst/>
              </a:prstGeom>
              <a:noFill/>
            </p:spPr>
            <p:txBody>
              <a:bodyPr wrap="none" lIns="360000" tIns="0" rIns="0" bIns="0" anchor="b" anchorCtr="0">
                <a:noAutofit/>
              </a:bodyPr>
              <a:lstStyle/>
              <a:p>
                <a:r>
                  <a:rPr lang="zh-CN" altLang="en-US" sz="3200" b="1" dirty="0">
                    <a:latin typeface="宋体" panose="02010600030101010101" pitchFamily="2" charset="-122"/>
                    <a:ea typeface="宋体" panose="02010600030101010101" pitchFamily="2" charset="-122"/>
                    <a:cs typeface="+mn-ea"/>
                    <a:sym typeface="Source Han Serif SC" panose="02020400000000000000" pitchFamily="18" charset="-122"/>
                  </a:rPr>
                  <a:t>优点</a:t>
                </a:r>
                <a:endParaRPr lang="zh-CN" altLang="en-US" sz="3200"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31" name="íṧḻïde"/>
              <p:cNvSpPr txBox="1"/>
              <p:nvPr/>
            </p:nvSpPr>
            <p:spPr>
              <a:xfrm>
                <a:off x="1197898" y="2891770"/>
                <a:ext cx="5837691" cy="1264168"/>
              </a:xfrm>
              <a:prstGeom prst="rect">
                <a:avLst/>
              </a:prstGeom>
            </p:spPr>
            <p:txBody>
              <a:bodyPr vert="horz" wrap="square" lIns="360000" tIns="0" rIns="0" bIns="0" anchor="ctr" anchorCtr="0">
                <a:noAutofit/>
              </a:bodyPr>
              <a:lstStyle/>
              <a:p>
                <a:pPr>
                  <a:lnSpc>
                    <a:spcPct val="120000"/>
                  </a:lnSpc>
                </a:pPr>
                <a:r>
                  <a:rPr lang="en-US" altLang="zh-CN" b="1" dirty="0" smtClean="0">
                    <a:latin typeface="Segoe UI Black" panose="020B0A02040204020203" pitchFamily="34" charset="0"/>
                    <a:ea typeface="Segoe UI Black" panose="020B0A02040204020203" pitchFamily="34" charset="0"/>
                    <a:cs typeface="+mn-ea"/>
                    <a:sym typeface="Source Han Serif SC" panose="02020400000000000000" pitchFamily="18" charset="-122"/>
                  </a:rPr>
                  <a:t>(</a:t>
                </a:r>
                <a:r>
                  <a:rPr lang="en-US" altLang="zh-CN" b="1" dirty="0">
                    <a:latin typeface="Segoe UI Black" panose="020B0A02040204020203" pitchFamily="34" charset="0"/>
                    <a:ea typeface="Segoe UI Black" panose="020B0A02040204020203" pitchFamily="34" charset="0"/>
                    <a:cs typeface="+mn-ea"/>
                    <a:sym typeface="Source Han Serif SC" panose="02020400000000000000" pitchFamily="18" charset="-122"/>
                  </a:rPr>
                  <a:t>1) </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简单，易于理解，易于实现，无需估计参数，无需训练</a:t>
                </a:r>
                <a:r>
                  <a:rPr lang="zh-CN" altLang="en-US" b="1" dirty="0" smtClean="0">
                    <a:latin typeface="Segoe UI Black" panose="020B0A02040204020203" pitchFamily="34" charset="0"/>
                    <a:ea typeface="宋体" panose="02010600030101010101" pitchFamily="2" charset="-122"/>
                    <a:cs typeface="+mn-ea"/>
                    <a:sym typeface="Source Han Serif SC" panose="02020400000000000000" pitchFamily="18" charset="-122"/>
                  </a:rPr>
                  <a:t>；</a:t>
                </a:r>
                <a:endParaRPr lang="en-US" altLang="zh-CN" b="1" dirty="0" smtClean="0">
                  <a:latin typeface="Segoe UI Black" panose="020B0A02040204020203" pitchFamily="34" charset="0"/>
                  <a:ea typeface="Segoe UI Black" panose="020B0A02040204020203" pitchFamily="34" charset="0"/>
                  <a:cs typeface="+mn-ea"/>
                  <a:sym typeface="Source Han Serif SC" panose="02020400000000000000" pitchFamily="18" charset="-122"/>
                </a:endParaRPr>
              </a:p>
              <a:p>
                <a:pPr>
                  <a:lnSpc>
                    <a:spcPct val="120000"/>
                  </a:lnSpc>
                </a:pPr>
                <a:r>
                  <a:rPr lang="en-US" altLang="zh-CN" b="1" dirty="0">
                    <a:latin typeface="Segoe UI Black" panose="020B0A02040204020203" pitchFamily="34" charset="0"/>
                    <a:ea typeface="Segoe UI Black" panose="020B0A02040204020203" pitchFamily="34" charset="0"/>
                    <a:cs typeface="+mn-ea"/>
                    <a:sym typeface="Source Han Serif SC" panose="02020400000000000000" pitchFamily="18" charset="-122"/>
                  </a:rPr>
                  <a:t>(2) </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适合对稀有事件进行分类</a:t>
                </a:r>
                <a:r>
                  <a:rPr lang="zh-CN" altLang="en-US" b="1" dirty="0" smtClean="0">
                    <a:latin typeface="Segoe UI Black" panose="020B0A02040204020203" pitchFamily="34" charset="0"/>
                    <a:ea typeface="宋体" panose="02010600030101010101" pitchFamily="2" charset="-122"/>
                    <a:cs typeface="+mn-ea"/>
                    <a:sym typeface="Source Han Serif SC" panose="02020400000000000000" pitchFamily="18" charset="-122"/>
                  </a:rPr>
                  <a:t>；</a:t>
                </a:r>
                <a:endParaRPr lang="en-US" altLang="zh-CN" b="1" dirty="0" smtClean="0">
                  <a:latin typeface="Segoe UI Black" panose="020B0A02040204020203" pitchFamily="34" charset="0"/>
                  <a:ea typeface="Segoe UI Black" panose="020B0A02040204020203" pitchFamily="34" charset="0"/>
                  <a:cs typeface="+mn-ea"/>
                  <a:sym typeface="Source Han Serif SC" panose="02020400000000000000" pitchFamily="18" charset="-122"/>
                </a:endParaRPr>
              </a:p>
              <a:p>
                <a:pPr>
                  <a:lnSpc>
                    <a:spcPct val="120000"/>
                  </a:lnSpc>
                </a:pPr>
                <a:r>
                  <a:rPr lang="en-US" altLang="zh-CN" b="1" dirty="0" smtClean="0">
                    <a:latin typeface="Segoe UI Black" panose="020B0A02040204020203" pitchFamily="34" charset="0"/>
                    <a:ea typeface="Segoe UI Black" panose="020B0A02040204020203" pitchFamily="34" charset="0"/>
                    <a:cs typeface="+mn-ea"/>
                    <a:sym typeface="Source Han Serif SC" panose="02020400000000000000" pitchFamily="18" charset="-122"/>
                  </a:rPr>
                  <a:t>(</a:t>
                </a:r>
                <a:r>
                  <a:rPr lang="en-US" altLang="zh-CN" b="1" dirty="0">
                    <a:latin typeface="Segoe UI Black" panose="020B0A02040204020203" pitchFamily="34" charset="0"/>
                    <a:ea typeface="Segoe UI Black" panose="020B0A02040204020203" pitchFamily="34" charset="0"/>
                    <a:cs typeface="+mn-ea"/>
                    <a:sym typeface="Source Han Serif SC" panose="02020400000000000000" pitchFamily="18" charset="-122"/>
                  </a:rPr>
                  <a:t>3) </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特别适合于多分类问题</a:t>
                </a:r>
                <a:r>
                  <a:rPr lang="en-US" altLang="zh-CN" b="1" dirty="0">
                    <a:latin typeface="Segoe UI Black" panose="020B0A02040204020203" pitchFamily="34" charset="0"/>
                    <a:ea typeface="Segoe UI Black" panose="020B0A02040204020203" pitchFamily="34" charset="0"/>
                    <a:cs typeface="+mn-ea"/>
                    <a:sym typeface="Source Han Serif SC" panose="02020400000000000000" pitchFamily="18" charset="-122"/>
                  </a:rPr>
                  <a:t>(multi-modal,</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对象具有多个类别标签</a:t>
                </a:r>
                <a:r>
                  <a:rPr lang="en-US" altLang="zh-CN" b="1" dirty="0">
                    <a:latin typeface="Segoe UI Black" panose="020B0A02040204020203" pitchFamily="34" charset="0"/>
                    <a:ea typeface="Segoe UI Black" panose="020B0A02040204020203" pitchFamily="34" charset="0"/>
                    <a:cs typeface="+mn-ea"/>
                    <a:sym typeface="Source Han Serif SC" panose="02020400000000000000" pitchFamily="18" charset="-122"/>
                  </a:rPr>
                  <a:t>)</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， </a:t>
                </a:r>
                <a:r>
                  <a:rPr lang="en-US" altLang="zh-CN" b="1" dirty="0" err="1">
                    <a:latin typeface="Segoe UI Black" panose="020B0A02040204020203" pitchFamily="34" charset="0"/>
                    <a:ea typeface="Segoe UI Black" panose="020B0A02040204020203" pitchFamily="34" charset="0"/>
                    <a:cs typeface="+mn-ea"/>
                    <a:sym typeface="Source Han Serif SC" panose="02020400000000000000" pitchFamily="18" charset="-122"/>
                  </a:rPr>
                  <a:t>kNN</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比</a:t>
                </a:r>
                <a:r>
                  <a:rPr lang="en-US" altLang="zh-CN" b="1" dirty="0" smtClean="0">
                    <a:latin typeface="Segoe UI Black" panose="020B0A02040204020203" pitchFamily="34" charset="0"/>
                    <a:ea typeface="Segoe UI Black" panose="020B0A02040204020203" pitchFamily="34" charset="0"/>
                    <a:cs typeface="+mn-ea"/>
                    <a:sym typeface="Source Han Serif SC" panose="02020400000000000000" pitchFamily="18" charset="-122"/>
                  </a:rPr>
                  <a:t>SVM</a:t>
                </a:r>
                <a:r>
                  <a:rPr lang="zh-CN" altLang="en-US" b="1" dirty="0" smtClean="0">
                    <a:latin typeface="Segoe UI Black" panose="020B0A02040204020203" pitchFamily="34" charset="0"/>
                    <a:ea typeface="宋体" panose="02010600030101010101" pitchFamily="2" charset="-122"/>
                    <a:cs typeface="+mn-ea"/>
                    <a:sym typeface="Source Han Serif SC" panose="02020400000000000000" pitchFamily="18" charset="-122"/>
                  </a:rPr>
                  <a:t>（支持向量机）的</a:t>
                </a:r>
                <a:r>
                  <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rPr>
                  <a:t>表现要好。</a:t>
                </a:r>
                <a:endParaRPr lang="zh-CN" altLang="en-US" b="1" dirty="0">
                  <a:latin typeface="Segoe UI Black" panose="020B0A02040204020203" pitchFamily="34" charset="0"/>
                  <a:ea typeface="宋体" panose="02010600030101010101" pitchFamily="2" charset="-122"/>
                  <a:cs typeface="+mn-ea"/>
                  <a:sym typeface="Source Han Serif SC" panose="02020400000000000000" pitchFamily="18" charset="-122"/>
                </a:endParaRPr>
              </a:p>
            </p:txBody>
          </p:sp>
        </p:grpSp>
        <p:grpSp>
          <p:nvGrpSpPr>
            <p:cNvPr id="25" name="í$ļïḑè"/>
            <p:cNvGrpSpPr/>
            <p:nvPr/>
          </p:nvGrpSpPr>
          <p:grpSpPr>
            <a:xfrm>
              <a:off x="2613080" y="4237403"/>
              <a:ext cx="7035342" cy="2163398"/>
              <a:chOff x="1217816" y="2218054"/>
              <a:chExt cx="4985634" cy="2163398"/>
            </a:xfrm>
          </p:grpSpPr>
          <p:sp>
            <p:nvSpPr>
              <p:cNvPr id="26" name="iŝḻíḑé"/>
              <p:cNvSpPr txBox="1"/>
              <p:nvPr/>
            </p:nvSpPr>
            <p:spPr>
              <a:xfrm>
                <a:off x="1217816" y="2218054"/>
                <a:ext cx="2198693" cy="388226"/>
              </a:xfrm>
              <a:prstGeom prst="rect">
                <a:avLst/>
              </a:prstGeom>
              <a:noFill/>
            </p:spPr>
            <p:txBody>
              <a:bodyPr wrap="none" lIns="360000" tIns="0" rIns="0" bIns="0" anchor="b" anchorCtr="0">
                <a:noAutofit/>
              </a:bodyPr>
              <a:lstStyle/>
              <a:p>
                <a:r>
                  <a:rPr lang="zh-CN" altLang="en-US" sz="3200" b="1" dirty="0" smtClean="0">
                    <a:latin typeface="宋体" panose="02010600030101010101" pitchFamily="2" charset="-122"/>
                    <a:ea typeface="宋体" panose="02010600030101010101" pitchFamily="2" charset="-122"/>
                    <a:cs typeface="+mn-ea"/>
                    <a:sym typeface="Source Han Serif SC" panose="02020400000000000000" pitchFamily="18" charset="-122"/>
                  </a:rPr>
                  <a:t>缺点</a:t>
                </a:r>
                <a:endParaRPr lang="zh-CN" altLang="en-US" sz="3200"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27" name="îṩḻíde"/>
              <p:cNvSpPr txBox="1"/>
              <p:nvPr/>
            </p:nvSpPr>
            <p:spPr>
              <a:xfrm>
                <a:off x="1217816" y="2522084"/>
                <a:ext cx="4985634" cy="1859368"/>
              </a:xfrm>
              <a:prstGeom prst="rect">
                <a:avLst/>
              </a:prstGeom>
            </p:spPr>
            <p:txBody>
              <a:bodyPr vert="horz" wrap="square" lIns="360000" tIns="0" rIns="0" bIns="0" anchor="ctr" anchorCtr="0">
                <a:normAutofit/>
              </a:bodyPr>
              <a:lstStyle/>
              <a:p>
                <a:pPr>
                  <a:lnSpc>
                    <a:spcPct val="120000"/>
                  </a:lnSpc>
                </a:pP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a:t>
                </a:r>
                <a:r>
                  <a:rPr lang="en-US" altLang="zh-CN" sz="1600" b="1" dirty="0" smtClean="0">
                    <a:latin typeface="宋体" panose="02010600030101010101" pitchFamily="2" charset="-122"/>
                    <a:ea typeface="宋体" panose="02010600030101010101" pitchFamily="2" charset="-122"/>
                    <a:cs typeface="+mn-ea"/>
                    <a:sym typeface="Source Han Serif SC" panose="02020400000000000000" pitchFamily="18" charset="-122"/>
                  </a:rPr>
                  <a:t>1</a:t>
                </a: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) </a:t>
                </a:r>
                <a: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t>当样本不平衡时，如一个类的样本容量很大，而其他类样本容量很小时，   有可能导致当输入一个新样本时，该样本的</a:t>
                </a: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K</a:t>
                </a:r>
                <a: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t>个邻居中大容量类的样本占多数。</a:t>
                </a:r>
                <a:b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br>
                <a:r>
                  <a:rPr lang="en-US" altLang="zh-CN" sz="1600" b="1" dirty="0" smtClean="0">
                    <a:latin typeface="宋体" panose="02010600030101010101" pitchFamily="2" charset="-122"/>
                    <a:ea typeface="宋体" panose="02010600030101010101" pitchFamily="2" charset="-122"/>
                    <a:cs typeface="+mn-ea"/>
                    <a:sym typeface="Source Han Serif SC" panose="02020400000000000000" pitchFamily="18" charset="-122"/>
                  </a:rPr>
                  <a:t>(</a:t>
                </a: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2) </a:t>
                </a:r>
                <a: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t>计算量较大，因为对每一个待分类的文本都要计算它到全体已知样本的距离，才能求得它的</a:t>
                </a: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K</a:t>
                </a:r>
                <a: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t>个最近邻点</a:t>
                </a:r>
                <a:r>
                  <a:rPr lang="zh-CN" altLang="en-US" sz="1600" b="1" dirty="0" smtClean="0">
                    <a:latin typeface="宋体" panose="02010600030101010101" pitchFamily="2" charset="-122"/>
                    <a:ea typeface="宋体" panose="02010600030101010101" pitchFamily="2" charset="-122"/>
                    <a:cs typeface="+mn-ea"/>
                    <a:sym typeface="Source Han Serif SC" panose="02020400000000000000" pitchFamily="18" charset="-122"/>
                  </a:rPr>
                  <a:t>。</a:t>
                </a:r>
                <a:endParaRPr lang="en-US" altLang="zh-CN" sz="1600" b="1" dirty="0" smtClean="0">
                  <a:latin typeface="宋体" panose="02010600030101010101" pitchFamily="2" charset="-122"/>
                  <a:ea typeface="宋体" panose="02010600030101010101" pitchFamily="2" charset="-122"/>
                  <a:cs typeface="+mn-ea"/>
                  <a:sym typeface="Source Han Serif SC" panose="02020400000000000000" pitchFamily="18" charset="-122"/>
                </a:endParaRPr>
              </a:p>
              <a:p>
                <a:pPr>
                  <a:lnSpc>
                    <a:spcPct val="120000"/>
                  </a:lnSpc>
                </a:pPr>
                <a:r>
                  <a:rPr lang="en-US" altLang="zh-CN" sz="1600" b="1" dirty="0" smtClean="0">
                    <a:latin typeface="宋体" panose="02010600030101010101" pitchFamily="2" charset="-122"/>
                    <a:ea typeface="宋体" panose="02010600030101010101" pitchFamily="2" charset="-122"/>
                    <a:cs typeface="+mn-ea"/>
                    <a:sym typeface="Source Han Serif SC" panose="02020400000000000000" pitchFamily="18" charset="-122"/>
                  </a:rPr>
                  <a:t>(</a:t>
                </a:r>
                <a:r>
                  <a:rPr lang="en-US" altLang="zh-CN" sz="1600" b="1" dirty="0">
                    <a:latin typeface="宋体" panose="02010600030101010101" pitchFamily="2" charset="-122"/>
                    <a:ea typeface="宋体" panose="02010600030101010101" pitchFamily="2" charset="-122"/>
                    <a:cs typeface="+mn-ea"/>
                    <a:sym typeface="Source Han Serif SC" panose="02020400000000000000" pitchFamily="18" charset="-122"/>
                  </a:rPr>
                  <a:t>3) </a:t>
                </a:r>
                <a:r>
                  <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rPr>
                  <a:t>可理解性差，无法给出像决策树那样的规则。 </a:t>
                </a:r>
                <a:endParaRPr lang="zh-CN" altLang="en-US" sz="1600" b="1" dirty="0">
                  <a:latin typeface="宋体" panose="02010600030101010101" pitchFamily="2" charset="-122"/>
                  <a:ea typeface="宋体" panose="02010600030101010101" pitchFamily="2" charset="-122"/>
                  <a:cs typeface="+mn-ea"/>
                  <a:sym typeface="Source Han Serif SC" panose="02020400000000000000" pitchFamily="18" charset="-122"/>
                </a:endParaRPr>
              </a:p>
            </p:txBody>
          </p:sp>
        </p:grpSp>
      </p:grpSp>
      <p:sp>
        <p:nvSpPr>
          <p:cNvPr id="61" name="文本框 60"/>
          <p:cNvSpPr txBox="1"/>
          <p:nvPr/>
        </p:nvSpPr>
        <p:spPr>
          <a:xfrm>
            <a:off x="4746913" y="653637"/>
            <a:ext cx="2339102" cy="523220"/>
          </a:xfrm>
          <a:prstGeom prst="rect">
            <a:avLst/>
          </a:prstGeom>
          <a:noFill/>
        </p:spPr>
        <p:txBody>
          <a:bodyPr wrap="none">
            <a:spAutoFit/>
          </a:bodyPr>
          <a:lstStyle/>
          <a:p>
            <a:pPr>
              <a:defRPr/>
            </a:pPr>
            <a:r>
              <a:rPr lang="zh-CN" altLang="en-US"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算法的优缺点</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2"/>
          <p:cNvSpPr txBox="1"/>
          <p:nvPr/>
        </p:nvSpPr>
        <p:spPr>
          <a:xfrm>
            <a:off x="2377868" y="4060441"/>
            <a:ext cx="3211145" cy="2381084"/>
          </a:xfrm>
          <a:prstGeom prst="rect">
            <a:avLst/>
          </a:prstGeom>
          <a:noFill/>
        </p:spPr>
        <p:txBody>
          <a:bodyPr wrap="square" lIns="75549" tIns="37774" rIns="75549" bIns="37774" rtlCol="0">
            <a:spAutoFit/>
          </a:bodyPr>
          <a:lstStyle/>
          <a:p>
            <a:pPr>
              <a:lnSpc>
                <a:spcPct val="120000"/>
              </a:lnSpc>
            </a:pPr>
            <a:r>
              <a:rPr lang="zh-CN" altLang="en-US" dirty="0" smtClean="0"/>
              <a:t>  </a:t>
            </a:r>
            <a:r>
              <a:rPr lang="en-US" altLang="zh-CN" dirty="0" err="1"/>
              <a:t>kd</a:t>
            </a:r>
            <a:r>
              <a:rPr lang="zh-CN" altLang="en-US" dirty="0"/>
              <a:t>树（</a:t>
            </a:r>
            <a:r>
              <a:rPr lang="en-US" altLang="zh-CN" dirty="0"/>
              <a:t>k-dimensional</a:t>
            </a:r>
            <a:r>
              <a:rPr lang="zh-CN" altLang="en-US" dirty="0"/>
              <a:t>树的简称），是一种对</a:t>
            </a:r>
            <a:r>
              <a:rPr lang="en-US" altLang="zh-CN" dirty="0"/>
              <a:t>k</a:t>
            </a:r>
            <a:r>
              <a:rPr lang="zh-CN" altLang="en-US" dirty="0"/>
              <a:t>维空间中的实例点进行存储以便对其进行快速搜索的二叉树结构。利用</a:t>
            </a:r>
            <a:r>
              <a:rPr lang="en-US" altLang="zh-CN" dirty="0" err="1"/>
              <a:t>kd</a:t>
            </a:r>
            <a:r>
              <a:rPr lang="zh-CN" altLang="en-US" dirty="0"/>
              <a:t>树可以省去对大部分数据点的搜索，从而减少搜索的计算量。</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cxnSp>
        <p:nvCxnSpPr>
          <p:cNvPr id="9" name="Straight Connector 560"/>
          <p:cNvCxnSpPr/>
          <p:nvPr/>
        </p:nvCxnSpPr>
        <p:spPr>
          <a:xfrm>
            <a:off x="2207771" y="3641429"/>
            <a:ext cx="339108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561"/>
          <p:cNvCxnSpPr/>
          <p:nvPr/>
        </p:nvCxnSpPr>
        <p:spPr>
          <a:xfrm>
            <a:off x="5579166" y="1915858"/>
            <a:ext cx="19694" cy="4289168"/>
          </a:xfrm>
          <a:prstGeom prst="line">
            <a:avLst/>
          </a:prstGeom>
          <a:ln>
            <a:solidFill>
              <a:schemeClr val="bg1">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46"/>
          <p:cNvSpPr txBox="1"/>
          <p:nvPr/>
        </p:nvSpPr>
        <p:spPr>
          <a:xfrm>
            <a:off x="2116373" y="2252218"/>
            <a:ext cx="3204871" cy="1052852"/>
          </a:xfrm>
          <a:prstGeom prst="rect">
            <a:avLst/>
          </a:prstGeom>
          <a:noFill/>
        </p:spPr>
        <p:txBody>
          <a:bodyPr wrap="square" lIns="80960" tIns="40481" rIns="80960" bIns="40481" rtlCol="0">
            <a:spAutoFit/>
          </a:bodyPr>
          <a:lstStyle/>
          <a:p>
            <a:pPr>
              <a:lnSpc>
                <a:spcPct val="120000"/>
              </a:lnSpc>
            </a:pPr>
            <a:r>
              <a:rPr lang="zh-CN" altLang="en-US" dirty="0"/>
              <a:t>为了提高</a:t>
            </a:r>
            <a:r>
              <a:rPr lang="en-US" altLang="zh-CN" dirty="0" err="1"/>
              <a:t>Knn</a:t>
            </a:r>
            <a:r>
              <a:rPr lang="zh-CN" altLang="en-US" dirty="0"/>
              <a:t>的搜索效率，这里介绍一种可以减少计算距离次数的方法</a:t>
            </a:r>
            <a:r>
              <a:rPr lang="en-US" altLang="zh-CN" dirty="0"/>
              <a:t>———</a:t>
            </a:r>
            <a:r>
              <a:rPr lang="en-US" altLang="zh-CN" dirty="0" err="1"/>
              <a:t>kd</a:t>
            </a:r>
            <a:r>
              <a:rPr lang="zh-CN" altLang="en-US" dirty="0"/>
              <a:t>树方法。</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48" name="文本框 47"/>
          <p:cNvSpPr txBox="1"/>
          <p:nvPr/>
        </p:nvSpPr>
        <p:spPr>
          <a:xfrm>
            <a:off x="4746913" y="653637"/>
            <a:ext cx="1043876" cy="523220"/>
          </a:xfrm>
          <a:prstGeom prst="rect">
            <a:avLst/>
          </a:prstGeom>
          <a:noFill/>
        </p:spPr>
        <p:txBody>
          <a:bodyPr wrap="none">
            <a:spAutoFit/>
          </a:bodyPr>
          <a:lstStyle/>
          <a:p>
            <a:pPr>
              <a:defRPr/>
            </a:pPr>
            <a:r>
              <a:rPr lang="en-US" altLang="zh-CN"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KD</a:t>
            </a:r>
            <a:r>
              <a:rPr lang="zh-CN" altLang="en-US"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树</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sp>
        <p:nvSpPr>
          <p:cNvPr id="50" name="TextBox 42"/>
          <p:cNvSpPr txBox="1"/>
          <p:nvPr/>
        </p:nvSpPr>
        <p:spPr>
          <a:xfrm>
            <a:off x="6114703" y="2038903"/>
            <a:ext cx="3211145" cy="4043077"/>
          </a:xfrm>
          <a:prstGeom prst="rect">
            <a:avLst/>
          </a:prstGeom>
          <a:noFill/>
        </p:spPr>
        <p:txBody>
          <a:bodyPr wrap="square" lIns="75549" tIns="37774" rIns="75549" bIns="37774" rtlCol="0">
            <a:spAutoFit/>
          </a:bodyPr>
          <a:lstStyle/>
          <a:p>
            <a:pPr>
              <a:lnSpc>
                <a:spcPct val="120000"/>
              </a:lnSpc>
            </a:pPr>
            <a:r>
              <a:rPr lang="zh-CN" altLang="en-US" dirty="0" smtClean="0"/>
              <a:t>  </a:t>
            </a:r>
            <a:r>
              <a:rPr lang="en-US" altLang="zh-CN" dirty="0" err="1"/>
              <a:t>kd</a:t>
            </a:r>
            <a:r>
              <a:rPr lang="en-US" altLang="zh-CN" dirty="0"/>
              <a:t> </a:t>
            </a:r>
            <a:r>
              <a:rPr lang="zh-CN" altLang="en-US" dirty="0"/>
              <a:t>树是每个节点均为</a:t>
            </a:r>
            <a:r>
              <a:rPr lang="en-US" altLang="zh-CN" dirty="0"/>
              <a:t>k</a:t>
            </a:r>
            <a:r>
              <a:rPr lang="zh-CN" altLang="en-US" dirty="0"/>
              <a:t>维数值点的二叉树，其上的每个节点代表一个超平面，该超平面垂直于当前划分维度的坐标轴，并在该维度上将空间划分为两部分，一部分在其左子树，另一部分在其右子树。即若当前节点的划分维度为</a:t>
            </a:r>
            <a:r>
              <a:rPr lang="en-US" altLang="zh-CN" dirty="0"/>
              <a:t>d</a:t>
            </a:r>
            <a:r>
              <a:rPr lang="zh-CN" altLang="en-US" dirty="0"/>
              <a:t>，其左子树上所有点在</a:t>
            </a:r>
            <a:r>
              <a:rPr lang="en-US" altLang="zh-CN" dirty="0"/>
              <a:t>d</a:t>
            </a:r>
            <a:r>
              <a:rPr lang="zh-CN" altLang="en-US" dirty="0"/>
              <a:t>维的坐标值均小于当前值，右子树上所有点在</a:t>
            </a:r>
            <a:r>
              <a:rPr lang="en-US" altLang="zh-CN" dirty="0"/>
              <a:t>d</a:t>
            </a:r>
            <a:r>
              <a:rPr lang="zh-CN" altLang="en-US" dirty="0"/>
              <a:t>维的坐标值均大于等于当前值</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866834" y="1482174"/>
            <a:ext cx="4612617" cy="1089529"/>
          </a:xfrm>
          <a:prstGeom prst="rect">
            <a:avLst/>
          </a:prstGeom>
        </p:spPr>
        <p:txBody>
          <a:bodyPr wrap="square">
            <a:spAutoFit/>
          </a:bodyPr>
          <a:lstStyle/>
          <a:p>
            <a:pPr>
              <a:lnSpc>
                <a:spcPct val="120000"/>
              </a:lnSpc>
              <a:spcBef>
                <a:spcPct val="0"/>
              </a:spcBef>
              <a:buNone/>
            </a:pPr>
            <a:r>
              <a:rPr lang="zh-CN" altLang="en-US" dirty="0"/>
              <a:t>构建根节点时，此时的切分维度为</a:t>
            </a:r>
            <a:r>
              <a:rPr lang="en-US" altLang="zh-CN" dirty="0"/>
              <a:t>x</a:t>
            </a:r>
            <a:r>
              <a:rPr lang="zh-CN" altLang="en-US" dirty="0"/>
              <a:t>，如上点集合在</a:t>
            </a:r>
            <a:r>
              <a:rPr lang="en-US" altLang="zh-CN" dirty="0"/>
              <a:t>x</a:t>
            </a:r>
            <a:r>
              <a:rPr lang="zh-CN" altLang="en-US" dirty="0"/>
              <a:t>维从小到大排序为</a:t>
            </a:r>
            <a:r>
              <a:rPr lang="en-US" altLang="zh-CN" dirty="0"/>
              <a:t>(2,3)</a:t>
            </a:r>
            <a:r>
              <a:rPr lang="zh-CN" altLang="en-US" dirty="0"/>
              <a:t>，</a:t>
            </a:r>
            <a:r>
              <a:rPr lang="en-US" altLang="zh-CN" dirty="0"/>
              <a:t>(4,7)</a:t>
            </a:r>
            <a:r>
              <a:rPr lang="zh-CN" altLang="en-US" dirty="0"/>
              <a:t>，</a:t>
            </a:r>
            <a:r>
              <a:rPr lang="en-US" altLang="zh-CN" dirty="0"/>
              <a:t>(5,4)</a:t>
            </a:r>
            <a:r>
              <a:rPr lang="zh-CN" altLang="en-US" dirty="0"/>
              <a:t>，</a:t>
            </a:r>
            <a:r>
              <a:rPr lang="en-US" altLang="zh-CN" dirty="0"/>
              <a:t>(7,2)</a:t>
            </a:r>
            <a:r>
              <a:rPr lang="zh-CN" altLang="en-US" dirty="0"/>
              <a:t>，</a:t>
            </a:r>
            <a:r>
              <a:rPr lang="en-US" altLang="zh-CN" dirty="0"/>
              <a:t>(8,1)</a:t>
            </a:r>
            <a:r>
              <a:rPr lang="zh-CN" altLang="en-US" dirty="0"/>
              <a:t>，</a:t>
            </a:r>
            <a:r>
              <a:rPr lang="en-US" altLang="zh-CN" dirty="0"/>
              <a:t>(9,6)</a:t>
            </a:r>
            <a:r>
              <a:rPr lang="zh-CN" altLang="en-US" dirty="0"/>
              <a:t>；其中值为</a:t>
            </a:r>
            <a:r>
              <a:rPr lang="en-US" altLang="zh-CN" dirty="0"/>
              <a:t>(7,2)</a:t>
            </a:r>
            <a:r>
              <a:rPr lang="zh-CN" altLang="en-US" dirty="0"/>
              <a:t>。</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6" name="Rectangle 135"/>
          <p:cNvSpPr/>
          <p:nvPr/>
        </p:nvSpPr>
        <p:spPr>
          <a:xfrm>
            <a:off x="6959600" y="2606236"/>
            <a:ext cx="4002088" cy="757130"/>
          </a:xfrm>
          <a:prstGeom prst="rect">
            <a:avLst/>
          </a:prstGeom>
        </p:spPr>
        <p:txBody>
          <a:bodyPr>
            <a:spAutoFit/>
          </a:bodyPr>
          <a:lstStyle/>
          <a:p>
            <a:pPr>
              <a:lnSpc>
                <a:spcPct val="120000"/>
              </a:lnSpc>
              <a:spcBef>
                <a:spcPct val="0"/>
              </a:spcBef>
              <a:buNone/>
            </a:pPr>
            <a:r>
              <a:rPr lang="en-US" altLang="zh-CN" dirty="0"/>
              <a:t>(</a:t>
            </a:r>
            <a:r>
              <a:rPr lang="en-US" altLang="zh-CN" dirty="0" smtClean="0"/>
              <a:t>2,3)</a:t>
            </a:r>
            <a:r>
              <a:rPr lang="zh-CN" altLang="en-US" dirty="0"/>
              <a:t>，</a:t>
            </a:r>
            <a:r>
              <a:rPr lang="en-US" altLang="zh-CN" dirty="0"/>
              <a:t>(4,7)</a:t>
            </a:r>
            <a:r>
              <a:rPr lang="zh-CN" altLang="en-US" dirty="0"/>
              <a:t>，</a:t>
            </a:r>
            <a:r>
              <a:rPr lang="en-US" altLang="zh-CN" dirty="0"/>
              <a:t>(5,4)</a:t>
            </a:r>
            <a:r>
              <a:rPr lang="zh-CN" altLang="en-US" dirty="0"/>
              <a:t>挂在</a:t>
            </a:r>
            <a:r>
              <a:rPr lang="en-US" altLang="zh-CN" dirty="0"/>
              <a:t>(7,2)</a:t>
            </a:r>
            <a:r>
              <a:rPr lang="zh-CN" altLang="en-US" dirty="0"/>
              <a:t>节点的左子树，</a:t>
            </a:r>
            <a:r>
              <a:rPr lang="en-US" altLang="zh-CN" dirty="0"/>
              <a:t>(8,1)</a:t>
            </a:r>
            <a:r>
              <a:rPr lang="zh-CN" altLang="en-US" dirty="0"/>
              <a:t>，</a:t>
            </a:r>
            <a:r>
              <a:rPr lang="en-US" altLang="zh-CN" dirty="0"/>
              <a:t>(9,6)</a:t>
            </a:r>
            <a:r>
              <a:rPr lang="zh-CN" altLang="en-US" dirty="0"/>
              <a:t>挂在</a:t>
            </a:r>
            <a:r>
              <a:rPr lang="en-US" altLang="zh-CN" dirty="0"/>
              <a:t>(7,2)</a:t>
            </a:r>
            <a:r>
              <a:rPr lang="zh-CN" altLang="en-US" dirty="0"/>
              <a:t>节点的右子树。</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9" name="Rectangle 138"/>
          <p:cNvSpPr/>
          <p:nvPr/>
        </p:nvSpPr>
        <p:spPr>
          <a:xfrm>
            <a:off x="6959600" y="3444308"/>
            <a:ext cx="4002088" cy="1399935"/>
          </a:xfrm>
          <a:prstGeom prst="rect">
            <a:avLst/>
          </a:prstGeom>
        </p:spPr>
        <p:txBody>
          <a:bodyPr>
            <a:spAutoFit/>
          </a:bodyPr>
          <a:lstStyle/>
          <a:p>
            <a:pPr>
              <a:lnSpc>
                <a:spcPct val="120000"/>
              </a:lnSpc>
              <a:spcBef>
                <a:spcPct val="0"/>
              </a:spcBef>
              <a:buNone/>
            </a:pPr>
            <a:r>
              <a:rPr lang="zh-CN" altLang="en-US" dirty="0"/>
              <a:t>构建</a:t>
            </a:r>
            <a:r>
              <a:rPr lang="en-US" altLang="zh-CN" dirty="0"/>
              <a:t>(7,2)</a:t>
            </a:r>
            <a:r>
              <a:rPr lang="zh-CN" altLang="en-US" dirty="0"/>
              <a:t>节点的左子树时，点集合</a:t>
            </a:r>
            <a:r>
              <a:rPr lang="en-US" altLang="zh-CN" dirty="0"/>
              <a:t>(2,3)</a:t>
            </a:r>
            <a:r>
              <a:rPr lang="zh-CN" altLang="en-US" dirty="0"/>
              <a:t>，</a:t>
            </a:r>
            <a:r>
              <a:rPr lang="en-US" altLang="zh-CN" dirty="0"/>
              <a:t>(4,7)</a:t>
            </a:r>
            <a:r>
              <a:rPr lang="zh-CN" altLang="en-US" dirty="0"/>
              <a:t>，</a:t>
            </a:r>
            <a:r>
              <a:rPr lang="en-US" altLang="zh-CN" dirty="0"/>
              <a:t>(5,4)</a:t>
            </a:r>
            <a:r>
              <a:rPr lang="zh-CN" altLang="en-US" dirty="0"/>
              <a:t>此时的切分维度为</a:t>
            </a:r>
            <a:r>
              <a:rPr lang="en-US" altLang="zh-CN" dirty="0"/>
              <a:t>y</a:t>
            </a:r>
            <a:r>
              <a:rPr lang="zh-CN" altLang="en-US" dirty="0"/>
              <a:t>，中值为</a:t>
            </a:r>
            <a:r>
              <a:rPr lang="en-US" altLang="zh-CN" dirty="0"/>
              <a:t>(5,4)</a:t>
            </a:r>
            <a:r>
              <a:rPr lang="zh-CN" altLang="en-US" dirty="0"/>
              <a:t>作为分割平面，</a:t>
            </a:r>
            <a:r>
              <a:rPr lang="en-US" altLang="zh-CN" dirty="0"/>
              <a:t>(2,3)</a:t>
            </a:r>
            <a:r>
              <a:rPr lang="zh-CN" altLang="en-US" dirty="0"/>
              <a:t>挂在其左子树，</a:t>
            </a:r>
            <a:r>
              <a:rPr lang="en-US" altLang="zh-CN" dirty="0"/>
              <a:t>(4,7)</a:t>
            </a:r>
            <a:r>
              <a:rPr lang="zh-CN" altLang="en-US" dirty="0"/>
              <a:t>挂在其右子树。</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42" name="Rectangle 141"/>
          <p:cNvSpPr/>
          <p:nvPr/>
        </p:nvSpPr>
        <p:spPr>
          <a:xfrm>
            <a:off x="6959600" y="4935939"/>
            <a:ext cx="4002088" cy="1399935"/>
          </a:xfrm>
          <a:prstGeom prst="rect">
            <a:avLst/>
          </a:prstGeom>
        </p:spPr>
        <p:txBody>
          <a:bodyPr>
            <a:spAutoFit/>
          </a:bodyPr>
          <a:lstStyle/>
          <a:p>
            <a:pPr>
              <a:lnSpc>
                <a:spcPct val="120000"/>
              </a:lnSpc>
              <a:spcBef>
                <a:spcPct val="0"/>
              </a:spcBef>
              <a:buNone/>
            </a:pPr>
            <a:r>
              <a:rPr lang="zh-CN" altLang="en-US" dirty="0"/>
              <a:t>构建</a:t>
            </a:r>
            <a:r>
              <a:rPr lang="en-US" altLang="zh-CN" dirty="0"/>
              <a:t>(7,2)</a:t>
            </a:r>
            <a:r>
              <a:rPr lang="zh-CN" altLang="en-US" dirty="0"/>
              <a:t>节点的右子树时，点集合</a:t>
            </a:r>
            <a:r>
              <a:rPr lang="en-US" altLang="zh-CN" dirty="0"/>
              <a:t>(8,1)</a:t>
            </a:r>
            <a:r>
              <a:rPr lang="zh-CN" altLang="en-US" dirty="0"/>
              <a:t>，</a:t>
            </a:r>
            <a:r>
              <a:rPr lang="en-US" altLang="zh-CN" dirty="0"/>
              <a:t>(9,6)</a:t>
            </a:r>
            <a:r>
              <a:rPr lang="zh-CN" altLang="en-US" dirty="0"/>
              <a:t>此时的切分维度也为</a:t>
            </a:r>
            <a:r>
              <a:rPr lang="en-US" altLang="zh-CN" dirty="0"/>
              <a:t>y</a:t>
            </a:r>
            <a:r>
              <a:rPr lang="zh-CN" altLang="en-US" dirty="0"/>
              <a:t>，中值为</a:t>
            </a:r>
            <a:r>
              <a:rPr lang="en-US" altLang="zh-CN" dirty="0"/>
              <a:t>(9,6)</a:t>
            </a:r>
            <a:r>
              <a:rPr lang="zh-CN" altLang="en-US" dirty="0"/>
              <a:t>作为分割平面，</a:t>
            </a:r>
            <a:r>
              <a:rPr lang="en-US" altLang="zh-CN" dirty="0"/>
              <a:t>(8,1)</a:t>
            </a:r>
            <a:r>
              <a:rPr lang="zh-CN" altLang="en-US" dirty="0"/>
              <a:t>挂在其左子树。</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 name="文本框 14"/>
          <p:cNvSpPr txBox="1"/>
          <p:nvPr/>
        </p:nvSpPr>
        <p:spPr>
          <a:xfrm>
            <a:off x="4746913" y="653637"/>
            <a:ext cx="2480166" cy="523220"/>
          </a:xfrm>
          <a:prstGeom prst="rect">
            <a:avLst/>
          </a:prstGeom>
          <a:noFill/>
        </p:spPr>
        <p:txBody>
          <a:bodyPr wrap="none">
            <a:spAutoFit/>
          </a:bodyPr>
          <a:lstStyle/>
          <a:p>
            <a:pPr>
              <a:defRPr/>
            </a:pPr>
            <a:r>
              <a:rPr lang="zh-CN" altLang="en-US"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如何构造</a:t>
            </a:r>
            <a:r>
              <a:rPr lang="en-US" altLang="zh-CN"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KD</a:t>
            </a:r>
            <a:r>
              <a:rPr lang="zh-CN" altLang="en-US" sz="2800" dirty="0" smtClean="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rPr>
              <a:t>树</a:t>
            </a:r>
            <a:endParaRPr lang="zh-CN" altLang="en-US" sz="2800" dirty="0">
              <a:solidFill>
                <a:schemeClr val="accent2"/>
              </a:solidFill>
              <a:latin typeface="宋体" panose="02010600030101010101" pitchFamily="2" charset="-122"/>
              <a:ea typeface="宋体" panose="02010600030101010101" pitchFamily="2" charset="-122"/>
              <a:cs typeface="+mn-ea"/>
              <a:sym typeface="Source Han Serif SC" panose="02020400000000000000" pitchFamily="18" charset="-122"/>
            </a:endParaRPr>
          </a:p>
        </p:txBody>
      </p:sp>
      <p:pic>
        <p:nvPicPr>
          <p:cNvPr id="5" name="图片占位符 4"/>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4768" b="4768"/>
          <a:stretch>
            <a:fillRect/>
          </a:stretch>
        </p:blipFill>
        <p:spPr>
          <a:xfrm>
            <a:off x="478431" y="1835151"/>
            <a:ext cx="5679105" cy="3651212"/>
          </a:xfrm>
        </p:spPr>
      </p:pic>
      <p:sp>
        <p:nvSpPr>
          <p:cNvPr id="16" name="Oval 124"/>
          <p:cNvSpPr/>
          <p:nvPr/>
        </p:nvSpPr>
        <p:spPr>
          <a:xfrm>
            <a:off x="5671760" y="1489075"/>
            <a:ext cx="614363" cy="6143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1</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7" name="Oval 134"/>
          <p:cNvSpPr/>
          <p:nvPr/>
        </p:nvSpPr>
        <p:spPr>
          <a:xfrm>
            <a:off x="5687223" y="2606236"/>
            <a:ext cx="614363" cy="614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2</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8" name="Oval 137"/>
          <p:cNvSpPr/>
          <p:nvPr/>
        </p:nvSpPr>
        <p:spPr>
          <a:xfrm>
            <a:off x="5687223" y="3754617"/>
            <a:ext cx="614363" cy="6143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3</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9" name="Oval 140"/>
          <p:cNvSpPr/>
          <p:nvPr/>
        </p:nvSpPr>
        <p:spPr>
          <a:xfrm>
            <a:off x="5687223" y="4831828"/>
            <a:ext cx="614363" cy="6143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dirty="0" smtClean="0">
                <a:solidFill>
                  <a:schemeClr val="bg1"/>
                </a:solidFill>
                <a:latin typeface="宋体" panose="02010600030101010101" pitchFamily="2" charset="-122"/>
                <a:ea typeface="宋体" panose="02010600030101010101" pitchFamily="2" charset="-122"/>
                <a:sym typeface="Source Han Serif SC" panose="02020400000000000000" pitchFamily="18" charset="-122"/>
              </a:rPr>
              <a:t>4</a:t>
            </a:r>
            <a:endParaRPr lang="en-US" altLang="zh-CN" dirty="0">
              <a:solidFill>
                <a:schemeClr val="bg1"/>
              </a:solidFill>
              <a:latin typeface="宋体" panose="02010600030101010101" pitchFamily="2" charset="-122"/>
              <a:ea typeface="宋体" panose="02010600030101010101" pitchFamily="2"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par>
    </p:tnLst>
  </p:timing>
</p:sld>
</file>

<file path=ppt/tags/tag1.xml><?xml version="1.0" encoding="utf-8"?>
<p:tagLst xmlns:p="http://schemas.openxmlformats.org/presentationml/2006/main">
  <p:tag name="ISLIDE.DIAGRAM" val="40792eee-7d05-473b-bd17-5eef763a17fa"/>
</p:tagLst>
</file>

<file path=ppt/tags/tag2.xml><?xml version="1.0" encoding="utf-8"?>
<p:tagLst xmlns:p="http://schemas.openxmlformats.org/presentationml/2006/main">
  <p:tag name="PA" val="v4.3.3"/>
</p:tagLst>
</file>

<file path=ppt/tags/tag3.xml><?xml version="1.0" encoding="utf-8"?>
<p:tagLst xmlns:p="http://schemas.openxmlformats.org/presentationml/2006/main">
  <p:tag name="PA" val="v4.3.3"/>
</p:tagLst>
</file>

<file path=ppt/theme/theme1.xml><?xml version="1.0" encoding="utf-8"?>
<a:theme xmlns:a="http://schemas.openxmlformats.org/drawingml/2006/main" name="AAAAAAAAAAAA）">
  <a:themeElements>
    <a:clrScheme name="自定义 119">
      <a:dk1>
        <a:sysClr val="windowText" lastClr="000000"/>
      </a:dk1>
      <a:lt1>
        <a:sysClr val="window" lastClr="FFFFFF"/>
      </a:lt1>
      <a:dk2>
        <a:srgbClr val="44546A"/>
      </a:dk2>
      <a:lt2>
        <a:srgbClr val="E7E6E6"/>
      </a:lt2>
      <a:accent1>
        <a:srgbClr val="709479"/>
      </a:accent1>
      <a:accent2>
        <a:srgbClr val="537562"/>
      </a:accent2>
      <a:accent3>
        <a:srgbClr val="709479"/>
      </a:accent3>
      <a:accent4>
        <a:srgbClr val="537562"/>
      </a:accent4>
      <a:accent5>
        <a:srgbClr val="709479"/>
      </a:accent5>
      <a:accent6>
        <a:srgbClr val="537562"/>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6255</Words>
  <Application>WPS 演示</Application>
  <PresentationFormat>宽屏</PresentationFormat>
  <Paragraphs>615</Paragraphs>
  <Slides>52</Slides>
  <Notes>18</Notes>
  <HiddenSlides>0</HiddenSlides>
  <MMClips>1</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21</vt:i4>
      </vt:variant>
      <vt:variant>
        <vt:lpstr>幻灯片标题</vt:lpstr>
      </vt:variant>
      <vt:variant>
        <vt:i4>52</vt:i4>
      </vt:variant>
    </vt:vector>
  </HeadingPairs>
  <TitlesOfParts>
    <vt:vector size="93" baseType="lpstr">
      <vt:lpstr>Arial</vt:lpstr>
      <vt:lpstr>宋体</vt:lpstr>
      <vt:lpstr>Wingdings</vt:lpstr>
      <vt:lpstr>Calibri Light</vt:lpstr>
      <vt:lpstr>微软雅黑</vt:lpstr>
      <vt:lpstr>Source Han Serif SC</vt:lpstr>
      <vt:lpstr>Bahnschrift</vt:lpstr>
      <vt:lpstr>Lato Light</vt:lpstr>
      <vt:lpstr>MS PGothic</vt:lpstr>
      <vt:lpstr>Segoe Print</vt:lpstr>
      <vt:lpstr>Bahnschrift SemiBold</vt:lpstr>
      <vt:lpstr>Source Sans Pro ExtraLight</vt:lpstr>
      <vt:lpstr>Segoe UI Black</vt:lpstr>
      <vt:lpstr>Calibri</vt:lpstr>
      <vt:lpstr>Arial Unicode MS</vt:lpstr>
      <vt:lpstr>等线</vt:lpstr>
      <vt:lpstr>仿宋</vt:lpstr>
      <vt:lpstr>等线 Light</vt:lpstr>
      <vt:lpstr>Calibri Light</vt:lpstr>
      <vt:lpstr>AAAAAAAAAAAA）</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文本分类</vt:lpstr>
      <vt:lpstr>回归                   用户产品推荐</vt:lpstr>
      <vt:lpstr>PowerPoint 演示文稿</vt:lpstr>
      <vt:lpstr>PowerPoint 演示文稿</vt:lpstr>
      <vt:lpstr>PowerPoint 演示文稿</vt:lpstr>
      <vt:lpstr>PowerPoint 演示文稿</vt:lpstr>
      <vt:lpstr>PowerPoint 演示文稿</vt:lpstr>
      <vt:lpstr>PowerPoint 演示文稿</vt:lpstr>
      <vt:lpstr>人工鱼群算法二元非线性函数寻优</vt:lpstr>
      <vt:lpstr>PowerPoint 演示文稿</vt:lpstr>
      <vt:lpstr>PowerPoint 演示文稿</vt:lpstr>
      <vt:lpstr>人工鱼的数学描述</vt:lpstr>
      <vt:lpstr>变量参数</vt:lpstr>
      <vt:lpstr>主要函数</vt:lpstr>
      <vt:lpstr>PowerPoint 演示文稿</vt:lpstr>
      <vt:lpstr>PowerPoint 演示文稿</vt:lpstr>
      <vt:lpstr>Step1.鱼群初始化</vt:lpstr>
      <vt:lpstr>Step2.觅食行为</vt:lpstr>
      <vt:lpstr>Step3.聚群行为</vt:lpstr>
      <vt:lpstr>Step4.追尾行为</vt:lpstr>
      <vt:lpstr>Step5.目标函数</vt:lpstr>
      <vt:lpstr>PowerPoint 演示文稿</vt:lpstr>
      <vt:lpstr>拥挤度因子δ对优化的影响</vt:lpstr>
      <vt:lpstr>拥挤度因子的作用机理</vt:lpstr>
      <vt:lpstr>拥挤度因子的影响</vt:lpstr>
      <vt:lpstr>人工鱼群算法特点</vt:lpstr>
      <vt:lpstr>优点</vt:lpstr>
      <vt:lpstr>算法改进的几个方向</vt:lpstr>
      <vt:lpstr>文本相似度计算与智能组卷</vt:lpstr>
      <vt:lpstr>PowerPoint 演示文稿</vt:lpstr>
      <vt:lpstr>PowerPoint 演示文稿</vt:lpstr>
      <vt:lpstr>PowerPoint 演示文稿</vt:lpstr>
      <vt:lpstr>PowerPoint 演示文稿</vt:lpstr>
      <vt:lpstr>PowerPoint 演示文稿</vt:lpstr>
      <vt:lpstr>PowerPoint 演示文稿</vt:lpstr>
      <vt:lpstr>KNN的智能组卷应用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3-0402-9绿叶可爱简洁计划总结PPT模板</dc:title>
  <dc:creator>Administrator</dc:creator>
  <cp:lastModifiedBy>ASUS</cp:lastModifiedBy>
  <cp:revision>161</cp:revision>
  <dcterms:created xsi:type="dcterms:W3CDTF">2018-11-23T08:49:00Z</dcterms:created>
  <dcterms:modified xsi:type="dcterms:W3CDTF">2019-04-16T01:47:51Z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