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2" r:id="rId4"/>
    <p:sldId id="263" r:id="rId5"/>
    <p:sldId id="261" r:id="rId6"/>
    <p:sldId id="256" r:id="rId7"/>
    <p:sldId id="258"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8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3"/>
  </p:normalViewPr>
  <p:slideViewPr>
    <p:cSldViewPr snapToGrid="0">
      <p:cViewPr>
        <p:scale>
          <a:sx n="196" d="100"/>
          <a:sy n="196" d="100"/>
        </p:scale>
        <p:origin x="144"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FCF1C-B07B-2AFE-063A-73D2886C82B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D25C88C-F0A9-6437-BDF1-A81C0D797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B4B3BCC-02E0-240C-1109-01A80103D98B}"/>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5" name="页脚占位符 4">
            <a:extLst>
              <a:ext uri="{FF2B5EF4-FFF2-40B4-BE49-F238E27FC236}">
                <a16:creationId xmlns:a16="http://schemas.microsoft.com/office/drawing/2014/main" id="{301BDA4C-8912-9797-34A7-BC92F4C333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71363E8-4040-F008-6E40-8DBF41DD2542}"/>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146029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B0CA4-4AEE-D4EC-C897-22D4247D828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5965AF8-FAD3-9FAE-E338-4CF0AFC8696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1B465D5-7197-96B3-DDD8-0FD16ADEE874}"/>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5" name="页脚占位符 4">
            <a:extLst>
              <a:ext uri="{FF2B5EF4-FFF2-40B4-BE49-F238E27FC236}">
                <a16:creationId xmlns:a16="http://schemas.microsoft.com/office/drawing/2014/main" id="{B23F8ED0-FBCF-8B22-C177-FD4B94CB4C5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C63B9FD-C9B8-A754-2869-B52068D91E71}"/>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169697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D1F296-E8B0-B140-A860-C14F1688104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DBB92C5-68F5-C10F-B585-2A3DA0756AA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8C6C07-9B66-CCB0-4854-3907D9C535CF}"/>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5" name="页脚占位符 4">
            <a:extLst>
              <a:ext uri="{FF2B5EF4-FFF2-40B4-BE49-F238E27FC236}">
                <a16:creationId xmlns:a16="http://schemas.microsoft.com/office/drawing/2014/main" id="{CD8CE664-3162-819F-C8A1-4C200A8441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B322526-7FC3-CDFA-33CD-BB701CAAE011}"/>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294701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EBA4A-70DB-A08F-04A8-9FC916D925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6756C82-2509-65C6-EC31-F7D706F804C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705DCB9-105C-CF2B-8648-B51B7263C82C}"/>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5" name="页脚占位符 4">
            <a:extLst>
              <a:ext uri="{FF2B5EF4-FFF2-40B4-BE49-F238E27FC236}">
                <a16:creationId xmlns:a16="http://schemas.microsoft.com/office/drawing/2014/main" id="{60C00F4B-17CD-268F-4B38-A2C0061EFD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C2D25C-940E-1546-94A1-3A178ED1AE19}"/>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206133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05371-3994-DDC8-7112-F15DF2A752A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865B444-0229-A04D-359D-F43ACC74B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7201303-B8AC-7AE4-AEA8-6ED6F093F8A3}"/>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5" name="页脚占位符 4">
            <a:extLst>
              <a:ext uri="{FF2B5EF4-FFF2-40B4-BE49-F238E27FC236}">
                <a16:creationId xmlns:a16="http://schemas.microsoft.com/office/drawing/2014/main" id="{28B4A30B-8995-4C5D-A408-41DF3F6C3CE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148C45-5247-8C5D-44E8-EF4BFD53731F}"/>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27367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0504C-8622-C797-B917-E7E8461846E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77CA5FF-9BCC-D38A-AF35-2B17EA93269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553CC14-2498-A914-E6DF-1E7572C6A01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B4565F1-4063-3D5F-A3F1-C0C33DF590BB}"/>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6" name="页脚占位符 5">
            <a:extLst>
              <a:ext uri="{FF2B5EF4-FFF2-40B4-BE49-F238E27FC236}">
                <a16:creationId xmlns:a16="http://schemas.microsoft.com/office/drawing/2014/main" id="{9B8C607B-B07E-8C9B-1E07-9A678415F6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275DD11-B480-5B16-EEE2-6FCF6D0197C8}"/>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129679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8B5D2-B14C-DDDA-0628-70DE9FF2625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84FBDDF-1940-F4E2-B9CA-B75FF27C1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1F88AF9-E213-05A5-1CB6-1DC66A69057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09F8BFD-6717-780C-0919-1440567A1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88FE961-3421-0CB6-9DA4-A56B1A71B46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CFA1782-C370-19AE-9DA6-DFB3755F8212}"/>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8" name="页脚占位符 7">
            <a:extLst>
              <a:ext uri="{FF2B5EF4-FFF2-40B4-BE49-F238E27FC236}">
                <a16:creationId xmlns:a16="http://schemas.microsoft.com/office/drawing/2014/main" id="{5E4B116A-67CE-D1CB-5FF1-D5121E54BBE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6A34492-ADA9-84EF-8FDB-579757C77CA5}"/>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49627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58EBD-D36D-9D06-9ADE-E05221AF8B2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818E0CA-BA40-870C-6BB5-3C945C9516B2}"/>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4" name="页脚占位符 3">
            <a:extLst>
              <a:ext uri="{FF2B5EF4-FFF2-40B4-BE49-F238E27FC236}">
                <a16:creationId xmlns:a16="http://schemas.microsoft.com/office/drawing/2014/main" id="{5371A85C-E2A4-75F7-BEDF-2A5740FB884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C211822-0354-29BF-D28B-352186C5EBFB}"/>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119717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39F72E-B3E7-E0B5-6FB3-EED3F71545C4}"/>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3" name="页脚占位符 2">
            <a:extLst>
              <a:ext uri="{FF2B5EF4-FFF2-40B4-BE49-F238E27FC236}">
                <a16:creationId xmlns:a16="http://schemas.microsoft.com/office/drawing/2014/main" id="{88111B9E-D855-011D-E9D9-F2688A2240D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8900C08-6913-B5E2-3511-4A8011B789E9}"/>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364649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1D692-186E-3FCF-E6D0-BE896089E7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E23FC97-C165-B3CA-7E80-19129A7D3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4CD30D6-B7F7-9498-AC23-5B5A5293F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ADAA1FF-2ED2-028A-98E3-A22E2DE80EAE}"/>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6" name="页脚占位符 5">
            <a:extLst>
              <a:ext uri="{FF2B5EF4-FFF2-40B4-BE49-F238E27FC236}">
                <a16:creationId xmlns:a16="http://schemas.microsoft.com/office/drawing/2014/main" id="{C7D8215D-7440-CDDC-C50B-C73F4FE4F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0FC104-B569-AE1E-FDAA-C0FD7D625D67}"/>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210378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A4A59-ABAB-E598-4DAE-6A46BA80576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25B21CF-F558-BEEB-4CD2-C744D4DA3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DA9F036-20D7-3F69-DE9F-1336DDF6D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23B3FC-0CEC-B269-3252-8578399EBF4E}"/>
              </a:ext>
            </a:extLst>
          </p:cNvPr>
          <p:cNvSpPr>
            <a:spLocks noGrp="1"/>
          </p:cNvSpPr>
          <p:nvPr>
            <p:ph type="dt" sz="half" idx="10"/>
          </p:nvPr>
        </p:nvSpPr>
        <p:spPr/>
        <p:txBody>
          <a:bodyPr/>
          <a:lstStyle/>
          <a:p>
            <a:fld id="{D0FEC2A2-6D22-E943-9C15-D78477D2F245}" type="datetimeFigureOut">
              <a:rPr kumimoji="1" lang="zh-CN" altLang="en-US" smtClean="0"/>
              <a:t>2023/11/17</a:t>
            </a:fld>
            <a:endParaRPr kumimoji="1" lang="zh-CN" altLang="en-US"/>
          </a:p>
        </p:txBody>
      </p:sp>
      <p:sp>
        <p:nvSpPr>
          <p:cNvPr id="6" name="页脚占位符 5">
            <a:extLst>
              <a:ext uri="{FF2B5EF4-FFF2-40B4-BE49-F238E27FC236}">
                <a16:creationId xmlns:a16="http://schemas.microsoft.com/office/drawing/2014/main" id="{40A6BC15-3A1A-D63B-56E0-C842E490AE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73BC94-93C7-5A75-84DE-46E7B1706D1C}"/>
              </a:ext>
            </a:extLst>
          </p:cNvPr>
          <p:cNvSpPr>
            <a:spLocks noGrp="1"/>
          </p:cNvSpPr>
          <p:nvPr>
            <p:ph type="sldNum" sz="quarter" idx="12"/>
          </p:nvPr>
        </p:nvSpPr>
        <p:spPr/>
        <p:txBody>
          <a:body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135245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03999B-B170-C78D-9188-8D6B3034A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1D38B8B-397B-4A81-82D9-DCA8B5325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E628CA7-8766-F9FA-EED7-3345BA31A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EC2A2-6D22-E943-9C15-D78477D2F245}" type="datetimeFigureOut">
              <a:rPr kumimoji="1" lang="zh-CN" altLang="en-US" smtClean="0"/>
              <a:t>2023/11/17</a:t>
            </a:fld>
            <a:endParaRPr kumimoji="1" lang="zh-CN" altLang="en-US"/>
          </a:p>
        </p:txBody>
      </p:sp>
      <p:sp>
        <p:nvSpPr>
          <p:cNvPr id="5" name="页脚占位符 4">
            <a:extLst>
              <a:ext uri="{FF2B5EF4-FFF2-40B4-BE49-F238E27FC236}">
                <a16:creationId xmlns:a16="http://schemas.microsoft.com/office/drawing/2014/main" id="{7B74D563-F968-27C7-152E-58F5BCE95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681DDD2-0FBF-43FC-7218-24C0E57BD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09627-94C5-4E4C-8045-7B286B8E77B1}" type="slidenum">
              <a:rPr kumimoji="1" lang="zh-CN" altLang="en-US" smtClean="0"/>
              <a:t>‹#›</a:t>
            </a:fld>
            <a:endParaRPr kumimoji="1" lang="zh-CN" altLang="en-US"/>
          </a:p>
        </p:txBody>
      </p:sp>
    </p:spTree>
    <p:extLst>
      <p:ext uri="{BB962C8B-B14F-4D97-AF65-F5344CB8AC3E}">
        <p14:creationId xmlns:p14="http://schemas.microsoft.com/office/powerpoint/2010/main" val="68022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unmannedlab/RELLIS-3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AAE11B-3668-EBC9-1FE9-A12E12210540}"/>
              </a:ext>
            </a:extLst>
          </p:cNvPr>
          <p:cNvPicPr>
            <a:picLocks noChangeAspect="1"/>
          </p:cNvPicPr>
          <p:nvPr/>
        </p:nvPicPr>
        <p:blipFill>
          <a:blip r:embed="rId2"/>
          <a:stretch>
            <a:fillRect/>
          </a:stretch>
        </p:blipFill>
        <p:spPr>
          <a:xfrm>
            <a:off x="318940" y="908873"/>
            <a:ext cx="5540299" cy="2217501"/>
          </a:xfrm>
          <a:prstGeom prst="rect">
            <a:avLst/>
          </a:prstGeom>
        </p:spPr>
      </p:pic>
      <p:pic>
        <p:nvPicPr>
          <p:cNvPr id="7" name="图片 6">
            <a:extLst>
              <a:ext uri="{FF2B5EF4-FFF2-40B4-BE49-F238E27FC236}">
                <a16:creationId xmlns:a16="http://schemas.microsoft.com/office/drawing/2014/main" id="{CF9E4E07-6234-CFEA-9E06-79427C590DBB}"/>
              </a:ext>
            </a:extLst>
          </p:cNvPr>
          <p:cNvPicPr>
            <a:picLocks noChangeAspect="1"/>
          </p:cNvPicPr>
          <p:nvPr/>
        </p:nvPicPr>
        <p:blipFill>
          <a:blip r:embed="rId3"/>
          <a:stretch>
            <a:fillRect/>
          </a:stretch>
        </p:blipFill>
        <p:spPr>
          <a:xfrm>
            <a:off x="153294" y="2968986"/>
            <a:ext cx="6153682" cy="3658946"/>
          </a:xfrm>
          <a:prstGeom prst="rect">
            <a:avLst/>
          </a:prstGeom>
        </p:spPr>
      </p:pic>
      <p:pic>
        <p:nvPicPr>
          <p:cNvPr id="8" name="图片 7">
            <a:extLst>
              <a:ext uri="{FF2B5EF4-FFF2-40B4-BE49-F238E27FC236}">
                <a16:creationId xmlns:a16="http://schemas.microsoft.com/office/drawing/2014/main" id="{653B91FB-7231-6749-B165-094A34903739}"/>
              </a:ext>
            </a:extLst>
          </p:cNvPr>
          <p:cNvPicPr>
            <a:picLocks noChangeAspect="1"/>
          </p:cNvPicPr>
          <p:nvPr/>
        </p:nvPicPr>
        <p:blipFill>
          <a:blip r:embed="rId4"/>
          <a:stretch>
            <a:fillRect/>
          </a:stretch>
        </p:blipFill>
        <p:spPr>
          <a:xfrm>
            <a:off x="6903313" y="1031433"/>
            <a:ext cx="4229100" cy="1778000"/>
          </a:xfrm>
          <a:prstGeom prst="rect">
            <a:avLst/>
          </a:prstGeom>
        </p:spPr>
      </p:pic>
      <p:sp>
        <p:nvSpPr>
          <p:cNvPr id="9" name="文本框 8">
            <a:extLst>
              <a:ext uri="{FF2B5EF4-FFF2-40B4-BE49-F238E27FC236}">
                <a16:creationId xmlns:a16="http://schemas.microsoft.com/office/drawing/2014/main" id="{E61E55F1-6F63-6F0F-A3EC-693074DA4C57}"/>
              </a:ext>
            </a:extLst>
          </p:cNvPr>
          <p:cNvSpPr txBox="1"/>
          <p:nvPr/>
        </p:nvSpPr>
        <p:spPr>
          <a:xfrm>
            <a:off x="7319321" y="3106334"/>
            <a:ext cx="2874505" cy="430887"/>
          </a:xfrm>
          <a:prstGeom prst="rect">
            <a:avLst/>
          </a:prstGeom>
          <a:noFill/>
        </p:spPr>
        <p:txBody>
          <a:bodyPr wrap="none" rtlCol="0">
            <a:spAutoFit/>
          </a:bodyPr>
          <a:lstStyle/>
          <a:p>
            <a:r>
              <a:rPr kumimoji="1" lang="zh-CN" altLang="en-US" sz="1100" dirty="0"/>
              <a:t>消息类型</a:t>
            </a:r>
            <a:r>
              <a:rPr kumimoji="1" lang="en-US" altLang="zh-CN" sz="1100" dirty="0"/>
              <a:t>(message type)</a:t>
            </a:r>
            <a:r>
              <a:rPr kumimoji="1" lang="zh-CN" altLang="en-US" sz="1100" dirty="0"/>
              <a:t>：</a:t>
            </a:r>
            <a:r>
              <a:rPr kumimoji="1" lang="en-US" altLang="zh-CN" sz="1100" dirty="0"/>
              <a:t>PCLPointCloud2…</a:t>
            </a:r>
          </a:p>
          <a:p>
            <a:r>
              <a:rPr kumimoji="1" lang="zh-CN" altLang="en-US" sz="1100" dirty="0"/>
              <a:t>话题（</a:t>
            </a:r>
            <a:r>
              <a:rPr kumimoji="1" lang="en-US" altLang="zh-CN" sz="1100" dirty="0"/>
              <a:t>topic</a:t>
            </a:r>
            <a:r>
              <a:rPr kumimoji="1" lang="zh-CN" altLang="en-US" sz="1100" dirty="0"/>
              <a:t>）</a:t>
            </a:r>
            <a:r>
              <a:rPr kumimoji="1" lang="en-US" altLang="zh-CN" sz="1100" dirty="0"/>
              <a:t>:</a:t>
            </a:r>
            <a:r>
              <a:rPr kumimoji="1" lang="zh-CN" altLang="en-US" sz="1100" dirty="0"/>
              <a:t>“</a:t>
            </a:r>
            <a:r>
              <a:rPr kumimoji="1" lang="en-US" altLang="zh-CN" sz="1100" dirty="0"/>
              <a:t>road</a:t>
            </a:r>
            <a:r>
              <a:rPr kumimoji="1" lang="zh-CN" altLang="en-US" sz="1100" dirty="0"/>
              <a:t>”“</a:t>
            </a:r>
            <a:r>
              <a:rPr kumimoji="1" lang="en-US" altLang="zh-CN" sz="1100" dirty="0"/>
              <a:t>curb</a:t>
            </a:r>
            <a:r>
              <a:rPr kumimoji="1" lang="zh-CN" altLang="en-US" sz="1100" dirty="0"/>
              <a:t>”</a:t>
            </a:r>
            <a:r>
              <a:rPr kumimoji="1" lang="en-US" altLang="zh-CN" sz="1100" dirty="0"/>
              <a:t>…</a:t>
            </a:r>
          </a:p>
        </p:txBody>
      </p:sp>
      <p:sp>
        <p:nvSpPr>
          <p:cNvPr id="11" name="文本框 10">
            <a:extLst>
              <a:ext uri="{FF2B5EF4-FFF2-40B4-BE49-F238E27FC236}">
                <a16:creationId xmlns:a16="http://schemas.microsoft.com/office/drawing/2014/main" id="{FB8E242A-B7E1-68B3-81EE-CB93AE490834}"/>
              </a:ext>
            </a:extLst>
          </p:cNvPr>
          <p:cNvSpPr txBox="1"/>
          <p:nvPr/>
        </p:nvSpPr>
        <p:spPr>
          <a:xfrm>
            <a:off x="487017" y="407504"/>
            <a:ext cx="902811" cy="369332"/>
          </a:xfrm>
          <a:prstGeom prst="rect">
            <a:avLst/>
          </a:prstGeom>
          <a:noFill/>
        </p:spPr>
        <p:txBody>
          <a:bodyPr wrap="none" rtlCol="0">
            <a:spAutoFit/>
          </a:bodyPr>
          <a:lstStyle/>
          <a:p>
            <a:r>
              <a:rPr kumimoji="1" lang="zh-CN" altLang="en-US" b="1" dirty="0"/>
              <a:t>消息流</a:t>
            </a:r>
          </a:p>
        </p:txBody>
      </p:sp>
      <p:pic>
        <p:nvPicPr>
          <p:cNvPr id="12" name="图片 11">
            <a:extLst>
              <a:ext uri="{FF2B5EF4-FFF2-40B4-BE49-F238E27FC236}">
                <a16:creationId xmlns:a16="http://schemas.microsoft.com/office/drawing/2014/main" id="{7A5CEE4A-7EB5-E2EF-056E-72B22FD72F30}"/>
              </a:ext>
            </a:extLst>
          </p:cNvPr>
          <p:cNvPicPr>
            <a:picLocks noChangeAspect="1"/>
          </p:cNvPicPr>
          <p:nvPr/>
        </p:nvPicPr>
        <p:blipFill>
          <a:blip r:embed="rId5"/>
          <a:stretch>
            <a:fillRect/>
          </a:stretch>
        </p:blipFill>
        <p:spPr>
          <a:xfrm>
            <a:off x="6903312" y="4048567"/>
            <a:ext cx="4248253" cy="791789"/>
          </a:xfrm>
          <a:prstGeom prst="rect">
            <a:avLst/>
          </a:prstGeom>
        </p:spPr>
      </p:pic>
    </p:spTree>
    <p:extLst>
      <p:ext uri="{BB962C8B-B14F-4D97-AF65-F5344CB8AC3E}">
        <p14:creationId xmlns:p14="http://schemas.microsoft.com/office/powerpoint/2010/main" val="333548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79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97AF807B-539C-5079-AFD6-466E321CCEB7}"/>
              </a:ext>
            </a:extLst>
          </p:cNvPr>
          <p:cNvGrpSpPr/>
          <p:nvPr/>
        </p:nvGrpSpPr>
        <p:grpSpPr>
          <a:xfrm>
            <a:off x="599394" y="854716"/>
            <a:ext cx="4133517" cy="5658568"/>
            <a:chOff x="7035091" y="730200"/>
            <a:chExt cx="4133517" cy="5658568"/>
          </a:xfrm>
        </p:grpSpPr>
        <p:pic>
          <p:nvPicPr>
            <p:cNvPr id="19" name="图片 18">
              <a:extLst>
                <a:ext uri="{FF2B5EF4-FFF2-40B4-BE49-F238E27FC236}">
                  <a16:creationId xmlns:a16="http://schemas.microsoft.com/office/drawing/2014/main" id="{E93F4B79-7B63-3D03-4F22-FEC3C4BDD2DC}"/>
                </a:ext>
              </a:extLst>
            </p:cNvPr>
            <p:cNvPicPr>
              <a:picLocks noChangeAspect="1"/>
            </p:cNvPicPr>
            <p:nvPr/>
          </p:nvPicPr>
          <p:blipFill>
            <a:blip r:embed="rId2"/>
            <a:stretch>
              <a:fillRect/>
            </a:stretch>
          </p:blipFill>
          <p:spPr>
            <a:xfrm>
              <a:off x="7035091" y="730200"/>
              <a:ext cx="4133517" cy="5658568"/>
            </a:xfrm>
            <a:prstGeom prst="rect">
              <a:avLst/>
            </a:prstGeom>
          </p:spPr>
        </p:pic>
        <p:pic>
          <p:nvPicPr>
            <p:cNvPr id="11" name="图片 10">
              <a:extLst>
                <a:ext uri="{FF2B5EF4-FFF2-40B4-BE49-F238E27FC236}">
                  <a16:creationId xmlns:a16="http://schemas.microsoft.com/office/drawing/2014/main" id="{3874C64E-5C01-8C38-D43C-D8E05AA3A659}"/>
                </a:ext>
              </a:extLst>
            </p:cNvPr>
            <p:cNvPicPr>
              <a:picLocks noChangeAspect="1"/>
            </p:cNvPicPr>
            <p:nvPr/>
          </p:nvPicPr>
          <p:blipFill>
            <a:blip r:embed="rId3"/>
            <a:stretch>
              <a:fillRect/>
            </a:stretch>
          </p:blipFill>
          <p:spPr>
            <a:xfrm>
              <a:off x="9558887" y="5750892"/>
              <a:ext cx="1010678" cy="119489"/>
            </a:xfrm>
            <a:prstGeom prst="rect">
              <a:avLst/>
            </a:prstGeom>
          </p:spPr>
        </p:pic>
        <p:sp>
          <p:nvSpPr>
            <p:cNvPr id="12" name="矩形 11">
              <a:extLst>
                <a:ext uri="{FF2B5EF4-FFF2-40B4-BE49-F238E27FC236}">
                  <a16:creationId xmlns:a16="http://schemas.microsoft.com/office/drawing/2014/main" id="{46CEFEF2-2401-6F64-21E9-51C0B266D3B5}"/>
                </a:ext>
              </a:extLst>
            </p:cNvPr>
            <p:cNvSpPr/>
            <p:nvPr/>
          </p:nvSpPr>
          <p:spPr>
            <a:xfrm>
              <a:off x="7098719" y="5130645"/>
              <a:ext cx="2930184" cy="620247"/>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sp>
        <p:nvSpPr>
          <p:cNvPr id="33" name="矩形 32">
            <a:extLst>
              <a:ext uri="{FF2B5EF4-FFF2-40B4-BE49-F238E27FC236}">
                <a16:creationId xmlns:a16="http://schemas.microsoft.com/office/drawing/2014/main" id="{B3CCD3B8-E335-07B6-A9E8-2DB6BEC94C1A}"/>
              </a:ext>
            </a:extLst>
          </p:cNvPr>
          <p:cNvSpPr/>
          <p:nvPr/>
        </p:nvSpPr>
        <p:spPr>
          <a:xfrm>
            <a:off x="4793563" y="854716"/>
            <a:ext cx="6890065" cy="5658568"/>
          </a:xfrm>
          <a:prstGeom prst="rect">
            <a:avLst/>
          </a:prstGeom>
          <a:solidFill>
            <a:schemeClr val="bg2"/>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0" name="矩形 19">
            <a:extLst>
              <a:ext uri="{FF2B5EF4-FFF2-40B4-BE49-F238E27FC236}">
                <a16:creationId xmlns:a16="http://schemas.microsoft.com/office/drawing/2014/main" id="{2BE5BD81-5934-7C60-812F-455EC187433A}"/>
              </a:ext>
            </a:extLst>
          </p:cNvPr>
          <p:cNvSpPr/>
          <p:nvPr/>
        </p:nvSpPr>
        <p:spPr>
          <a:xfrm>
            <a:off x="8175183" y="4116022"/>
            <a:ext cx="2937424" cy="1031912"/>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2800" b="1" dirty="0"/>
          </a:p>
        </p:txBody>
      </p:sp>
      <p:sp>
        <p:nvSpPr>
          <p:cNvPr id="22" name="矩形 21">
            <a:extLst>
              <a:ext uri="{FF2B5EF4-FFF2-40B4-BE49-F238E27FC236}">
                <a16:creationId xmlns:a16="http://schemas.microsoft.com/office/drawing/2014/main" id="{4CF2BD90-2AA6-43A2-9BEF-225E488B21AC}"/>
              </a:ext>
            </a:extLst>
          </p:cNvPr>
          <p:cNvSpPr/>
          <p:nvPr/>
        </p:nvSpPr>
        <p:spPr>
          <a:xfrm>
            <a:off x="5039445" y="1186560"/>
            <a:ext cx="293891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3" name="文本框 22">
            <a:extLst>
              <a:ext uri="{FF2B5EF4-FFF2-40B4-BE49-F238E27FC236}">
                <a16:creationId xmlns:a16="http://schemas.microsoft.com/office/drawing/2014/main" id="{90D75704-DFEC-82AB-E26D-D74C655B7EFC}"/>
              </a:ext>
            </a:extLst>
          </p:cNvPr>
          <p:cNvSpPr txBox="1"/>
          <p:nvPr/>
        </p:nvSpPr>
        <p:spPr>
          <a:xfrm>
            <a:off x="5350610" y="1263557"/>
            <a:ext cx="2938916"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获取当前扇区内所有点的极坐标</a:t>
            </a:r>
            <a:endParaRPr lang="zh-CN" altLang="en-US" sz="1200" dirty="0">
              <a:solidFill>
                <a:schemeClr val="tx1">
                  <a:lumMod val="50000"/>
                  <a:lumOff val="50000"/>
                </a:schemeClr>
              </a:solidFill>
            </a:endParaRPr>
          </a:p>
        </p:txBody>
      </p:sp>
      <p:sp>
        <p:nvSpPr>
          <p:cNvPr id="24" name="矩形 23">
            <a:extLst>
              <a:ext uri="{FF2B5EF4-FFF2-40B4-BE49-F238E27FC236}">
                <a16:creationId xmlns:a16="http://schemas.microsoft.com/office/drawing/2014/main" id="{0FC34F5F-FD74-867A-9334-7747E6A73EF9}"/>
              </a:ext>
            </a:extLst>
          </p:cNvPr>
          <p:cNvSpPr/>
          <p:nvPr/>
        </p:nvSpPr>
        <p:spPr>
          <a:xfrm>
            <a:off x="8176257" y="1185287"/>
            <a:ext cx="293891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5" name="文本框 24">
            <a:extLst>
              <a:ext uri="{FF2B5EF4-FFF2-40B4-BE49-F238E27FC236}">
                <a16:creationId xmlns:a16="http://schemas.microsoft.com/office/drawing/2014/main" id="{0CDCA589-79A4-B1F4-5A31-D0184155498B}"/>
              </a:ext>
            </a:extLst>
          </p:cNvPr>
          <p:cNvSpPr txBox="1"/>
          <p:nvPr/>
        </p:nvSpPr>
        <p:spPr>
          <a:xfrm>
            <a:off x="8569059" y="1263556"/>
            <a:ext cx="2744010" cy="276999"/>
          </a:xfrm>
          <a:prstGeom prst="rect">
            <a:avLst/>
          </a:prstGeom>
          <a:noFill/>
        </p:spPr>
        <p:txBody>
          <a:bodyPr wrap="square">
            <a:spAutoFit/>
          </a:bodyPr>
          <a:lstStyle/>
          <a:p>
            <a:r>
              <a:rPr lang="zh-CN" altLang="en-US" sz="1200" dirty="0">
                <a:solidFill>
                  <a:schemeClr val="tx1">
                    <a:lumMod val="50000"/>
                    <a:lumOff val="50000"/>
                  </a:schemeClr>
                </a:solidFill>
              </a:rPr>
              <a:t>将扇区内所有点由近及远排序</a:t>
            </a:r>
          </a:p>
        </p:txBody>
      </p:sp>
      <p:sp>
        <p:nvSpPr>
          <p:cNvPr id="26" name="矩形 25">
            <a:extLst>
              <a:ext uri="{FF2B5EF4-FFF2-40B4-BE49-F238E27FC236}">
                <a16:creationId xmlns:a16="http://schemas.microsoft.com/office/drawing/2014/main" id="{0BA85EBA-AAFA-E5A4-1DAE-6D44810D227C}"/>
              </a:ext>
            </a:extLst>
          </p:cNvPr>
          <p:cNvSpPr/>
          <p:nvPr/>
        </p:nvSpPr>
        <p:spPr>
          <a:xfrm>
            <a:off x="5039445" y="2037964"/>
            <a:ext cx="6075731"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8" name="文本框 27">
            <a:extLst>
              <a:ext uri="{FF2B5EF4-FFF2-40B4-BE49-F238E27FC236}">
                <a16:creationId xmlns:a16="http://schemas.microsoft.com/office/drawing/2014/main" id="{8154EECD-E126-153B-196E-EE677090FBE7}"/>
              </a:ext>
            </a:extLst>
          </p:cNvPr>
          <p:cNvSpPr txBox="1"/>
          <p:nvPr/>
        </p:nvSpPr>
        <p:spPr>
          <a:xfrm>
            <a:off x="7392054" y="2112390"/>
            <a:ext cx="2938916"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计算相邻两点的斜率</a:t>
            </a:r>
            <a:endParaRPr lang="zh-CN" altLang="en-US" sz="1200" dirty="0">
              <a:solidFill>
                <a:schemeClr val="tx1">
                  <a:lumMod val="50000"/>
                  <a:lumOff val="50000"/>
                </a:schemeClr>
              </a:solidFill>
            </a:endParaRPr>
          </a:p>
        </p:txBody>
      </p:sp>
      <p:sp>
        <p:nvSpPr>
          <p:cNvPr id="29" name="矩形 28">
            <a:extLst>
              <a:ext uri="{FF2B5EF4-FFF2-40B4-BE49-F238E27FC236}">
                <a16:creationId xmlns:a16="http://schemas.microsoft.com/office/drawing/2014/main" id="{890F9684-374A-2C9B-9710-A14E4BB30BB4}"/>
              </a:ext>
            </a:extLst>
          </p:cNvPr>
          <p:cNvSpPr/>
          <p:nvPr/>
        </p:nvSpPr>
        <p:spPr>
          <a:xfrm>
            <a:off x="5039442" y="2913602"/>
            <a:ext cx="293891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30" name="文本框 29">
            <a:extLst>
              <a:ext uri="{FF2B5EF4-FFF2-40B4-BE49-F238E27FC236}">
                <a16:creationId xmlns:a16="http://schemas.microsoft.com/office/drawing/2014/main" id="{CF29B593-1800-D457-B72C-E48DC4632D6A}"/>
              </a:ext>
            </a:extLst>
          </p:cNvPr>
          <p:cNvSpPr txBox="1"/>
          <p:nvPr/>
        </p:nvSpPr>
        <p:spPr>
          <a:xfrm>
            <a:off x="5829826" y="2985321"/>
            <a:ext cx="1648097"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与固定阈值比对</a:t>
            </a:r>
            <a:endParaRPr lang="zh-CN" altLang="en-US" sz="1200" dirty="0">
              <a:solidFill>
                <a:schemeClr val="tx1">
                  <a:lumMod val="50000"/>
                  <a:lumOff val="50000"/>
                </a:schemeClr>
              </a:solidFill>
            </a:endParaRPr>
          </a:p>
        </p:txBody>
      </p:sp>
      <p:sp>
        <p:nvSpPr>
          <p:cNvPr id="31" name="矩形 30">
            <a:extLst>
              <a:ext uri="{FF2B5EF4-FFF2-40B4-BE49-F238E27FC236}">
                <a16:creationId xmlns:a16="http://schemas.microsoft.com/office/drawing/2014/main" id="{6CFFAE8E-6ADC-0CB6-0802-5567A456F457}"/>
              </a:ext>
            </a:extLst>
          </p:cNvPr>
          <p:cNvSpPr/>
          <p:nvPr/>
        </p:nvSpPr>
        <p:spPr>
          <a:xfrm>
            <a:off x="8176257" y="2912235"/>
            <a:ext cx="2938916" cy="1091173"/>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32" name="文本框 31">
            <a:extLst>
              <a:ext uri="{FF2B5EF4-FFF2-40B4-BE49-F238E27FC236}">
                <a16:creationId xmlns:a16="http://schemas.microsoft.com/office/drawing/2014/main" id="{2D8FAC0B-2D2A-E26E-AF94-5DAB28795E3F}"/>
              </a:ext>
            </a:extLst>
          </p:cNvPr>
          <p:cNvSpPr txBox="1"/>
          <p:nvPr/>
        </p:nvSpPr>
        <p:spPr>
          <a:xfrm>
            <a:off x="8813452" y="2925623"/>
            <a:ext cx="1648097" cy="261610"/>
          </a:xfrm>
          <a:prstGeom prst="rect">
            <a:avLst/>
          </a:prstGeom>
          <a:noFill/>
        </p:spPr>
        <p:txBody>
          <a:bodyPr wrap="square">
            <a:spAutoFit/>
          </a:bodyPr>
          <a:lstStyle/>
          <a:p>
            <a:r>
              <a:rPr lang="zh-CN" altLang="en-US" sz="1100" dirty="0">
                <a:solidFill>
                  <a:schemeClr val="tx1">
                    <a:lumMod val="65000"/>
                    <a:lumOff val="35000"/>
                  </a:schemeClr>
                </a:solidFill>
                <a:latin typeface="Slack-Lato"/>
              </a:rPr>
              <a:t>计算动态检测判断量</a:t>
            </a:r>
            <a:endParaRPr lang="zh-CN" altLang="en-US" sz="1100" dirty="0">
              <a:solidFill>
                <a:schemeClr val="tx1">
                  <a:lumMod val="50000"/>
                  <a:lumOff val="50000"/>
                </a:schemeClr>
              </a:solidFill>
            </a:endParaRPr>
          </a:p>
        </p:txBody>
      </p:sp>
      <p:cxnSp>
        <p:nvCxnSpPr>
          <p:cNvPr id="35" name="肘形连接符 34">
            <a:extLst>
              <a:ext uri="{FF2B5EF4-FFF2-40B4-BE49-F238E27FC236}">
                <a16:creationId xmlns:a16="http://schemas.microsoft.com/office/drawing/2014/main" id="{600E2A95-B508-0F62-68F9-F2A2E7046A74}"/>
              </a:ext>
            </a:extLst>
          </p:cNvPr>
          <p:cNvCxnSpPr>
            <a:cxnSpLocks/>
            <a:stCxn id="22" idx="2"/>
            <a:endCxn id="26" idx="0"/>
          </p:cNvCxnSpPr>
          <p:nvPr/>
        </p:nvCxnSpPr>
        <p:spPr>
          <a:xfrm rot="16200000" flipH="1">
            <a:off x="7077622" y="1038276"/>
            <a:ext cx="430967" cy="1568407"/>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7" name="肘形连接符 36">
            <a:extLst>
              <a:ext uri="{FF2B5EF4-FFF2-40B4-BE49-F238E27FC236}">
                <a16:creationId xmlns:a16="http://schemas.microsoft.com/office/drawing/2014/main" id="{437916C1-8F55-7FAF-560F-8DD0D8CB0999}"/>
              </a:ext>
            </a:extLst>
          </p:cNvPr>
          <p:cNvCxnSpPr>
            <a:cxnSpLocks/>
            <a:stCxn id="24" idx="2"/>
            <a:endCxn id="26" idx="0"/>
          </p:cNvCxnSpPr>
          <p:nvPr/>
        </p:nvCxnSpPr>
        <p:spPr>
          <a:xfrm rot="5400000">
            <a:off x="8645392" y="1037641"/>
            <a:ext cx="432240" cy="1568404"/>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0" name="肘形连接符 39">
            <a:extLst>
              <a:ext uri="{FF2B5EF4-FFF2-40B4-BE49-F238E27FC236}">
                <a16:creationId xmlns:a16="http://schemas.microsoft.com/office/drawing/2014/main" id="{52475829-8371-807A-8E75-7C326632AE39}"/>
              </a:ext>
            </a:extLst>
          </p:cNvPr>
          <p:cNvCxnSpPr>
            <a:cxnSpLocks/>
            <a:stCxn id="26" idx="2"/>
            <a:endCxn id="29" idx="0"/>
          </p:cNvCxnSpPr>
          <p:nvPr/>
        </p:nvCxnSpPr>
        <p:spPr>
          <a:xfrm rot="5400000">
            <a:off x="7065505" y="1901796"/>
            <a:ext cx="455201" cy="1568411"/>
          </a:xfrm>
          <a:prstGeom prst="bentConnector3">
            <a:avLst>
              <a:gd name="adj1" fmla="val 32423"/>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3" name="肘形连接符 42">
            <a:extLst>
              <a:ext uri="{FF2B5EF4-FFF2-40B4-BE49-F238E27FC236}">
                <a16:creationId xmlns:a16="http://schemas.microsoft.com/office/drawing/2014/main" id="{D5EC2DE5-084E-703A-5413-2DA0D7D11919}"/>
              </a:ext>
            </a:extLst>
          </p:cNvPr>
          <p:cNvCxnSpPr>
            <a:cxnSpLocks/>
            <a:stCxn id="26" idx="2"/>
            <a:endCxn id="31" idx="0"/>
          </p:cNvCxnSpPr>
          <p:nvPr/>
        </p:nvCxnSpPr>
        <p:spPr>
          <a:xfrm rot="16200000" flipH="1">
            <a:off x="8634595" y="1901115"/>
            <a:ext cx="453834" cy="1568404"/>
          </a:xfrm>
          <a:prstGeom prst="bentConnector3">
            <a:avLst>
              <a:gd name="adj1" fmla="val 32394"/>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7" name="肘形连接符 46">
            <a:extLst>
              <a:ext uri="{FF2B5EF4-FFF2-40B4-BE49-F238E27FC236}">
                <a16:creationId xmlns:a16="http://schemas.microsoft.com/office/drawing/2014/main" id="{D232BC48-EB1D-715F-3229-0992BA83E9D1}"/>
              </a:ext>
            </a:extLst>
          </p:cNvPr>
          <p:cNvCxnSpPr>
            <a:cxnSpLocks/>
            <a:stCxn id="29" idx="2"/>
            <a:endCxn id="50" idx="0"/>
          </p:cNvCxnSpPr>
          <p:nvPr/>
        </p:nvCxnSpPr>
        <p:spPr>
          <a:xfrm rot="16200000" flipH="1">
            <a:off x="6044412" y="3798526"/>
            <a:ext cx="2497384" cy="1568410"/>
          </a:xfrm>
          <a:prstGeom prst="bentConnector3">
            <a:avLst>
              <a:gd name="adj1" fmla="val 86120"/>
            </a:avLst>
          </a:prstGeom>
          <a:ln>
            <a:tailEnd type="triangle"/>
          </a:ln>
        </p:spPr>
        <p:style>
          <a:lnRef idx="2">
            <a:schemeClr val="accent3"/>
          </a:lnRef>
          <a:fillRef idx="0">
            <a:schemeClr val="accent3"/>
          </a:fillRef>
          <a:effectRef idx="1">
            <a:schemeClr val="accent3"/>
          </a:effectRef>
          <a:fontRef idx="minor">
            <a:schemeClr val="tx1"/>
          </a:fontRef>
        </p:style>
      </p:cxnSp>
      <p:sp>
        <p:nvSpPr>
          <p:cNvPr id="50" name="矩形 49">
            <a:extLst>
              <a:ext uri="{FF2B5EF4-FFF2-40B4-BE49-F238E27FC236}">
                <a16:creationId xmlns:a16="http://schemas.microsoft.com/office/drawing/2014/main" id="{A6A7CD25-BDC9-E36E-CFAC-BBFB4939A15C}"/>
              </a:ext>
            </a:extLst>
          </p:cNvPr>
          <p:cNvSpPr/>
          <p:nvPr/>
        </p:nvSpPr>
        <p:spPr>
          <a:xfrm>
            <a:off x="5039444" y="5831423"/>
            <a:ext cx="6075731"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51" name="文本框 50">
            <a:extLst>
              <a:ext uri="{FF2B5EF4-FFF2-40B4-BE49-F238E27FC236}">
                <a16:creationId xmlns:a16="http://schemas.microsoft.com/office/drawing/2014/main" id="{2074C8BE-922E-9106-3AD2-CD06CFF9C62A}"/>
              </a:ext>
            </a:extLst>
          </p:cNvPr>
          <p:cNvSpPr txBox="1"/>
          <p:nvPr/>
        </p:nvSpPr>
        <p:spPr>
          <a:xfrm>
            <a:off x="7419764" y="5903142"/>
            <a:ext cx="2938916"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判断是否为路缘点</a:t>
            </a:r>
            <a:endParaRPr lang="zh-CN" altLang="en-US" sz="1200" dirty="0">
              <a:solidFill>
                <a:schemeClr val="tx1">
                  <a:lumMod val="50000"/>
                  <a:lumOff val="50000"/>
                </a:schemeClr>
              </a:solidFill>
            </a:endParaRPr>
          </a:p>
        </p:txBody>
      </p:sp>
      <p:cxnSp>
        <p:nvCxnSpPr>
          <p:cNvPr id="55" name="肘形连接符 54">
            <a:extLst>
              <a:ext uri="{FF2B5EF4-FFF2-40B4-BE49-F238E27FC236}">
                <a16:creationId xmlns:a16="http://schemas.microsoft.com/office/drawing/2014/main" id="{4B102CB6-D1FE-12D8-1BB2-4946DD514701}"/>
              </a:ext>
            </a:extLst>
          </p:cNvPr>
          <p:cNvCxnSpPr>
            <a:cxnSpLocks/>
            <a:stCxn id="20" idx="2"/>
            <a:endCxn id="50" idx="0"/>
          </p:cNvCxnSpPr>
          <p:nvPr/>
        </p:nvCxnSpPr>
        <p:spPr>
          <a:xfrm rot="5400000">
            <a:off x="8518859" y="4706386"/>
            <a:ext cx="683489" cy="1566586"/>
          </a:xfrm>
          <a:prstGeom prst="bentConnector3">
            <a:avLst>
              <a:gd name="adj1" fmla="val 49403"/>
            </a:avLst>
          </a:prstGeom>
          <a:ln>
            <a:tailEnd type="triangle"/>
          </a:ln>
        </p:spPr>
        <p:style>
          <a:lnRef idx="2">
            <a:schemeClr val="accent3"/>
          </a:lnRef>
          <a:fillRef idx="0">
            <a:schemeClr val="accent3"/>
          </a:fillRef>
          <a:effectRef idx="1">
            <a:schemeClr val="accent3"/>
          </a:effectRef>
          <a:fontRef idx="minor">
            <a:schemeClr val="tx1"/>
          </a:fontRef>
        </p:style>
      </p:cxnSp>
      <p:sp>
        <p:nvSpPr>
          <p:cNvPr id="59" name="文本框 58">
            <a:extLst>
              <a:ext uri="{FF2B5EF4-FFF2-40B4-BE49-F238E27FC236}">
                <a16:creationId xmlns:a16="http://schemas.microsoft.com/office/drawing/2014/main" id="{F805EAB3-BCE3-6954-DDD7-1398B1269169}"/>
              </a:ext>
            </a:extLst>
          </p:cNvPr>
          <p:cNvSpPr txBox="1"/>
          <p:nvPr/>
        </p:nvSpPr>
        <p:spPr>
          <a:xfrm>
            <a:off x="7620958" y="5242508"/>
            <a:ext cx="1648097" cy="253916"/>
          </a:xfrm>
          <a:prstGeom prst="rect">
            <a:avLst/>
          </a:prstGeom>
          <a:noFill/>
        </p:spPr>
        <p:txBody>
          <a:bodyPr wrap="square">
            <a:spAutoFit/>
          </a:bodyPr>
          <a:lstStyle/>
          <a:p>
            <a:r>
              <a:rPr lang="zh-CN" altLang="en-US" sz="1050" dirty="0">
                <a:solidFill>
                  <a:schemeClr val="tx1">
                    <a:lumMod val="50000"/>
                    <a:lumOff val="50000"/>
                  </a:schemeClr>
                </a:solidFill>
              </a:rPr>
              <a:t>判断条件是否同时符合</a:t>
            </a:r>
          </a:p>
        </p:txBody>
      </p:sp>
      <p:sp>
        <p:nvSpPr>
          <p:cNvPr id="63" name="文本框 62">
            <a:extLst>
              <a:ext uri="{FF2B5EF4-FFF2-40B4-BE49-F238E27FC236}">
                <a16:creationId xmlns:a16="http://schemas.microsoft.com/office/drawing/2014/main" id="{D1912102-C376-49C3-2854-88E5FE563B99}"/>
              </a:ext>
            </a:extLst>
          </p:cNvPr>
          <p:cNvSpPr txBox="1"/>
          <p:nvPr/>
        </p:nvSpPr>
        <p:spPr>
          <a:xfrm>
            <a:off x="8863776" y="4128026"/>
            <a:ext cx="1648097" cy="261610"/>
          </a:xfrm>
          <a:prstGeom prst="rect">
            <a:avLst/>
          </a:prstGeom>
          <a:noFill/>
        </p:spPr>
        <p:txBody>
          <a:bodyPr wrap="square">
            <a:spAutoFit/>
          </a:bodyPr>
          <a:lstStyle/>
          <a:p>
            <a:r>
              <a:rPr lang="zh-CN" altLang="en-US" sz="1100" dirty="0">
                <a:solidFill>
                  <a:schemeClr val="tx1">
                    <a:lumMod val="65000"/>
                    <a:lumOff val="35000"/>
                  </a:schemeClr>
                </a:solidFill>
                <a:latin typeface="Slack-Lato"/>
              </a:rPr>
              <a:t>与动态检测阈值比对</a:t>
            </a:r>
            <a:endParaRPr lang="zh-CN" altLang="en-US" sz="1100" dirty="0">
              <a:solidFill>
                <a:schemeClr val="tx1">
                  <a:lumMod val="50000"/>
                  <a:lumOff val="50000"/>
                </a:schemeClr>
              </a:solidFill>
            </a:endParaRPr>
          </a:p>
        </p:txBody>
      </p:sp>
      <p:cxnSp>
        <p:nvCxnSpPr>
          <p:cNvPr id="65" name="直线箭头连接符 64">
            <a:extLst>
              <a:ext uri="{FF2B5EF4-FFF2-40B4-BE49-F238E27FC236}">
                <a16:creationId xmlns:a16="http://schemas.microsoft.com/office/drawing/2014/main" id="{7270DD67-8351-9109-1ECA-9EE68FD8E4B1}"/>
              </a:ext>
            </a:extLst>
          </p:cNvPr>
          <p:cNvCxnSpPr>
            <a:cxnSpLocks/>
            <a:stCxn id="31" idx="2"/>
            <a:endCxn id="20" idx="0"/>
          </p:cNvCxnSpPr>
          <p:nvPr/>
        </p:nvCxnSpPr>
        <p:spPr>
          <a:xfrm flipH="1">
            <a:off x="9643895" y="4003408"/>
            <a:ext cx="1820" cy="11261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70" name="文本框 69">
            <a:extLst>
              <a:ext uri="{FF2B5EF4-FFF2-40B4-BE49-F238E27FC236}">
                <a16:creationId xmlns:a16="http://schemas.microsoft.com/office/drawing/2014/main" id="{50490F38-AE34-35C4-F680-08756DEAB0E7}"/>
              </a:ext>
            </a:extLst>
          </p:cNvPr>
          <p:cNvSpPr txBox="1"/>
          <p:nvPr/>
        </p:nvSpPr>
        <p:spPr>
          <a:xfrm>
            <a:off x="9636166" y="2593048"/>
            <a:ext cx="1307729" cy="253916"/>
          </a:xfrm>
          <a:prstGeom prst="rect">
            <a:avLst/>
          </a:prstGeom>
          <a:noFill/>
        </p:spPr>
        <p:txBody>
          <a:bodyPr wrap="square">
            <a:spAutoFit/>
          </a:bodyPr>
          <a:lstStyle/>
          <a:p>
            <a:r>
              <a:rPr lang="zh-CN" altLang="en-US" sz="1050" b="0" i="0" dirty="0">
                <a:solidFill>
                  <a:schemeClr val="tx1">
                    <a:lumMod val="65000"/>
                    <a:lumOff val="35000"/>
                  </a:schemeClr>
                </a:solidFill>
                <a:effectLst/>
                <a:latin typeface="Slack-Lato"/>
              </a:rPr>
              <a:t>积累足够点数后</a:t>
            </a:r>
            <a:endParaRPr lang="en-US" altLang="zh-CN" sz="1050" b="0" i="0" dirty="0">
              <a:solidFill>
                <a:schemeClr val="tx1">
                  <a:lumMod val="65000"/>
                  <a:lumOff val="35000"/>
                </a:schemeClr>
              </a:solidFill>
              <a:effectLst/>
              <a:latin typeface="Slack-Lato"/>
            </a:endParaRPr>
          </a:p>
        </p:txBody>
      </p:sp>
      <p:sp>
        <p:nvSpPr>
          <p:cNvPr id="76" name="文本框 75">
            <a:extLst>
              <a:ext uri="{FF2B5EF4-FFF2-40B4-BE49-F238E27FC236}">
                <a16:creationId xmlns:a16="http://schemas.microsoft.com/office/drawing/2014/main" id="{32A7E4CB-A689-A957-6F09-4B5070533302}"/>
              </a:ext>
            </a:extLst>
          </p:cNvPr>
          <p:cNvSpPr txBox="1"/>
          <p:nvPr/>
        </p:nvSpPr>
        <p:spPr>
          <a:xfrm>
            <a:off x="8214898" y="4374511"/>
            <a:ext cx="2897709" cy="646331"/>
          </a:xfrm>
          <a:prstGeom prst="rect">
            <a:avLst/>
          </a:prstGeom>
          <a:noFill/>
        </p:spPr>
        <p:txBody>
          <a:bodyPr wrap="square">
            <a:spAutoFit/>
          </a:bodyPr>
          <a:lstStyle/>
          <a:p>
            <a:pPr marL="171450" indent="-171450" algn="just">
              <a:buFont typeface="Arial" panose="020B0604020202020204" pitchFamily="34" charset="0"/>
              <a:buChar char="•"/>
            </a:pPr>
            <a:r>
              <a:rPr lang="en" altLang="zh-CN" sz="900" b="0" i="0" dirty="0">
                <a:solidFill>
                  <a:schemeClr val="tx1">
                    <a:lumMod val="65000"/>
                    <a:lumOff val="35000"/>
                  </a:schemeClr>
                </a:solidFill>
                <a:effectLst/>
                <a:latin typeface="Slack-Lato"/>
              </a:rPr>
              <a:t>dev</a:t>
            </a:r>
            <a:r>
              <a:rPr lang="zh-CN" altLang="en-US" sz="900" b="0" i="0" dirty="0">
                <a:solidFill>
                  <a:schemeClr val="tx1">
                    <a:lumMod val="65000"/>
                    <a:lumOff val="35000"/>
                  </a:schemeClr>
                </a:solidFill>
                <a:effectLst/>
                <a:latin typeface="Slack-Lato"/>
              </a:rPr>
              <a:t>代表全局的平均斜率变化量，到当前点为止的每个点的斜率与到该点为止的平均斜率的差值的平均值</a:t>
            </a:r>
            <a:r>
              <a:rPr lang="zh-CN" altLang="en-US" sz="900" dirty="0">
                <a:solidFill>
                  <a:schemeClr val="tx1">
                    <a:lumMod val="65000"/>
                    <a:lumOff val="35000"/>
                  </a:schemeClr>
                </a:solidFill>
                <a:latin typeface="Slack-Lato"/>
              </a:rPr>
              <a:t>，</a:t>
            </a:r>
            <a:r>
              <a:rPr lang="zh-CN" altLang="en-US" sz="900" b="0" i="0" dirty="0">
                <a:solidFill>
                  <a:schemeClr val="tx1">
                    <a:lumMod val="65000"/>
                    <a:lumOff val="35000"/>
                  </a:schemeClr>
                </a:solidFill>
                <a:effectLst/>
                <a:latin typeface="Slack-Lato"/>
              </a:rPr>
              <a:t>作为判断阈值。</a:t>
            </a:r>
            <a:endParaRPr lang="en-US" altLang="zh-CN" sz="900" dirty="0">
              <a:solidFill>
                <a:schemeClr val="tx1">
                  <a:lumMod val="65000"/>
                  <a:lumOff val="35000"/>
                </a:schemeClr>
              </a:solidFill>
              <a:latin typeface="Slack-Lato"/>
            </a:endParaRPr>
          </a:p>
          <a:p>
            <a:pPr marL="171450" indent="-171450" algn="just">
              <a:buFont typeface="Arial" panose="020B0604020202020204" pitchFamily="34" charset="0"/>
              <a:buChar char="•"/>
            </a:pPr>
            <a:r>
              <a:rPr lang="zh-CN" altLang="en-US" sz="900" b="0" i="0" dirty="0">
                <a:solidFill>
                  <a:schemeClr val="tx1">
                    <a:lumMod val="65000"/>
                    <a:lumOff val="35000"/>
                  </a:schemeClr>
                </a:solidFill>
                <a:effectLst/>
                <a:latin typeface="Slack-Lato"/>
              </a:rPr>
              <a:t>如果判断量大于</a:t>
            </a:r>
            <a:r>
              <a:rPr lang="en" altLang="zh-CN" sz="900" b="0" i="0" dirty="0">
                <a:solidFill>
                  <a:schemeClr val="tx1">
                    <a:lumMod val="65000"/>
                    <a:lumOff val="35000"/>
                  </a:schemeClr>
                </a:solidFill>
                <a:effectLst/>
                <a:latin typeface="Slack-Lato"/>
              </a:rPr>
              <a:t>dev,</a:t>
            </a:r>
            <a:r>
              <a:rPr lang="zh-CN" altLang="en-US" sz="900" b="0" i="0" dirty="0">
                <a:solidFill>
                  <a:schemeClr val="tx1">
                    <a:lumMod val="65000"/>
                    <a:lumOff val="35000"/>
                  </a:schemeClr>
                </a:solidFill>
                <a:effectLst/>
                <a:latin typeface="Slack-Lato"/>
              </a:rPr>
              <a:t>则判定为边缘点</a:t>
            </a:r>
            <a:r>
              <a:rPr lang="zh-CN" altLang="en-US" sz="900" b="0" i="0" dirty="0">
                <a:solidFill>
                  <a:schemeClr val="tx1">
                    <a:lumMod val="50000"/>
                    <a:lumOff val="50000"/>
                  </a:schemeClr>
                </a:solidFill>
                <a:effectLst/>
                <a:latin typeface="Slack-Lato"/>
              </a:rPr>
              <a:t>。</a:t>
            </a:r>
            <a:endParaRPr lang="zh-CN" altLang="en-US" sz="900" dirty="0">
              <a:solidFill>
                <a:schemeClr val="tx1">
                  <a:lumMod val="50000"/>
                  <a:lumOff val="50000"/>
                </a:schemeClr>
              </a:solidFill>
            </a:endParaRPr>
          </a:p>
        </p:txBody>
      </p:sp>
      <p:sp>
        <p:nvSpPr>
          <p:cNvPr id="16" name="文本框 15">
            <a:extLst>
              <a:ext uri="{FF2B5EF4-FFF2-40B4-BE49-F238E27FC236}">
                <a16:creationId xmlns:a16="http://schemas.microsoft.com/office/drawing/2014/main" id="{2DE027EA-A18B-F7AA-9FD3-17E92F990F89}"/>
              </a:ext>
            </a:extLst>
          </p:cNvPr>
          <p:cNvSpPr txBox="1"/>
          <p:nvPr/>
        </p:nvSpPr>
        <p:spPr>
          <a:xfrm>
            <a:off x="8175183" y="3114741"/>
            <a:ext cx="2937424" cy="923330"/>
          </a:xfrm>
          <a:prstGeom prst="rect">
            <a:avLst/>
          </a:prstGeom>
          <a:noFill/>
        </p:spPr>
        <p:txBody>
          <a:bodyPr wrap="square">
            <a:spAutoFit/>
          </a:bodyPr>
          <a:lstStyle/>
          <a:p>
            <a:pPr marL="171450" indent="-171450" algn="just">
              <a:buFont typeface="Arial" panose="020B0604020202020204" pitchFamily="34" charset="0"/>
              <a:buChar char="•"/>
            </a:pPr>
            <a:r>
              <a:rPr lang="en" altLang="zh-CN" sz="900" b="0" i="0" dirty="0" err="1">
                <a:solidFill>
                  <a:schemeClr val="tx1">
                    <a:lumMod val="65000"/>
                    <a:lumOff val="35000"/>
                  </a:schemeClr>
                </a:solidFill>
                <a:effectLst/>
                <a:latin typeface="Slack-Lato"/>
              </a:rPr>
              <a:t>slp</a:t>
            </a:r>
            <a:r>
              <a:rPr lang="en" altLang="zh-CN" sz="900" b="0" i="0" dirty="0">
                <a:solidFill>
                  <a:schemeClr val="tx1">
                    <a:lumMod val="65000"/>
                    <a:lumOff val="35000"/>
                  </a:schemeClr>
                </a:solidFill>
                <a:effectLst/>
                <a:latin typeface="Slack-Lato"/>
              </a:rPr>
              <a:t>*</a:t>
            </a:r>
            <a:r>
              <a:rPr lang="en" altLang="zh-CN" sz="900" b="0" i="0" dirty="0" err="1">
                <a:solidFill>
                  <a:schemeClr val="tx1">
                    <a:lumMod val="65000"/>
                    <a:lumOff val="35000"/>
                  </a:schemeClr>
                </a:solidFill>
                <a:effectLst/>
                <a:latin typeface="Slack-Lato"/>
              </a:rPr>
              <a:t>slp</a:t>
            </a:r>
            <a:r>
              <a:rPr lang="en" altLang="zh-CN" sz="900" b="0" i="0" dirty="0">
                <a:solidFill>
                  <a:schemeClr val="tx1">
                    <a:lumMod val="65000"/>
                    <a:lumOff val="35000"/>
                  </a:schemeClr>
                </a:solidFill>
                <a:effectLst/>
                <a:latin typeface="Slack-Lato"/>
              </a:rPr>
              <a:t> - avg*avg</a:t>
            </a:r>
            <a:r>
              <a:rPr lang="zh-CN" altLang="en-US" sz="900" b="0" i="0" dirty="0">
                <a:solidFill>
                  <a:schemeClr val="tx1">
                    <a:lumMod val="65000"/>
                    <a:lumOff val="35000"/>
                  </a:schemeClr>
                </a:solidFill>
                <a:effectLst/>
                <a:latin typeface="Slack-Lato"/>
              </a:rPr>
              <a:t>计算当前点斜率和平均斜率的平方差值</a:t>
            </a:r>
            <a:r>
              <a:rPr lang="zh-CN" altLang="en-US" sz="900" dirty="0">
                <a:solidFill>
                  <a:schemeClr val="tx1">
                    <a:lumMod val="65000"/>
                    <a:lumOff val="35000"/>
                  </a:schemeClr>
                </a:solidFill>
                <a:latin typeface="Slack-Lato"/>
              </a:rPr>
              <a:t>，</a:t>
            </a:r>
            <a:r>
              <a:rPr lang="zh-CN" altLang="en-US" sz="900" b="0" i="0" dirty="0">
                <a:solidFill>
                  <a:schemeClr val="tx1">
                    <a:lumMod val="65000"/>
                    <a:lumOff val="35000"/>
                  </a:schemeClr>
                </a:solidFill>
                <a:effectLst/>
                <a:latin typeface="Slack-Lato"/>
              </a:rPr>
              <a:t>作为基础判断量。</a:t>
            </a:r>
            <a:endParaRPr lang="en-US" altLang="zh-CN" sz="900" b="0" i="0" dirty="0">
              <a:solidFill>
                <a:schemeClr val="tx1">
                  <a:lumMod val="65000"/>
                  <a:lumOff val="35000"/>
                </a:schemeClr>
              </a:solidFill>
              <a:effectLst/>
              <a:latin typeface="Slack-Lato"/>
            </a:endParaRPr>
          </a:p>
          <a:p>
            <a:pPr marL="171450" indent="-171450" algn="just">
              <a:buFont typeface="Arial" panose="020B0604020202020204" pitchFamily="34" charset="0"/>
              <a:buChar char="•"/>
            </a:pPr>
            <a:r>
              <a:rPr lang="en" altLang="zh-CN" sz="900" b="0" i="0" dirty="0" err="1">
                <a:solidFill>
                  <a:schemeClr val="tx1">
                    <a:lumMod val="65000"/>
                    <a:lumOff val="35000"/>
                  </a:schemeClr>
                </a:solidFill>
                <a:effectLst/>
                <a:latin typeface="Slack-Lato"/>
              </a:rPr>
              <a:t>kdev</a:t>
            </a:r>
            <a:r>
              <a:rPr lang="zh-CN" altLang="en-US" sz="900" b="0" i="0" dirty="0">
                <a:solidFill>
                  <a:schemeClr val="tx1">
                    <a:lumMod val="65000"/>
                    <a:lumOff val="35000"/>
                  </a:schemeClr>
                </a:solidFill>
                <a:effectLst/>
                <a:latin typeface="Slack-Lato"/>
              </a:rPr>
              <a:t>作为一个系数</a:t>
            </a:r>
            <a:r>
              <a:rPr lang="zh-CN" altLang="en-US" sz="900" dirty="0">
                <a:solidFill>
                  <a:schemeClr val="tx1">
                    <a:lumMod val="65000"/>
                    <a:lumOff val="35000"/>
                  </a:schemeClr>
                </a:solidFill>
                <a:latin typeface="Slack-Lato"/>
              </a:rPr>
              <a:t>，调整差值</a:t>
            </a:r>
            <a:r>
              <a:rPr lang="zh-CN" altLang="en-US" sz="900" b="0" i="0" dirty="0">
                <a:solidFill>
                  <a:schemeClr val="tx1">
                    <a:lumMod val="65000"/>
                    <a:lumOff val="35000"/>
                  </a:schemeClr>
                </a:solidFill>
                <a:effectLst/>
                <a:latin typeface="Slack-Lato"/>
              </a:rPr>
              <a:t>判断敏感度。</a:t>
            </a:r>
            <a:endParaRPr lang="en-US" altLang="zh-CN" sz="900" b="0" i="0" dirty="0">
              <a:solidFill>
                <a:schemeClr val="tx1">
                  <a:lumMod val="65000"/>
                  <a:lumOff val="35000"/>
                </a:schemeClr>
              </a:solidFill>
              <a:effectLst/>
              <a:latin typeface="Slack-Lato"/>
            </a:endParaRPr>
          </a:p>
          <a:p>
            <a:pPr marL="171450" indent="-171450" algn="just">
              <a:buFont typeface="Arial" panose="020B0604020202020204" pitchFamily="34" charset="0"/>
              <a:buChar char="•"/>
            </a:pPr>
            <a:r>
              <a:rPr lang="en-US" altLang="zh-CN" sz="900" b="0" i="0" dirty="0">
                <a:solidFill>
                  <a:schemeClr val="tx1">
                    <a:lumMod val="65000"/>
                    <a:lumOff val="35000"/>
                  </a:schemeClr>
                </a:solidFill>
                <a:effectLst/>
                <a:latin typeface="Slack-Lato"/>
              </a:rPr>
              <a:t>(</a:t>
            </a:r>
            <a:r>
              <a:rPr lang="en" altLang="zh-CN" sz="900" b="0" i="0" dirty="0">
                <a:solidFill>
                  <a:schemeClr val="tx1">
                    <a:lumMod val="65000"/>
                    <a:lumOff val="35000"/>
                  </a:schemeClr>
                </a:solidFill>
                <a:effectLst/>
                <a:latin typeface="Slack-Lato"/>
              </a:rPr>
              <a:t>bx - ax) * </a:t>
            </a:r>
            <a:r>
              <a:rPr lang="en" altLang="zh-CN" sz="900" b="0" i="0" dirty="0" err="1">
                <a:solidFill>
                  <a:schemeClr val="tx1">
                    <a:lumMod val="65000"/>
                    <a:lumOff val="35000"/>
                  </a:schemeClr>
                </a:solidFill>
                <a:effectLst/>
                <a:latin typeface="Slack-Lato"/>
              </a:rPr>
              <a:t>kdist</a:t>
            </a:r>
            <a:r>
              <a:rPr lang="zh-CN" altLang="en-US" sz="900" b="0" i="0" dirty="0">
                <a:solidFill>
                  <a:schemeClr val="tx1">
                    <a:lumMod val="65000"/>
                    <a:lumOff val="35000"/>
                  </a:schemeClr>
                </a:solidFill>
                <a:effectLst/>
                <a:latin typeface="Slack-Lato"/>
              </a:rPr>
              <a:t>计算相邻两点距离</a:t>
            </a:r>
            <a:r>
              <a:rPr lang="zh-CN" altLang="en-US" sz="900" dirty="0">
                <a:solidFill>
                  <a:schemeClr val="tx1">
                    <a:lumMod val="65000"/>
                    <a:lumOff val="35000"/>
                  </a:schemeClr>
                </a:solidFill>
                <a:latin typeface="Slack-Lato"/>
              </a:rPr>
              <a:t>，</a:t>
            </a:r>
            <a:r>
              <a:rPr lang="zh-CN" altLang="en-US" sz="900" b="0" i="0" dirty="0">
                <a:solidFill>
                  <a:schemeClr val="tx1">
                    <a:lumMod val="65000"/>
                    <a:lumOff val="35000"/>
                  </a:schemeClr>
                </a:solidFill>
                <a:effectLst/>
                <a:latin typeface="Slack-Lato"/>
              </a:rPr>
              <a:t>并用系数放大</a:t>
            </a:r>
            <a:r>
              <a:rPr lang="zh-CN" altLang="en-US" sz="900" dirty="0">
                <a:solidFill>
                  <a:schemeClr val="tx1">
                    <a:lumMod val="65000"/>
                    <a:lumOff val="35000"/>
                  </a:schemeClr>
                </a:solidFill>
                <a:latin typeface="Slack-Lato"/>
              </a:rPr>
              <a:t>，</a:t>
            </a:r>
            <a:r>
              <a:rPr lang="zh-CN" altLang="en-US" sz="900" b="0" i="0" dirty="0">
                <a:solidFill>
                  <a:schemeClr val="tx1">
                    <a:lumMod val="65000"/>
                    <a:lumOff val="35000"/>
                  </a:schemeClr>
                </a:solidFill>
                <a:effectLst/>
                <a:latin typeface="Slack-Lato"/>
              </a:rPr>
              <a:t>作为权重调整判断。</a:t>
            </a:r>
            <a:endParaRPr lang="en-US" altLang="zh-CN" sz="900" b="0" i="0" dirty="0">
              <a:solidFill>
                <a:schemeClr val="tx1">
                  <a:lumMod val="65000"/>
                  <a:lumOff val="35000"/>
                </a:schemeClr>
              </a:solidFill>
              <a:effectLst/>
              <a:latin typeface="Slack-Lato"/>
            </a:endParaRPr>
          </a:p>
          <a:p>
            <a:pPr marL="171450" indent="-171450" algn="just">
              <a:buFont typeface="Arial" panose="020B0604020202020204" pitchFamily="34" charset="0"/>
              <a:buChar char="•"/>
            </a:pPr>
            <a:r>
              <a:rPr lang="zh-CN" altLang="en-US" sz="900" dirty="0">
                <a:solidFill>
                  <a:schemeClr val="tx1">
                    <a:lumMod val="65000"/>
                    <a:lumOff val="35000"/>
                  </a:schemeClr>
                </a:solidFill>
                <a:latin typeface="Slack-Lato"/>
              </a:rPr>
              <a:t>以上三项</a:t>
            </a:r>
            <a:r>
              <a:rPr lang="zh-CN" altLang="en-US" sz="900" b="0" i="0" dirty="0">
                <a:solidFill>
                  <a:schemeClr val="tx1">
                    <a:lumMod val="65000"/>
                    <a:lumOff val="35000"/>
                  </a:schemeClr>
                </a:solidFill>
                <a:effectLst/>
                <a:latin typeface="Slack-Lato"/>
              </a:rPr>
              <a:t>相乘：综合了斜率差值和点距的判断量。</a:t>
            </a:r>
            <a:endParaRPr lang="en-US" altLang="zh-CN" sz="900" b="0" i="0" dirty="0">
              <a:solidFill>
                <a:schemeClr val="tx1">
                  <a:lumMod val="65000"/>
                  <a:lumOff val="35000"/>
                </a:schemeClr>
              </a:solidFill>
              <a:effectLst/>
              <a:latin typeface="Slack-Lato"/>
            </a:endParaRPr>
          </a:p>
        </p:txBody>
      </p:sp>
      <p:sp>
        <p:nvSpPr>
          <p:cNvPr id="82" name="矩形 81">
            <a:extLst>
              <a:ext uri="{FF2B5EF4-FFF2-40B4-BE49-F238E27FC236}">
                <a16:creationId xmlns:a16="http://schemas.microsoft.com/office/drawing/2014/main" id="{E317E5E2-B8AD-1F4F-2DEC-50BDFF4796DB}"/>
              </a:ext>
            </a:extLst>
          </p:cNvPr>
          <p:cNvSpPr/>
          <p:nvPr/>
        </p:nvSpPr>
        <p:spPr>
          <a:xfrm>
            <a:off x="4950044" y="2540081"/>
            <a:ext cx="6280130" cy="3054362"/>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85" name="曲线连接符 84">
            <a:extLst>
              <a:ext uri="{FF2B5EF4-FFF2-40B4-BE49-F238E27FC236}">
                <a16:creationId xmlns:a16="http://schemas.microsoft.com/office/drawing/2014/main" id="{7593B099-45BE-27D8-0342-55E42514A790}"/>
              </a:ext>
            </a:extLst>
          </p:cNvPr>
          <p:cNvCxnSpPr>
            <a:cxnSpLocks/>
            <a:stCxn id="12" idx="3"/>
            <a:endCxn id="82" idx="1"/>
          </p:cNvCxnSpPr>
          <p:nvPr/>
        </p:nvCxnSpPr>
        <p:spPr>
          <a:xfrm flipV="1">
            <a:off x="3593206" y="4067262"/>
            <a:ext cx="1356838" cy="1498023"/>
          </a:xfrm>
          <a:prstGeom prst="curvedConnector3">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肘形连接符 87">
            <a:extLst>
              <a:ext uri="{FF2B5EF4-FFF2-40B4-BE49-F238E27FC236}">
                <a16:creationId xmlns:a16="http://schemas.microsoft.com/office/drawing/2014/main" id="{C920D225-1006-AB08-09E5-033D1FB63448}"/>
              </a:ext>
            </a:extLst>
          </p:cNvPr>
          <p:cNvCxnSpPr>
            <a:cxnSpLocks/>
            <a:stCxn id="50" idx="3"/>
            <a:endCxn id="26" idx="3"/>
          </p:cNvCxnSpPr>
          <p:nvPr/>
        </p:nvCxnSpPr>
        <p:spPr>
          <a:xfrm flipV="1">
            <a:off x="11115175" y="2248183"/>
            <a:ext cx="1" cy="3793459"/>
          </a:xfrm>
          <a:prstGeom prst="bentConnector3">
            <a:avLst>
              <a:gd name="adj1" fmla="val 2286010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98" name="文本框 97">
            <a:extLst>
              <a:ext uri="{FF2B5EF4-FFF2-40B4-BE49-F238E27FC236}">
                <a16:creationId xmlns:a16="http://schemas.microsoft.com/office/drawing/2014/main" id="{1BA2896E-AC9E-4A7C-D264-3F46E307DBB6}"/>
              </a:ext>
            </a:extLst>
          </p:cNvPr>
          <p:cNvSpPr txBox="1"/>
          <p:nvPr/>
        </p:nvSpPr>
        <p:spPr>
          <a:xfrm>
            <a:off x="11362424" y="3069310"/>
            <a:ext cx="303951" cy="1061829"/>
          </a:xfrm>
          <a:prstGeom prst="rect">
            <a:avLst/>
          </a:prstGeom>
          <a:noFill/>
        </p:spPr>
        <p:txBody>
          <a:bodyPr wrap="square">
            <a:spAutoFit/>
          </a:bodyPr>
          <a:lstStyle/>
          <a:p>
            <a:r>
              <a:rPr lang="zh-CN" altLang="en-US" sz="1050" dirty="0">
                <a:solidFill>
                  <a:schemeClr val="tx1">
                    <a:lumMod val="50000"/>
                    <a:lumOff val="50000"/>
                  </a:schemeClr>
                </a:solidFill>
              </a:rPr>
              <a:t>判断下一个点</a:t>
            </a:r>
          </a:p>
        </p:txBody>
      </p:sp>
    </p:spTree>
    <p:extLst>
      <p:ext uri="{BB962C8B-B14F-4D97-AF65-F5344CB8AC3E}">
        <p14:creationId xmlns:p14="http://schemas.microsoft.com/office/powerpoint/2010/main" val="385130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74D1C99-ED30-4C9A-7C9D-3E1ED40E99A4}"/>
              </a:ext>
            </a:extLst>
          </p:cNvPr>
          <p:cNvPicPr>
            <a:picLocks noChangeAspect="1"/>
          </p:cNvPicPr>
          <p:nvPr/>
        </p:nvPicPr>
        <p:blipFill>
          <a:blip r:embed="rId2"/>
          <a:stretch>
            <a:fillRect/>
          </a:stretch>
        </p:blipFill>
        <p:spPr>
          <a:xfrm>
            <a:off x="745057" y="345331"/>
            <a:ext cx="3486475" cy="6365307"/>
          </a:xfrm>
          <a:prstGeom prst="rect">
            <a:avLst/>
          </a:prstGeom>
        </p:spPr>
      </p:pic>
      <p:sp>
        <p:nvSpPr>
          <p:cNvPr id="5" name="矩形 4">
            <a:extLst>
              <a:ext uri="{FF2B5EF4-FFF2-40B4-BE49-F238E27FC236}">
                <a16:creationId xmlns:a16="http://schemas.microsoft.com/office/drawing/2014/main" id="{68DBE40C-3D9E-4881-FF25-2E6A7477651F}"/>
              </a:ext>
            </a:extLst>
          </p:cNvPr>
          <p:cNvSpPr/>
          <p:nvPr/>
        </p:nvSpPr>
        <p:spPr>
          <a:xfrm>
            <a:off x="4554752" y="345331"/>
            <a:ext cx="6890065" cy="4396288"/>
          </a:xfrm>
          <a:prstGeom prst="rect">
            <a:avLst/>
          </a:prstGeom>
          <a:solidFill>
            <a:schemeClr val="bg2"/>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6" name="矩形 5">
            <a:extLst>
              <a:ext uri="{FF2B5EF4-FFF2-40B4-BE49-F238E27FC236}">
                <a16:creationId xmlns:a16="http://schemas.microsoft.com/office/drawing/2014/main" id="{97FD082D-1D49-C84C-56D2-7E374B7733E8}"/>
              </a:ext>
            </a:extLst>
          </p:cNvPr>
          <p:cNvSpPr/>
          <p:nvPr/>
        </p:nvSpPr>
        <p:spPr>
          <a:xfrm>
            <a:off x="4718189" y="677175"/>
            <a:ext cx="3384533"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7" name="文本框 6">
            <a:extLst>
              <a:ext uri="{FF2B5EF4-FFF2-40B4-BE49-F238E27FC236}">
                <a16:creationId xmlns:a16="http://schemas.microsoft.com/office/drawing/2014/main" id="{1FD7F35F-5983-BEED-D23B-C12DA7D999DB}"/>
              </a:ext>
            </a:extLst>
          </p:cNvPr>
          <p:cNvSpPr txBox="1"/>
          <p:nvPr/>
        </p:nvSpPr>
        <p:spPr>
          <a:xfrm>
            <a:off x="5042227" y="754172"/>
            <a:ext cx="3060495"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获取检测区域每一条线内所有点的</a:t>
            </a:r>
            <a:r>
              <a:rPr lang="en-US" altLang="zh-CN" sz="1200" dirty="0" err="1">
                <a:solidFill>
                  <a:schemeClr val="tx1">
                    <a:lumMod val="65000"/>
                    <a:lumOff val="35000"/>
                  </a:schemeClr>
                </a:solidFill>
                <a:latin typeface="Slack-Lato"/>
              </a:rPr>
              <a:t>xyz</a:t>
            </a:r>
            <a:r>
              <a:rPr lang="zh-CN" altLang="en-US" sz="1200" dirty="0">
                <a:solidFill>
                  <a:schemeClr val="tx1">
                    <a:lumMod val="65000"/>
                    <a:lumOff val="35000"/>
                  </a:schemeClr>
                </a:solidFill>
                <a:latin typeface="Slack-Lato"/>
              </a:rPr>
              <a:t>坐标</a:t>
            </a:r>
            <a:endParaRPr lang="zh-CN" altLang="en-US" sz="1200" dirty="0">
              <a:solidFill>
                <a:schemeClr val="tx1">
                  <a:lumMod val="50000"/>
                  <a:lumOff val="50000"/>
                </a:schemeClr>
              </a:solidFill>
            </a:endParaRPr>
          </a:p>
        </p:txBody>
      </p:sp>
      <p:cxnSp>
        <p:nvCxnSpPr>
          <p:cNvPr id="8" name="肘形连接符 7">
            <a:extLst>
              <a:ext uri="{FF2B5EF4-FFF2-40B4-BE49-F238E27FC236}">
                <a16:creationId xmlns:a16="http://schemas.microsoft.com/office/drawing/2014/main" id="{B293A9BC-C454-DBC2-9F08-AADD9F748AF7}"/>
              </a:ext>
            </a:extLst>
          </p:cNvPr>
          <p:cNvCxnSpPr>
            <a:cxnSpLocks/>
            <a:stCxn id="6" idx="2"/>
            <a:endCxn id="12" idx="0"/>
          </p:cNvCxnSpPr>
          <p:nvPr/>
        </p:nvCxnSpPr>
        <p:spPr>
          <a:xfrm rot="16200000" flipH="1">
            <a:off x="6930609" y="577459"/>
            <a:ext cx="430967" cy="1471272"/>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矩形 9">
            <a:extLst>
              <a:ext uri="{FF2B5EF4-FFF2-40B4-BE49-F238E27FC236}">
                <a16:creationId xmlns:a16="http://schemas.microsoft.com/office/drawing/2014/main" id="{CDBCE415-32B3-41E0-7424-9F64996715B9}"/>
              </a:ext>
            </a:extLst>
          </p:cNvPr>
          <p:cNvSpPr/>
          <p:nvPr/>
        </p:nvSpPr>
        <p:spPr>
          <a:xfrm>
            <a:off x="8264741" y="677174"/>
            <a:ext cx="2780524"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11" name="文本框 10">
            <a:extLst>
              <a:ext uri="{FF2B5EF4-FFF2-40B4-BE49-F238E27FC236}">
                <a16:creationId xmlns:a16="http://schemas.microsoft.com/office/drawing/2014/main" id="{74E2AB5F-5C92-5360-F519-0BE5752A9F83}"/>
              </a:ext>
            </a:extLst>
          </p:cNvPr>
          <p:cNvSpPr txBox="1"/>
          <p:nvPr/>
        </p:nvSpPr>
        <p:spPr>
          <a:xfrm>
            <a:off x="8583451" y="755443"/>
            <a:ext cx="2319871" cy="275728"/>
          </a:xfrm>
          <a:prstGeom prst="rect">
            <a:avLst/>
          </a:prstGeom>
          <a:noFill/>
        </p:spPr>
        <p:txBody>
          <a:bodyPr wrap="square">
            <a:spAutoFit/>
          </a:bodyPr>
          <a:lstStyle/>
          <a:p>
            <a:r>
              <a:rPr lang="zh-CN" altLang="en-US" sz="1200" dirty="0">
                <a:solidFill>
                  <a:schemeClr val="tx1">
                    <a:lumMod val="65000"/>
                    <a:lumOff val="35000"/>
                  </a:schemeClr>
                </a:solidFill>
              </a:rPr>
              <a:t>将线内所有点按角度顺序排序</a:t>
            </a:r>
          </a:p>
        </p:txBody>
      </p:sp>
      <p:sp>
        <p:nvSpPr>
          <p:cNvPr id="12" name="矩形 11">
            <a:extLst>
              <a:ext uri="{FF2B5EF4-FFF2-40B4-BE49-F238E27FC236}">
                <a16:creationId xmlns:a16="http://schemas.microsoft.com/office/drawing/2014/main" id="{EA8AB3B6-88DF-881B-1706-1DC77CE5D4D3}"/>
              </a:ext>
            </a:extLst>
          </p:cNvPr>
          <p:cNvSpPr/>
          <p:nvPr/>
        </p:nvSpPr>
        <p:spPr>
          <a:xfrm>
            <a:off x="4718189" y="1528579"/>
            <a:ext cx="632707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13" name="文本框 12">
            <a:extLst>
              <a:ext uri="{FF2B5EF4-FFF2-40B4-BE49-F238E27FC236}">
                <a16:creationId xmlns:a16="http://schemas.microsoft.com/office/drawing/2014/main" id="{4AC7B8A0-F468-5023-7A77-F04BDC42700A}"/>
              </a:ext>
            </a:extLst>
          </p:cNvPr>
          <p:cNvSpPr txBox="1"/>
          <p:nvPr/>
        </p:nvSpPr>
        <p:spPr>
          <a:xfrm>
            <a:off x="6454520" y="1600298"/>
            <a:ext cx="3060495" cy="276999"/>
          </a:xfrm>
          <a:prstGeom prst="rect">
            <a:avLst/>
          </a:prstGeom>
          <a:noFill/>
        </p:spPr>
        <p:txBody>
          <a:bodyPr wrap="square">
            <a:spAutoFit/>
          </a:bodyPr>
          <a:lstStyle/>
          <a:p>
            <a:r>
              <a:rPr lang="zh-CN" altLang="en-US" sz="1200" dirty="0">
                <a:solidFill>
                  <a:schemeClr val="tx1">
                    <a:lumMod val="65000"/>
                    <a:lumOff val="35000"/>
                  </a:schemeClr>
                </a:solidFill>
              </a:rPr>
              <a:t>在一条线内选取点数间隔相同的</a:t>
            </a:r>
            <a:r>
              <a:rPr lang="en-US" altLang="zh-CN" sz="1200" dirty="0">
                <a:solidFill>
                  <a:schemeClr val="tx1">
                    <a:lumMod val="65000"/>
                    <a:lumOff val="35000"/>
                  </a:schemeClr>
                </a:solidFill>
              </a:rPr>
              <a:t>3</a:t>
            </a:r>
            <a:r>
              <a:rPr lang="zh-CN" altLang="en-US" sz="1200" dirty="0">
                <a:solidFill>
                  <a:schemeClr val="tx1">
                    <a:lumMod val="65000"/>
                    <a:lumOff val="35000"/>
                  </a:schemeClr>
                </a:solidFill>
              </a:rPr>
              <a:t>个评估点</a:t>
            </a:r>
          </a:p>
        </p:txBody>
      </p:sp>
      <p:cxnSp>
        <p:nvCxnSpPr>
          <p:cNvPr id="14" name="肘形连接符 13">
            <a:extLst>
              <a:ext uri="{FF2B5EF4-FFF2-40B4-BE49-F238E27FC236}">
                <a16:creationId xmlns:a16="http://schemas.microsoft.com/office/drawing/2014/main" id="{1E19923D-ADD3-D585-7750-6637C3A5664A}"/>
              </a:ext>
            </a:extLst>
          </p:cNvPr>
          <p:cNvCxnSpPr>
            <a:cxnSpLocks/>
            <a:endCxn id="12" idx="0"/>
          </p:cNvCxnSpPr>
          <p:nvPr/>
        </p:nvCxnSpPr>
        <p:spPr>
          <a:xfrm rot="5400000">
            <a:off x="8482251" y="495815"/>
            <a:ext cx="432240" cy="163328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矩形 15">
            <a:extLst>
              <a:ext uri="{FF2B5EF4-FFF2-40B4-BE49-F238E27FC236}">
                <a16:creationId xmlns:a16="http://schemas.microsoft.com/office/drawing/2014/main" id="{9021261B-EA69-7D1B-FECD-6C9D76FA3205}"/>
              </a:ext>
            </a:extLst>
          </p:cNvPr>
          <p:cNvSpPr/>
          <p:nvPr/>
        </p:nvSpPr>
        <p:spPr>
          <a:xfrm>
            <a:off x="4727440" y="2174811"/>
            <a:ext cx="632707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17" name="文本框 16">
            <a:extLst>
              <a:ext uri="{FF2B5EF4-FFF2-40B4-BE49-F238E27FC236}">
                <a16:creationId xmlns:a16="http://schemas.microsoft.com/office/drawing/2014/main" id="{664369CD-1890-888F-FC5F-9E5F662B43C6}"/>
              </a:ext>
            </a:extLst>
          </p:cNvPr>
          <p:cNvSpPr txBox="1"/>
          <p:nvPr/>
        </p:nvSpPr>
        <p:spPr>
          <a:xfrm>
            <a:off x="6625901" y="2246529"/>
            <a:ext cx="3060495" cy="276999"/>
          </a:xfrm>
          <a:prstGeom prst="rect">
            <a:avLst/>
          </a:prstGeom>
          <a:noFill/>
        </p:spPr>
        <p:txBody>
          <a:bodyPr wrap="square">
            <a:spAutoFit/>
          </a:bodyPr>
          <a:lstStyle/>
          <a:p>
            <a:r>
              <a:rPr lang="zh-CN" altLang="en-US" sz="1200" dirty="0">
                <a:solidFill>
                  <a:schemeClr val="tx1">
                    <a:lumMod val="65000"/>
                    <a:lumOff val="35000"/>
                  </a:schemeClr>
                </a:solidFill>
              </a:rPr>
              <a:t>计算</a:t>
            </a:r>
            <a:r>
              <a:rPr lang="en-US" altLang="zh-CN" sz="1200" dirty="0">
                <a:solidFill>
                  <a:schemeClr val="tx1">
                    <a:lumMod val="65000"/>
                    <a:lumOff val="35000"/>
                  </a:schemeClr>
                </a:solidFill>
              </a:rPr>
              <a:t>3</a:t>
            </a:r>
            <a:r>
              <a:rPr lang="zh-CN" altLang="en-US" sz="1200" dirty="0">
                <a:solidFill>
                  <a:schemeClr val="tx1">
                    <a:lumMod val="65000"/>
                    <a:lumOff val="35000"/>
                  </a:schemeClr>
                </a:solidFill>
              </a:rPr>
              <a:t>个评估点构成的两条线之间的夹角</a:t>
            </a:r>
          </a:p>
        </p:txBody>
      </p:sp>
      <p:sp>
        <p:nvSpPr>
          <p:cNvPr id="22" name="矩形 21">
            <a:extLst>
              <a:ext uri="{FF2B5EF4-FFF2-40B4-BE49-F238E27FC236}">
                <a16:creationId xmlns:a16="http://schemas.microsoft.com/office/drawing/2014/main" id="{68491FE2-3146-9C22-38A3-945B2427EFCD}"/>
              </a:ext>
            </a:extLst>
          </p:cNvPr>
          <p:cNvSpPr/>
          <p:nvPr/>
        </p:nvSpPr>
        <p:spPr>
          <a:xfrm>
            <a:off x="4735899" y="2823547"/>
            <a:ext cx="6327076" cy="954334"/>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3" name="文本框 22">
            <a:extLst>
              <a:ext uri="{FF2B5EF4-FFF2-40B4-BE49-F238E27FC236}">
                <a16:creationId xmlns:a16="http://schemas.microsoft.com/office/drawing/2014/main" id="{B4DDB178-F671-10EE-1046-4BA65AECEBB4}"/>
              </a:ext>
            </a:extLst>
          </p:cNvPr>
          <p:cNvSpPr txBox="1"/>
          <p:nvPr/>
        </p:nvSpPr>
        <p:spPr>
          <a:xfrm>
            <a:off x="6625902" y="2895264"/>
            <a:ext cx="1808167" cy="276999"/>
          </a:xfrm>
          <a:prstGeom prst="rect">
            <a:avLst/>
          </a:prstGeom>
          <a:noFill/>
        </p:spPr>
        <p:txBody>
          <a:bodyPr wrap="square">
            <a:spAutoFit/>
          </a:bodyPr>
          <a:lstStyle/>
          <a:p>
            <a:r>
              <a:rPr lang="zh-CN" altLang="en-US" sz="1200" dirty="0">
                <a:solidFill>
                  <a:schemeClr val="tx1">
                    <a:lumMod val="65000"/>
                    <a:lumOff val="35000"/>
                  </a:schemeClr>
                </a:solidFill>
              </a:rPr>
              <a:t>是否满足判断条件</a:t>
            </a:r>
          </a:p>
        </p:txBody>
      </p:sp>
      <p:cxnSp>
        <p:nvCxnSpPr>
          <p:cNvPr id="31" name="直线箭头连接符 30">
            <a:extLst>
              <a:ext uri="{FF2B5EF4-FFF2-40B4-BE49-F238E27FC236}">
                <a16:creationId xmlns:a16="http://schemas.microsoft.com/office/drawing/2014/main" id="{24F8FA8F-B3D3-F999-1BE9-904A976006EC}"/>
              </a:ext>
            </a:extLst>
          </p:cNvPr>
          <p:cNvCxnSpPr>
            <a:cxnSpLocks/>
            <a:stCxn id="12" idx="2"/>
            <a:endCxn id="16" idx="0"/>
          </p:cNvCxnSpPr>
          <p:nvPr/>
        </p:nvCxnSpPr>
        <p:spPr>
          <a:xfrm>
            <a:off x="7881728" y="1949016"/>
            <a:ext cx="9251" cy="225795"/>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EBAE74B0-256E-159A-5087-F1137150A5A6}"/>
              </a:ext>
            </a:extLst>
          </p:cNvPr>
          <p:cNvCxnSpPr>
            <a:cxnSpLocks/>
            <a:stCxn id="16" idx="2"/>
            <a:endCxn id="22" idx="0"/>
          </p:cNvCxnSpPr>
          <p:nvPr/>
        </p:nvCxnSpPr>
        <p:spPr>
          <a:xfrm>
            <a:off x="7890979" y="2595248"/>
            <a:ext cx="8459" cy="228299"/>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7B537F9-8CE4-A56D-58E2-2D820FF6C538}"/>
              </a:ext>
            </a:extLst>
          </p:cNvPr>
          <p:cNvSpPr txBox="1"/>
          <p:nvPr/>
        </p:nvSpPr>
        <p:spPr>
          <a:xfrm>
            <a:off x="5566100" y="3131549"/>
            <a:ext cx="4362420" cy="646331"/>
          </a:xfrm>
          <a:prstGeom prst="rect">
            <a:avLst/>
          </a:prstGeom>
          <a:noFill/>
        </p:spPr>
        <p:txBody>
          <a:bodyPr wrap="square">
            <a:spAutoFit/>
          </a:bodyPr>
          <a:lstStyle/>
          <a:p>
            <a:pPr marL="171450" indent="-171450">
              <a:buFont typeface="Arial" panose="020B0604020202020204" pitchFamily="34" charset="0"/>
              <a:buChar char="•"/>
            </a:pPr>
            <a:r>
              <a:rPr lang="zh-CN" altLang="en-US" sz="1200" dirty="0">
                <a:solidFill>
                  <a:schemeClr val="tx1">
                    <a:lumMod val="65000"/>
                    <a:lumOff val="35000"/>
                  </a:schemeClr>
                </a:solidFill>
              </a:rPr>
              <a:t>三个点的的夹角参数小于阈值</a:t>
            </a:r>
          </a:p>
          <a:p>
            <a:pPr marL="171450" indent="-171450">
              <a:buFont typeface="Arial" panose="020B0604020202020204" pitchFamily="34" charset="0"/>
              <a:buChar char="•"/>
            </a:pPr>
            <a:r>
              <a:rPr lang="zh-CN" altLang="en-US" sz="1200" dirty="0">
                <a:solidFill>
                  <a:schemeClr val="tx1">
                    <a:lumMod val="65000"/>
                    <a:lumOff val="35000"/>
                  </a:schemeClr>
                </a:solidFill>
              </a:rPr>
              <a:t>当前点与第二个点,或第二个点与第三个点的高度差大于阈值</a:t>
            </a:r>
          </a:p>
          <a:p>
            <a:pPr marL="171450" indent="-171450">
              <a:buFont typeface="Arial" panose="020B0604020202020204" pitchFamily="34" charset="0"/>
              <a:buChar char="•"/>
            </a:pPr>
            <a:r>
              <a:rPr lang="zh-CN" altLang="en-US" sz="1200" dirty="0">
                <a:solidFill>
                  <a:schemeClr val="tx1">
                    <a:lumMod val="65000"/>
                    <a:lumOff val="35000"/>
                  </a:schemeClr>
                </a:solidFill>
              </a:rPr>
              <a:t>当前点与第三个点的高度差大于0.05</a:t>
            </a:r>
          </a:p>
        </p:txBody>
      </p:sp>
      <p:sp>
        <p:nvSpPr>
          <p:cNvPr id="41" name="矩形 40">
            <a:extLst>
              <a:ext uri="{FF2B5EF4-FFF2-40B4-BE49-F238E27FC236}">
                <a16:creationId xmlns:a16="http://schemas.microsoft.com/office/drawing/2014/main" id="{D9390432-F0AD-0BAC-6EA9-599EB792F281}"/>
              </a:ext>
            </a:extLst>
          </p:cNvPr>
          <p:cNvSpPr/>
          <p:nvPr/>
        </p:nvSpPr>
        <p:spPr>
          <a:xfrm>
            <a:off x="4722442" y="4039245"/>
            <a:ext cx="632707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42" name="文本框 41">
            <a:extLst>
              <a:ext uri="{FF2B5EF4-FFF2-40B4-BE49-F238E27FC236}">
                <a16:creationId xmlns:a16="http://schemas.microsoft.com/office/drawing/2014/main" id="{9EF0012C-EF81-2A7F-7F17-674DDC251CEA}"/>
              </a:ext>
            </a:extLst>
          </p:cNvPr>
          <p:cNvSpPr txBox="1"/>
          <p:nvPr/>
        </p:nvSpPr>
        <p:spPr>
          <a:xfrm>
            <a:off x="7047756" y="4110964"/>
            <a:ext cx="3060495"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判断是否为路缘点</a:t>
            </a:r>
            <a:endParaRPr lang="zh-CN" altLang="en-US" sz="1200" dirty="0">
              <a:solidFill>
                <a:schemeClr val="tx1">
                  <a:lumMod val="50000"/>
                  <a:lumOff val="50000"/>
                </a:schemeClr>
              </a:solidFill>
            </a:endParaRPr>
          </a:p>
        </p:txBody>
      </p:sp>
      <p:cxnSp>
        <p:nvCxnSpPr>
          <p:cNvPr id="43" name="直线箭头连接符 42">
            <a:extLst>
              <a:ext uri="{FF2B5EF4-FFF2-40B4-BE49-F238E27FC236}">
                <a16:creationId xmlns:a16="http://schemas.microsoft.com/office/drawing/2014/main" id="{3EA9D24A-BBD8-4ACB-860D-E9D0A590E7A9}"/>
              </a:ext>
            </a:extLst>
          </p:cNvPr>
          <p:cNvCxnSpPr>
            <a:cxnSpLocks/>
            <a:endCxn id="41" idx="0"/>
          </p:cNvCxnSpPr>
          <p:nvPr/>
        </p:nvCxnSpPr>
        <p:spPr>
          <a:xfrm>
            <a:off x="7868270" y="3777880"/>
            <a:ext cx="17711" cy="261365"/>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a:extLst>
              <a:ext uri="{FF2B5EF4-FFF2-40B4-BE49-F238E27FC236}">
                <a16:creationId xmlns:a16="http://schemas.microsoft.com/office/drawing/2014/main" id="{10A846AA-43AE-2A97-D0CF-E50C3CA57877}"/>
              </a:ext>
            </a:extLst>
          </p:cNvPr>
          <p:cNvCxnSpPr>
            <a:cxnSpLocks/>
            <a:stCxn id="41" idx="3"/>
            <a:endCxn id="10" idx="3"/>
          </p:cNvCxnSpPr>
          <p:nvPr/>
        </p:nvCxnSpPr>
        <p:spPr>
          <a:xfrm flipH="1" flipV="1">
            <a:off x="11045265" y="887393"/>
            <a:ext cx="4253" cy="3362071"/>
          </a:xfrm>
          <a:prstGeom prst="bentConnector3">
            <a:avLst>
              <a:gd name="adj1" fmla="val -3118857"/>
            </a:avLst>
          </a:prstGeom>
          <a:ln>
            <a:tailEnd type="triangle"/>
          </a:ln>
        </p:spPr>
        <p:style>
          <a:lnRef idx="2">
            <a:schemeClr val="accent3"/>
          </a:lnRef>
          <a:fillRef idx="0">
            <a:schemeClr val="accent3"/>
          </a:fillRef>
          <a:effectRef idx="1">
            <a:schemeClr val="accent3"/>
          </a:effectRef>
          <a:fontRef idx="minor">
            <a:schemeClr val="tx1"/>
          </a:fontRef>
        </p:style>
      </p:cxnSp>
      <p:sp>
        <p:nvSpPr>
          <p:cNvPr id="49" name="文本框 48">
            <a:extLst>
              <a:ext uri="{FF2B5EF4-FFF2-40B4-BE49-F238E27FC236}">
                <a16:creationId xmlns:a16="http://schemas.microsoft.com/office/drawing/2014/main" id="{492F1AAF-573B-02A8-AF67-85B07A763E5C}"/>
              </a:ext>
            </a:extLst>
          </p:cNvPr>
          <p:cNvSpPr txBox="1"/>
          <p:nvPr/>
        </p:nvSpPr>
        <p:spPr>
          <a:xfrm>
            <a:off x="11142992" y="1894419"/>
            <a:ext cx="303951" cy="1061829"/>
          </a:xfrm>
          <a:prstGeom prst="rect">
            <a:avLst/>
          </a:prstGeom>
          <a:noFill/>
        </p:spPr>
        <p:txBody>
          <a:bodyPr wrap="square">
            <a:spAutoFit/>
          </a:bodyPr>
          <a:lstStyle/>
          <a:p>
            <a:r>
              <a:rPr lang="zh-CN" altLang="en-US" sz="1050" dirty="0">
                <a:solidFill>
                  <a:schemeClr val="tx1">
                    <a:lumMod val="50000"/>
                    <a:lumOff val="50000"/>
                  </a:schemeClr>
                </a:solidFill>
              </a:rPr>
              <a:t>判断下一个点</a:t>
            </a:r>
          </a:p>
        </p:txBody>
      </p:sp>
      <p:pic>
        <p:nvPicPr>
          <p:cNvPr id="53" name="图片 52">
            <a:extLst>
              <a:ext uri="{FF2B5EF4-FFF2-40B4-BE49-F238E27FC236}">
                <a16:creationId xmlns:a16="http://schemas.microsoft.com/office/drawing/2014/main" id="{9991A623-E889-3E03-5B67-598ABB9A8485}"/>
              </a:ext>
            </a:extLst>
          </p:cNvPr>
          <p:cNvPicPr>
            <a:picLocks noChangeAspect="1"/>
          </p:cNvPicPr>
          <p:nvPr/>
        </p:nvPicPr>
        <p:blipFill>
          <a:blip r:embed="rId3"/>
          <a:stretch>
            <a:fillRect/>
          </a:stretch>
        </p:blipFill>
        <p:spPr>
          <a:xfrm>
            <a:off x="4547869" y="4823095"/>
            <a:ext cx="6890065" cy="1915830"/>
          </a:xfrm>
          <a:prstGeom prst="rect">
            <a:avLst/>
          </a:prstGeom>
        </p:spPr>
      </p:pic>
    </p:spTree>
    <p:extLst>
      <p:ext uri="{BB962C8B-B14F-4D97-AF65-F5344CB8AC3E}">
        <p14:creationId xmlns:p14="http://schemas.microsoft.com/office/powerpoint/2010/main" val="365879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DB1568-DFBE-E8BA-5C02-151EB2EAF02D}"/>
              </a:ext>
            </a:extLst>
          </p:cNvPr>
          <p:cNvPicPr>
            <a:picLocks noChangeAspect="1"/>
          </p:cNvPicPr>
          <p:nvPr/>
        </p:nvPicPr>
        <p:blipFill>
          <a:blip r:embed="rId2"/>
          <a:stretch>
            <a:fillRect/>
          </a:stretch>
        </p:blipFill>
        <p:spPr>
          <a:xfrm>
            <a:off x="868412" y="121595"/>
            <a:ext cx="2822210" cy="6614809"/>
          </a:xfrm>
          <a:prstGeom prst="rect">
            <a:avLst/>
          </a:prstGeom>
        </p:spPr>
      </p:pic>
      <p:sp>
        <p:nvSpPr>
          <p:cNvPr id="3" name="矩形 2">
            <a:extLst>
              <a:ext uri="{FF2B5EF4-FFF2-40B4-BE49-F238E27FC236}">
                <a16:creationId xmlns:a16="http://schemas.microsoft.com/office/drawing/2014/main" id="{77C43760-171D-8F96-6828-4AF1533F0776}"/>
              </a:ext>
            </a:extLst>
          </p:cNvPr>
          <p:cNvSpPr/>
          <p:nvPr/>
        </p:nvSpPr>
        <p:spPr>
          <a:xfrm>
            <a:off x="4657689" y="340583"/>
            <a:ext cx="6890065" cy="6097033"/>
          </a:xfrm>
          <a:prstGeom prst="rect">
            <a:avLst/>
          </a:prstGeom>
          <a:solidFill>
            <a:schemeClr val="bg2"/>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4" name="矩形 3">
            <a:extLst>
              <a:ext uri="{FF2B5EF4-FFF2-40B4-BE49-F238E27FC236}">
                <a16:creationId xmlns:a16="http://schemas.microsoft.com/office/drawing/2014/main" id="{CCE19B34-C31D-7C3D-CE81-A21424DB22BC}"/>
              </a:ext>
            </a:extLst>
          </p:cNvPr>
          <p:cNvSpPr/>
          <p:nvPr/>
        </p:nvSpPr>
        <p:spPr>
          <a:xfrm>
            <a:off x="4718189" y="677175"/>
            <a:ext cx="3384533"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5" name="文本框 4">
            <a:extLst>
              <a:ext uri="{FF2B5EF4-FFF2-40B4-BE49-F238E27FC236}">
                <a16:creationId xmlns:a16="http://schemas.microsoft.com/office/drawing/2014/main" id="{86CB20F8-DACB-F3B7-4C5C-F69D7075CE39}"/>
              </a:ext>
            </a:extLst>
          </p:cNvPr>
          <p:cNvSpPr txBox="1"/>
          <p:nvPr/>
        </p:nvSpPr>
        <p:spPr>
          <a:xfrm>
            <a:off x="5042227" y="754172"/>
            <a:ext cx="3060495"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获取检测区域每一条线内所有点的</a:t>
            </a:r>
            <a:r>
              <a:rPr lang="en-US" altLang="zh-CN" sz="1200" dirty="0" err="1">
                <a:solidFill>
                  <a:schemeClr val="tx1">
                    <a:lumMod val="65000"/>
                    <a:lumOff val="35000"/>
                  </a:schemeClr>
                </a:solidFill>
                <a:latin typeface="Slack-Lato"/>
              </a:rPr>
              <a:t>xyz</a:t>
            </a:r>
            <a:r>
              <a:rPr lang="zh-CN" altLang="en-US" sz="1200" dirty="0">
                <a:solidFill>
                  <a:schemeClr val="tx1">
                    <a:lumMod val="65000"/>
                    <a:lumOff val="35000"/>
                  </a:schemeClr>
                </a:solidFill>
                <a:latin typeface="Slack-Lato"/>
              </a:rPr>
              <a:t>坐标</a:t>
            </a:r>
            <a:endParaRPr lang="zh-CN" altLang="en-US" sz="1200" dirty="0">
              <a:solidFill>
                <a:schemeClr val="tx1">
                  <a:lumMod val="50000"/>
                  <a:lumOff val="50000"/>
                </a:schemeClr>
              </a:solidFill>
            </a:endParaRPr>
          </a:p>
        </p:txBody>
      </p:sp>
      <p:cxnSp>
        <p:nvCxnSpPr>
          <p:cNvPr id="6" name="肘形连接符 5">
            <a:extLst>
              <a:ext uri="{FF2B5EF4-FFF2-40B4-BE49-F238E27FC236}">
                <a16:creationId xmlns:a16="http://schemas.microsoft.com/office/drawing/2014/main" id="{A11C6AAB-EF1E-BEC0-E773-D7C6FF2208CF}"/>
              </a:ext>
            </a:extLst>
          </p:cNvPr>
          <p:cNvCxnSpPr>
            <a:cxnSpLocks/>
            <a:stCxn id="4" idx="2"/>
            <a:endCxn id="9" idx="0"/>
          </p:cNvCxnSpPr>
          <p:nvPr/>
        </p:nvCxnSpPr>
        <p:spPr>
          <a:xfrm rot="16200000" flipH="1">
            <a:off x="6930609" y="577459"/>
            <a:ext cx="430967" cy="1471272"/>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7" name="矩形 6">
            <a:extLst>
              <a:ext uri="{FF2B5EF4-FFF2-40B4-BE49-F238E27FC236}">
                <a16:creationId xmlns:a16="http://schemas.microsoft.com/office/drawing/2014/main" id="{3A738A17-6676-D17F-C3DA-9FC0973B5042}"/>
              </a:ext>
            </a:extLst>
          </p:cNvPr>
          <p:cNvSpPr/>
          <p:nvPr/>
        </p:nvSpPr>
        <p:spPr>
          <a:xfrm>
            <a:off x="8264741" y="677174"/>
            <a:ext cx="2780524"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8" name="文本框 7">
            <a:extLst>
              <a:ext uri="{FF2B5EF4-FFF2-40B4-BE49-F238E27FC236}">
                <a16:creationId xmlns:a16="http://schemas.microsoft.com/office/drawing/2014/main" id="{C9CCFD50-F06D-167F-740A-FA975525615D}"/>
              </a:ext>
            </a:extLst>
          </p:cNvPr>
          <p:cNvSpPr txBox="1"/>
          <p:nvPr/>
        </p:nvSpPr>
        <p:spPr>
          <a:xfrm>
            <a:off x="8583451" y="755443"/>
            <a:ext cx="2319871" cy="275728"/>
          </a:xfrm>
          <a:prstGeom prst="rect">
            <a:avLst/>
          </a:prstGeom>
          <a:noFill/>
        </p:spPr>
        <p:txBody>
          <a:bodyPr wrap="square">
            <a:spAutoFit/>
          </a:bodyPr>
          <a:lstStyle/>
          <a:p>
            <a:r>
              <a:rPr lang="zh-CN" altLang="en-US" sz="1200" dirty="0">
                <a:solidFill>
                  <a:schemeClr val="tx1">
                    <a:lumMod val="65000"/>
                    <a:lumOff val="35000"/>
                  </a:schemeClr>
                </a:solidFill>
              </a:rPr>
              <a:t>将线内所有点按角度顺序排序</a:t>
            </a:r>
          </a:p>
        </p:txBody>
      </p:sp>
      <p:sp>
        <p:nvSpPr>
          <p:cNvPr id="9" name="矩形 8">
            <a:extLst>
              <a:ext uri="{FF2B5EF4-FFF2-40B4-BE49-F238E27FC236}">
                <a16:creationId xmlns:a16="http://schemas.microsoft.com/office/drawing/2014/main" id="{F14C4028-2B51-446D-6AE5-B2A08E4634BC}"/>
              </a:ext>
            </a:extLst>
          </p:cNvPr>
          <p:cNvSpPr/>
          <p:nvPr/>
        </p:nvSpPr>
        <p:spPr>
          <a:xfrm>
            <a:off x="4718189" y="1528579"/>
            <a:ext cx="632707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10" name="文本框 9">
            <a:extLst>
              <a:ext uri="{FF2B5EF4-FFF2-40B4-BE49-F238E27FC236}">
                <a16:creationId xmlns:a16="http://schemas.microsoft.com/office/drawing/2014/main" id="{ECDA763B-862D-E990-7DF4-AE7DB02C52F3}"/>
              </a:ext>
            </a:extLst>
          </p:cNvPr>
          <p:cNvSpPr txBox="1"/>
          <p:nvPr/>
        </p:nvSpPr>
        <p:spPr>
          <a:xfrm>
            <a:off x="6625682" y="1617824"/>
            <a:ext cx="3060495" cy="276999"/>
          </a:xfrm>
          <a:prstGeom prst="rect">
            <a:avLst/>
          </a:prstGeom>
          <a:noFill/>
        </p:spPr>
        <p:txBody>
          <a:bodyPr wrap="square">
            <a:spAutoFit/>
          </a:bodyPr>
          <a:lstStyle/>
          <a:p>
            <a:r>
              <a:rPr lang="zh-CN" altLang="en-US" sz="1200" dirty="0">
                <a:solidFill>
                  <a:schemeClr val="tx1">
                    <a:lumMod val="65000"/>
                    <a:lumOff val="35000"/>
                  </a:schemeClr>
                </a:solidFill>
              </a:rPr>
              <a:t>按顺序在一条线内选取一个评估点</a:t>
            </a:r>
          </a:p>
        </p:txBody>
      </p:sp>
      <p:cxnSp>
        <p:nvCxnSpPr>
          <p:cNvPr id="11" name="肘形连接符 10">
            <a:extLst>
              <a:ext uri="{FF2B5EF4-FFF2-40B4-BE49-F238E27FC236}">
                <a16:creationId xmlns:a16="http://schemas.microsoft.com/office/drawing/2014/main" id="{E36494CC-D764-F537-BE50-D52A228261E6}"/>
              </a:ext>
            </a:extLst>
          </p:cNvPr>
          <p:cNvCxnSpPr>
            <a:cxnSpLocks/>
            <a:endCxn id="9" idx="0"/>
          </p:cNvCxnSpPr>
          <p:nvPr/>
        </p:nvCxnSpPr>
        <p:spPr>
          <a:xfrm rot="5400000">
            <a:off x="8482251" y="495815"/>
            <a:ext cx="432240" cy="163328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矩形 11">
            <a:extLst>
              <a:ext uri="{FF2B5EF4-FFF2-40B4-BE49-F238E27FC236}">
                <a16:creationId xmlns:a16="http://schemas.microsoft.com/office/drawing/2014/main" id="{4C31F133-7578-2644-955A-83EA4B9C0E3E}"/>
              </a:ext>
            </a:extLst>
          </p:cNvPr>
          <p:cNvSpPr/>
          <p:nvPr/>
        </p:nvSpPr>
        <p:spPr>
          <a:xfrm>
            <a:off x="4727440" y="3130009"/>
            <a:ext cx="6327076" cy="1020905"/>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13" name="文本框 12">
            <a:extLst>
              <a:ext uri="{FF2B5EF4-FFF2-40B4-BE49-F238E27FC236}">
                <a16:creationId xmlns:a16="http://schemas.microsoft.com/office/drawing/2014/main" id="{89C84D25-771D-041D-F9BB-E8AD0141628E}"/>
              </a:ext>
            </a:extLst>
          </p:cNvPr>
          <p:cNvSpPr txBox="1"/>
          <p:nvPr/>
        </p:nvSpPr>
        <p:spPr>
          <a:xfrm>
            <a:off x="7436290" y="3130759"/>
            <a:ext cx="1074128" cy="276999"/>
          </a:xfrm>
          <a:prstGeom prst="rect">
            <a:avLst/>
          </a:prstGeom>
          <a:noFill/>
        </p:spPr>
        <p:txBody>
          <a:bodyPr wrap="square">
            <a:spAutoFit/>
          </a:bodyPr>
          <a:lstStyle/>
          <a:p>
            <a:r>
              <a:rPr lang="zh-CN" altLang="en-US" sz="1200" dirty="0">
                <a:solidFill>
                  <a:schemeClr val="tx1">
                    <a:lumMod val="65000"/>
                    <a:lumOff val="35000"/>
                  </a:schemeClr>
                </a:solidFill>
              </a:rPr>
              <a:t>计算夹角</a:t>
            </a:r>
          </a:p>
        </p:txBody>
      </p:sp>
      <p:sp>
        <p:nvSpPr>
          <p:cNvPr id="14" name="矩形 13">
            <a:extLst>
              <a:ext uri="{FF2B5EF4-FFF2-40B4-BE49-F238E27FC236}">
                <a16:creationId xmlns:a16="http://schemas.microsoft.com/office/drawing/2014/main" id="{9C016FE4-6A4D-A934-FEC9-D9DE0203D007}"/>
              </a:ext>
            </a:extLst>
          </p:cNvPr>
          <p:cNvSpPr/>
          <p:nvPr/>
        </p:nvSpPr>
        <p:spPr>
          <a:xfrm>
            <a:off x="4735899" y="4514298"/>
            <a:ext cx="6327076" cy="954334"/>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15" name="文本框 14">
            <a:extLst>
              <a:ext uri="{FF2B5EF4-FFF2-40B4-BE49-F238E27FC236}">
                <a16:creationId xmlns:a16="http://schemas.microsoft.com/office/drawing/2014/main" id="{636508A3-C4EC-A545-3F12-757AF5B88750}"/>
              </a:ext>
            </a:extLst>
          </p:cNvPr>
          <p:cNvSpPr txBox="1"/>
          <p:nvPr/>
        </p:nvSpPr>
        <p:spPr>
          <a:xfrm>
            <a:off x="7166233" y="4482106"/>
            <a:ext cx="1808167" cy="276999"/>
          </a:xfrm>
          <a:prstGeom prst="rect">
            <a:avLst/>
          </a:prstGeom>
          <a:noFill/>
        </p:spPr>
        <p:txBody>
          <a:bodyPr wrap="square">
            <a:spAutoFit/>
          </a:bodyPr>
          <a:lstStyle/>
          <a:p>
            <a:r>
              <a:rPr lang="zh-CN" altLang="en-US" sz="1200" dirty="0">
                <a:solidFill>
                  <a:schemeClr val="tx1">
                    <a:lumMod val="65000"/>
                    <a:lumOff val="35000"/>
                  </a:schemeClr>
                </a:solidFill>
              </a:rPr>
              <a:t>是否满足判断条件</a:t>
            </a:r>
          </a:p>
        </p:txBody>
      </p:sp>
      <p:cxnSp>
        <p:nvCxnSpPr>
          <p:cNvPr id="16" name="直线箭头连接符 15">
            <a:extLst>
              <a:ext uri="{FF2B5EF4-FFF2-40B4-BE49-F238E27FC236}">
                <a16:creationId xmlns:a16="http://schemas.microsoft.com/office/drawing/2014/main" id="{3A6AD46B-08EC-BB4E-4CD3-516C77320743}"/>
              </a:ext>
            </a:extLst>
          </p:cNvPr>
          <p:cNvCxnSpPr>
            <a:cxnSpLocks/>
            <a:stCxn id="9" idx="2"/>
          </p:cNvCxnSpPr>
          <p:nvPr/>
        </p:nvCxnSpPr>
        <p:spPr>
          <a:xfrm>
            <a:off x="7881727" y="1949016"/>
            <a:ext cx="0" cy="430967"/>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757A1B95-438D-EE99-8E82-C7C86D144E6A}"/>
              </a:ext>
            </a:extLst>
          </p:cNvPr>
          <p:cNvCxnSpPr>
            <a:cxnSpLocks/>
            <a:stCxn id="12" idx="2"/>
            <a:endCxn id="14" idx="0"/>
          </p:cNvCxnSpPr>
          <p:nvPr/>
        </p:nvCxnSpPr>
        <p:spPr>
          <a:xfrm>
            <a:off x="7890978" y="4150914"/>
            <a:ext cx="8459" cy="363384"/>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2261220-30D5-BFD0-8CC6-1D08651876C1}"/>
              </a:ext>
            </a:extLst>
          </p:cNvPr>
          <p:cNvSpPr txBox="1"/>
          <p:nvPr/>
        </p:nvSpPr>
        <p:spPr>
          <a:xfrm>
            <a:off x="4914901" y="4717110"/>
            <a:ext cx="6116907" cy="646331"/>
          </a:xfrm>
          <a:prstGeom prst="rect">
            <a:avLst/>
          </a:prstGeom>
          <a:noFill/>
        </p:spPr>
        <p:txBody>
          <a:bodyPr wrap="square">
            <a:spAutoFit/>
          </a:bodyPr>
          <a:lstStyle/>
          <a:p>
            <a:pPr marL="171450" indent="-171450">
              <a:buFont typeface="Arial" panose="020B0604020202020204" pitchFamily="34" charset="0"/>
              <a:buChar char="•"/>
            </a:pPr>
            <a:r>
              <a:rPr lang="zh-CN" altLang="en-US" sz="1200" dirty="0">
                <a:solidFill>
                  <a:schemeClr val="tx1">
                    <a:lumMod val="65000"/>
                    <a:lumOff val="35000"/>
                  </a:schemeClr>
                </a:solidFill>
              </a:rPr>
              <a:t>夹角小于阈值</a:t>
            </a:r>
          </a:p>
          <a:p>
            <a:pPr marL="171450" indent="-171450">
              <a:buFont typeface="Arial" panose="020B0604020202020204" pitchFamily="34" charset="0"/>
              <a:buChar char="•"/>
            </a:pPr>
            <a:r>
              <a:rPr lang="zh-CN" altLang="en-US" sz="1200" dirty="0">
                <a:solidFill>
                  <a:schemeClr val="tx1">
                    <a:lumMod val="65000"/>
                    <a:lumOff val="35000"/>
                  </a:schemeClr>
                </a:solidFill>
              </a:rPr>
              <a:t>当前点与前</a:t>
            </a:r>
            <a:r>
              <a:rPr lang="en" altLang="zh-CN" sz="1200" dirty="0">
                <a:solidFill>
                  <a:schemeClr val="tx1">
                    <a:lumMod val="65000"/>
                    <a:lumOff val="35000"/>
                  </a:schemeClr>
                </a:solidFill>
              </a:rPr>
              <a:t>n</a:t>
            </a:r>
            <a:r>
              <a:rPr lang="zh-CN" altLang="en-US" sz="1200" dirty="0">
                <a:solidFill>
                  <a:schemeClr val="tx1">
                    <a:lumMod val="65000"/>
                    <a:lumOff val="35000"/>
                  </a:schemeClr>
                </a:solidFill>
              </a:rPr>
              <a:t>个点中最高点的高度差或当前点与后</a:t>
            </a:r>
            <a:r>
              <a:rPr lang="en" altLang="zh-CN" sz="1200" dirty="0">
                <a:solidFill>
                  <a:schemeClr val="tx1">
                    <a:lumMod val="65000"/>
                    <a:lumOff val="35000"/>
                  </a:schemeClr>
                </a:solidFill>
              </a:rPr>
              <a:t>n</a:t>
            </a:r>
            <a:r>
              <a:rPr lang="zh-CN" altLang="en-US" sz="1200" dirty="0">
                <a:solidFill>
                  <a:schemeClr val="tx1">
                    <a:lumMod val="65000"/>
                    <a:lumOff val="35000"/>
                  </a:schemeClr>
                </a:solidFill>
              </a:rPr>
              <a:t>个点中最高点的高度差大于阈值</a:t>
            </a:r>
          </a:p>
          <a:p>
            <a:pPr marL="171450" indent="-171450">
              <a:buFont typeface="Arial" panose="020B0604020202020204" pitchFamily="34" charset="0"/>
              <a:buChar char="•"/>
            </a:pPr>
            <a:r>
              <a:rPr lang="zh-CN" altLang="en-US" sz="1200" dirty="0">
                <a:solidFill>
                  <a:schemeClr val="tx1">
                    <a:lumMod val="65000"/>
                    <a:lumOff val="35000"/>
                  </a:schemeClr>
                </a:solidFill>
              </a:rPr>
              <a:t>前</a:t>
            </a:r>
            <a:r>
              <a:rPr lang="en" altLang="zh-CN" sz="1200" dirty="0">
                <a:solidFill>
                  <a:schemeClr val="tx1">
                    <a:lumMod val="65000"/>
                    <a:lumOff val="35000"/>
                  </a:schemeClr>
                </a:solidFill>
              </a:rPr>
              <a:t>n</a:t>
            </a:r>
            <a:r>
              <a:rPr lang="zh-CN" altLang="en-US" sz="1200" dirty="0">
                <a:solidFill>
                  <a:schemeClr val="tx1">
                    <a:lumMod val="65000"/>
                    <a:lumOff val="35000"/>
                  </a:schemeClr>
                </a:solidFill>
              </a:rPr>
              <a:t>个点中最高点和后</a:t>
            </a:r>
            <a:r>
              <a:rPr lang="en" altLang="zh-CN" sz="1200" dirty="0">
                <a:solidFill>
                  <a:schemeClr val="tx1">
                    <a:lumMod val="65000"/>
                    <a:lumOff val="35000"/>
                  </a:schemeClr>
                </a:solidFill>
              </a:rPr>
              <a:t>n</a:t>
            </a:r>
            <a:r>
              <a:rPr lang="zh-CN" altLang="en-US" sz="1200" dirty="0">
                <a:solidFill>
                  <a:schemeClr val="tx1">
                    <a:lumMod val="65000"/>
                    <a:lumOff val="35000"/>
                  </a:schemeClr>
                </a:solidFill>
              </a:rPr>
              <a:t>个点中最高点的高度差大于</a:t>
            </a:r>
            <a:r>
              <a:rPr lang="en-US" altLang="zh-CN" sz="1200" dirty="0">
                <a:solidFill>
                  <a:schemeClr val="tx1">
                    <a:lumMod val="65000"/>
                    <a:lumOff val="35000"/>
                  </a:schemeClr>
                </a:solidFill>
              </a:rPr>
              <a:t>0.05</a:t>
            </a:r>
            <a:endParaRPr lang="zh-CN" altLang="en-US" sz="1200" dirty="0">
              <a:solidFill>
                <a:schemeClr val="tx1">
                  <a:lumMod val="65000"/>
                  <a:lumOff val="35000"/>
                </a:schemeClr>
              </a:solidFill>
            </a:endParaRPr>
          </a:p>
        </p:txBody>
      </p:sp>
      <p:sp>
        <p:nvSpPr>
          <p:cNvPr id="19" name="矩形 18">
            <a:extLst>
              <a:ext uri="{FF2B5EF4-FFF2-40B4-BE49-F238E27FC236}">
                <a16:creationId xmlns:a16="http://schemas.microsoft.com/office/drawing/2014/main" id="{D95C787A-7BCD-4F62-70E4-F9F24704A1B1}"/>
              </a:ext>
            </a:extLst>
          </p:cNvPr>
          <p:cNvSpPr/>
          <p:nvPr/>
        </p:nvSpPr>
        <p:spPr>
          <a:xfrm>
            <a:off x="4722442" y="5715651"/>
            <a:ext cx="632707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0" name="文本框 19">
            <a:extLst>
              <a:ext uri="{FF2B5EF4-FFF2-40B4-BE49-F238E27FC236}">
                <a16:creationId xmlns:a16="http://schemas.microsoft.com/office/drawing/2014/main" id="{B73C7F65-F75E-9016-91EB-D50026D27D6E}"/>
              </a:ext>
            </a:extLst>
          </p:cNvPr>
          <p:cNvSpPr txBox="1"/>
          <p:nvPr/>
        </p:nvSpPr>
        <p:spPr>
          <a:xfrm>
            <a:off x="7047756" y="5787370"/>
            <a:ext cx="3060495" cy="276999"/>
          </a:xfrm>
          <a:prstGeom prst="rect">
            <a:avLst/>
          </a:prstGeom>
          <a:noFill/>
        </p:spPr>
        <p:txBody>
          <a:bodyPr wrap="square">
            <a:spAutoFit/>
          </a:bodyPr>
          <a:lstStyle/>
          <a:p>
            <a:r>
              <a:rPr lang="zh-CN" altLang="en-US" sz="1200" dirty="0">
                <a:solidFill>
                  <a:schemeClr val="tx1">
                    <a:lumMod val="65000"/>
                    <a:lumOff val="35000"/>
                  </a:schemeClr>
                </a:solidFill>
                <a:latin typeface="Slack-Lato"/>
              </a:rPr>
              <a:t>判断是否为路缘点</a:t>
            </a:r>
            <a:endParaRPr lang="zh-CN" altLang="en-US" sz="1200" dirty="0">
              <a:solidFill>
                <a:schemeClr val="tx1">
                  <a:lumMod val="50000"/>
                  <a:lumOff val="50000"/>
                </a:schemeClr>
              </a:solidFill>
            </a:endParaRPr>
          </a:p>
        </p:txBody>
      </p:sp>
      <p:cxnSp>
        <p:nvCxnSpPr>
          <p:cNvPr id="21" name="直线箭头连接符 20">
            <a:extLst>
              <a:ext uri="{FF2B5EF4-FFF2-40B4-BE49-F238E27FC236}">
                <a16:creationId xmlns:a16="http://schemas.microsoft.com/office/drawing/2014/main" id="{33CA1F38-2615-5709-A6DF-43F7EE233441}"/>
              </a:ext>
            </a:extLst>
          </p:cNvPr>
          <p:cNvCxnSpPr>
            <a:cxnSpLocks/>
            <a:endCxn id="19" idx="0"/>
          </p:cNvCxnSpPr>
          <p:nvPr/>
        </p:nvCxnSpPr>
        <p:spPr>
          <a:xfrm>
            <a:off x="7881727" y="5409257"/>
            <a:ext cx="4253" cy="306394"/>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a:extLst>
              <a:ext uri="{FF2B5EF4-FFF2-40B4-BE49-F238E27FC236}">
                <a16:creationId xmlns:a16="http://schemas.microsoft.com/office/drawing/2014/main" id="{6B2F12F6-77D5-E2BF-95A2-964F3FB48F40}"/>
              </a:ext>
            </a:extLst>
          </p:cNvPr>
          <p:cNvCxnSpPr>
            <a:cxnSpLocks/>
            <a:stCxn id="19" idx="3"/>
            <a:endCxn id="7" idx="3"/>
          </p:cNvCxnSpPr>
          <p:nvPr/>
        </p:nvCxnSpPr>
        <p:spPr>
          <a:xfrm flipH="1" flipV="1">
            <a:off x="11045265" y="887393"/>
            <a:ext cx="4253" cy="5038477"/>
          </a:xfrm>
          <a:prstGeom prst="bentConnector3">
            <a:avLst>
              <a:gd name="adj1" fmla="val -2917893"/>
            </a:avLst>
          </a:prstGeom>
          <a:ln>
            <a:tailEnd type="triangle"/>
          </a:ln>
        </p:spPr>
        <p:style>
          <a:lnRef idx="2">
            <a:schemeClr val="accent3"/>
          </a:lnRef>
          <a:fillRef idx="0">
            <a:schemeClr val="accent3"/>
          </a:fillRef>
          <a:effectRef idx="1">
            <a:schemeClr val="accent3"/>
          </a:effectRef>
          <a:fontRef idx="minor">
            <a:schemeClr val="tx1"/>
          </a:fontRef>
        </p:style>
      </p:cxnSp>
      <p:sp>
        <p:nvSpPr>
          <p:cNvPr id="23" name="文本框 22">
            <a:extLst>
              <a:ext uri="{FF2B5EF4-FFF2-40B4-BE49-F238E27FC236}">
                <a16:creationId xmlns:a16="http://schemas.microsoft.com/office/drawing/2014/main" id="{6482EC6D-5AC8-1219-5236-90062B28457C}"/>
              </a:ext>
            </a:extLst>
          </p:cNvPr>
          <p:cNvSpPr txBox="1"/>
          <p:nvPr/>
        </p:nvSpPr>
        <p:spPr>
          <a:xfrm>
            <a:off x="11140866" y="2605472"/>
            <a:ext cx="303951" cy="1061829"/>
          </a:xfrm>
          <a:prstGeom prst="rect">
            <a:avLst/>
          </a:prstGeom>
          <a:noFill/>
        </p:spPr>
        <p:txBody>
          <a:bodyPr wrap="square">
            <a:spAutoFit/>
          </a:bodyPr>
          <a:lstStyle/>
          <a:p>
            <a:r>
              <a:rPr lang="zh-CN" altLang="en-US" sz="1050" dirty="0">
                <a:solidFill>
                  <a:schemeClr val="tx1">
                    <a:lumMod val="50000"/>
                    <a:lumOff val="50000"/>
                  </a:schemeClr>
                </a:solidFill>
              </a:rPr>
              <a:t>判断下一个点</a:t>
            </a:r>
          </a:p>
        </p:txBody>
      </p:sp>
      <p:sp>
        <p:nvSpPr>
          <p:cNvPr id="27" name="矩形 26">
            <a:extLst>
              <a:ext uri="{FF2B5EF4-FFF2-40B4-BE49-F238E27FC236}">
                <a16:creationId xmlns:a16="http://schemas.microsoft.com/office/drawing/2014/main" id="{F84F2859-E2E1-6EF9-5EFD-D65C37ECFFCD}"/>
              </a:ext>
            </a:extLst>
          </p:cNvPr>
          <p:cNvSpPr/>
          <p:nvPr/>
        </p:nvSpPr>
        <p:spPr>
          <a:xfrm>
            <a:off x="4716144" y="2377728"/>
            <a:ext cx="6327076" cy="420437"/>
          </a:xfrm>
          <a:prstGeom prst="rect">
            <a:avLst/>
          </a:prstGeom>
          <a:solidFill>
            <a:schemeClr val="bg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3200" dirty="0"/>
          </a:p>
        </p:txBody>
      </p:sp>
      <p:sp>
        <p:nvSpPr>
          <p:cNvPr id="28" name="文本框 27">
            <a:extLst>
              <a:ext uri="{FF2B5EF4-FFF2-40B4-BE49-F238E27FC236}">
                <a16:creationId xmlns:a16="http://schemas.microsoft.com/office/drawing/2014/main" id="{070B6D7B-62F8-2440-8386-25F304B3DA68}"/>
              </a:ext>
            </a:extLst>
          </p:cNvPr>
          <p:cNvSpPr txBox="1"/>
          <p:nvPr/>
        </p:nvSpPr>
        <p:spPr>
          <a:xfrm>
            <a:off x="6623637" y="2466973"/>
            <a:ext cx="3060495" cy="276999"/>
          </a:xfrm>
          <a:prstGeom prst="rect">
            <a:avLst/>
          </a:prstGeom>
          <a:noFill/>
        </p:spPr>
        <p:txBody>
          <a:bodyPr wrap="square">
            <a:spAutoFit/>
          </a:bodyPr>
          <a:lstStyle/>
          <a:p>
            <a:r>
              <a:rPr lang="zh-CN" altLang="en-US" sz="1200" dirty="0">
                <a:solidFill>
                  <a:schemeClr val="tx1">
                    <a:lumMod val="65000"/>
                    <a:lumOff val="35000"/>
                  </a:schemeClr>
                </a:solidFill>
              </a:rPr>
              <a:t>按顺序在一条线内选取一个评估点</a:t>
            </a:r>
          </a:p>
        </p:txBody>
      </p:sp>
      <p:cxnSp>
        <p:nvCxnSpPr>
          <p:cNvPr id="30" name="直线箭头连接符 29">
            <a:extLst>
              <a:ext uri="{FF2B5EF4-FFF2-40B4-BE49-F238E27FC236}">
                <a16:creationId xmlns:a16="http://schemas.microsoft.com/office/drawing/2014/main" id="{4ADA1A7B-7012-4EF9-BBAC-89E880C3C621}"/>
              </a:ext>
            </a:extLst>
          </p:cNvPr>
          <p:cNvCxnSpPr>
            <a:cxnSpLocks/>
            <a:endCxn id="12" idx="0"/>
          </p:cNvCxnSpPr>
          <p:nvPr/>
        </p:nvCxnSpPr>
        <p:spPr>
          <a:xfrm>
            <a:off x="7881727" y="2830357"/>
            <a:ext cx="9251" cy="299652"/>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4E83774-13D0-3A24-D33C-3BC112380A3D}"/>
              </a:ext>
            </a:extLst>
          </p:cNvPr>
          <p:cNvSpPr txBox="1"/>
          <p:nvPr/>
        </p:nvSpPr>
        <p:spPr>
          <a:xfrm>
            <a:off x="4882684" y="3389100"/>
            <a:ext cx="6116907" cy="646331"/>
          </a:xfrm>
          <a:prstGeom prst="rect">
            <a:avLst/>
          </a:prstGeom>
          <a:noFill/>
        </p:spPr>
        <p:txBody>
          <a:bodyPr wrap="square">
            <a:spAutoFit/>
          </a:bodyPr>
          <a:lstStyle/>
          <a:p>
            <a:pPr marL="171450" indent="-171450">
              <a:buFont typeface="Arial" panose="020B0604020202020204" pitchFamily="34" charset="0"/>
              <a:buChar char="•"/>
            </a:pPr>
            <a:r>
              <a:rPr lang="zh-CN" altLang="en-US" sz="1200" dirty="0">
                <a:solidFill>
                  <a:schemeClr val="tx1">
                    <a:lumMod val="65000"/>
                    <a:lumOff val="35000"/>
                  </a:schemeClr>
                </a:solidFill>
              </a:rPr>
              <a:t>忽略</a:t>
            </a:r>
            <a:r>
              <a:rPr lang="en-US" altLang="zh-CN" sz="1200" dirty="0">
                <a:solidFill>
                  <a:schemeClr val="tx1">
                    <a:lumMod val="65000"/>
                    <a:lumOff val="35000"/>
                  </a:schemeClr>
                </a:solidFill>
              </a:rPr>
              <a:t>z</a:t>
            </a:r>
            <a:r>
              <a:rPr lang="zh-CN" altLang="en-US" sz="1200" dirty="0">
                <a:solidFill>
                  <a:schemeClr val="tx1">
                    <a:lumMod val="65000"/>
                    <a:lumOff val="35000"/>
                  </a:schemeClr>
                </a:solidFill>
              </a:rPr>
              <a:t>值</a:t>
            </a:r>
          </a:p>
          <a:p>
            <a:pPr marL="171450" indent="-171450">
              <a:buFont typeface="Arial" panose="020B0604020202020204" pitchFamily="34" charset="0"/>
              <a:buChar char="•"/>
            </a:pPr>
            <a:r>
              <a:rPr lang="zh-CN" altLang="en-US" sz="1200" dirty="0">
                <a:solidFill>
                  <a:schemeClr val="tx1">
                    <a:lumMod val="65000"/>
                    <a:lumOff val="35000"/>
                  </a:schemeClr>
                </a:solidFill>
              </a:rPr>
              <a:t>计算以当前点为基准，前</a:t>
            </a:r>
            <a:r>
              <a:rPr lang="en-US" altLang="zh-CN" sz="1200" dirty="0">
                <a:solidFill>
                  <a:schemeClr val="tx1">
                    <a:lumMod val="65000"/>
                    <a:lumOff val="35000"/>
                  </a:schemeClr>
                </a:solidFill>
              </a:rPr>
              <a:t>n</a:t>
            </a:r>
            <a:r>
              <a:rPr lang="zh-CN" altLang="en-US" sz="1200" dirty="0">
                <a:solidFill>
                  <a:schemeClr val="tx1">
                    <a:lumMod val="65000"/>
                    <a:lumOff val="35000"/>
                  </a:schemeClr>
                </a:solidFill>
              </a:rPr>
              <a:t>个点的平均</a:t>
            </a:r>
            <a:r>
              <a:rPr lang="en-US" altLang="zh-CN" sz="1200" dirty="0">
                <a:solidFill>
                  <a:schemeClr val="tx1">
                    <a:lumMod val="65000"/>
                    <a:lumOff val="35000"/>
                  </a:schemeClr>
                </a:solidFill>
              </a:rPr>
              <a:t>x</a:t>
            </a:r>
            <a:r>
              <a:rPr lang="zh-CN" altLang="en-US" sz="1200" dirty="0">
                <a:solidFill>
                  <a:schemeClr val="tx1">
                    <a:lumMod val="65000"/>
                    <a:lumOff val="35000"/>
                  </a:schemeClr>
                </a:solidFill>
              </a:rPr>
              <a:t>和</a:t>
            </a:r>
            <a:r>
              <a:rPr lang="en-US" altLang="zh-CN" sz="1200" dirty="0">
                <a:solidFill>
                  <a:schemeClr val="tx1">
                    <a:lumMod val="65000"/>
                    <a:lumOff val="35000"/>
                  </a:schemeClr>
                </a:solidFill>
              </a:rPr>
              <a:t>y</a:t>
            </a:r>
            <a:r>
              <a:rPr lang="zh-CN" altLang="en-US" sz="1200" dirty="0">
                <a:solidFill>
                  <a:schemeClr val="tx1">
                    <a:lumMod val="65000"/>
                    <a:lumOff val="35000"/>
                  </a:schemeClr>
                </a:solidFill>
              </a:rPr>
              <a:t>值以及后</a:t>
            </a:r>
            <a:r>
              <a:rPr lang="en-US" altLang="zh-CN" sz="1200" dirty="0">
                <a:solidFill>
                  <a:schemeClr val="tx1">
                    <a:lumMod val="65000"/>
                    <a:lumOff val="35000"/>
                  </a:schemeClr>
                </a:solidFill>
              </a:rPr>
              <a:t>n</a:t>
            </a:r>
            <a:r>
              <a:rPr lang="zh-CN" altLang="en-US" sz="1200" dirty="0">
                <a:solidFill>
                  <a:schemeClr val="tx1">
                    <a:lumMod val="65000"/>
                    <a:lumOff val="35000"/>
                  </a:schemeClr>
                </a:solidFill>
              </a:rPr>
              <a:t>个点的平均</a:t>
            </a:r>
            <a:r>
              <a:rPr lang="en-US" altLang="zh-CN" sz="1200" dirty="0">
                <a:solidFill>
                  <a:schemeClr val="tx1">
                    <a:lumMod val="65000"/>
                    <a:lumOff val="35000"/>
                  </a:schemeClr>
                </a:solidFill>
              </a:rPr>
              <a:t>x</a:t>
            </a:r>
            <a:r>
              <a:rPr lang="zh-CN" altLang="en-US" sz="1200" dirty="0">
                <a:solidFill>
                  <a:schemeClr val="tx1">
                    <a:lumMod val="65000"/>
                    <a:lumOff val="35000"/>
                  </a:schemeClr>
                </a:solidFill>
              </a:rPr>
              <a:t>和</a:t>
            </a:r>
            <a:r>
              <a:rPr lang="en-US" altLang="zh-CN" sz="1200" dirty="0">
                <a:solidFill>
                  <a:schemeClr val="tx1">
                    <a:lumMod val="65000"/>
                    <a:lumOff val="35000"/>
                  </a:schemeClr>
                </a:solidFill>
              </a:rPr>
              <a:t>y</a:t>
            </a:r>
            <a:r>
              <a:rPr lang="zh-CN" altLang="en-US" sz="1200" dirty="0">
                <a:solidFill>
                  <a:schemeClr val="tx1">
                    <a:lumMod val="65000"/>
                    <a:lumOff val="35000"/>
                  </a:schemeClr>
                </a:solidFill>
              </a:rPr>
              <a:t>值</a:t>
            </a:r>
            <a:endParaRPr lang="en-US" altLang="zh-CN" sz="1200" dirty="0">
              <a:solidFill>
                <a:schemeClr val="tx1">
                  <a:lumMod val="65000"/>
                  <a:lumOff val="35000"/>
                </a:schemeClr>
              </a:solidFill>
            </a:endParaRPr>
          </a:p>
          <a:p>
            <a:pPr marL="171450" indent="-171450">
              <a:buFont typeface="Arial" panose="020B0604020202020204" pitchFamily="34" charset="0"/>
              <a:buChar char="•"/>
            </a:pPr>
            <a:r>
              <a:rPr lang="zh-CN" altLang="en-US" sz="1200" dirty="0">
                <a:solidFill>
                  <a:schemeClr val="tx1">
                    <a:lumMod val="65000"/>
                    <a:lumOff val="35000"/>
                  </a:schemeClr>
                </a:solidFill>
              </a:rPr>
              <a:t>计算当前点指向前平均点与指向后平均点的向量夹角</a:t>
            </a:r>
          </a:p>
        </p:txBody>
      </p:sp>
    </p:spTree>
    <p:extLst>
      <p:ext uri="{BB962C8B-B14F-4D97-AF65-F5344CB8AC3E}">
        <p14:creationId xmlns:p14="http://schemas.microsoft.com/office/powerpoint/2010/main" val="373395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0092EE-13E4-5552-E903-DB667225C08D}"/>
              </a:ext>
            </a:extLst>
          </p:cNvPr>
          <p:cNvPicPr>
            <a:picLocks noChangeAspect="1"/>
          </p:cNvPicPr>
          <p:nvPr/>
        </p:nvPicPr>
        <p:blipFill>
          <a:blip r:embed="rId2"/>
          <a:stretch>
            <a:fillRect/>
          </a:stretch>
        </p:blipFill>
        <p:spPr>
          <a:xfrm>
            <a:off x="964853" y="1711693"/>
            <a:ext cx="5131147" cy="2535031"/>
          </a:xfrm>
          <a:prstGeom prst="rect">
            <a:avLst/>
          </a:prstGeom>
        </p:spPr>
      </p:pic>
    </p:spTree>
    <p:extLst>
      <p:ext uri="{BB962C8B-B14F-4D97-AF65-F5344CB8AC3E}">
        <p14:creationId xmlns:p14="http://schemas.microsoft.com/office/powerpoint/2010/main" val="72509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64936F-D9E6-2426-6269-96B9AE7B8F66}"/>
              </a:ext>
            </a:extLst>
          </p:cNvPr>
          <p:cNvPicPr>
            <a:picLocks noChangeAspect="1"/>
          </p:cNvPicPr>
          <p:nvPr/>
        </p:nvPicPr>
        <p:blipFill>
          <a:blip r:embed="rId2"/>
          <a:stretch>
            <a:fillRect/>
          </a:stretch>
        </p:blipFill>
        <p:spPr>
          <a:xfrm>
            <a:off x="319910" y="1208496"/>
            <a:ext cx="7772400" cy="1373832"/>
          </a:xfrm>
          <a:prstGeom prst="rect">
            <a:avLst/>
          </a:prstGeom>
        </p:spPr>
      </p:pic>
      <p:pic>
        <p:nvPicPr>
          <p:cNvPr id="5" name="图片 4">
            <a:extLst>
              <a:ext uri="{FF2B5EF4-FFF2-40B4-BE49-F238E27FC236}">
                <a16:creationId xmlns:a16="http://schemas.microsoft.com/office/drawing/2014/main" id="{87C471D2-0BE1-F5E6-09CE-F4910DDA7D7B}"/>
              </a:ext>
            </a:extLst>
          </p:cNvPr>
          <p:cNvPicPr>
            <a:picLocks noChangeAspect="1"/>
          </p:cNvPicPr>
          <p:nvPr/>
        </p:nvPicPr>
        <p:blipFill>
          <a:blip r:embed="rId3"/>
          <a:stretch>
            <a:fillRect/>
          </a:stretch>
        </p:blipFill>
        <p:spPr>
          <a:xfrm>
            <a:off x="615174" y="2789280"/>
            <a:ext cx="5250366" cy="3856056"/>
          </a:xfrm>
          <a:prstGeom prst="rect">
            <a:avLst/>
          </a:prstGeom>
        </p:spPr>
      </p:pic>
      <p:pic>
        <p:nvPicPr>
          <p:cNvPr id="6" name="图片 5">
            <a:extLst>
              <a:ext uri="{FF2B5EF4-FFF2-40B4-BE49-F238E27FC236}">
                <a16:creationId xmlns:a16="http://schemas.microsoft.com/office/drawing/2014/main" id="{B8914E37-7BDF-022F-3544-91458371F01C}"/>
              </a:ext>
            </a:extLst>
          </p:cNvPr>
          <p:cNvPicPr>
            <a:picLocks noChangeAspect="1"/>
          </p:cNvPicPr>
          <p:nvPr/>
        </p:nvPicPr>
        <p:blipFill>
          <a:blip r:embed="rId4"/>
          <a:stretch>
            <a:fillRect/>
          </a:stretch>
        </p:blipFill>
        <p:spPr>
          <a:xfrm>
            <a:off x="6415913" y="3574059"/>
            <a:ext cx="4367096" cy="1793112"/>
          </a:xfrm>
          <a:prstGeom prst="rect">
            <a:avLst/>
          </a:prstGeom>
        </p:spPr>
      </p:pic>
      <p:sp>
        <p:nvSpPr>
          <p:cNvPr id="8" name="文本框 7">
            <a:extLst>
              <a:ext uri="{FF2B5EF4-FFF2-40B4-BE49-F238E27FC236}">
                <a16:creationId xmlns:a16="http://schemas.microsoft.com/office/drawing/2014/main" id="{45AE6D0C-E262-50EA-9D75-FB99A7E51A3E}"/>
              </a:ext>
            </a:extLst>
          </p:cNvPr>
          <p:cNvSpPr txBox="1"/>
          <p:nvPr/>
        </p:nvSpPr>
        <p:spPr>
          <a:xfrm>
            <a:off x="487017" y="407504"/>
            <a:ext cx="1107996" cy="369332"/>
          </a:xfrm>
          <a:prstGeom prst="rect">
            <a:avLst/>
          </a:prstGeom>
          <a:noFill/>
        </p:spPr>
        <p:txBody>
          <a:bodyPr wrap="none" rtlCol="0">
            <a:spAutoFit/>
          </a:bodyPr>
          <a:lstStyle/>
          <a:p>
            <a:r>
              <a:rPr kumimoji="1" lang="zh-CN" altLang="en-US" b="1" dirty="0"/>
              <a:t>数据类型</a:t>
            </a:r>
          </a:p>
        </p:txBody>
      </p:sp>
    </p:spTree>
    <p:extLst>
      <p:ext uri="{BB962C8B-B14F-4D97-AF65-F5344CB8AC3E}">
        <p14:creationId xmlns:p14="http://schemas.microsoft.com/office/powerpoint/2010/main" val="122502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0849E6-B2AB-2159-0C79-073B371D4E10}"/>
              </a:ext>
            </a:extLst>
          </p:cNvPr>
          <p:cNvSpPr txBox="1"/>
          <p:nvPr/>
        </p:nvSpPr>
        <p:spPr>
          <a:xfrm>
            <a:off x="357808" y="1490870"/>
            <a:ext cx="1027845" cy="369332"/>
          </a:xfrm>
          <a:prstGeom prst="rect">
            <a:avLst/>
          </a:prstGeom>
          <a:noFill/>
        </p:spPr>
        <p:txBody>
          <a:bodyPr wrap="none" rtlCol="0">
            <a:spAutoFit/>
          </a:bodyPr>
          <a:lstStyle/>
          <a:p>
            <a:r>
              <a:rPr kumimoji="1" lang="en-US" altLang="zh-CN" dirty="0" err="1"/>
              <a:t>Rellis</a:t>
            </a:r>
            <a:r>
              <a:rPr kumimoji="1" lang="en-US" altLang="zh-CN" dirty="0"/>
              <a:t> 3D</a:t>
            </a:r>
            <a:endParaRPr kumimoji="1" lang="zh-CN" altLang="en-US" dirty="0"/>
          </a:p>
        </p:txBody>
      </p:sp>
      <p:sp>
        <p:nvSpPr>
          <p:cNvPr id="4" name="文本框 3">
            <a:extLst>
              <a:ext uri="{FF2B5EF4-FFF2-40B4-BE49-F238E27FC236}">
                <a16:creationId xmlns:a16="http://schemas.microsoft.com/office/drawing/2014/main" id="{7609BD9D-A5A6-1807-0499-6A48AAF26A06}"/>
              </a:ext>
            </a:extLst>
          </p:cNvPr>
          <p:cNvSpPr txBox="1"/>
          <p:nvPr/>
        </p:nvSpPr>
        <p:spPr>
          <a:xfrm>
            <a:off x="357808" y="1972126"/>
            <a:ext cx="6097656" cy="646331"/>
          </a:xfrm>
          <a:prstGeom prst="rect">
            <a:avLst/>
          </a:prstGeom>
          <a:noFill/>
        </p:spPr>
        <p:txBody>
          <a:bodyPr wrap="square">
            <a:spAutoFit/>
          </a:bodyPr>
          <a:lstStyle/>
          <a:p>
            <a:r>
              <a:rPr lang="zh-CN" altLang="en-US" dirty="0">
                <a:hlinkClick r:id="rId2"/>
              </a:rPr>
              <a:t>https://github.com/unmannedlab/RELLIS-3D</a:t>
            </a:r>
            <a:endParaRPr lang="en-US" altLang="zh-CN" dirty="0"/>
          </a:p>
          <a:p>
            <a:endParaRPr lang="zh-CN" altLang="en-US" dirty="0"/>
          </a:p>
        </p:txBody>
      </p:sp>
      <p:pic>
        <p:nvPicPr>
          <p:cNvPr id="5" name="图片 4">
            <a:extLst>
              <a:ext uri="{FF2B5EF4-FFF2-40B4-BE49-F238E27FC236}">
                <a16:creationId xmlns:a16="http://schemas.microsoft.com/office/drawing/2014/main" id="{D4C03870-A7C8-6244-8A3E-34473B82A667}"/>
              </a:ext>
            </a:extLst>
          </p:cNvPr>
          <p:cNvPicPr>
            <a:picLocks noChangeAspect="1"/>
          </p:cNvPicPr>
          <p:nvPr/>
        </p:nvPicPr>
        <p:blipFill>
          <a:blip r:embed="rId3"/>
          <a:stretch>
            <a:fillRect/>
          </a:stretch>
        </p:blipFill>
        <p:spPr>
          <a:xfrm>
            <a:off x="251790" y="2558822"/>
            <a:ext cx="7772400" cy="3526366"/>
          </a:xfrm>
          <a:prstGeom prst="rect">
            <a:avLst/>
          </a:prstGeom>
        </p:spPr>
      </p:pic>
      <p:sp>
        <p:nvSpPr>
          <p:cNvPr id="6" name="文本框 5">
            <a:extLst>
              <a:ext uri="{FF2B5EF4-FFF2-40B4-BE49-F238E27FC236}">
                <a16:creationId xmlns:a16="http://schemas.microsoft.com/office/drawing/2014/main" id="{E74F2109-CA31-4491-071D-04415A6EB639}"/>
              </a:ext>
            </a:extLst>
          </p:cNvPr>
          <p:cNvSpPr txBox="1"/>
          <p:nvPr/>
        </p:nvSpPr>
        <p:spPr>
          <a:xfrm>
            <a:off x="487017" y="407504"/>
            <a:ext cx="1338828" cy="369332"/>
          </a:xfrm>
          <a:prstGeom prst="rect">
            <a:avLst/>
          </a:prstGeom>
          <a:noFill/>
        </p:spPr>
        <p:txBody>
          <a:bodyPr wrap="none" rtlCol="0">
            <a:spAutoFit/>
          </a:bodyPr>
          <a:lstStyle/>
          <a:p>
            <a:r>
              <a:rPr kumimoji="1" lang="zh-CN" altLang="en-US" b="1" dirty="0"/>
              <a:t>野地数据集</a:t>
            </a:r>
          </a:p>
        </p:txBody>
      </p:sp>
    </p:spTree>
    <p:extLst>
      <p:ext uri="{BB962C8B-B14F-4D97-AF65-F5344CB8AC3E}">
        <p14:creationId xmlns:p14="http://schemas.microsoft.com/office/powerpoint/2010/main" val="284680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6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2064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3390</TotalTime>
  <Words>470</Words>
  <Application>Microsoft Macintosh PowerPoint</Application>
  <PresentationFormat>宽屏</PresentationFormat>
  <Paragraphs>47</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Slack-Lato</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e1065</dc:creator>
  <cp:lastModifiedBy>e1065</cp:lastModifiedBy>
  <cp:revision>13</cp:revision>
  <dcterms:created xsi:type="dcterms:W3CDTF">2023-10-31T00:42:31Z</dcterms:created>
  <dcterms:modified xsi:type="dcterms:W3CDTF">2023-11-18T08:04:33Z</dcterms:modified>
</cp:coreProperties>
</file>