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 id="2147483984" r:id="rId3"/>
    <p:sldMasterId id="2147483996" r:id="rId4"/>
    <p:sldMasterId id="2147484008" r:id="rId5"/>
    <p:sldMasterId id="2147484020" r:id="rId6"/>
    <p:sldMasterId id="2147484032" r:id="rId7"/>
    <p:sldMasterId id="2147484044" r:id="rId8"/>
    <p:sldMasterId id="2147484056" r:id="rId9"/>
  </p:sldMasterIdLst>
  <p:notesMasterIdLst>
    <p:notesMasterId r:id="rId24"/>
  </p:notesMasterIdLst>
  <p:sldIdLst>
    <p:sldId id="256" r:id="rId10"/>
    <p:sldId id="258" r:id="rId11"/>
    <p:sldId id="274" r:id="rId12"/>
    <p:sldId id="259" r:id="rId13"/>
    <p:sldId id="260" r:id="rId14"/>
    <p:sldId id="273" r:id="rId15"/>
    <p:sldId id="261" r:id="rId16"/>
    <p:sldId id="262" r:id="rId17"/>
    <p:sldId id="272" r:id="rId18"/>
    <p:sldId id="271" r:id="rId19"/>
    <p:sldId id="264" r:id="rId20"/>
    <p:sldId id="263" r:id="rId21"/>
    <p:sldId id="270" r:id="rId22"/>
    <p:sldId id="269" r:id="rId23"/>
  </p:sldIdLst>
  <p:sldSz cx="12192000" cy="6858000"/>
  <p:notesSz cx="6858000" cy="9144000"/>
  <p:custShowLst>
    <p:custShow name="Custom Show 1" id="0">
      <p:sldLst>
        <p:sld r:id="rId10"/>
        <p:sld r:id="rId11"/>
        <p:sld r:id="rId13"/>
        <p:sld r:id="rId14"/>
        <p:sld r:id="rId16"/>
        <p:sld r:id="rId17"/>
        <p:sld r:id="rId21"/>
        <p:sld r:id="rId20"/>
        <p:sld r:id="rId2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07A"/>
    <a:srgbClr val="3D6A93"/>
    <a:srgbClr val="1F4E79"/>
    <a:srgbClr val="4E1579"/>
    <a:srgbClr val="2A6BA6"/>
    <a:srgbClr val="2E75B6"/>
    <a:srgbClr val="2E7552"/>
    <a:srgbClr val="1482AC"/>
    <a:srgbClr val="2E74B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660"/>
  </p:normalViewPr>
  <p:slideViewPr>
    <p:cSldViewPr snapToGrid="0">
      <p:cViewPr varScale="1">
        <p:scale>
          <a:sx n="114" d="100"/>
          <a:sy n="114"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89C31-82B9-4484-BCEA-7C5B232E49DF}"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en-US"/>
        </a:p>
      </dgm:t>
    </dgm:pt>
    <dgm:pt modelId="{2C3BB4AC-0C83-4B5F-ACDB-B5AA4C320CCD}">
      <dgm:prSet phldrT="[Text]"/>
      <dgm:spPr/>
      <dgm:t>
        <a:bodyPr/>
        <a:lstStyle/>
        <a:p>
          <a:r>
            <a:rPr lang="en-US" b="1" dirty="0">
              <a:solidFill>
                <a:schemeClr val="bg1"/>
              </a:solidFill>
            </a:rPr>
            <a:t>Planning</a:t>
          </a:r>
        </a:p>
      </dgm:t>
    </dgm:pt>
    <dgm:pt modelId="{010B5FF6-3199-4F28-9E67-DD57E4F02FAD}" type="parTrans" cxnId="{95F1C2E5-C399-4DF0-8E6F-CC8AB035BD8E}">
      <dgm:prSet/>
      <dgm:spPr/>
      <dgm:t>
        <a:bodyPr/>
        <a:lstStyle/>
        <a:p>
          <a:endParaRPr lang="en-US"/>
        </a:p>
      </dgm:t>
    </dgm:pt>
    <dgm:pt modelId="{B60D556D-CBEE-496B-B25D-F6E93D833B8E}" type="sibTrans" cxnId="{95F1C2E5-C399-4DF0-8E6F-CC8AB035BD8E}">
      <dgm:prSet/>
      <dgm:spPr/>
      <dgm:t>
        <a:bodyPr/>
        <a:lstStyle/>
        <a:p>
          <a:endParaRPr lang="en-US" dirty="0"/>
        </a:p>
      </dgm:t>
    </dgm:pt>
    <dgm:pt modelId="{8E2EE8A3-90D9-4E87-ADE5-9FDA4634312C}">
      <dgm:prSet phldrT="[Text]"/>
      <dgm:spPr/>
      <dgm:t>
        <a:bodyPr/>
        <a:lstStyle/>
        <a:p>
          <a:r>
            <a:rPr lang="en-US" b="1" dirty="0">
              <a:solidFill>
                <a:schemeClr val="bg1"/>
              </a:solidFill>
            </a:rPr>
            <a:t>Requirement gathering &amp; Analysis</a:t>
          </a:r>
        </a:p>
      </dgm:t>
    </dgm:pt>
    <dgm:pt modelId="{E25365D5-8252-45A1-B140-B6C78D44BAE2}" type="parTrans" cxnId="{BAB6983C-12B8-4AC3-827E-856363CEA72C}">
      <dgm:prSet/>
      <dgm:spPr/>
      <dgm:t>
        <a:bodyPr/>
        <a:lstStyle/>
        <a:p>
          <a:endParaRPr lang="en-US"/>
        </a:p>
      </dgm:t>
    </dgm:pt>
    <dgm:pt modelId="{DBBF9BD7-DEC1-4970-A5DC-41418C96B63B}" type="sibTrans" cxnId="{BAB6983C-12B8-4AC3-827E-856363CEA72C}">
      <dgm:prSet/>
      <dgm:spPr/>
      <dgm:t>
        <a:bodyPr/>
        <a:lstStyle/>
        <a:p>
          <a:endParaRPr lang="en-US" dirty="0"/>
        </a:p>
      </dgm:t>
    </dgm:pt>
    <dgm:pt modelId="{DBDABA3D-0F46-472C-BBB4-2716DD23B7D1}">
      <dgm:prSet phldrT="[Text]"/>
      <dgm:spPr/>
      <dgm:t>
        <a:bodyPr/>
        <a:lstStyle/>
        <a:p>
          <a:r>
            <a:rPr lang="en-US" b="1" dirty="0">
              <a:solidFill>
                <a:schemeClr val="bg1"/>
              </a:solidFill>
            </a:rPr>
            <a:t>Sprint One Designing Application Layouts.</a:t>
          </a:r>
        </a:p>
      </dgm:t>
    </dgm:pt>
    <dgm:pt modelId="{E136C132-1FB5-497D-B2EE-0E5D14B88EB3}" type="parTrans" cxnId="{EC901221-3EA0-422E-AE65-04E7C40E41A9}">
      <dgm:prSet/>
      <dgm:spPr/>
      <dgm:t>
        <a:bodyPr/>
        <a:lstStyle/>
        <a:p>
          <a:endParaRPr lang="en-US"/>
        </a:p>
      </dgm:t>
    </dgm:pt>
    <dgm:pt modelId="{F145BE94-C6D3-4DB7-8BD1-3AB122F35DEE}" type="sibTrans" cxnId="{EC901221-3EA0-422E-AE65-04E7C40E41A9}">
      <dgm:prSet/>
      <dgm:spPr/>
      <dgm:t>
        <a:bodyPr/>
        <a:lstStyle/>
        <a:p>
          <a:endParaRPr lang="en-US" dirty="0"/>
        </a:p>
      </dgm:t>
    </dgm:pt>
    <dgm:pt modelId="{2AE8D549-94EC-4730-AFA0-617546CBB695}">
      <dgm:prSet phldrT="[Text]"/>
      <dgm:spPr/>
      <dgm:t>
        <a:bodyPr/>
        <a:lstStyle/>
        <a:p>
          <a:r>
            <a:rPr lang="en-US" b="1" dirty="0">
              <a:solidFill>
                <a:schemeClr val="bg1"/>
              </a:solidFill>
            </a:rPr>
            <a:t>Sprint Three Implement Algorithm</a:t>
          </a:r>
        </a:p>
      </dgm:t>
    </dgm:pt>
    <dgm:pt modelId="{6ED29D2E-0284-4B6F-B083-7B44BD6ED151}" type="parTrans" cxnId="{F314F95F-9457-48C3-994A-DB56C5FF10BD}">
      <dgm:prSet/>
      <dgm:spPr/>
      <dgm:t>
        <a:bodyPr/>
        <a:lstStyle/>
        <a:p>
          <a:endParaRPr lang="en-US"/>
        </a:p>
      </dgm:t>
    </dgm:pt>
    <dgm:pt modelId="{05D462A0-3F01-40BC-898D-CC63567D0DC7}" type="sibTrans" cxnId="{F314F95F-9457-48C3-994A-DB56C5FF10BD}">
      <dgm:prSet/>
      <dgm:spPr/>
      <dgm:t>
        <a:bodyPr/>
        <a:lstStyle/>
        <a:p>
          <a:endParaRPr lang="en-US" dirty="0"/>
        </a:p>
      </dgm:t>
    </dgm:pt>
    <dgm:pt modelId="{0DE27EC5-CD86-4D82-8F87-81A93BD1DDD3}">
      <dgm:prSet phldrT="[Text]"/>
      <dgm:spPr/>
      <dgm:t>
        <a:bodyPr/>
        <a:lstStyle/>
        <a:p>
          <a:r>
            <a:rPr lang="en-US" b="1" dirty="0">
              <a:solidFill>
                <a:schemeClr val="bg1"/>
              </a:solidFill>
            </a:rPr>
            <a:t>Evaluation &amp; Documentation</a:t>
          </a:r>
        </a:p>
      </dgm:t>
    </dgm:pt>
    <dgm:pt modelId="{7173C3C3-84B6-412E-8B5B-C2E808863E09}" type="parTrans" cxnId="{49DFFAC0-BF14-4F68-870B-5A631DBF2D72}">
      <dgm:prSet/>
      <dgm:spPr/>
      <dgm:t>
        <a:bodyPr/>
        <a:lstStyle/>
        <a:p>
          <a:endParaRPr lang="en-US"/>
        </a:p>
      </dgm:t>
    </dgm:pt>
    <dgm:pt modelId="{610F0CF5-A6C9-4E7A-AE45-FC6E9FBE3254}" type="sibTrans" cxnId="{49DFFAC0-BF14-4F68-870B-5A631DBF2D72}">
      <dgm:prSet/>
      <dgm:spPr/>
      <dgm:t>
        <a:bodyPr/>
        <a:lstStyle/>
        <a:p>
          <a:endParaRPr lang="en-US" dirty="0"/>
        </a:p>
      </dgm:t>
    </dgm:pt>
    <dgm:pt modelId="{94244B39-ACCC-48D1-9C1B-6695F10C634D}">
      <dgm:prSet/>
      <dgm:spPr/>
      <dgm:t>
        <a:bodyPr/>
        <a:lstStyle/>
        <a:p>
          <a:r>
            <a:rPr lang="en-US" b="1" dirty="0">
              <a:solidFill>
                <a:schemeClr val="bg1"/>
              </a:solidFill>
            </a:rPr>
            <a:t>Sprint Two implement Classes and Firebase DB</a:t>
          </a:r>
        </a:p>
      </dgm:t>
    </dgm:pt>
    <dgm:pt modelId="{8CC0A85D-58F7-4BB5-B00B-DA8ACC0FFE7B}" type="parTrans" cxnId="{485E19EB-BBAB-4E92-89A4-CFBCF2A5A2CA}">
      <dgm:prSet/>
      <dgm:spPr/>
      <dgm:t>
        <a:bodyPr/>
        <a:lstStyle/>
        <a:p>
          <a:endParaRPr lang="en-US"/>
        </a:p>
      </dgm:t>
    </dgm:pt>
    <dgm:pt modelId="{63C1B5D4-F752-492C-B792-91FEE7194B9E}" type="sibTrans" cxnId="{485E19EB-BBAB-4E92-89A4-CFBCF2A5A2CA}">
      <dgm:prSet/>
      <dgm:spPr/>
      <dgm:t>
        <a:bodyPr/>
        <a:lstStyle/>
        <a:p>
          <a:endParaRPr lang="en-US" dirty="0"/>
        </a:p>
      </dgm:t>
    </dgm:pt>
    <dgm:pt modelId="{EE8945B5-1D26-4DBB-9DF3-3E3994060635}" type="pres">
      <dgm:prSet presAssocID="{DD789C31-82B9-4484-BCEA-7C5B232E49DF}" presName="cycle" presStyleCnt="0">
        <dgm:presLayoutVars>
          <dgm:dir/>
          <dgm:resizeHandles val="exact"/>
        </dgm:presLayoutVars>
      </dgm:prSet>
      <dgm:spPr/>
    </dgm:pt>
    <dgm:pt modelId="{78C82E97-887D-4420-B259-03272524D049}" type="pres">
      <dgm:prSet presAssocID="{2C3BB4AC-0C83-4B5F-ACDB-B5AA4C320CCD}" presName="node" presStyleLbl="node1" presStyleIdx="0" presStyleCnt="6">
        <dgm:presLayoutVars>
          <dgm:bulletEnabled val="1"/>
        </dgm:presLayoutVars>
      </dgm:prSet>
      <dgm:spPr/>
    </dgm:pt>
    <dgm:pt modelId="{085AFC89-582F-4A00-978F-F8DC338B0CAF}" type="pres">
      <dgm:prSet presAssocID="{B60D556D-CBEE-496B-B25D-F6E93D833B8E}" presName="sibTrans" presStyleLbl="sibTrans2D1" presStyleIdx="0" presStyleCnt="6"/>
      <dgm:spPr/>
    </dgm:pt>
    <dgm:pt modelId="{1EE4BA27-B5BA-4349-B5FF-CB4EDA725A7D}" type="pres">
      <dgm:prSet presAssocID="{B60D556D-CBEE-496B-B25D-F6E93D833B8E}" presName="connectorText" presStyleLbl="sibTrans2D1" presStyleIdx="0" presStyleCnt="6"/>
      <dgm:spPr/>
    </dgm:pt>
    <dgm:pt modelId="{B0FCA650-E57A-40A3-827C-2A30FFF0F060}" type="pres">
      <dgm:prSet presAssocID="{8E2EE8A3-90D9-4E87-ADE5-9FDA4634312C}" presName="node" presStyleLbl="node1" presStyleIdx="1" presStyleCnt="6">
        <dgm:presLayoutVars>
          <dgm:bulletEnabled val="1"/>
        </dgm:presLayoutVars>
      </dgm:prSet>
      <dgm:spPr/>
    </dgm:pt>
    <dgm:pt modelId="{8B6B4B70-B0E4-4CD1-B0D2-7B1874434D19}" type="pres">
      <dgm:prSet presAssocID="{DBBF9BD7-DEC1-4970-A5DC-41418C96B63B}" presName="sibTrans" presStyleLbl="sibTrans2D1" presStyleIdx="1" presStyleCnt="6"/>
      <dgm:spPr/>
    </dgm:pt>
    <dgm:pt modelId="{72ECE5C7-011E-4F72-BD70-A332F2AC0FEE}" type="pres">
      <dgm:prSet presAssocID="{DBBF9BD7-DEC1-4970-A5DC-41418C96B63B}" presName="connectorText" presStyleLbl="sibTrans2D1" presStyleIdx="1" presStyleCnt="6"/>
      <dgm:spPr/>
    </dgm:pt>
    <dgm:pt modelId="{7221A885-F2BB-4756-979D-12D982848915}" type="pres">
      <dgm:prSet presAssocID="{DBDABA3D-0F46-472C-BBB4-2716DD23B7D1}" presName="node" presStyleLbl="node1" presStyleIdx="2" presStyleCnt="6">
        <dgm:presLayoutVars>
          <dgm:bulletEnabled val="1"/>
        </dgm:presLayoutVars>
      </dgm:prSet>
      <dgm:spPr/>
    </dgm:pt>
    <dgm:pt modelId="{6C41327D-CED3-429D-94EE-B1D420B3E0A2}" type="pres">
      <dgm:prSet presAssocID="{F145BE94-C6D3-4DB7-8BD1-3AB122F35DEE}" presName="sibTrans" presStyleLbl="sibTrans2D1" presStyleIdx="2" presStyleCnt="6"/>
      <dgm:spPr/>
    </dgm:pt>
    <dgm:pt modelId="{50555442-639B-41E6-98C0-8DCBA83D739B}" type="pres">
      <dgm:prSet presAssocID="{F145BE94-C6D3-4DB7-8BD1-3AB122F35DEE}" presName="connectorText" presStyleLbl="sibTrans2D1" presStyleIdx="2" presStyleCnt="6"/>
      <dgm:spPr/>
    </dgm:pt>
    <dgm:pt modelId="{C87EB039-066E-45D1-9248-3EF9FE4ECD47}" type="pres">
      <dgm:prSet presAssocID="{94244B39-ACCC-48D1-9C1B-6695F10C634D}" presName="node" presStyleLbl="node1" presStyleIdx="3" presStyleCnt="6">
        <dgm:presLayoutVars>
          <dgm:bulletEnabled val="1"/>
        </dgm:presLayoutVars>
      </dgm:prSet>
      <dgm:spPr/>
    </dgm:pt>
    <dgm:pt modelId="{2FA71A95-726D-47BC-ADCC-2F5B9072277E}" type="pres">
      <dgm:prSet presAssocID="{63C1B5D4-F752-492C-B792-91FEE7194B9E}" presName="sibTrans" presStyleLbl="sibTrans2D1" presStyleIdx="3" presStyleCnt="6"/>
      <dgm:spPr/>
    </dgm:pt>
    <dgm:pt modelId="{F31DDE18-ED1D-4CF4-9AC6-C69A8630F804}" type="pres">
      <dgm:prSet presAssocID="{63C1B5D4-F752-492C-B792-91FEE7194B9E}" presName="connectorText" presStyleLbl="sibTrans2D1" presStyleIdx="3" presStyleCnt="6"/>
      <dgm:spPr/>
    </dgm:pt>
    <dgm:pt modelId="{034A368A-F1ED-4452-A300-ED03D68D2C9F}" type="pres">
      <dgm:prSet presAssocID="{2AE8D549-94EC-4730-AFA0-617546CBB695}" presName="node" presStyleLbl="node1" presStyleIdx="4" presStyleCnt="6">
        <dgm:presLayoutVars>
          <dgm:bulletEnabled val="1"/>
        </dgm:presLayoutVars>
      </dgm:prSet>
      <dgm:spPr/>
    </dgm:pt>
    <dgm:pt modelId="{1C2F79D6-615E-4036-AA6F-A98AE08E3CE6}" type="pres">
      <dgm:prSet presAssocID="{05D462A0-3F01-40BC-898D-CC63567D0DC7}" presName="sibTrans" presStyleLbl="sibTrans2D1" presStyleIdx="4" presStyleCnt="6"/>
      <dgm:spPr/>
    </dgm:pt>
    <dgm:pt modelId="{EF7DCB0F-5806-47F9-B738-707071C29A86}" type="pres">
      <dgm:prSet presAssocID="{05D462A0-3F01-40BC-898D-CC63567D0DC7}" presName="connectorText" presStyleLbl="sibTrans2D1" presStyleIdx="4" presStyleCnt="6"/>
      <dgm:spPr/>
    </dgm:pt>
    <dgm:pt modelId="{246FE9E0-0D6F-4C01-A05E-B7B11343FE13}" type="pres">
      <dgm:prSet presAssocID="{0DE27EC5-CD86-4D82-8F87-81A93BD1DDD3}" presName="node" presStyleLbl="node1" presStyleIdx="5" presStyleCnt="6">
        <dgm:presLayoutVars>
          <dgm:bulletEnabled val="1"/>
        </dgm:presLayoutVars>
      </dgm:prSet>
      <dgm:spPr/>
    </dgm:pt>
    <dgm:pt modelId="{8F19941A-5023-484D-837B-928B3ACEF1D0}" type="pres">
      <dgm:prSet presAssocID="{610F0CF5-A6C9-4E7A-AE45-FC6E9FBE3254}" presName="sibTrans" presStyleLbl="sibTrans2D1" presStyleIdx="5" presStyleCnt="6"/>
      <dgm:spPr/>
    </dgm:pt>
    <dgm:pt modelId="{D44C8634-D74D-45A5-AEFB-CF6962FD51C7}" type="pres">
      <dgm:prSet presAssocID="{610F0CF5-A6C9-4E7A-AE45-FC6E9FBE3254}" presName="connectorText" presStyleLbl="sibTrans2D1" presStyleIdx="5" presStyleCnt="6"/>
      <dgm:spPr/>
    </dgm:pt>
  </dgm:ptLst>
  <dgm:cxnLst>
    <dgm:cxn modelId="{F2FE9D0A-9CA1-4F6B-AE4C-E933B51D78D2}" type="presOf" srcId="{DBBF9BD7-DEC1-4970-A5DC-41418C96B63B}" destId="{72ECE5C7-011E-4F72-BD70-A332F2AC0FEE}" srcOrd="1" destOrd="0" presId="urn:microsoft.com/office/officeart/2005/8/layout/cycle2"/>
    <dgm:cxn modelId="{2D1A750D-E693-46D1-BB23-5966D8E82276}" type="presOf" srcId="{94244B39-ACCC-48D1-9C1B-6695F10C634D}" destId="{C87EB039-066E-45D1-9248-3EF9FE4ECD47}" srcOrd="0" destOrd="0" presId="urn:microsoft.com/office/officeart/2005/8/layout/cycle2"/>
    <dgm:cxn modelId="{EC901221-3EA0-422E-AE65-04E7C40E41A9}" srcId="{DD789C31-82B9-4484-BCEA-7C5B232E49DF}" destId="{DBDABA3D-0F46-472C-BBB4-2716DD23B7D1}" srcOrd="2" destOrd="0" parTransId="{E136C132-1FB5-497D-B2EE-0E5D14B88EB3}" sibTransId="{F145BE94-C6D3-4DB7-8BD1-3AB122F35DEE}"/>
    <dgm:cxn modelId="{74461D2B-7A49-4668-B6F7-1BD16DCEAFEE}" type="presOf" srcId="{2C3BB4AC-0C83-4B5F-ACDB-B5AA4C320CCD}" destId="{78C82E97-887D-4420-B259-03272524D049}" srcOrd="0" destOrd="0" presId="urn:microsoft.com/office/officeart/2005/8/layout/cycle2"/>
    <dgm:cxn modelId="{C646362B-A8AD-40B0-8179-A109492C6381}" type="presOf" srcId="{DD789C31-82B9-4484-BCEA-7C5B232E49DF}" destId="{EE8945B5-1D26-4DBB-9DF3-3E3994060635}" srcOrd="0" destOrd="0" presId="urn:microsoft.com/office/officeart/2005/8/layout/cycle2"/>
    <dgm:cxn modelId="{2E22052F-802F-4F40-BD8F-ABBE14CBB0AB}" type="presOf" srcId="{63C1B5D4-F752-492C-B792-91FEE7194B9E}" destId="{2FA71A95-726D-47BC-ADCC-2F5B9072277E}" srcOrd="0" destOrd="0" presId="urn:microsoft.com/office/officeart/2005/8/layout/cycle2"/>
    <dgm:cxn modelId="{E5527A2F-3049-458A-AB8D-1FC0607BFBEE}" type="presOf" srcId="{8E2EE8A3-90D9-4E87-ADE5-9FDA4634312C}" destId="{B0FCA650-E57A-40A3-827C-2A30FFF0F060}" srcOrd="0" destOrd="0" presId="urn:microsoft.com/office/officeart/2005/8/layout/cycle2"/>
    <dgm:cxn modelId="{154F7737-4CCD-4AB7-8FE1-03806BEFB72D}" type="presOf" srcId="{05D462A0-3F01-40BC-898D-CC63567D0DC7}" destId="{EF7DCB0F-5806-47F9-B738-707071C29A86}" srcOrd="1" destOrd="0" presId="urn:microsoft.com/office/officeart/2005/8/layout/cycle2"/>
    <dgm:cxn modelId="{BAB6983C-12B8-4AC3-827E-856363CEA72C}" srcId="{DD789C31-82B9-4484-BCEA-7C5B232E49DF}" destId="{8E2EE8A3-90D9-4E87-ADE5-9FDA4634312C}" srcOrd="1" destOrd="0" parTransId="{E25365D5-8252-45A1-B140-B6C78D44BAE2}" sibTransId="{DBBF9BD7-DEC1-4970-A5DC-41418C96B63B}"/>
    <dgm:cxn modelId="{CB517E5E-C1A5-455A-973D-1823521F29AE}" type="presOf" srcId="{0DE27EC5-CD86-4D82-8F87-81A93BD1DDD3}" destId="{246FE9E0-0D6F-4C01-A05E-B7B11343FE13}" srcOrd="0" destOrd="0" presId="urn:microsoft.com/office/officeart/2005/8/layout/cycle2"/>
    <dgm:cxn modelId="{F314F95F-9457-48C3-994A-DB56C5FF10BD}" srcId="{DD789C31-82B9-4484-BCEA-7C5B232E49DF}" destId="{2AE8D549-94EC-4730-AFA0-617546CBB695}" srcOrd="4" destOrd="0" parTransId="{6ED29D2E-0284-4B6F-B083-7B44BD6ED151}" sibTransId="{05D462A0-3F01-40BC-898D-CC63567D0DC7}"/>
    <dgm:cxn modelId="{E74BBA65-243C-47BE-BD6F-4D6B3DA1F45C}" type="presOf" srcId="{610F0CF5-A6C9-4E7A-AE45-FC6E9FBE3254}" destId="{8F19941A-5023-484D-837B-928B3ACEF1D0}" srcOrd="0" destOrd="0" presId="urn:microsoft.com/office/officeart/2005/8/layout/cycle2"/>
    <dgm:cxn modelId="{0C365F6B-A5E6-4B6B-8431-03646766D7FE}" type="presOf" srcId="{DBDABA3D-0F46-472C-BBB4-2716DD23B7D1}" destId="{7221A885-F2BB-4756-979D-12D982848915}" srcOrd="0" destOrd="0" presId="urn:microsoft.com/office/officeart/2005/8/layout/cycle2"/>
    <dgm:cxn modelId="{617D5771-11D3-4FE0-AB57-A01DAD1B0B25}" type="presOf" srcId="{2AE8D549-94EC-4730-AFA0-617546CBB695}" destId="{034A368A-F1ED-4452-A300-ED03D68D2C9F}" srcOrd="0" destOrd="0" presId="urn:microsoft.com/office/officeart/2005/8/layout/cycle2"/>
    <dgm:cxn modelId="{99396F79-1809-407D-915C-82776339096B}" type="presOf" srcId="{610F0CF5-A6C9-4E7A-AE45-FC6E9FBE3254}" destId="{D44C8634-D74D-45A5-AEFB-CF6962FD51C7}" srcOrd="1" destOrd="0" presId="urn:microsoft.com/office/officeart/2005/8/layout/cycle2"/>
    <dgm:cxn modelId="{03540D7C-EC84-4DB8-867C-C9600B6A063A}" type="presOf" srcId="{05D462A0-3F01-40BC-898D-CC63567D0DC7}" destId="{1C2F79D6-615E-4036-AA6F-A98AE08E3CE6}" srcOrd="0" destOrd="0" presId="urn:microsoft.com/office/officeart/2005/8/layout/cycle2"/>
    <dgm:cxn modelId="{BC610AA9-BC0B-4786-8EE0-FD54AFF846C7}" type="presOf" srcId="{63C1B5D4-F752-492C-B792-91FEE7194B9E}" destId="{F31DDE18-ED1D-4CF4-9AC6-C69A8630F804}" srcOrd="1" destOrd="0" presId="urn:microsoft.com/office/officeart/2005/8/layout/cycle2"/>
    <dgm:cxn modelId="{F10931BA-BF12-4317-9A4C-D2DCF3D95B02}" type="presOf" srcId="{F145BE94-C6D3-4DB7-8BD1-3AB122F35DEE}" destId="{50555442-639B-41E6-98C0-8DCBA83D739B}" srcOrd="1" destOrd="0" presId="urn:microsoft.com/office/officeart/2005/8/layout/cycle2"/>
    <dgm:cxn modelId="{734A99BB-480A-4699-8E0D-46417A954545}" type="presOf" srcId="{DBBF9BD7-DEC1-4970-A5DC-41418C96B63B}" destId="{8B6B4B70-B0E4-4CD1-B0D2-7B1874434D19}" srcOrd="0" destOrd="0" presId="urn:microsoft.com/office/officeart/2005/8/layout/cycle2"/>
    <dgm:cxn modelId="{49DFFAC0-BF14-4F68-870B-5A631DBF2D72}" srcId="{DD789C31-82B9-4484-BCEA-7C5B232E49DF}" destId="{0DE27EC5-CD86-4D82-8F87-81A93BD1DDD3}" srcOrd="5" destOrd="0" parTransId="{7173C3C3-84B6-412E-8B5B-C2E808863E09}" sibTransId="{610F0CF5-A6C9-4E7A-AE45-FC6E9FBE3254}"/>
    <dgm:cxn modelId="{95F1C2E5-C399-4DF0-8E6F-CC8AB035BD8E}" srcId="{DD789C31-82B9-4484-BCEA-7C5B232E49DF}" destId="{2C3BB4AC-0C83-4B5F-ACDB-B5AA4C320CCD}" srcOrd="0" destOrd="0" parTransId="{010B5FF6-3199-4F28-9E67-DD57E4F02FAD}" sibTransId="{B60D556D-CBEE-496B-B25D-F6E93D833B8E}"/>
    <dgm:cxn modelId="{30B199E7-AA5D-4750-8E3B-23767C740DA9}" type="presOf" srcId="{B60D556D-CBEE-496B-B25D-F6E93D833B8E}" destId="{1EE4BA27-B5BA-4349-B5FF-CB4EDA725A7D}" srcOrd="1" destOrd="0" presId="urn:microsoft.com/office/officeart/2005/8/layout/cycle2"/>
    <dgm:cxn modelId="{485E19EB-BBAB-4E92-89A4-CFBCF2A5A2CA}" srcId="{DD789C31-82B9-4484-BCEA-7C5B232E49DF}" destId="{94244B39-ACCC-48D1-9C1B-6695F10C634D}" srcOrd="3" destOrd="0" parTransId="{8CC0A85D-58F7-4BB5-B00B-DA8ACC0FFE7B}" sibTransId="{63C1B5D4-F752-492C-B792-91FEE7194B9E}"/>
    <dgm:cxn modelId="{8ED2AEFA-4E57-41A9-A171-7216844A7978}" type="presOf" srcId="{B60D556D-CBEE-496B-B25D-F6E93D833B8E}" destId="{085AFC89-582F-4A00-978F-F8DC338B0CAF}" srcOrd="0" destOrd="0" presId="urn:microsoft.com/office/officeart/2005/8/layout/cycle2"/>
    <dgm:cxn modelId="{20CA1FFF-0483-4814-9825-81BD8ACFECE2}" type="presOf" srcId="{F145BE94-C6D3-4DB7-8BD1-3AB122F35DEE}" destId="{6C41327D-CED3-429D-94EE-B1D420B3E0A2}" srcOrd="0" destOrd="0" presId="urn:microsoft.com/office/officeart/2005/8/layout/cycle2"/>
    <dgm:cxn modelId="{520C72FE-3E19-4891-A77C-4908B06783A0}" type="presParOf" srcId="{EE8945B5-1D26-4DBB-9DF3-3E3994060635}" destId="{78C82E97-887D-4420-B259-03272524D049}" srcOrd="0" destOrd="0" presId="urn:microsoft.com/office/officeart/2005/8/layout/cycle2"/>
    <dgm:cxn modelId="{56706811-FC5D-4412-994C-C2DBFD027644}" type="presParOf" srcId="{EE8945B5-1D26-4DBB-9DF3-3E3994060635}" destId="{085AFC89-582F-4A00-978F-F8DC338B0CAF}" srcOrd="1" destOrd="0" presId="urn:microsoft.com/office/officeart/2005/8/layout/cycle2"/>
    <dgm:cxn modelId="{1F3F0750-9495-43C7-AA9C-DF4BF3204DE4}" type="presParOf" srcId="{085AFC89-582F-4A00-978F-F8DC338B0CAF}" destId="{1EE4BA27-B5BA-4349-B5FF-CB4EDA725A7D}" srcOrd="0" destOrd="0" presId="urn:microsoft.com/office/officeart/2005/8/layout/cycle2"/>
    <dgm:cxn modelId="{648AB7D4-5E87-42A5-B63C-C783E717F5FE}" type="presParOf" srcId="{EE8945B5-1D26-4DBB-9DF3-3E3994060635}" destId="{B0FCA650-E57A-40A3-827C-2A30FFF0F060}" srcOrd="2" destOrd="0" presId="urn:microsoft.com/office/officeart/2005/8/layout/cycle2"/>
    <dgm:cxn modelId="{66E80341-AD95-44A7-9C43-2E2F3E46FC1C}" type="presParOf" srcId="{EE8945B5-1D26-4DBB-9DF3-3E3994060635}" destId="{8B6B4B70-B0E4-4CD1-B0D2-7B1874434D19}" srcOrd="3" destOrd="0" presId="urn:microsoft.com/office/officeart/2005/8/layout/cycle2"/>
    <dgm:cxn modelId="{9D368E38-624F-4270-944B-45EBB53BB373}" type="presParOf" srcId="{8B6B4B70-B0E4-4CD1-B0D2-7B1874434D19}" destId="{72ECE5C7-011E-4F72-BD70-A332F2AC0FEE}" srcOrd="0" destOrd="0" presId="urn:microsoft.com/office/officeart/2005/8/layout/cycle2"/>
    <dgm:cxn modelId="{6193F4FA-7432-4276-B777-E41BEACBB0A3}" type="presParOf" srcId="{EE8945B5-1D26-4DBB-9DF3-3E3994060635}" destId="{7221A885-F2BB-4756-979D-12D982848915}" srcOrd="4" destOrd="0" presId="urn:microsoft.com/office/officeart/2005/8/layout/cycle2"/>
    <dgm:cxn modelId="{96FB9A3E-FBF7-44C0-AA53-B4AC04608D2F}" type="presParOf" srcId="{EE8945B5-1D26-4DBB-9DF3-3E3994060635}" destId="{6C41327D-CED3-429D-94EE-B1D420B3E0A2}" srcOrd="5" destOrd="0" presId="urn:microsoft.com/office/officeart/2005/8/layout/cycle2"/>
    <dgm:cxn modelId="{96DA172E-8D64-4C18-835C-0BF7B7C7C750}" type="presParOf" srcId="{6C41327D-CED3-429D-94EE-B1D420B3E0A2}" destId="{50555442-639B-41E6-98C0-8DCBA83D739B}" srcOrd="0" destOrd="0" presId="urn:microsoft.com/office/officeart/2005/8/layout/cycle2"/>
    <dgm:cxn modelId="{F4E8ADB7-2BD4-496E-BCC8-D4477FD9C1F3}" type="presParOf" srcId="{EE8945B5-1D26-4DBB-9DF3-3E3994060635}" destId="{C87EB039-066E-45D1-9248-3EF9FE4ECD47}" srcOrd="6" destOrd="0" presId="urn:microsoft.com/office/officeart/2005/8/layout/cycle2"/>
    <dgm:cxn modelId="{E9204DF4-D59D-4780-A5F0-C47DAA3CC104}" type="presParOf" srcId="{EE8945B5-1D26-4DBB-9DF3-3E3994060635}" destId="{2FA71A95-726D-47BC-ADCC-2F5B9072277E}" srcOrd="7" destOrd="0" presId="urn:microsoft.com/office/officeart/2005/8/layout/cycle2"/>
    <dgm:cxn modelId="{B789881F-6161-4B65-BF5F-4A371C93E6FA}" type="presParOf" srcId="{2FA71A95-726D-47BC-ADCC-2F5B9072277E}" destId="{F31DDE18-ED1D-4CF4-9AC6-C69A8630F804}" srcOrd="0" destOrd="0" presId="urn:microsoft.com/office/officeart/2005/8/layout/cycle2"/>
    <dgm:cxn modelId="{75EDAEC0-64DE-4001-A552-B158EA64F531}" type="presParOf" srcId="{EE8945B5-1D26-4DBB-9DF3-3E3994060635}" destId="{034A368A-F1ED-4452-A300-ED03D68D2C9F}" srcOrd="8" destOrd="0" presId="urn:microsoft.com/office/officeart/2005/8/layout/cycle2"/>
    <dgm:cxn modelId="{DCE9B311-E2DC-4AF1-85A9-35F3A6551A5A}" type="presParOf" srcId="{EE8945B5-1D26-4DBB-9DF3-3E3994060635}" destId="{1C2F79D6-615E-4036-AA6F-A98AE08E3CE6}" srcOrd="9" destOrd="0" presId="urn:microsoft.com/office/officeart/2005/8/layout/cycle2"/>
    <dgm:cxn modelId="{F8B23510-E21F-454D-A5F1-8CC6DE2BF5B2}" type="presParOf" srcId="{1C2F79D6-615E-4036-AA6F-A98AE08E3CE6}" destId="{EF7DCB0F-5806-47F9-B738-707071C29A86}" srcOrd="0" destOrd="0" presId="urn:microsoft.com/office/officeart/2005/8/layout/cycle2"/>
    <dgm:cxn modelId="{F5A043D2-3E88-474C-A053-6AB864E900BB}" type="presParOf" srcId="{EE8945B5-1D26-4DBB-9DF3-3E3994060635}" destId="{246FE9E0-0D6F-4C01-A05E-B7B11343FE13}" srcOrd="10" destOrd="0" presId="urn:microsoft.com/office/officeart/2005/8/layout/cycle2"/>
    <dgm:cxn modelId="{CF9A49A5-9FBD-4F95-BB6B-27F83D32DB19}" type="presParOf" srcId="{EE8945B5-1D26-4DBB-9DF3-3E3994060635}" destId="{8F19941A-5023-484D-837B-928B3ACEF1D0}" srcOrd="11" destOrd="0" presId="urn:microsoft.com/office/officeart/2005/8/layout/cycle2"/>
    <dgm:cxn modelId="{67051E99-3D47-4FEC-A355-2BAD26126A24}" type="presParOf" srcId="{8F19941A-5023-484D-837B-928B3ACEF1D0}" destId="{D44C8634-D74D-45A5-AEFB-CF6962FD51C7}" srcOrd="0" destOrd="0" presId="urn:microsoft.com/office/officeart/2005/8/layout/cycle2"/>
  </dgm:cxnLst>
  <dgm:bg>
    <a:solidFill>
      <a:srgbClr val="3D6A93"/>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82E97-887D-4420-B259-03272524D049}">
      <dsp:nvSpPr>
        <dsp:cNvPr id="0" name=""/>
        <dsp:cNvSpPr/>
      </dsp:nvSpPr>
      <dsp:spPr>
        <a:xfrm>
          <a:off x="1837641" y="1240"/>
          <a:ext cx="1207610" cy="12076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Planning</a:t>
          </a:r>
        </a:p>
      </dsp:txBody>
      <dsp:txXfrm>
        <a:off x="2014491" y="178090"/>
        <a:ext cx="853910" cy="853910"/>
      </dsp:txXfrm>
    </dsp:sp>
    <dsp:sp modelId="{085AFC89-582F-4A00-978F-F8DC338B0CAF}">
      <dsp:nvSpPr>
        <dsp:cNvPr id="0" name=""/>
        <dsp:cNvSpPr/>
      </dsp:nvSpPr>
      <dsp:spPr>
        <a:xfrm rot="1800000">
          <a:off x="3058206" y="849970"/>
          <a:ext cx="320857" cy="40756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3064654" y="907420"/>
        <a:ext cx="224600" cy="244540"/>
      </dsp:txXfrm>
    </dsp:sp>
    <dsp:sp modelId="{B0FCA650-E57A-40A3-827C-2A30FFF0F060}">
      <dsp:nvSpPr>
        <dsp:cNvPr id="0" name=""/>
        <dsp:cNvSpPr/>
      </dsp:nvSpPr>
      <dsp:spPr>
        <a:xfrm>
          <a:off x="3407747" y="907741"/>
          <a:ext cx="1207610" cy="120761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Requirement gathering &amp; Analysis</a:t>
          </a:r>
        </a:p>
      </dsp:txBody>
      <dsp:txXfrm>
        <a:off x="3584597" y="1084591"/>
        <a:ext cx="853910" cy="853910"/>
      </dsp:txXfrm>
    </dsp:sp>
    <dsp:sp modelId="{8B6B4B70-B0E4-4CD1-B0D2-7B1874434D19}">
      <dsp:nvSpPr>
        <dsp:cNvPr id="0" name=""/>
        <dsp:cNvSpPr/>
      </dsp:nvSpPr>
      <dsp:spPr>
        <a:xfrm rot="5400000">
          <a:off x="3851123" y="2205181"/>
          <a:ext cx="320857" cy="407568"/>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3899252" y="2238567"/>
        <a:ext cx="224600" cy="244540"/>
      </dsp:txXfrm>
    </dsp:sp>
    <dsp:sp modelId="{7221A885-F2BB-4756-979D-12D982848915}">
      <dsp:nvSpPr>
        <dsp:cNvPr id="0" name=""/>
        <dsp:cNvSpPr/>
      </dsp:nvSpPr>
      <dsp:spPr>
        <a:xfrm>
          <a:off x="3407747" y="2720742"/>
          <a:ext cx="1207610" cy="1207610"/>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Sprint One Designing Application Layouts.</a:t>
          </a:r>
        </a:p>
      </dsp:txBody>
      <dsp:txXfrm>
        <a:off x="3584597" y="2897592"/>
        <a:ext cx="853910" cy="853910"/>
      </dsp:txXfrm>
    </dsp:sp>
    <dsp:sp modelId="{6C41327D-CED3-429D-94EE-B1D420B3E0A2}">
      <dsp:nvSpPr>
        <dsp:cNvPr id="0" name=""/>
        <dsp:cNvSpPr/>
      </dsp:nvSpPr>
      <dsp:spPr>
        <a:xfrm rot="9000000">
          <a:off x="3073934" y="3569473"/>
          <a:ext cx="320857" cy="407568"/>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10800000">
        <a:off x="3163743" y="3626923"/>
        <a:ext cx="224600" cy="244540"/>
      </dsp:txXfrm>
    </dsp:sp>
    <dsp:sp modelId="{C87EB039-066E-45D1-9248-3EF9FE4ECD47}">
      <dsp:nvSpPr>
        <dsp:cNvPr id="0" name=""/>
        <dsp:cNvSpPr/>
      </dsp:nvSpPr>
      <dsp:spPr>
        <a:xfrm>
          <a:off x="1837641" y="3627243"/>
          <a:ext cx="1207610" cy="120761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Sprint Two implement Classes and Firebase DB</a:t>
          </a:r>
        </a:p>
      </dsp:txBody>
      <dsp:txXfrm>
        <a:off x="2014491" y="3804093"/>
        <a:ext cx="853910" cy="853910"/>
      </dsp:txXfrm>
    </dsp:sp>
    <dsp:sp modelId="{2FA71A95-726D-47BC-ADCC-2F5B9072277E}">
      <dsp:nvSpPr>
        <dsp:cNvPr id="0" name=""/>
        <dsp:cNvSpPr/>
      </dsp:nvSpPr>
      <dsp:spPr>
        <a:xfrm rot="12600000">
          <a:off x="1503829" y="3578554"/>
          <a:ext cx="320857" cy="40756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10800000">
        <a:off x="1593638" y="3684132"/>
        <a:ext cx="224600" cy="244540"/>
      </dsp:txXfrm>
    </dsp:sp>
    <dsp:sp modelId="{034A368A-F1ED-4452-A300-ED03D68D2C9F}">
      <dsp:nvSpPr>
        <dsp:cNvPr id="0" name=""/>
        <dsp:cNvSpPr/>
      </dsp:nvSpPr>
      <dsp:spPr>
        <a:xfrm>
          <a:off x="267535" y="2720742"/>
          <a:ext cx="1207610" cy="1207610"/>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Sprint Three Implement Algorithm</a:t>
          </a:r>
        </a:p>
      </dsp:txBody>
      <dsp:txXfrm>
        <a:off x="444385" y="2897592"/>
        <a:ext cx="853910" cy="853910"/>
      </dsp:txXfrm>
    </dsp:sp>
    <dsp:sp modelId="{1C2F79D6-615E-4036-AA6F-A98AE08E3CE6}">
      <dsp:nvSpPr>
        <dsp:cNvPr id="0" name=""/>
        <dsp:cNvSpPr/>
      </dsp:nvSpPr>
      <dsp:spPr>
        <a:xfrm rot="16200000">
          <a:off x="710911" y="2223343"/>
          <a:ext cx="320857" cy="407568"/>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759040" y="2352986"/>
        <a:ext cx="224600" cy="244540"/>
      </dsp:txXfrm>
    </dsp:sp>
    <dsp:sp modelId="{246FE9E0-0D6F-4C01-A05E-B7B11343FE13}">
      <dsp:nvSpPr>
        <dsp:cNvPr id="0" name=""/>
        <dsp:cNvSpPr/>
      </dsp:nvSpPr>
      <dsp:spPr>
        <a:xfrm>
          <a:off x="267535" y="907741"/>
          <a:ext cx="1207610" cy="12076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Evaluation &amp; Documentation</a:t>
          </a:r>
        </a:p>
      </dsp:txBody>
      <dsp:txXfrm>
        <a:off x="444385" y="1084591"/>
        <a:ext cx="853910" cy="853910"/>
      </dsp:txXfrm>
    </dsp:sp>
    <dsp:sp modelId="{8F19941A-5023-484D-837B-928B3ACEF1D0}">
      <dsp:nvSpPr>
        <dsp:cNvPr id="0" name=""/>
        <dsp:cNvSpPr/>
      </dsp:nvSpPr>
      <dsp:spPr>
        <a:xfrm rot="19800000">
          <a:off x="1488100" y="859051"/>
          <a:ext cx="320857" cy="40756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494548" y="964629"/>
        <a:ext cx="224600" cy="24454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45FAB-6477-47A4-93E3-82680295986A}" type="datetimeFigureOut">
              <a:rPr lang="en-GB" smtClean="0"/>
              <a:t>24/08/2021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879E9-D880-4660-901E-F0F1AE53B665}" type="slidenum">
              <a:rPr lang="en-GB" smtClean="0"/>
              <a:t>‹#›</a:t>
            </a:fld>
            <a:endParaRPr lang="en-GB"/>
          </a:p>
        </p:txBody>
      </p:sp>
    </p:spTree>
    <p:extLst>
      <p:ext uri="{BB962C8B-B14F-4D97-AF65-F5344CB8AC3E}">
        <p14:creationId xmlns:p14="http://schemas.microsoft.com/office/powerpoint/2010/main" val="159590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933E4C5E-4C90-4095-8454-1C049A645713}" type="datetime1">
              <a:rPr lang="en-GB" smtClean="0"/>
              <a:t>24/08/2021</a:t>
            </a:fld>
            <a:endParaRPr lang="en-GB"/>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03F72C40-69B1-4004-9DDC-1C15ADD2C50E}" type="slidenum">
              <a:rPr lang="en-GB" smtClean="0"/>
              <a:t>‹#›</a:t>
            </a:fld>
            <a:endParaRPr lang="en-GB"/>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66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24289619-B212-457E-8F36-C4AFCA2A4EB4}" type="datetime1">
              <a:rPr lang="en-GB" smtClean="0"/>
              <a:t>24/08/2021</a:t>
            </a:fld>
            <a:endParaRPr lang="en-GB"/>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117425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4749AB4-26E8-4A93-A32B-714F23425719}" type="datetime1">
              <a:rPr lang="en-GB" smtClean="0"/>
              <a:t>24/08/2021</a:t>
            </a:fld>
            <a:endParaRPr lang="en-GB"/>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8881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August 24,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18837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August 24,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2650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August 24,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04878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August 24,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66880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August 24,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813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August 24,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596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August 24,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74776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August 24,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3978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0249CD65-2029-45DC-9F5F-48F6F3BF49CF}" type="datetime1">
              <a:rPr lang="en-GB" smtClean="0"/>
              <a:t>24/08/2021</a:t>
            </a:fld>
            <a:endParaRPr lang="en-GB"/>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3150429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August 24,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72784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August 24,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9958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August 24,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5560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12647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487573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53697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333643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7084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612572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1343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2E85468-02AB-43B8-8A41-14ED49AADA0F}" type="datetime1">
              <a:rPr lang="en-GB" smtClean="0"/>
              <a:t>24/08/2021</a:t>
            </a:fld>
            <a:endParaRPr lang="en-GB"/>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1105231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50532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969779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02782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8/24/2021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75476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929597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6353728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73579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597458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94513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6024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99A88F8E-7D81-4869-B246-289B945FD757}" type="datetime1">
              <a:rPr lang="en-GB" smtClean="0"/>
              <a:t>24/08/2021</a:t>
            </a:fld>
            <a:endParaRPr lang="en-GB"/>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6018383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75524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1422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217539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40882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8/24/2021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548280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0694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465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8672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61851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8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684558612"/>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5859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6324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0799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2366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1072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72482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8/24/2021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735220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8/24/2021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610477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8/24/2021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214777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8/24/2021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7869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5CC93958-F715-4E5E-94BF-691F31C17BCD}" type="datetime1">
              <a:rPr lang="en-GB" smtClean="0"/>
              <a:t>24/08/2021</a:t>
            </a:fld>
            <a:endParaRPr lang="en-GB"/>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1161801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8/24/2021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340004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8/24/2021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881506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8/24/2021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516542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8/24/2021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05008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8/24/2021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305491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8/24/2021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50440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8/24/2021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630305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8/24/2021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2915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8/24/2021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0348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8/24/2021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587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44B4B3EA-58C4-4C37-9E32-AA6747A27AA0}" type="datetime1">
              <a:rPr lang="en-GB" smtClean="0"/>
              <a:t>24/08/2021</a:t>
            </a:fld>
            <a:endParaRPr lang="en-GB"/>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2772942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8/24/2021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6718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8/24/2021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348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8/24/2021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2337305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8/24/2021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0012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8/24/2021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595504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8/24/2021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1091573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8/24/2021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0923421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8/24/2021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1685738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8/24/2021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37097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434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BA70CE61-04B9-43BC-8802-B4D0C49E00F0}" type="datetime1">
              <a:rPr lang="en-GB" smtClean="0"/>
              <a:t>24/08/2021</a:t>
            </a:fld>
            <a:endParaRPr lang="en-GB"/>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39101380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34091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37504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69771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2114667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62313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23771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333104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8/24/2021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954749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8/24/2021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15485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3425-11B3-4284-8C50-868F8A2E4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4C2CB0-ABC6-4A63-B7A0-501FA6D76F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D6E53-BB7A-4E40-AF2E-B6B516CFCFF4}"/>
              </a:ext>
            </a:extLst>
          </p:cNvPr>
          <p:cNvSpPr>
            <a:spLocks noGrp="1"/>
          </p:cNvSpPr>
          <p:nvPr>
            <p:ph type="dt" sz="half" idx="10"/>
          </p:nvPr>
        </p:nvSpPr>
        <p:spPr/>
        <p:txBody>
          <a:bodyPr/>
          <a:lstStyle/>
          <a:p>
            <a:fld id="{933E4C5E-4C90-4095-8454-1C049A645713}" type="datetime1">
              <a:rPr lang="en-GB" smtClean="0"/>
              <a:t>24/08/2021</a:t>
            </a:fld>
            <a:endParaRPr lang="en-GB"/>
          </a:p>
        </p:txBody>
      </p:sp>
      <p:sp>
        <p:nvSpPr>
          <p:cNvPr id="5" name="Footer Placeholder 4">
            <a:extLst>
              <a:ext uri="{FF2B5EF4-FFF2-40B4-BE49-F238E27FC236}">
                <a16:creationId xmlns:a16="http://schemas.microsoft.com/office/drawing/2014/main" id="{68716658-E8F9-45EB-A8F1-F4246AF762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63547F-676C-46A9-8522-A5D594B35346}"/>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7" name="Picture 6" descr="Text&#10;&#10;Description automatically generated">
            <a:extLst>
              <a:ext uri="{FF2B5EF4-FFF2-40B4-BE49-F238E27FC236}">
                <a16:creationId xmlns:a16="http://schemas.microsoft.com/office/drawing/2014/main" id="{066D5D24-792B-482D-92C4-153D60D288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pic>
        <p:nvPicPr>
          <p:cNvPr id="13" name="Picture 12">
            <a:extLst>
              <a:ext uri="{FF2B5EF4-FFF2-40B4-BE49-F238E27FC236}">
                <a16:creationId xmlns:a16="http://schemas.microsoft.com/office/drawing/2014/main" id="{0182AEDB-989F-42F6-A39F-284256F4F661}"/>
              </a:ext>
            </a:extLst>
          </p:cNvPr>
          <p:cNvPicPr>
            <a:picLocks noChangeAspect="1"/>
          </p:cNvPicPr>
          <p:nvPr/>
        </p:nvPicPr>
        <p:blipFill>
          <a:blip r:embed="rId3"/>
          <a:stretch>
            <a:fillRect/>
          </a:stretch>
        </p:blipFill>
        <p:spPr>
          <a:xfrm>
            <a:off x="3413443" y="6356350"/>
            <a:ext cx="4810125" cy="361950"/>
          </a:xfrm>
          <a:prstGeom prst="rect">
            <a:avLst/>
          </a:prstGeom>
        </p:spPr>
      </p:pic>
      <p:pic>
        <p:nvPicPr>
          <p:cNvPr id="15" name="Picture 14">
            <a:extLst>
              <a:ext uri="{FF2B5EF4-FFF2-40B4-BE49-F238E27FC236}">
                <a16:creationId xmlns:a16="http://schemas.microsoft.com/office/drawing/2014/main" id="{49FAAAA1-2B76-4093-BCBF-72C11E9C6F98}"/>
              </a:ext>
            </a:extLst>
          </p:cNvPr>
          <p:cNvPicPr>
            <a:picLocks noChangeAspect="1"/>
          </p:cNvPicPr>
          <p:nvPr/>
        </p:nvPicPr>
        <p:blipFill>
          <a:blip r:embed="rId4"/>
          <a:stretch>
            <a:fillRect/>
          </a:stretch>
        </p:blipFill>
        <p:spPr>
          <a:xfrm>
            <a:off x="817881" y="6384925"/>
            <a:ext cx="2343150" cy="333375"/>
          </a:xfrm>
          <a:prstGeom prst="rect">
            <a:avLst/>
          </a:prstGeom>
        </p:spPr>
      </p:pic>
    </p:spTree>
    <p:extLst>
      <p:ext uri="{BB962C8B-B14F-4D97-AF65-F5344CB8AC3E}">
        <p14:creationId xmlns:p14="http://schemas.microsoft.com/office/powerpoint/2010/main" val="137706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96B7F782-700D-429E-B275-C290C646BD72}" type="datetime1">
              <a:rPr lang="en-GB" smtClean="0"/>
              <a:t>24/08/2021</a:t>
            </a:fld>
            <a:endParaRPr lang="en-GB"/>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03F72C40-69B1-4004-9DDC-1C15ADD2C50E}" type="slidenum">
              <a:rPr lang="en-GB" smtClean="0"/>
              <a:t>‹#›</a:t>
            </a:fld>
            <a:endParaRPr lang="en-GB"/>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endParaRPr lang="en-US" dirty="0"/>
          </a:p>
        </p:txBody>
      </p:sp>
    </p:spTree>
    <p:extLst>
      <p:ext uri="{BB962C8B-B14F-4D97-AF65-F5344CB8AC3E}">
        <p14:creationId xmlns:p14="http://schemas.microsoft.com/office/powerpoint/2010/main" val="66711225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E9A2-C4B8-4447-8B05-8921D203E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56D36-ECDE-492B-B38E-98EFBEBB2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712BF52-6B87-4253-BBAF-14C5F0E962C5}"/>
              </a:ext>
            </a:extLst>
          </p:cNvPr>
          <p:cNvSpPr>
            <a:spLocks noGrp="1"/>
          </p:cNvSpPr>
          <p:nvPr>
            <p:ph type="dt" sz="half" idx="10"/>
          </p:nvPr>
        </p:nvSpPr>
        <p:spPr/>
        <p:txBody>
          <a:bodyPr/>
          <a:lstStyle>
            <a:lvl1pPr>
              <a:defRPr/>
            </a:lvl1pPr>
          </a:lstStyle>
          <a:p>
            <a:fld id="{0249CD65-2029-45DC-9F5F-48F6F3BF49CF}" type="datetime1">
              <a:rPr lang="en-GB" smtClean="0"/>
              <a:t>24/08/2021</a:t>
            </a:fld>
            <a:endParaRPr lang="en-GB"/>
          </a:p>
        </p:txBody>
      </p:sp>
      <p:sp>
        <p:nvSpPr>
          <p:cNvPr id="5" name="Footer Placeholder 4">
            <a:extLst>
              <a:ext uri="{FF2B5EF4-FFF2-40B4-BE49-F238E27FC236}">
                <a16:creationId xmlns:a16="http://schemas.microsoft.com/office/drawing/2014/main" id="{7F0AEF84-66B7-4FE5-BCEA-BCFE4491FF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77CBE1-D3B6-4352-B51C-099460BC2839}"/>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7" name="Picture 6" descr="Text&#10;&#10;Description automatically generated">
            <a:extLst>
              <a:ext uri="{FF2B5EF4-FFF2-40B4-BE49-F238E27FC236}">
                <a16:creationId xmlns:a16="http://schemas.microsoft.com/office/drawing/2014/main" id="{DD6F4946-8931-4C66-AC93-2D147FFA7D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9310" y="6304732"/>
            <a:ext cx="2625408" cy="365125"/>
          </a:xfrm>
          <a:prstGeom prst="rect">
            <a:avLst/>
          </a:prstGeom>
          <a:noFill/>
          <a:ln>
            <a:noFill/>
          </a:ln>
        </p:spPr>
      </p:pic>
      <p:pic>
        <p:nvPicPr>
          <p:cNvPr id="9" name="Picture 8">
            <a:extLst>
              <a:ext uri="{FF2B5EF4-FFF2-40B4-BE49-F238E27FC236}">
                <a16:creationId xmlns:a16="http://schemas.microsoft.com/office/drawing/2014/main" id="{B49F2C74-B872-41E7-AD3E-077DE0665FA5}"/>
              </a:ext>
            </a:extLst>
          </p:cNvPr>
          <p:cNvPicPr>
            <a:picLocks noChangeAspect="1"/>
          </p:cNvPicPr>
          <p:nvPr/>
        </p:nvPicPr>
        <p:blipFill>
          <a:blip r:embed="rId3"/>
          <a:stretch>
            <a:fillRect/>
          </a:stretch>
        </p:blipFill>
        <p:spPr>
          <a:xfrm>
            <a:off x="838200" y="6326187"/>
            <a:ext cx="2778310" cy="395288"/>
          </a:xfrm>
          <a:prstGeom prst="rect">
            <a:avLst/>
          </a:prstGeom>
        </p:spPr>
      </p:pic>
      <p:pic>
        <p:nvPicPr>
          <p:cNvPr id="10" name="Picture 9">
            <a:extLst>
              <a:ext uri="{FF2B5EF4-FFF2-40B4-BE49-F238E27FC236}">
                <a16:creationId xmlns:a16="http://schemas.microsoft.com/office/drawing/2014/main" id="{CD432BBF-586D-49EE-807E-0BCC37CF9112}"/>
              </a:ext>
            </a:extLst>
          </p:cNvPr>
          <p:cNvPicPr>
            <a:picLocks noChangeAspect="1"/>
          </p:cNvPicPr>
          <p:nvPr/>
        </p:nvPicPr>
        <p:blipFill>
          <a:blip r:embed="rId4"/>
          <a:stretch>
            <a:fillRect/>
          </a:stretch>
        </p:blipFill>
        <p:spPr>
          <a:xfrm>
            <a:off x="3616510" y="6326187"/>
            <a:ext cx="4810125" cy="395287"/>
          </a:xfrm>
          <a:prstGeom prst="rect">
            <a:avLst/>
          </a:prstGeom>
        </p:spPr>
      </p:pic>
    </p:spTree>
    <p:extLst>
      <p:ext uri="{BB962C8B-B14F-4D97-AF65-F5344CB8AC3E}">
        <p14:creationId xmlns:p14="http://schemas.microsoft.com/office/powerpoint/2010/main" val="313470074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4F84-0687-4E6E-BAD2-72197C5E2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320009-0D86-4F7F-9C11-1144F471EA6F}"/>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4" name="Footer Placeholder 3">
            <a:extLst>
              <a:ext uri="{FF2B5EF4-FFF2-40B4-BE49-F238E27FC236}">
                <a16:creationId xmlns:a16="http://schemas.microsoft.com/office/drawing/2014/main" id="{9879ECCD-8136-48B8-B3DD-E943060A81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EF7B69-A1B8-4F59-AB8B-4221C05987AC}"/>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6" name="Picture 5" descr="Text&#10;&#10;Description automatically generated">
            <a:extLst>
              <a:ext uri="{FF2B5EF4-FFF2-40B4-BE49-F238E27FC236}">
                <a16:creationId xmlns:a16="http://schemas.microsoft.com/office/drawing/2014/main" id="{86B57D89-4A2D-43DD-A7AD-97C36C4EAD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1796073758"/>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DDDE-FEE1-441F-8ABD-CE7437553D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58B4C-33D1-4FC3-827F-FC059A0BD083}"/>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4" name="Footer Placeholder 3">
            <a:extLst>
              <a:ext uri="{FF2B5EF4-FFF2-40B4-BE49-F238E27FC236}">
                <a16:creationId xmlns:a16="http://schemas.microsoft.com/office/drawing/2014/main" id="{CB6F66B3-681D-4386-97D2-86564A5FE3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425091-AA90-41C2-824D-A7F4551EB15A}"/>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6" name="Picture 5" descr="Text&#10;&#10;Description automatically generated">
            <a:extLst>
              <a:ext uri="{FF2B5EF4-FFF2-40B4-BE49-F238E27FC236}">
                <a16:creationId xmlns:a16="http://schemas.microsoft.com/office/drawing/2014/main" id="{AD5184D6-B4DF-4046-8421-3466BD80B1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405453592"/>
      </p:ext>
    </p:extLst>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CA6D-B5CC-4876-8572-F6A408985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BD79E-9773-44E2-B0B3-71C2E0BF5658}"/>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4" name="Footer Placeholder 3">
            <a:extLst>
              <a:ext uri="{FF2B5EF4-FFF2-40B4-BE49-F238E27FC236}">
                <a16:creationId xmlns:a16="http://schemas.microsoft.com/office/drawing/2014/main" id="{A3FF8748-D316-42D8-9323-67C80DDA3B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21C71-1EDA-4380-AAC6-4B18D738718B}"/>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6" name="Picture 5" descr="Text&#10;&#10;Description automatically generated">
            <a:extLst>
              <a:ext uri="{FF2B5EF4-FFF2-40B4-BE49-F238E27FC236}">
                <a16:creationId xmlns:a16="http://schemas.microsoft.com/office/drawing/2014/main" id="{5A15A4BD-A87C-4C7A-81E5-50A55497C9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3342697677"/>
      </p:ext>
    </p:extLst>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16A7-663E-4753-AA7E-9D7DC716AF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4DEF10-B318-4557-99B5-3B7E6ABED63D}"/>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4" name="Footer Placeholder 3">
            <a:extLst>
              <a:ext uri="{FF2B5EF4-FFF2-40B4-BE49-F238E27FC236}">
                <a16:creationId xmlns:a16="http://schemas.microsoft.com/office/drawing/2014/main" id="{BBFCD053-2346-451E-A708-96BEE92C87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79C922B-15F5-4095-8815-8183E739FDA1}"/>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6" name="Picture 5" descr="Text&#10;&#10;Description automatically generated">
            <a:extLst>
              <a:ext uri="{FF2B5EF4-FFF2-40B4-BE49-F238E27FC236}">
                <a16:creationId xmlns:a16="http://schemas.microsoft.com/office/drawing/2014/main" id="{4BB9A7C8-65FD-45A3-8027-9A39C66E3F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1109747933"/>
      </p:ext>
    </p:extLst>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D583-B366-48A3-B61B-6612E640B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0F5911-66CE-486F-A18D-D38BD2AC1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9EC2-D2CD-4DCF-8F06-506242CD8495}"/>
              </a:ext>
            </a:extLst>
          </p:cNvPr>
          <p:cNvSpPr>
            <a:spLocks noGrp="1"/>
          </p:cNvSpPr>
          <p:nvPr>
            <p:ph type="dt" sz="half" idx="10"/>
          </p:nvPr>
        </p:nvSpPr>
        <p:spPr/>
        <p:txBody>
          <a:bodyPr/>
          <a:lstStyle/>
          <a:p>
            <a:fld id="{22E85468-02AB-43B8-8A41-14ED49AADA0F}" type="datetime1">
              <a:rPr lang="en-GB" smtClean="0"/>
              <a:t>24/08/2021</a:t>
            </a:fld>
            <a:endParaRPr lang="en-GB"/>
          </a:p>
        </p:txBody>
      </p:sp>
      <p:sp>
        <p:nvSpPr>
          <p:cNvPr id="5" name="Footer Placeholder 4">
            <a:extLst>
              <a:ext uri="{FF2B5EF4-FFF2-40B4-BE49-F238E27FC236}">
                <a16:creationId xmlns:a16="http://schemas.microsoft.com/office/drawing/2014/main" id="{64434429-09AD-4E8D-9245-B833F24B1B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679006-6EAA-4A5C-B80F-076AFD8C1EAC}"/>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7" name="Picture 6" descr="Text&#10;&#10;Description automatically generated">
            <a:extLst>
              <a:ext uri="{FF2B5EF4-FFF2-40B4-BE49-F238E27FC236}">
                <a16:creationId xmlns:a16="http://schemas.microsoft.com/office/drawing/2014/main" id="{BAE843E8-EB22-422B-BC67-86D552E9D4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35155592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0193-3F7A-4EFF-9159-CE713267C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1A6-1E17-42B6-B94F-B4BFE2522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C234D-D12D-4658-8FCF-CD56DD4C8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12F3F-5C07-4C85-84E9-6DA66B688C61}"/>
              </a:ext>
            </a:extLst>
          </p:cNvPr>
          <p:cNvSpPr>
            <a:spLocks noGrp="1"/>
          </p:cNvSpPr>
          <p:nvPr>
            <p:ph type="dt" sz="half" idx="10"/>
          </p:nvPr>
        </p:nvSpPr>
        <p:spPr/>
        <p:txBody>
          <a:bodyPr/>
          <a:lstStyle/>
          <a:p>
            <a:fld id="{99A88F8E-7D81-4869-B246-289B945FD757}" type="datetime1">
              <a:rPr lang="en-GB" smtClean="0"/>
              <a:t>24/08/2021</a:t>
            </a:fld>
            <a:endParaRPr lang="en-GB"/>
          </a:p>
        </p:txBody>
      </p:sp>
      <p:sp>
        <p:nvSpPr>
          <p:cNvPr id="6" name="Footer Placeholder 5">
            <a:extLst>
              <a:ext uri="{FF2B5EF4-FFF2-40B4-BE49-F238E27FC236}">
                <a16:creationId xmlns:a16="http://schemas.microsoft.com/office/drawing/2014/main" id="{A14A7E0C-DD12-4DDB-B65F-483ECBC5EA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7ACAAD-A4CB-4568-BD32-BB25CB588617}"/>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8" name="Picture 7" descr="Text&#10;&#10;Description automatically generated">
            <a:extLst>
              <a:ext uri="{FF2B5EF4-FFF2-40B4-BE49-F238E27FC236}">
                <a16:creationId xmlns:a16="http://schemas.microsoft.com/office/drawing/2014/main" id="{4A40EB16-B71B-4444-94A9-D6A5BD40E4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8689158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CDE7-73E8-40E5-9A80-A220657895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A9C718-09FA-475D-B425-218E89D9D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DE41-ADEF-453A-923C-7ADA96090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0103FD-EDD8-4514-BF2A-35CCC86DA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9196-1910-46E3-ADD6-B0A5D4CFA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BF295-257E-4036-AB8D-BEDE17ABE684}"/>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8" name="Footer Placeholder 7">
            <a:extLst>
              <a:ext uri="{FF2B5EF4-FFF2-40B4-BE49-F238E27FC236}">
                <a16:creationId xmlns:a16="http://schemas.microsoft.com/office/drawing/2014/main" id="{B35A6899-9ED9-4A13-85ED-09C1D4D5AC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D61C42C-C053-4125-B6AD-B6F55A89D34D}"/>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10" name="Picture 9" descr="Text&#10;&#10;Description automatically generated">
            <a:extLst>
              <a:ext uri="{FF2B5EF4-FFF2-40B4-BE49-F238E27FC236}">
                <a16:creationId xmlns:a16="http://schemas.microsoft.com/office/drawing/2014/main" id="{BC393E64-6BC4-482C-A8F7-4E6B68EDF3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Tree>
    <p:extLst>
      <p:ext uri="{BB962C8B-B14F-4D97-AF65-F5344CB8AC3E}">
        <p14:creationId xmlns:p14="http://schemas.microsoft.com/office/powerpoint/2010/main" val="3275524147"/>
      </p:ext>
    </p:extLst>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22AB34-4B2D-4187-A9C3-D33DBF54A55B}"/>
              </a:ext>
            </a:extLst>
          </p:cNvPr>
          <p:cNvSpPr>
            <a:spLocks noGrp="1"/>
          </p:cNvSpPr>
          <p:nvPr>
            <p:ph type="dt" sz="half" idx="10"/>
          </p:nvPr>
        </p:nvSpPr>
        <p:spPr/>
        <p:txBody>
          <a:bodyPr/>
          <a:lstStyle/>
          <a:p>
            <a:fld id="{CDBB612B-DD0F-457F-A265-A573568C520B}" type="datetime1">
              <a:rPr lang="en-GB" smtClean="0"/>
              <a:t>24/08/2021</a:t>
            </a:fld>
            <a:endParaRPr lang="en-GB"/>
          </a:p>
        </p:txBody>
      </p:sp>
      <p:sp>
        <p:nvSpPr>
          <p:cNvPr id="4" name="Footer Placeholder 3">
            <a:extLst>
              <a:ext uri="{FF2B5EF4-FFF2-40B4-BE49-F238E27FC236}">
                <a16:creationId xmlns:a16="http://schemas.microsoft.com/office/drawing/2014/main" id="{E798193D-A416-4246-8EC3-961A8F14D8D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C8435E-BA5E-41A8-BE23-0BD9C0091136}"/>
              </a:ext>
            </a:extLst>
          </p:cNvPr>
          <p:cNvSpPr>
            <a:spLocks noGrp="1"/>
          </p:cNvSpPr>
          <p:nvPr>
            <p:ph type="sldNum" sz="quarter" idx="12"/>
          </p:nvPr>
        </p:nvSpPr>
        <p:spPr/>
        <p:txBody>
          <a:bodyPr/>
          <a:lstStyle/>
          <a:p>
            <a:fld id="{03F72C40-69B1-4004-9DDC-1C15ADD2C50E}" type="slidenum">
              <a:rPr lang="en-GB" smtClean="0"/>
              <a:t>‹#›</a:t>
            </a:fld>
            <a:endParaRPr lang="en-GB"/>
          </a:p>
        </p:txBody>
      </p:sp>
      <p:pic>
        <p:nvPicPr>
          <p:cNvPr id="6" name="Picture 5" descr="Text&#10;&#10;Description automatically generated">
            <a:extLst>
              <a:ext uri="{FF2B5EF4-FFF2-40B4-BE49-F238E27FC236}">
                <a16:creationId xmlns:a16="http://schemas.microsoft.com/office/drawing/2014/main" id="{99E50354-F8A7-444D-904B-C5303FB157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5980" y="6356350"/>
            <a:ext cx="2625408" cy="365125"/>
          </a:xfrm>
          <a:prstGeom prst="rect">
            <a:avLst/>
          </a:prstGeom>
          <a:noFill/>
          <a:ln>
            <a:noFill/>
          </a:ln>
        </p:spPr>
      </p:pic>
      <p:sp>
        <p:nvSpPr>
          <p:cNvPr id="7" name="Title 2">
            <a:extLst>
              <a:ext uri="{FF2B5EF4-FFF2-40B4-BE49-F238E27FC236}">
                <a16:creationId xmlns:a16="http://schemas.microsoft.com/office/drawing/2014/main" id="{41375502-4F42-4924-B185-9F207EF3EDF7}"/>
              </a:ext>
            </a:extLst>
          </p:cNvPr>
          <p:cNvSpPr txBox="1">
            <a:spLocks/>
          </p:cNvSpPr>
          <p:nvPr/>
        </p:nvSpPr>
        <p:spPr>
          <a:xfrm>
            <a:off x="1005626" y="2902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a:latin typeface="Times New Roman" panose="02020603050405020304" pitchFamily="18" charset="0"/>
                <a:cs typeface="Times New Roman" panose="02020603050405020304" pitchFamily="18" charset="0"/>
              </a:rPr>
              <a:t>Thank You </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572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_D5B8F433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customXml" Target="../ink/ink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theme" Target="../theme/theme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CDBB612B-DD0F-457F-A265-A573568C520B}" type="datetime1">
              <a:rPr lang="en-GB" smtClean="0"/>
              <a:t>24/08/2021</a:t>
            </a:fld>
            <a:endParaRPr lang="en-GB"/>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GB"/>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03F72C40-69B1-4004-9DDC-1C15ADD2C50E}" type="slidenum">
              <a:rPr lang="en-GB" smtClean="0"/>
              <a:t>‹#›</a:t>
            </a:fld>
            <a:endParaRPr lang="en-GB"/>
          </a:p>
        </p:txBody>
      </p:sp>
    </p:spTree>
    <p:extLst>
      <p:ext uri="{BB962C8B-B14F-4D97-AF65-F5344CB8AC3E}">
        <p14:creationId xmlns:p14="http://schemas.microsoft.com/office/powerpoint/2010/main" val="2885874946"/>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20">
          <p15:clr>
            <a:srgbClr val="F26B43"/>
          </p15:clr>
        </p15:guide>
        <p15:guide id="4" pos="6960">
          <p15:clr>
            <a:srgbClr val="F26B43"/>
          </p15:clr>
        </p15:guide>
        <p15:guide id="5" orient="horz" pos="3600">
          <p15:clr>
            <a:srgbClr val="F26B43"/>
          </p15:clr>
        </p15:guide>
        <p15:guide id="6"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August 24,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27591861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8/24/2021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18607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8/24/2021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54225492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83402"/>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8/24/2021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466289394"/>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8/24/2021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301847"/>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8/24/2021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31164851"/>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0EE31-A3E3-48FE-82D6-5D8E9868C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DB940A-79CA-4BA8-A7AA-BF73F21C3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11642-3A7B-4849-A911-C6E111290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B612B-DD0F-457F-A265-A573568C520B}" type="datetime1">
              <a:rPr lang="en-GB" smtClean="0"/>
              <a:t>24/08/2021</a:t>
            </a:fld>
            <a:endParaRPr lang="en-GB"/>
          </a:p>
        </p:txBody>
      </p:sp>
      <p:sp>
        <p:nvSpPr>
          <p:cNvPr id="5" name="Footer Placeholder 4">
            <a:extLst>
              <a:ext uri="{FF2B5EF4-FFF2-40B4-BE49-F238E27FC236}">
                <a16:creationId xmlns:a16="http://schemas.microsoft.com/office/drawing/2014/main" id="{522FD101-5B0D-4C60-9F25-3DCEC85D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91939A-0A5A-4CA0-BEEF-8071B7EB4D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72C40-69B1-4004-9DDC-1C15ADD2C50E}" type="slidenum">
              <a:rPr lang="en-GB" smtClean="0"/>
              <a:t>‹#›</a:t>
            </a:fld>
            <a:endParaRPr lang="en-GB"/>
          </a:p>
        </p:txBody>
      </p:sp>
    </p:spTree>
    <p:extLst>
      <p:ext uri="{BB962C8B-B14F-4D97-AF65-F5344CB8AC3E}">
        <p14:creationId xmlns:p14="http://schemas.microsoft.com/office/powerpoint/2010/main" val="2296817119"/>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6.xml"/><Relationship Id="rId1" Type="http://schemas.openxmlformats.org/officeDocument/2006/relationships/tags" Target="../tags/tag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90.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0.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9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90.xml"/><Relationship Id="rId1" Type="http://schemas.openxmlformats.org/officeDocument/2006/relationships/tags" Target="../tags/tag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96.xml"/><Relationship Id="rId1" Type="http://schemas.openxmlformats.org/officeDocument/2006/relationships/tags" Target="../tags/tag9.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67202" y="4641867"/>
            <a:ext cx="6559303" cy="1573913"/>
          </a:xfrm>
          <a:prstGeom prst="roundRect">
            <a:avLst/>
          </a:prstGeom>
          <a:solidFill>
            <a:schemeClr val="accent1">
              <a:lumMod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p:nvPr>
        </p:nvSpPr>
        <p:spPr>
          <a:xfrm>
            <a:off x="2575420" y="1176774"/>
            <a:ext cx="7141233" cy="1209562"/>
          </a:xfrm>
          <a:solidFill>
            <a:schemeClr val="accent1">
              <a:lumMod val="50000"/>
            </a:schemeClr>
          </a:solidFill>
          <a:ln>
            <a:solidFill>
              <a:srgbClr val="1F4E79"/>
            </a:solidFill>
          </a:ln>
          <a:effectLst>
            <a:outerShdw blurRad="50800" dist="38100" dir="5400000" algn="t" rotWithShape="0">
              <a:prstClr val="black">
                <a:alpha val="40000"/>
              </a:prstClr>
            </a:outerShdw>
          </a:effectLst>
        </p:spPr>
        <p:txBody>
          <a:bodyPr wrap="square" lIns="182880" tIns="1097280" rIns="274320" bIns="182880" anchor="b" anchorCtr="0">
            <a:noAutofit/>
          </a:bodyPr>
          <a:lstStyle/>
          <a:p>
            <a:r>
              <a:rPr lang="en-US" sz="3200" dirty="0">
                <a:solidFill>
                  <a:schemeClr val="bg1"/>
                </a:solidFill>
                <a:latin typeface="Helvetica" panose="020B0604020202020204" pitchFamily="34" charset="0"/>
                <a:cs typeface="Helvetica" panose="020B0604020202020204" pitchFamily="34" charset="0"/>
              </a:rPr>
              <a:t>Mobile Application to Improve Mental Health of Persons with Dementia</a:t>
            </a:r>
          </a:p>
        </p:txBody>
      </p:sp>
      <p:sp>
        <p:nvSpPr>
          <p:cNvPr id="6" name="Subtitle 2"/>
          <p:cNvSpPr>
            <a:spLocks noGrp="1"/>
          </p:cNvSpPr>
          <p:nvPr>
            <p:ph type="subTitle" idx="1"/>
          </p:nvPr>
        </p:nvSpPr>
        <p:spPr>
          <a:xfrm>
            <a:off x="3275269" y="3860895"/>
            <a:ext cx="5708976" cy="314893"/>
          </a:xfrm>
          <a:noFill/>
          <a:ln>
            <a:solidFill>
              <a:schemeClr val="bg1">
                <a:lumMod val="95000"/>
              </a:schemeClr>
            </a:solidFill>
          </a:ln>
        </p:spPr>
        <p:txBody>
          <a:bodyPr>
            <a:noAutofit/>
          </a:bodyPr>
          <a:lstStyle/>
          <a:p>
            <a:pPr algn="ctr"/>
            <a:r>
              <a:rPr lang="en-US" sz="1800" dirty="0">
                <a:solidFill>
                  <a:schemeClr val="tx1">
                    <a:lumMod val="75000"/>
                    <a:lumOff val="25000"/>
                  </a:schemeClr>
                </a:solidFill>
              </a:rPr>
              <a:t>Undergraduate Project  – University of Bedfordshire, UK</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1</a:t>
            </a:fld>
            <a:endParaRPr lang="en-GB"/>
          </a:p>
        </p:txBody>
      </p:sp>
      <p:sp>
        <p:nvSpPr>
          <p:cNvPr id="5" name="Rectangle 4"/>
          <p:cNvSpPr/>
          <p:nvPr/>
        </p:nvSpPr>
        <p:spPr>
          <a:xfrm>
            <a:off x="3836970" y="2944694"/>
            <a:ext cx="4518060" cy="754053"/>
          </a:xfrm>
          <a:prstGeom prst="rect">
            <a:avLst/>
          </a:prstGeom>
        </p:spPr>
        <p:txBody>
          <a:bodyPr wrap="square">
            <a:spAutoFit/>
          </a:bodyPr>
          <a:lstStyle/>
          <a:p>
            <a:pPr algn="ctr"/>
            <a:r>
              <a:rPr lang="en-US" sz="4300" dirty="0">
                <a:latin typeface="Helvetica" panose="020B0604020202020204" pitchFamily="34" charset="0"/>
                <a:cs typeface="Helvetica" panose="020B0604020202020204" pitchFamily="34" charset="0"/>
              </a:rPr>
              <a:t>PROJECT PITCH</a:t>
            </a:r>
          </a:p>
        </p:txBody>
      </p:sp>
      <p:sp>
        <p:nvSpPr>
          <p:cNvPr id="8" name="TextBox 7"/>
          <p:cNvSpPr txBox="1"/>
          <p:nvPr/>
        </p:nvSpPr>
        <p:spPr>
          <a:xfrm>
            <a:off x="766762" y="4767103"/>
            <a:ext cx="6336269" cy="1323439"/>
          </a:xfrm>
          <a:prstGeom prst="rect">
            <a:avLst/>
          </a:prstGeom>
          <a:noFill/>
        </p:spPr>
        <p:txBody>
          <a:bodyPr wrap="square" rtlCol="0">
            <a:spAutoFit/>
          </a:bodyPr>
          <a:lstStyle/>
          <a:p>
            <a:r>
              <a:rPr lang="en-US" sz="1600" dirty="0">
                <a:solidFill>
                  <a:schemeClr val="bg1"/>
                </a:solidFill>
                <a:latin typeface="Helvetica" panose="020B0604020202020204" pitchFamily="34" charset="0"/>
                <a:cs typeface="Helvetica" panose="020B0604020202020204" pitchFamily="34" charset="0"/>
              </a:rPr>
              <a:t>Student Name:  Nishshanka Nimesh Mendis</a:t>
            </a:r>
          </a:p>
          <a:p>
            <a:r>
              <a:rPr lang="en-US" sz="1600" dirty="0">
                <a:solidFill>
                  <a:schemeClr val="bg1"/>
                </a:solidFill>
                <a:latin typeface="Helvetica" panose="020B0604020202020204" pitchFamily="34" charset="0"/>
                <a:cs typeface="Helvetica" panose="020B0604020202020204" pitchFamily="34" charset="0"/>
              </a:rPr>
              <a:t>Student ID:  2012430</a:t>
            </a:r>
          </a:p>
          <a:p>
            <a:r>
              <a:rPr lang="en-US" sz="1600" dirty="0">
                <a:solidFill>
                  <a:schemeClr val="bg1"/>
                </a:solidFill>
                <a:latin typeface="Helvetica" panose="020B0604020202020204" pitchFamily="34" charset="0"/>
                <a:cs typeface="Helvetica" panose="020B0604020202020204" pitchFamily="34" charset="0"/>
              </a:rPr>
              <a:t>Academic Year: 2020 / 2021</a:t>
            </a:r>
          </a:p>
          <a:p>
            <a:r>
              <a:rPr lang="en-US" sz="1600" dirty="0">
                <a:solidFill>
                  <a:schemeClr val="bg1"/>
                </a:solidFill>
                <a:latin typeface="Helvetica" panose="020B0604020202020204" pitchFamily="34" charset="0"/>
                <a:cs typeface="Helvetica" panose="020B0604020202020204" pitchFamily="34" charset="0"/>
              </a:rPr>
              <a:t>Course: BSc. (Hons) Computer Science &amp; Software Engineering</a:t>
            </a:r>
          </a:p>
          <a:p>
            <a:r>
              <a:rPr lang="en-US" sz="1600" dirty="0">
                <a:solidFill>
                  <a:schemeClr val="bg1"/>
                </a:solidFill>
                <a:latin typeface="Helvetica" panose="020B0604020202020204" pitchFamily="34" charset="0"/>
                <a:cs typeface="Helvetica" panose="020B0604020202020204" pitchFamily="34" charset="0"/>
              </a:rPr>
              <a:t>Supervisor: Mr. Vibhavi Attigala</a:t>
            </a:r>
          </a:p>
        </p:txBody>
      </p:sp>
      <p:cxnSp>
        <p:nvCxnSpPr>
          <p:cNvPr id="12" name="Straight Connector 11"/>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22182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p:cTn id="19" dur="500" fill="hold"/>
                                        <p:tgtEl>
                                          <p:spTgt spid="6">
                                            <p:bg/>
                                          </p:spTgt>
                                        </p:tgtEl>
                                        <p:attrNameLst>
                                          <p:attrName>ppt_w</p:attrName>
                                        </p:attrNameLst>
                                      </p:cBhvr>
                                      <p:tavLst>
                                        <p:tav tm="0">
                                          <p:val>
                                            <p:fltVal val="0"/>
                                          </p:val>
                                        </p:tav>
                                        <p:tav tm="100000">
                                          <p:val>
                                            <p:strVal val="#ppt_w"/>
                                          </p:val>
                                        </p:tav>
                                      </p:tavLst>
                                    </p:anim>
                                    <p:anim calcmode="lin" valueType="num">
                                      <p:cBhvr>
                                        <p:cTn id="20" dur="500" fill="hold"/>
                                        <p:tgtEl>
                                          <p:spTgt spid="6">
                                            <p:bg/>
                                          </p:spTgt>
                                        </p:tgtEl>
                                        <p:attrNameLst>
                                          <p:attrName>ppt_h</p:attrName>
                                        </p:attrNameLst>
                                      </p:cBhvr>
                                      <p:tavLst>
                                        <p:tav tm="0">
                                          <p:val>
                                            <p:fltVal val="0"/>
                                          </p:val>
                                        </p:tav>
                                        <p:tav tm="100000">
                                          <p:val>
                                            <p:strVal val="#ppt_h"/>
                                          </p:val>
                                        </p:tav>
                                      </p:tavLst>
                                    </p:anim>
                                    <p:animEffect transition="in" filter="fade">
                                      <p:cBhvr>
                                        <p:cTn id="21" dur="500"/>
                                        <p:tgtEl>
                                          <p:spTgt spid="6">
                                            <p:bg/>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6">
                                            <p:txEl>
                                              <p:pRg st="0" end="0"/>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6" grpId="0" build="p" animBg="1"/>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8" name="Title 1"/>
          <p:cNvSpPr txBox="1">
            <a:spLocks/>
          </p:cNvSpPr>
          <p:nvPr/>
        </p:nvSpPr>
        <p:spPr>
          <a:xfrm>
            <a:off x="994506" y="341515"/>
            <a:ext cx="2151361" cy="459691"/>
          </a:xfrm>
          <a:prstGeom prst="rect">
            <a:avLst/>
          </a:prstGeom>
          <a:solidFill>
            <a:srgbClr val="1F4E79"/>
          </a:solidFill>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Helvetica" panose="020B0604020202020204" pitchFamily="34" charset="0"/>
                <a:cs typeface="Helvetica" panose="020B0604020202020204" pitchFamily="34" charset="0"/>
              </a:rPr>
              <a:t>Evaluation</a:t>
            </a:r>
          </a:p>
        </p:txBody>
      </p:sp>
      <p:sp>
        <p:nvSpPr>
          <p:cNvPr id="10" name="Content Placeholder 9">
            <a:extLst>
              <a:ext uri="{FF2B5EF4-FFF2-40B4-BE49-F238E27FC236}">
                <a16:creationId xmlns:a16="http://schemas.microsoft.com/office/drawing/2014/main" id="{C24A5BF2-ED96-4579-BF8D-D6E6684B3A27}"/>
              </a:ext>
            </a:extLst>
          </p:cNvPr>
          <p:cNvSpPr>
            <a:spLocks noGrp="1"/>
          </p:cNvSpPr>
          <p:nvPr>
            <p:ph sz="half" idx="1"/>
          </p:nvPr>
        </p:nvSpPr>
        <p:spPr>
          <a:xfrm>
            <a:off x="492370" y="1928636"/>
            <a:ext cx="5603630" cy="4351337"/>
          </a:xfrm>
        </p:spPr>
        <p:txBody>
          <a:bodyPr>
            <a:normAutofit/>
          </a:bodyPr>
          <a:lstStyle/>
          <a:p>
            <a:pPr marL="285750" indent="-285750" algn="just" defTabSz="457200">
              <a:spcAft>
                <a:spcPts val="1200"/>
              </a:spcAft>
              <a:buFont typeface="Wingdings" panose="05000000000000000000" pitchFamily="2" charset="2"/>
              <a:buChar char="§"/>
            </a:pPr>
            <a:r>
              <a:rPr lang="en-US" sz="1800" dirty="0">
                <a:latin typeface="Helvetica Neue"/>
              </a:rPr>
              <a:t>The researcher discovered that the chatbot has a better success rate of accuracy, with in the range of 80-90 percent of accuracy showed 60% success rate out of general responses.</a:t>
            </a:r>
          </a:p>
          <a:p>
            <a:pPr marL="285750" indent="-285750" algn="just" defTabSz="457200">
              <a:spcAft>
                <a:spcPts val="1200"/>
              </a:spcAft>
              <a:buFont typeface="Wingdings" panose="05000000000000000000" pitchFamily="2" charset="2"/>
              <a:buChar char="§"/>
            </a:pPr>
            <a:r>
              <a:rPr lang="en-US" sz="1800" dirty="0">
                <a:latin typeface="Helvetica Neue"/>
              </a:rPr>
              <a:t>This importance demonstrates that, in order to achieve a higher accuracy score, the chatbot must also accurate.</a:t>
            </a:r>
          </a:p>
          <a:p>
            <a:pPr marL="285750" indent="-285750" algn="just" defTabSz="457200">
              <a:spcAft>
                <a:spcPts val="1200"/>
              </a:spcAft>
              <a:buFont typeface="Wingdings" panose="05000000000000000000" pitchFamily="2" charset="2"/>
              <a:buChar char="§"/>
            </a:pPr>
            <a:endParaRPr lang="en-US" sz="1800" dirty="0">
              <a:latin typeface="Helvetica Neue"/>
            </a:endParaRPr>
          </a:p>
          <a:p>
            <a:pPr marL="285750" indent="-285750" algn="just" defTabSz="457200">
              <a:spcAft>
                <a:spcPts val="1200"/>
              </a:spcAft>
              <a:buFont typeface="Wingdings" panose="05000000000000000000" pitchFamily="2" charset="2"/>
              <a:buChar char="§"/>
            </a:pPr>
            <a:r>
              <a:rPr lang="en-US" sz="1800" dirty="0">
                <a:latin typeface="Helvetica Neue"/>
              </a:rPr>
              <a:t>N = 40 (Target Population)</a:t>
            </a:r>
          </a:p>
          <a:p>
            <a:pPr marL="285750" indent="-285750" algn="just" defTabSz="457200">
              <a:spcAft>
                <a:spcPts val="1200"/>
              </a:spcAft>
              <a:buFont typeface="Wingdings" panose="05000000000000000000" pitchFamily="2" charset="2"/>
              <a:buChar char="§"/>
            </a:pPr>
            <a:r>
              <a:rPr lang="en-US" sz="1800" dirty="0">
                <a:latin typeface="Helvetica Neue"/>
              </a:rPr>
              <a:t>n = 10 (Random Selected Population)</a:t>
            </a:r>
            <a:endParaRPr lang="en-GB" sz="1800" dirty="0">
              <a:latin typeface="Helvetica Neue"/>
            </a:endParaRP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10</a:t>
            </a:fld>
            <a:endParaRPr lang="en-GB"/>
          </a:p>
        </p:txBody>
      </p:sp>
      <p:grpSp>
        <p:nvGrpSpPr>
          <p:cNvPr id="16" name="Group 15">
            <a:extLst>
              <a:ext uri="{FF2B5EF4-FFF2-40B4-BE49-F238E27FC236}">
                <a16:creationId xmlns:a16="http://schemas.microsoft.com/office/drawing/2014/main" id="{605E2B92-2BB5-45BE-A999-0ED1119D6016}"/>
              </a:ext>
            </a:extLst>
          </p:cNvPr>
          <p:cNvGrpSpPr/>
          <p:nvPr/>
        </p:nvGrpSpPr>
        <p:grpSpPr>
          <a:xfrm>
            <a:off x="6537960" y="801206"/>
            <a:ext cx="4754880" cy="2416676"/>
            <a:chOff x="0" y="0"/>
            <a:chExt cx="4476115" cy="2155961"/>
          </a:xfrm>
        </p:grpSpPr>
        <p:pic>
          <p:nvPicPr>
            <p:cNvPr id="17" name="Picture 16">
              <a:extLst>
                <a:ext uri="{FF2B5EF4-FFF2-40B4-BE49-F238E27FC236}">
                  <a16:creationId xmlns:a16="http://schemas.microsoft.com/office/drawing/2014/main" id="{C0E3C84C-09BC-4801-8AD8-84A3F0B63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476115" cy="1844040"/>
            </a:xfrm>
            <a:prstGeom prst="rect">
              <a:avLst/>
            </a:prstGeom>
          </p:spPr>
        </p:pic>
        <p:sp>
          <p:nvSpPr>
            <p:cNvPr id="19" name="Text Box 122">
              <a:extLst>
                <a:ext uri="{FF2B5EF4-FFF2-40B4-BE49-F238E27FC236}">
                  <a16:creationId xmlns:a16="http://schemas.microsoft.com/office/drawing/2014/main" id="{887EEFC8-934A-4647-8F33-F0D2274FCF1C}"/>
                </a:ext>
              </a:extLst>
            </p:cNvPr>
            <p:cNvSpPr txBox="1"/>
            <p:nvPr/>
          </p:nvSpPr>
          <p:spPr>
            <a:xfrm>
              <a:off x="0" y="1897516"/>
              <a:ext cx="4476115"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1000"/>
                </a:spcAft>
              </a:pPr>
              <a:r>
                <a:rPr lang="en-GB" sz="9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Pie chart of user evaluation question four</a:t>
              </a:r>
            </a:p>
          </p:txBody>
        </p:sp>
      </p:grpSp>
      <p:pic>
        <p:nvPicPr>
          <p:cNvPr id="5" name="Picture 4">
            <a:extLst>
              <a:ext uri="{FF2B5EF4-FFF2-40B4-BE49-F238E27FC236}">
                <a16:creationId xmlns:a16="http://schemas.microsoft.com/office/drawing/2014/main" id="{D6227898-A24B-4FDE-ABE0-81BBFEE618D0}"/>
              </a:ext>
            </a:extLst>
          </p:cNvPr>
          <p:cNvPicPr>
            <a:picLocks noChangeAspect="1"/>
          </p:cNvPicPr>
          <p:nvPr/>
        </p:nvPicPr>
        <p:blipFill>
          <a:blip r:embed="rId4"/>
          <a:stretch>
            <a:fillRect/>
          </a:stretch>
        </p:blipFill>
        <p:spPr>
          <a:xfrm>
            <a:off x="6537960" y="3640119"/>
            <a:ext cx="4015390" cy="2347983"/>
          </a:xfrm>
          <a:prstGeom prst="rect">
            <a:avLst/>
          </a:prstGeom>
        </p:spPr>
      </p:pic>
    </p:spTree>
    <p:custDataLst>
      <p:tags r:id="rId1"/>
    </p:custDataLst>
    <p:extLst>
      <p:ext uri="{BB962C8B-B14F-4D97-AF65-F5344CB8AC3E}">
        <p14:creationId xmlns:p14="http://schemas.microsoft.com/office/powerpoint/2010/main" val="24609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p:cTn id="13"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0">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p:cTn id="19"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 calcmode="lin" valueType="num">
                                      <p:cBhvr>
                                        <p:cTn id="26"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 calcmode="lin" valueType="num">
                                      <p:cBhvr>
                                        <p:cTn id="33"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10">
                                            <p:txEl>
                                              <p:pRg st="4" end="4"/>
                                            </p:txEl>
                                          </p:spTgt>
                                        </p:tgtEl>
                                      </p:cBhvr>
                                    </p:animEffec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1064847" y="387349"/>
            <a:ext cx="2047467"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fontScale="90000"/>
          </a:bodyPr>
          <a:lstStyle/>
          <a:p>
            <a:pPr algn="ctr"/>
            <a:r>
              <a:rPr lang="en-US" sz="3200" dirty="0">
                <a:solidFill>
                  <a:schemeClr val="bg1"/>
                </a:solidFill>
                <a:latin typeface="Helvetica "/>
              </a:rPr>
              <a:t>Tools Used</a:t>
            </a:r>
          </a:p>
        </p:txBody>
      </p:sp>
      <p:sp>
        <p:nvSpPr>
          <p:cNvPr id="6" name="Slide Number Placeholder 1">
            <a:extLst>
              <a:ext uri="{FF2B5EF4-FFF2-40B4-BE49-F238E27FC236}">
                <a16:creationId xmlns:a16="http://schemas.microsoft.com/office/drawing/2014/main" id="{073DF6FD-ECBA-4E08-9120-E944FCDEC0E6}"/>
              </a:ext>
            </a:extLst>
          </p:cNvPr>
          <p:cNvSpPr>
            <a:spLocks noGrp="1"/>
          </p:cNvSpPr>
          <p:nvPr>
            <p:ph type="sldNum" sz="quarter" idx="12"/>
          </p:nvPr>
        </p:nvSpPr>
        <p:spPr/>
        <p:txBody>
          <a:bodyPr>
            <a:normAutofit/>
          </a:bodyPr>
          <a:lstStyle/>
          <a:p>
            <a:fld id="{03F72C40-69B1-4004-9DDC-1C15ADD2C50E}" type="slidenum">
              <a:rPr lang="en-GB" smtClean="0"/>
              <a:t>11</a:t>
            </a:fld>
            <a:endParaRPr lang="en-GB" dirty="0"/>
          </a:p>
        </p:txBody>
      </p:sp>
      <p:sp>
        <p:nvSpPr>
          <p:cNvPr id="3" name="Rectangle 2">
            <a:extLst>
              <a:ext uri="{FF2B5EF4-FFF2-40B4-BE49-F238E27FC236}">
                <a16:creationId xmlns:a16="http://schemas.microsoft.com/office/drawing/2014/main" id="{C23F5F60-D5B4-406B-8B29-804011F55779}"/>
              </a:ext>
            </a:extLst>
          </p:cNvPr>
          <p:cNvSpPr/>
          <p:nvPr/>
        </p:nvSpPr>
        <p:spPr>
          <a:xfrm>
            <a:off x="1064846" y="1114566"/>
            <a:ext cx="6096000" cy="5062924"/>
          </a:xfrm>
          <a:prstGeom prst="rect">
            <a:avLst/>
          </a:prstGeom>
        </p:spPr>
        <p:txBody>
          <a:bodyPr>
            <a:spAutoFit/>
          </a:bodyPr>
          <a:lstStyle/>
          <a:p>
            <a:r>
              <a:rPr lang="en-US" sz="1700" b="1" dirty="0"/>
              <a:t>Tools</a:t>
            </a:r>
          </a:p>
          <a:p>
            <a:pPr marL="552450" lvl="1" indent="-285750">
              <a:buFont typeface="Arial" panose="020B0604020202020204" pitchFamily="34" charset="0"/>
              <a:buChar char="•"/>
            </a:pPr>
            <a:r>
              <a:rPr lang="en-US" sz="1700" dirty="0"/>
              <a:t>Microsoft word</a:t>
            </a:r>
          </a:p>
          <a:p>
            <a:pPr marL="552450" lvl="1" indent="-285750">
              <a:buFont typeface="Arial" panose="020B0604020202020204" pitchFamily="34" charset="0"/>
              <a:buChar char="•"/>
            </a:pPr>
            <a:r>
              <a:rPr lang="en-US" sz="1700" dirty="0"/>
              <a:t>Android studio IDE</a:t>
            </a:r>
          </a:p>
          <a:p>
            <a:pPr marL="552450" lvl="1" indent="-285750">
              <a:buFont typeface="Arial" panose="020B0604020202020204" pitchFamily="34" charset="0"/>
              <a:buChar char="•"/>
            </a:pPr>
            <a:r>
              <a:rPr lang="en-US" sz="1700" dirty="0"/>
              <a:t>Java programming language </a:t>
            </a:r>
          </a:p>
          <a:p>
            <a:pPr marL="552450" lvl="1" indent="-285750">
              <a:buFont typeface="Arial" panose="020B0604020202020204" pitchFamily="34" charset="0"/>
              <a:buChar char="•"/>
            </a:pPr>
            <a:r>
              <a:rPr lang="en-US" sz="1700" dirty="0"/>
              <a:t>PyCharm </a:t>
            </a:r>
          </a:p>
          <a:p>
            <a:pPr marL="552450" lvl="1" indent="-285750">
              <a:buFont typeface="Arial" panose="020B0604020202020204" pitchFamily="34" charset="0"/>
              <a:buChar char="•"/>
            </a:pPr>
            <a:r>
              <a:rPr lang="en-US" sz="1700" dirty="0"/>
              <a:t>Python programming language</a:t>
            </a:r>
          </a:p>
          <a:p>
            <a:pPr marL="552450" lvl="1" indent="-285750">
              <a:buFont typeface="Arial" panose="020B0604020202020204" pitchFamily="34" charset="0"/>
              <a:buChar char="•"/>
            </a:pPr>
            <a:r>
              <a:rPr lang="en-US" sz="1700" dirty="0"/>
              <a:t>Draw.io</a:t>
            </a:r>
          </a:p>
          <a:p>
            <a:pPr lvl="1"/>
            <a:endParaRPr lang="en-US" sz="1700" dirty="0"/>
          </a:p>
          <a:p>
            <a:r>
              <a:rPr lang="en-US" sz="1700" b="1" dirty="0"/>
              <a:t>Libraries</a:t>
            </a:r>
          </a:p>
          <a:p>
            <a:pPr marL="552450" lvl="1" indent="-285750">
              <a:buFont typeface="Arial" panose="020B0604020202020204" pitchFamily="34" charset="0"/>
              <a:buChar char="•"/>
            </a:pPr>
            <a:r>
              <a:rPr lang="en-US" sz="1700" dirty="0"/>
              <a:t>NLTK (Natural Language toolkit)</a:t>
            </a:r>
          </a:p>
          <a:p>
            <a:pPr marL="552450" lvl="1" indent="-285750">
              <a:buFont typeface="Arial" panose="020B0604020202020204" pitchFamily="34" charset="0"/>
              <a:buChar char="•"/>
            </a:pPr>
            <a:r>
              <a:rPr lang="en-US" sz="1700" dirty="0"/>
              <a:t>Flask (API)</a:t>
            </a:r>
          </a:p>
          <a:p>
            <a:pPr marL="552450" lvl="1" indent="-285750">
              <a:buFont typeface="Arial" panose="020B0604020202020204" pitchFamily="34" charset="0"/>
              <a:buChar char="•"/>
            </a:pPr>
            <a:r>
              <a:rPr lang="en-US" sz="1700" dirty="0"/>
              <a:t>TensorFlow (free and open-source software library for machine learning)</a:t>
            </a:r>
          </a:p>
          <a:p>
            <a:pPr marL="552450" lvl="1" indent="-285750">
              <a:buFont typeface="Arial" panose="020B0604020202020204" pitchFamily="34" charset="0"/>
              <a:buChar char="•"/>
            </a:pPr>
            <a:r>
              <a:rPr lang="en-US" sz="1700" dirty="0"/>
              <a:t>Keras Model (Deep learning API)</a:t>
            </a:r>
          </a:p>
          <a:p>
            <a:pPr marL="552450" lvl="1" indent="-285750">
              <a:buFont typeface="Arial" panose="020B0604020202020204" pitchFamily="34" charset="0"/>
              <a:buChar char="•"/>
            </a:pPr>
            <a:endParaRPr lang="en-US" sz="1700" dirty="0"/>
          </a:p>
          <a:p>
            <a:r>
              <a:rPr lang="en-US" sz="1700" b="1" dirty="0"/>
              <a:t>Web Services</a:t>
            </a:r>
            <a:endParaRPr lang="en-US" sz="1700" dirty="0"/>
          </a:p>
          <a:p>
            <a:pPr marL="552450" lvl="1" indent="-285750">
              <a:buFont typeface="Arial" panose="020B0604020202020204" pitchFamily="34" charset="0"/>
              <a:buChar char="•"/>
            </a:pPr>
            <a:r>
              <a:rPr lang="en-US" sz="1700" dirty="0"/>
              <a:t>Cloud firebase database </a:t>
            </a:r>
          </a:p>
          <a:p>
            <a:pPr marL="552450" lvl="1" indent="-285750">
              <a:buFont typeface="Arial" panose="020B0604020202020204" pitchFamily="34" charset="0"/>
              <a:buChar char="•"/>
            </a:pPr>
            <a:r>
              <a:rPr lang="en-US" sz="1700" dirty="0"/>
              <a:t>Firebase authentication</a:t>
            </a:r>
          </a:p>
          <a:p>
            <a:pPr marL="552450" lvl="1" indent="-285750">
              <a:buFont typeface="Arial" panose="020B0604020202020204" pitchFamily="34" charset="0"/>
              <a:buChar char="•"/>
            </a:pPr>
            <a:r>
              <a:rPr lang="en-US" sz="1700" dirty="0"/>
              <a:t>Firebase storage</a:t>
            </a:r>
          </a:p>
        </p:txBody>
      </p:sp>
      <p:pic>
        <p:nvPicPr>
          <p:cNvPr id="5" name="Picture 4">
            <a:extLst>
              <a:ext uri="{FF2B5EF4-FFF2-40B4-BE49-F238E27FC236}">
                <a16:creationId xmlns:a16="http://schemas.microsoft.com/office/drawing/2014/main" id="{02DF553D-DC70-48A8-A674-B840D4865A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2501" y="1468315"/>
            <a:ext cx="3796282" cy="3124198"/>
          </a:xfrm>
          <a:prstGeom prst="rect">
            <a:avLst/>
          </a:prstGeom>
        </p:spPr>
      </p:pic>
    </p:spTree>
    <p:custDataLst>
      <p:tags r:id="rId1"/>
    </p:custDataLst>
    <p:extLst>
      <p:ext uri="{BB962C8B-B14F-4D97-AF65-F5344CB8AC3E}">
        <p14:creationId xmlns:p14="http://schemas.microsoft.com/office/powerpoint/2010/main" val="26943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7" name="Title 1"/>
          <p:cNvSpPr>
            <a:spLocks noGrp="1"/>
          </p:cNvSpPr>
          <p:nvPr>
            <p:ph type="title"/>
          </p:nvPr>
        </p:nvSpPr>
        <p:spPr>
          <a:xfrm>
            <a:off x="1091224" y="492369"/>
            <a:ext cx="3992504" cy="549275"/>
          </a:xfrm>
          <a:solidFill>
            <a:srgbClr val="1F4E79"/>
          </a:solidFill>
          <a:effectLst>
            <a:outerShdw blurRad="50800" dist="38100" dir="5400000" algn="t" rotWithShape="0">
              <a:prstClr val="black">
                <a:alpha val="40000"/>
              </a:prstClr>
            </a:outerShdw>
          </a:effectLst>
        </p:spPr>
        <p:txBody>
          <a:bodyPr>
            <a:normAutofit fontScale="90000"/>
          </a:bodyPr>
          <a:lstStyle/>
          <a:p>
            <a:pPr algn="ctr"/>
            <a:r>
              <a:rPr lang="en-US" sz="3200" dirty="0">
                <a:solidFill>
                  <a:schemeClr val="bg1"/>
                </a:solidFill>
                <a:latin typeface="Helvetica "/>
              </a:rPr>
              <a:t>Competitive Advantage</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12</a:t>
            </a:fld>
            <a:endParaRPr lang="en-GB" dirty="0"/>
          </a:p>
        </p:txBody>
      </p:sp>
      <p:sp>
        <p:nvSpPr>
          <p:cNvPr id="18" name="TextBox 17"/>
          <p:cNvSpPr txBox="1"/>
          <p:nvPr/>
        </p:nvSpPr>
        <p:spPr>
          <a:xfrm>
            <a:off x="972298" y="1699389"/>
            <a:ext cx="5529170" cy="2693045"/>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sz="1600" dirty="0">
                <a:latin typeface="Helvetica Neue"/>
              </a:rPr>
              <a:t>Integrated AI chatbot</a:t>
            </a:r>
          </a:p>
          <a:p>
            <a:pPr marL="285750" indent="-285750">
              <a:spcAft>
                <a:spcPts val="1200"/>
              </a:spcAft>
              <a:buFont typeface="Wingdings" panose="05000000000000000000" pitchFamily="2" charset="2"/>
              <a:buChar char="§"/>
            </a:pPr>
            <a:r>
              <a:rPr lang="en-US" sz="1600" dirty="0">
                <a:latin typeface="Helvetica Neue"/>
              </a:rPr>
              <a:t>System that store reminders and display notifications</a:t>
            </a:r>
          </a:p>
          <a:p>
            <a:pPr marL="285750" indent="-285750">
              <a:spcAft>
                <a:spcPts val="1200"/>
              </a:spcAft>
              <a:buFont typeface="Wingdings" panose="05000000000000000000" pitchFamily="2" charset="2"/>
              <a:buChar char="§"/>
            </a:pPr>
            <a:r>
              <a:rPr lang="en-US" sz="1600" dirty="0">
                <a:latin typeface="Helvetica Neue"/>
              </a:rPr>
              <a:t>Memory recovery activities</a:t>
            </a:r>
          </a:p>
          <a:p>
            <a:pPr marL="285750" indent="-285750">
              <a:spcAft>
                <a:spcPts val="1200"/>
              </a:spcAft>
              <a:buFont typeface="Wingdings" panose="05000000000000000000" pitchFamily="2" charset="2"/>
              <a:buChar char="§"/>
            </a:pPr>
            <a:r>
              <a:rPr lang="en-US" sz="1600" dirty="0">
                <a:latin typeface="Helvetica Neue"/>
              </a:rPr>
              <a:t>In build music player with a playlist</a:t>
            </a:r>
          </a:p>
          <a:p>
            <a:pPr marL="285750" indent="-285750">
              <a:spcAft>
                <a:spcPts val="1200"/>
              </a:spcAft>
              <a:buFont typeface="Wingdings" panose="05000000000000000000" pitchFamily="2" charset="2"/>
              <a:buChar char="§"/>
            </a:pPr>
            <a:r>
              <a:rPr lang="en-US" sz="1600" dirty="0">
                <a:latin typeface="Helvetica Neue"/>
              </a:rPr>
              <a:t>Available free of charge</a:t>
            </a:r>
          </a:p>
          <a:p>
            <a:pPr marL="285750" indent="-285750">
              <a:spcAft>
                <a:spcPts val="1200"/>
              </a:spcAft>
              <a:buFont typeface="Wingdings" panose="05000000000000000000" pitchFamily="2" charset="2"/>
              <a:buChar char="§"/>
            </a:pPr>
            <a:r>
              <a:rPr lang="en-US" sz="1600" dirty="0">
                <a:latin typeface="Helvetica Neue"/>
              </a:rPr>
              <a:t>User friendly and flexible</a:t>
            </a:r>
          </a:p>
          <a:p>
            <a:pPr marL="285750" indent="-285750">
              <a:spcAft>
                <a:spcPts val="1200"/>
              </a:spcAft>
              <a:buFont typeface="Wingdings" panose="05000000000000000000" pitchFamily="2" charset="2"/>
              <a:buChar char="§"/>
            </a:pPr>
            <a:endParaRPr lang="en-US" sz="1300" dirty="0">
              <a:latin typeface="Helvetica Neue"/>
            </a:endParaRPr>
          </a:p>
        </p:txBody>
      </p:sp>
      <p:grpSp>
        <p:nvGrpSpPr>
          <p:cNvPr id="3" name="Group 2">
            <a:extLst>
              <a:ext uri="{FF2B5EF4-FFF2-40B4-BE49-F238E27FC236}">
                <a16:creationId xmlns:a16="http://schemas.microsoft.com/office/drawing/2014/main" id="{71885E5C-222A-423B-AE52-4861A2F5E0CF}"/>
              </a:ext>
            </a:extLst>
          </p:cNvPr>
          <p:cNvGrpSpPr/>
          <p:nvPr/>
        </p:nvGrpSpPr>
        <p:grpSpPr>
          <a:xfrm>
            <a:off x="6501468" y="1468315"/>
            <a:ext cx="5198163" cy="3162776"/>
            <a:chOff x="6908267" y="3361280"/>
            <a:chExt cx="3406001" cy="3162776"/>
          </a:xfrm>
        </p:grpSpPr>
        <p:sp>
          <p:nvSpPr>
            <p:cNvPr id="19" name="TextBox 18"/>
            <p:cNvSpPr txBox="1"/>
            <p:nvPr/>
          </p:nvSpPr>
          <p:spPr>
            <a:xfrm>
              <a:off x="6908267" y="3361280"/>
              <a:ext cx="1935518" cy="461665"/>
            </a:xfrm>
            <a:prstGeom prst="rect">
              <a:avLst/>
            </a:prstGeom>
            <a:noFill/>
          </p:spPr>
          <p:txBody>
            <a:bodyPr wrap="square" rtlCol="0">
              <a:spAutoFit/>
            </a:bodyPr>
            <a:lstStyle/>
            <a:p>
              <a:pPr algn="ctr">
                <a:spcAft>
                  <a:spcPts val="1200"/>
                </a:spcAft>
              </a:pPr>
              <a:r>
                <a:rPr lang="en-US" sz="2400" dirty="0">
                  <a:latin typeface="Helvetica "/>
                </a:rPr>
                <a:t>Future Work</a:t>
              </a:r>
            </a:p>
          </p:txBody>
        </p:sp>
        <p:sp>
          <p:nvSpPr>
            <p:cNvPr id="20" name="TextBox 19"/>
            <p:cNvSpPr txBox="1"/>
            <p:nvPr/>
          </p:nvSpPr>
          <p:spPr>
            <a:xfrm>
              <a:off x="6908267" y="3904364"/>
              <a:ext cx="3406001" cy="2619692"/>
            </a:xfrm>
            <a:prstGeom prst="rect">
              <a:avLst/>
            </a:prstGeom>
            <a:noFill/>
          </p:spPr>
          <p:txBody>
            <a:bodyPr wrap="square" rtlCol="0">
              <a:spAutoFit/>
            </a:bodyPr>
            <a:lstStyle/>
            <a:p>
              <a:pPr marL="171450" indent="-171450" algn="just">
                <a:lnSpc>
                  <a:spcPct val="130000"/>
                </a:lnSpc>
                <a:buFont typeface="Arial" panose="020B0604020202020204" pitchFamily="34" charset="0"/>
                <a:buChar char="•"/>
              </a:pPr>
              <a:r>
                <a:rPr lang="en-US" sz="1600" dirty="0">
                  <a:latin typeface="Helvetica Neue"/>
                </a:rPr>
                <a:t>Improving recommendation functionality with dynamic questions</a:t>
              </a:r>
            </a:p>
            <a:p>
              <a:pPr marL="171450" indent="-171450" algn="just">
                <a:lnSpc>
                  <a:spcPct val="130000"/>
                </a:lnSpc>
                <a:buFont typeface="Arial" panose="020B0604020202020204" pitchFamily="34" charset="0"/>
                <a:buChar char="•"/>
              </a:pPr>
              <a:r>
                <a:rPr lang="en-US" sz="1600" dirty="0">
                  <a:latin typeface="Helvetica Neue"/>
                </a:rPr>
                <a:t>Increasing product scope</a:t>
              </a:r>
            </a:p>
            <a:p>
              <a:pPr marL="171450" indent="-171450" algn="just">
                <a:lnSpc>
                  <a:spcPct val="130000"/>
                </a:lnSpc>
                <a:buFont typeface="Arial" panose="020B0604020202020204" pitchFamily="34" charset="0"/>
                <a:buChar char="•"/>
              </a:pPr>
              <a:r>
                <a:rPr lang="en-US" sz="1600" dirty="0">
                  <a:latin typeface="Helvetica Neue"/>
                </a:rPr>
                <a:t>Improving the AI chatbot and increasing the accuracy</a:t>
              </a:r>
            </a:p>
            <a:p>
              <a:pPr marL="171450" indent="-171450" algn="just">
                <a:lnSpc>
                  <a:spcPct val="130000"/>
                </a:lnSpc>
                <a:buFont typeface="Arial" panose="020B0604020202020204" pitchFamily="34" charset="0"/>
                <a:buChar char="•"/>
              </a:pPr>
              <a:r>
                <a:rPr lang="en-US" sz="1600" dirty="0">
                  <a:latin typeface="Helvetica Neue"/>
                </a:rPr>
                <a:t>Embedding better and more efficient technologies such as prediction model</a:t>
              </a:r>
            </a:p>
            <a:p>
              <a:pPr marL="171450" indent="-171450" algn="just">
                <a:lnSpc>
                  <a:spcPct val="130000"/>
                </a:lnSpc>
                <a:buFont typeface="Arial" panose="020B0604020202020204" pitchFamily="34" charset="0"/>
                <a:buChar char="•"/>
              </a:pPr>
              <a:r>
                <a:rPr lang="en-US" sz="1600" dirty="0">
                  <a:latin typeface="Helvetica Neue"/>
                </a:rPr>
                <a:t>Moving onto cross platform implementation</a:t>
              </a:r>
            </a:p>
            <a:p>
              <a:pPr marL="171450" indent="-171450" algn="just">
                <a:lnSpc>
                  <a:spcPct val="130000"/>
                </a:lnSpc>
                <a:buFont typeface="Arial" panose="020B0604020202020204" pitchFamily="34" charset="0"/>
                <a:buChar char="•"/>
              </a:pPr>
              <a:r>
                <a:rPr lang="en-US" sz="1600" dirty="0">
                  <a:latin typeface="Helvetica Neue"/>
                </a:rPr>
                <a:t>Hope to bring forward application for industrial level</a:t>
              </a:r>
            </a:p>
          </p:txBody>
        </p: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224" y="4161360"/>
            <a:ext cx="2181730" cy="2060894"/>
          </a:xfrm>
          <a:prstGeom prst="rect">
            <a:avLst/>
          </a:prstGeom>
        </p:spPr>
      </p:pic>
    </p:spTree>
    <p:custDataLst>
      <p:tags r:id="rId1"/>
    </p:custDataLst>
    <p:extLst>
      <p:ext uri="{BB962C8B-B14F-4D97-AF65-F5344CB8AC3E}">
        <p14:creationId xmlns:p14="http://schemas.microsoft.com/office/powerpoint/2010/main" val="18347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1064846" y="387349"/>
            <a:ext cx="4278938"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fontScale="90000"/>
          </a:bodyPr>
          <a:lstStyle/>
          <a:p>
            <a:pPr algn="ctr"/>
            <a:r>
              <a:rPr lang="en-US" sz="3200" dirty="0">
                <a:solidFill>
                  <a:schemeClr val="bg1"/>
                </a:solidFill>
                <a:latin typeface="Helvetica "/>
              </a:rPr>
              <a:t>Discussion &amp; Conclusion</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13</a:t>
            </a:fld>
            <a:endParaRPr lang="en-GB"/>
          </a:p>
        </p:txBody>
      </p:sp>
      <p:grpSp>
        <p:nvGrpSpPr>
          <p:cNvPr id="5" name="Group 4">
            <a:extLst>
              <a:ext uri="{FF2B5EF4-FFF2-40B4-BE49-F238E27FC236}">
                <a16:creationId xmlns:a16="http://schemas.microsoft.com/office/drawing/2014/main" id="{4DE4ABA4-C6F3-4307-82D3-8969D33B6F19}"/>
              </a:ext>
            </a:extLst>
          </p:cNvPr>
          <p:cNvGrpSpPr/>
          <p:nvPr/>
        </p:nvGrpSpPr>
        <p:grpSpPr>
          <a:xfrm>
            <a:off x="8563338" y="1342480"/>
            <a:ext cx="3136293" cy="2282780"/>
            <a:chOff x="8046232" y="1468315"/>
            <a:chExt cx="3136293" cy="2282780"/>
          </a:xfrm>
        </p:grpSpPr>
        <p:sp>
          <p:nvSpPr>
            <p:cNvPr id="13" name="TextBox 12"/>
            <p:cNvSpPr txBox="1"/>
            <p:nvPr/>
          </p:nvSpPr>
          <p:spPr>
            <a:xfrm>
              <a:off x="8046232" y="1877056"/>
              <a:ext cx="3136293" cy="1874039"/>
            </a:xfrm>
            <a:prstGeom prst="rect">
              <a:avLst/>
            </a:prstGeom>
            <a:noFill/>
          </p:spPr>
          <p:txBody>
            <a:bodyPr wrap="square" rtlCol="0">
              <a:spAutoFit/>
            </a:bodyPr>
            <a:lstStyle/>
            <a:p>
              <a:pPr marL="171450" indent="-171450" algn="just">
                <a:lnSpc>
                  <a:spcPct val="150000"/>
                </a:lnSpc>
                <a:spcAft>
                  <a:spcPts val="1200"/>
                </a:spcAft>
                <a:buFont typeface="Arial" panose="020B0604020202020204" pitchFamily="34" charset="0"/>
                <a:buChar char="•"/>
              </a:pPr>
              <a:r>
                <a:rPr lang="en-US" sz="1200" dirty="0">
                  <a:latin typeface="Helvetica Neue"/>
                </a:rPr>
                <a:t>Implement the database on a relational basis or learn to improvise by using cloud functions and external services.</a:t>
              </a:r>
            </a:p>
            <a:p>
              <a:pPr marL="171450" indent="-171450" algn="just">
                <a:lnSpc>
                  <a:spcPct val="150000"/>
                </a:lnSpc>
                <a:spcAft>
                  <a:spcPts val="1200"/>
                </a:spcAft>
                <a:buFont typeface="Arial" panose="020B0604020202020204" pitchFamily="34" charset="0"/>
                <a:buChar char="•"/>
              </a:pPr>
              <a:r>
                <a:rPr lang="en-US" sz="1200" dirty="0">
                  <a:latin typeface="Helvetica Neue"/>
                </a:rPr>
                <a:t>The application can be developed in IOS for Apple users. Also allow users to use the application in multiple languages </a:t>
              </a:r>
              <a:endParaRPr lang="en-US" sz="1000" dirty="0">
                <a:latin typeface="Helvetica Neue"/>
              </a:endParaRPr>
            </a:p>
          </p:txBody>
        </p:sp>
        <p:sp>
          <p:nvSpPr>
            <p:cNvPr id="14" name="TextBox 13"/>
            <p:cNvSpPr txBox="1"/>
            <p:nvPr/>
          </p:nvSpPr>
          <p:spPr>
            <a:xfrm>
              <a:off x="8230793" y="1468315"/>
              <a:ext cx="2891651" cy="400110"/>
            </a:xfrm>
            <a:prstGeom prst="rect">
              <a:avLst/>
            </a:prstGeom>
            <a:noFill/>
          </p:spPr>
          <p:txBody>
            <a:bodyPr wrap="square" rtlCol="0">
              <a:spAutoFit/>
            </a:bodyPr>
            <a:lstStyle/>
            <a:p>
              <a:pPr>
                <a:spcAft>
                  <a:spcPts val="1200"/>
                </a:spcAft>
              </a:pPr>
              <a:r>
                <a:rPr lang="en-US" sz="2000" dirty="0">
                  <a:latin typeface="Helvetica "/>
                </a:rPr>
                <a:t>Recommendations</a:t>
              </a:r>
              <a:endParaRPr lang="en-US" sz="1400" dirty="0">
                <a:latin typeface="Helvetica "/>
              </a:endParaRPr>
            </a:p>
          </p:txBody>
        </p:sp>
      </p:grpSp>
      <p:grpSp>
        <p:nvGrpSpPr>
          <p:cNvPr id="4" name="Group 3">
            <a:extLst>
              <a:ext uri="{FF2B5EF4-FFF2-40B4-BE49-F238E27FC236}">
                <a16:creationId xmlns:a16="http://schemas.microsoft.com/office/drawing/2014/main" id="{B602071D-FACB-4E59-BECE-DDB2A5F3E3BC}"/>
              </a:ext>
            </a:extLst>
          </p:cNvPr>
          <p:cNvGrpSpPr/>
          <p:nvPr/>
        </p:nvGrpSpPr>
        <p:grpSpPr>
          <a:xfrm>
            <a:off x="4739460" y="1342480"/>
            <a:ext cx="3317846" cy="4674806"/>
            <a:chOff x="4257413" y="1476946"/>
            <a:chExt cx="3317846" cy="4674806"/>
          </a:xfrm>
        </p:grpSpPr>
        <p:sp>
          <p:nvSpPr>
            <p:cNvPr id="18" name="TextBox 17"/>
            <p:cNvSpPr txBox="1"/>
            <p:nvPr/>
          </p:nvSpPr>
          <p:spPr>
            <a:xfrm>
              <a:off x="4257413" y="1877056"/>
              <a:ext cx="3317846" cy="4274696"/>
            </a:xfrm>
            <a:prstGeom prst="rect">
              <a:avLst/>
            </a:prstGeom>
            <a:noFill/>
          </p:spPr>
          <p:txBody>
            <a:bodyPr wrap="square" rtlCol="0">
              <a:spAutoFit/>
            </a:bodyPr>
            <a:lstStyle/>
            <a:p>
              <a:pPr marL="171450" indent="-171450" algn="just">
                <a:lnSpc>
                  <a:spcPct val="150000"/>
                </a:lnSpc>
                <a:spcAft>
                  <a:spcPts val="1200"/>
                </a:spcAft>
                <a:buFont typeface="Arial" panose="020B0604020202020204" pitchFamily="34" charset="0"/>
                <a:buChar char="•"/>
              </a:pPr>
              <a:r>
                <a:rPr lang="en-US" sz="1200" dirty="0">
                  <a:latin typeface="Helvetica Neue"/>
                </a:rPr>
                <a:t>The system is only limited in the English language due to a lack of overall language literacy.</a:t>
              </a:r>
            </a:p>
            <a:p>
              <a:pPr marL="171450" indent="-171450" algn="just">
                <a:lnSpc>
                  <a:spcPct val="150000"/>
                </a:lnSpc>
                <a:spcAft>
                  <a:spcPts val="1200"/>
                </a:spcAft>
                <a:buFont typeface="Arial" panose="020B0604020202020204" pitchFamily="34" charset="0"/>
                <a:buChar char="•"/>
              </a:pPr>
              <a:r>
                <a:rPr lang="en-US" sz="1200" dirty="0">
                  <a:latin typeface="Helvetica Neue"/>
                </a:rPr>
                <a:t>Now, it is just a mobile application, although it can be adapted for other platforms in the future. </a:t>
              </a:r>
            </a:p>
            <a:p>
              <a:pPr marL="171450" indent="-171450" algn="just">
                <a:lnSpc>
                  <a:spcPct val="150000"/>
                </a:lnSpc>
                <a:spcAft>
                  <a:spcPts val="1200"/>
                </a:spcAft>
                <a:buFont typeface="Arial" panose="020B0604020202020204" pitchFamily="34" charset="0"/>
                <a:buChar char="•"/>
              </a:pPr>
              <a:r>
                <a:rPr lang="en-US" sz="1200" dirty="0">
                  <a:latin typeface="Helvetica Neue"/>
                </a:rPr>
                <a:t>Problems occurred in chatbot due to insufficiency of knowledge and training</a:t>
              </a:r>
            </a:p>
            <a:p>
              <a:pPr marL="171450" indent="-171450" algn="just">
                <a:lnSpc>
                  <a:spcPct val="150000"/>
                </a:lnSpc>
                <a:spcAft>
                  <a:spcPts val="1200"/>
                </a:spcAft>
                <a:buFont typeface="Arial" panose="020B0604020202020204" pitchFamily="34" charset="0"/>
                <a:buChar char="•"/>
              </a:pPr>
              <a:r>
                <a:rPr lang="en-US" sz="1200" dirty="0">
                  <a:latin typeface="Helvetica Neue"/>
                </a:rPr>
                <a:t>The application is only developed for Android OS users, since it has not yet been developed for IOS devices.</a:t>
              </a:r>
            </a:p>
            <a:p>
              <a:pPr marL="171450" indent="-171450" algn="just">
                <a:lnSpc>
                  <a:spcPct val="150000"/>
                </a:lnSpc>
                <a:spcAft>
                  <a:spcPts val="1200"/>
                </a:spcAft>
                <a:buFont typeface="Arial" panose="020B0604020202020204" pitchFamily="34" charset="0"/>
                <a:buChar char="•"/>
              </a:pPr>
              <a:r>
                <a:rPr lang="en-US" sz="1200" dirty="0">
                  <a:latin typeface="Helvetica Neue"/>
                </a:rPr>
                <a:t>Access to application is restricted where there is no or a weak internet service.</a:t>
              </a:r>
            </a:p>
          </p:txBody>
        </p:sp>
        <p:sp>
          <p:nvSpPr>
            <p:cNvPr id="19" name="TextBox 18"/>
            <p:cNvSpPr txBox="1"/>
            <p:nvPr/>
          </p:nvSpPr>
          <p:spPr>
            <a:xfrm>
              <a:off x="4435452" y="1476946"/>
              <a:ext cx="2891651" cy="400110"/>
            </a:xfrm>
            <a:prstGeom prst="rect">
              <a:avLst/>
            </a:prstGeom>
            <a:noFill/>
          </p:spPr>
          <p:txBody>
            <a:bodyPr wrap="square" rtlCol="0">
              <a:spAutoFit/>
            </a:bodyPr>
            <a:lstStyle/>
            <a:p>
              <a:pPr>
                <a:spcAft>
                  <a:spcPts val="1200"/>
                </a:spcAft>
              </a:pPr>
              <a:r>
                <a:rPr lang="en-US" sz="2000" dirty="0">
                  <a:latin typeface="Helvetica "/>
                </a:rPr>
                <a:t>Major Limitations</a:t>
              </a:r>
              <a:endParaRPr lang="en-US" sz="1400" dirty="0">
                <a:latin typeface="Helvetica "/>
              </a:endParaRPr>
            </a:p>
          </p:txBody>
        </p:sp>
      </p:grpSp>
      <p:grpSp>
        <p:nvGrpSpPr>
          <p:cNvPr id="3" name="Group 2">
            <a:extLst>
              <a:ext uri="{FF2B5EF4-FFF2-40B4-BE49-F238E27FC236}">
                <a16:creationId xmlns:a16="http://schemas.microsoft.com/office/drawing/2014/main" id="{669BE4B5-0F6D-4E94-A946-1FFF145A4D08}"/>
              </a:ext>
            </a:extLst>
          </p:cNvPr>
          <p:cNvGrpSpPr/>
          <p:nvPr/>
        </p:nvGrpSpPr>
        <p:grpSpPr>
          <a:xfrm>
            <a:off x="776608" y="1342480"/>
            <a:ext cx="3456821" cy="4613251"/>
            <a:chOff x="259502" y="1468315"/>
            <a:chExt cx="3456821" cy="4613251"/>
          </a:xfrm>
        </p:grpSpPr>
        <p:sp>
          <p:nvSpPr>
            <p:cNvPr id="17" name="TextBox 16"/>
            <p:cNvSpPr txBox="1"/>
            <p:nvPr/>
          </p:nvSpPr>
          <p:spPr>
            <a:xfrm>
              <a:off x="409430" y="1468315"/>
              <a:ext cx="2891651" cy="400110"/>
            </a:xfrm>
            <a:prstGeom prst="rect">
              <a:avLst/>
            </a:prstGeom>
            <a:noFill/>
          </p:spPr>
          <p:txBody>
            <a:bodyPr wrap="square" rtlCol="0">
              <a:spAutoFit/>
            </a:bodyPr>
            <a:lstStyle/>
            <a:p>
              <a:pPr>
                <a:spcAft>
                  <a:spcPts val="1200"/>
                </a:spcAft>
              </a:pPr>
              <a:r>
                <a:rPr lang="en-US" sz="2000" dirty="0">
                  <a:latin typeface="Helvetica "/>
                </a:rPr>
                <a:t>Major Achievements</a:t>
              </a:r>
              <a:endParaRPr lang="en-US" sz="1400" dirty="0">
                <a:latin typeface="Helvetica "/>
              </a:endParaRPr>
            </a:p>
          </p:txBody>
        </p:sp>
        <p:sp>
          <p:nvSpPr>
            <p:cNvPr id="20" name="TextBox 19"/>
            <p:cNvSpPr txBox="1"/>
            <p:nvPr/>
          </p:nvSpPr>
          <p:spPr>
            <a:xfrm>
              <a:off x="259502" y="1868425"/>
              <a:ext cx="3456821" cy="4213141"/>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en-GB" sz="1200" dirty="0">
                  <a:latin typeface="Helvetica Neue"/>
                </a:rPr>
                <a:t>Learning the importance and the effort required in implementing using the basic idea of artificial intelligence and algorithms.</a:t>
              </a:r>
            </a:p>
            <a:p>
              <a:pPr marL="171450" lvl="0" indent="-171450" algn="just">
                <a:lnSpc>
                  <a:spcPct val="150000"/>
                </a:lnSpc>
                <a:buFont typeface="Arial" panose="020B0604020202020204" pitchFamily="34" charset="0"/>
                <a:buChar char="•"/>
              </a:pPr>
              <a:endParaRPr lang="en-GB" sz="1200" dirty="0">
                <a:latin typeface="Helvetica Neue"/>
              </a:endParaRPr>
            </a:p>
            <a:p>
              <a:pPr marL="171450" lvl="0" indent="-171450" algn="just">
                <a:lnSpc>
                  <a:spcPct val="150000"/>
                </a:lnSpc>
                <a:buFont typeface="Arial" panose="020B0604020202020204" pitchFamily="34" charset="0"/>
                <a:buChar char="•"/>
              </a:pPr>
              <a:r>
                <a:rPr lang="en-GB" sz="1200" dirty="0">
                  <a:latin typeface="Helvetica Neue"/>
                </a:rPr>
                <a:t>Developing a user friendly platform capable of viewing statistics of past preferences and recommending mobile phones, preferences using a idea of Artificial intelligence with .natural language toolkit and deep learning techniques</a:t>
              </a:r>
            </a:p>
            <a:p>
              <a:pPr marL="171450" lvl="0" indent="-171450" algn="just">
                <a:lnSpc>
                  <a:spcPct val="150000"/>
                </a:lnSpc>
                <a:buFont typeface="Arial" panose="020B0604020202020204" pitchFamily="34" charset="0"/>
                <a:buChar char="•"/>
              </a:pPr>
              <a:endParaRPr lang="en-GB" sz="1200" dirty="0">
                <a:latin typeface="Helvetica Neue"/>
              </a:endParaRPr>
            </a:p>
            <a:p>
              <a:pPr marL="171450" lvl="0" indent="-171450" algn="just">
                <a:lnSpc>
                  <a:spcPct val="150000"/>
                </a:lnSpc>
                <a:buFont typeface="Arial" panose="020B0604020202020204" pitchFamily="34" charset="0"/>
                <a:buChar char="•"/>
              </a:pPr>
              <a:r>
                <a:rPr lang="en-GB" sz="1200" dirty="0">
                  <a:latin typeface="Helvetica Neue"/>
                </a:rPr>
                <a:t>Identifying research shortcomings and evaluating methods to improve existing issues in the future of development with reference to additional technologies.</a:t>
              </a:r>
            </a:p>
          </p:txBody>
        </p:sp>
      </p:grpSp>
    </p:spTree>
    <p:custDataLst>
      <p:tags r:id="rId1"/>
    </p:custDataLst>
    <p:extLst>
      <p:ext uri="{BB962C8B-B14F-4D97-AF65-F5344CB8AC3E}">
        <p14:creationId xmlns:p14="http://schemas.microsoft.com/office/powerpoint/2010/main" val="159333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08055" y="4446404"/>
            <a:ext cx="2438745" cy="630942"/>
          </a:xfrm>
          <a:prstGeom prst="rect">
            <a:avLst/>
          </a:prstGeom>
          <a:noFill/>
        </p:spPr>
        <p:txBody>
          <a:bodyPr wrap="none" rtlCol="0">
            <a:spAutoFit/>
          </a:bodyPr>
          <a:lstStyle/>
          <a:p>
            <a:r>
              <a:rPr lang="en-US" sz="3500" b="1" dirty="0">
                <a:solidFill>
                  <a:srgbClr val="1F4E79"/>
                </a:solidFill>
                <a:latin typeface="Helvetica "/>
              </a:rPr>
              <a:t>Thank You</a:t>
            </a:r>
          </a:p>
        </p:txBody>
      </p:sp>
      <p:sp>
        <p:nvSpPr>
          <p:cNvPr id="8" name="TextBox 7"/>
          <p:cNvSpPr txBox="1"/>
          <p:nvPr/>
        </p:nvSpPr>
        <p:spPr>
          <a:xfrm>
            <a:off x="4089658" y="5204309"/>
            <a:ext cx="4039274" cy="436273"/>
          </a:xfrm>
          <a:prstGeom prst="rect">
            <a:avLst/>
          </a:prstGeom>
          <a:noFill/>
        </p:spPr>
        <p:txBody>
          <a:bodyPr wrap="square" rtlCol="0">
            <a:spAutoFit/>
          </a:bodyPr>
          <a:lstStyle/>
          <a:p>
            <a:pPr>
              <a:lnSpc>
                <a:spcPct val="150000"/>
              </a:lnSpc>
              <a:spcAft>
                <a:spcPts val="1200"/>
              </a:spcAft>
            </a:pPr>
            <a:r>
              <a:rPr lang="en-US" sz="1700" dirty="0">
                <a:solidFill>
                  <a:schemeClr val="tx1">
                    <a:lumMod val="65000"/>
                    <a:lumOff val="35000"/>
                  </a:schemeClr>
                </a:solidFill>
                <a:latin typeface="Helvetica Neue"/>
              </a:rPr>
              <a:t>Email: dementiacare29113@gmail.com</a:t>
            </a:r>
          </a:p>
        </p:txBody>
      </p:sp>
      <p:cxnSp>
        <p:nvCxnSpPr>
          <p:cNvPr id="5" name="Straight Connector 4"/>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pic>
        <p:nvPicPr>
          <p:cNvPr id="10" name="Content Placeholder 9">
            <a:extLst>
              <a:ext uri="{FF2B5EF4-FFF2-40B4-BE49-F238E27FC236}">
                <a16:creationId xmlns:a16="http://schemas.microsoft.com/office/drawing/2014/main" id="{41D4A8BA-7A13-4B66-AC16-28E42BBD41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125" y="1199867"/>
            <a:ext cx="3410604" cy="2851126"/>
          </a:xfrm>
        </p:spPr>
      </p:pic>
      <p:sp>
        <p:nvSpPr>
          <p:cNvPr id="2" name="Slide Number Placeholder 1"/>
          <p:cNvSpPr>
            <a:spLocks noGrp="1"/>
          </p:cNvSpPr>
          <p:nvPr>
            <p:ph type="sldNum" sz="quarter" idx="12"/>
          </p:nvPr>
        </p:nvSpPr>
        <p:spPr/>
        <p:txBody>
          <a:bodyPr>
            <a:normAutofit/>
          </a:bodyPr>
          <a:lstStyle/>
          <a:p>
            <a:fld id="{03F72C40-69B1-4004-9DDC-1C15ADD2C50E}" type="slidenum">
              <a:rPr lang="en-GB" smtClean="0"/>
              <a:t>14</a:t>
            </a:fld>
            <a:endParaRPr lang="en-GB"/>
          </a:p>
        </p:txBody>
      </p:sp>
    </p:spTree>
    <p:extLst>
      <p:ext uri="{BB962C8B-B14F-4D97-AF65-F5344CB8AC3E}">
        <p14:creationId xmlns:p14="http://schemas.microsoft.com/office/powerpoint/2010/main" val="182528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9" name="Title 1"/>
          <p:cNvSpPr>
            <a:spLocks noGrp="1"/>
          </p:cNvSpPr>
          <p:nvPr>
            <p:ph type="title"/>
          </p:nvPr>
        </p:nvSpPr>
        <p:spPr>
          <a:xfrm>
            <a:off x="1319948" y="492369"/>
            <a:ext cx="1708478"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panose="020B0604020202020204" pitchFamily="34" charset="0"/>
                <a:cs typeface="Helvetica" panose="020B0604020202020204" pitchFamily="34" charset="0"/>
              </a:rPr>
              <a:t>Content</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2</a:t>
            </a:fld>
            <a:endParaRPr lang="en-GB" dirty="0"/>
          </a:p>
        </p:txBody>
      </p:sp>
      <p:sp>
        <p:nvSpPr>
          <p:cNvPr id="13" name="TextBox 12"/>
          <p:cNvSpPr txBox="1"/>
          <p:nvPr/>
        </p:nvSpPr>
        <p:spPr>
          <a:xfrm>
            <a:off x="878549" y="1340226"/>
            <a:ext cx="7186491" cy="45709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Helvetica Neue"/>
              </a:rPr>
              <a:t>Background</a:t>
            </a:r>
          </a:p>
          <a:p>
            <a:pPr marL="285750" indent="-285750" algn="just">
              <a:lnSpc>
                <a:spcPct val="150000"/>
              </a:lnSpc>
              <a:buFont typeface="Arial" panose="020B0604020202020204" pitchFamily="34" charset="0"/>
              <a:buChar char="•"/>
            </a:pPr>
            <a:r>
              <a:rPr lang="en-US" dirty="0">
                <a:latin typeface="Helvetica Neue"/>
              </a:rPr>
              <a:t>Objectives</a:t>
            </a:r>
          </a:p>
          <a:p>
            <a:pPr marL="285750" indent="-285750" algn="just">
              <a:lnSpc>
                <a:spcPct val="150000"/>
              </a:lnSpc>
              <a:buFont typeface="Arial" panose="020B0604020202020204" pitchFamily="34" charset="0"/>
              <a:buChar char="•"/>
            </a:pPr>
            <a:r>
              <a:rPr lang="en-US" dirty="0">
                <a:latin typeface="Helvetica Neue"/>
              </a:rPr>
              <a:t>Literature Review</a:t>
            </a:r>
          </a:p>
          <a:p>
            <a:pPr marL="285750" indent="-285750" algn="just">
              <a:lnSpc>
                <a:spcPct val="150000"/>
              </a:lnSpc>
              <a:buFont typeface="Arial" panose="020B0604020202020204" pitchFamily="34" charset="0"/>
              <a:buChar char="•"/>
            </a:pPr>
            <a:r>
              <a:rPr lang="en-US" dirty="0">
                <a:latin typeface="Helvetica Neue"/>
              </a:rPr>
              <a:t>Project Methodology</a:t>
            </a:r>
          </a:p>
          <a:p>
            <a:pPr marL="285750" indent="-285750" algn="just">
              <a:lnSpc>
                <a:spcPct val="150000"/>
              </a:lnSpc>
              <a:buFont typeface="Arial" panose="020B0604020202020204" pitchFamily="34" charset="0"/>
              <a:buChar char="•"/>
            </a:pPr>
            <a:r>
              <a:rPr lang="en-US" dirty="0">
                <a:latin typeface="Helvetica Neue"/>
              </a:rPr>
              <a:t>Features</a:t>
            </a:r>
          </a:p>
          <a:p>
            <a:pPr marL="285750" indent="-285750" algn="just">
              <a:lnSpc>
                <a:spcPct val="150000"/>
              </a:lnSpc>
              <a:buFont typeface="Arial" panose="020B0604020202020204" pitchFamily="34" charset="0"/>
              <a:buChar char="•"/>
            </a:pPr>
            <a:r>
              <a:rPr lang="en-US" dirty="0">
                <a:latin typeface="Helvetica Neue"/>
              </a:rPr>
              <a:t>Research Outcomes</a:t>
            </a:r>
          </a:p>
          <a:p>
            <a:pPr marL="285750" indent="-285750" algn="just">
              <a:lnSpc>
                <a:spcPct val="150000"/>
              </a:lnSpc>
              <a:buFont typeface="Arial" panose="020B0604020202020204" pitchFamily="34" charset="0"/>
              <a:buChar char="•"/>
            </a:pPr>
            <a:r>
              <a:rPr lang="en-US" dirty="0">
                <a:latin typeface="Helvetica Neue"/>
              </a:rPr>
              <a:t>Evaluation</a:t>
            </a:r>
          </a:p>
          <a:p>
            <a:pPr marL="285750" indent="-285750" algn="just">
              <a:lnSpc>
                <a:spcPct val="150000"/>
              </a:lnSpc>
              <a:buFont typeface="Arial" panose="020B0604020202020204" pitchFamily="34" charset="0"/>
              <a:buChar char="•"/>
            </a:pPr>
            <a:r>
              <a:rPr lang="en-US" dirty="0">
                <a:latin typeface="Helvetica Neue"/>
              </a:rPr>
              <a:t>Tools used</a:t>
            </a:r>
          </a:p>
          <a:p>
            <a:pPr marL="285750" indent="-285750" algn="just">
              <a:lnSpc>
                <a:spcPct val="150000"/>
              </a:lnSpc>
              <a:buFont typeface="Arial" panose="020B0604020202020204" pitchFamily="34" charset="0"/>
              <a:buChar char="•"/>
            </a:pPr>
            <a:r>
              <a:rPr lang="en-US" dirty="0">
                <a:latin typeface="Helvetica Neue"/>
              </a:rPr>
              <a:t>Competitive Advantages</a:t>
            </a:r>
          </a:p>
          <a:p>
            <a:pPr marL="285750" indent="-285750" algn="just">
              <a:lnSpc>
                <a:spcPct val="150000"/>
              </a:lnSpc>
              <a:buFont typeface="Arial" panose="020B0604020202020204" pitchFamily="34" charset="0"/>
              <a:buChar char="•"/>
            </a:pPr>
            <a:r>
              <a:rPr lang="en-US" dirty="0">
                <a:latin typeface="Helvetica Neue"/>
              </a:rPr>
              <a:t>Discussion and Conclusion</a:t>
            </a:r>
          </a:p>
          <a:p>
            <a:pPr marL="285750" indent="-285750" algn="just">
              <a:lnSpc>
                <a:spcPct val="150000"/>
              </a:lnSpc>
              <a:buFont typeface="Arial" panose="020B0604020202020204" pitchFamily="34" charset="0"/>
              <a:buChar char="•"/>
            </a:pPr>
            <a:endParaRPr lang="en-US" sz="1600" dirty="0">
              <a:solidFill>
                <a:schemeClr val="tx1">
                  <a:lumMod val="65000"/>
                  <a:lumOff val="35000"/>
                </a:schemeClr>
              </a:solidFill>
              <a:latin typeface="Helvetica Neue"/>
            </a:endParaRPr>
          </a:p>
        </p:txBody>
      </p:sp>
    </p:spTree>
    <p:custDataLst>
      <p:tags r:id="rId1"/>
    </p:custDataLst>
    <p:extLst>
      <p:ext uri="{BB962C8B-B14F-4D97-AF65-F5344CB8AC3E}">
        <p14:creationId xmlns:p14="http://schemas.microsoft.com/office/powerpoint/2010/main" val="32527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1000"/>
                                        <p:tgtEl>
                                          <p:spTgt spid="13">
                                            <p:txEl>
                                              <p:pRg st="1" end="1"/>
                                            </p:txEl>
                                          </p:spTgt>
                                        </p:tgtEl>
                                      </p:cBhvr>
                                    </p:animEffect>
                                    <p:anim calcmode="lin" valueType="num">
                                      <p:cBhvr>
                                        <p:cTn id="2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1000"/>
                                        <p:tgtEl>
                                          <p:spTgt spid="13">
                                            <p:txEl>
                                              <p:pRg st="2" end="2"/>
                                            </p:txEl>
                                          </p:spTgt>
                                        </p:tgtEl>
                                      </p:cBhvr>
                                    </p:animEffect>
                                    <p:anim calcmode="lin" valueType="num">
                                      <p:cBhvr>
                                        <p:cTn id="29"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animEffect transition="in" filter="fade">
                                      <p:cBhvr>
                                        <p:cTn id="35" dur="1000"/>
                                        <p:tgtEl>
                                          <p:spTgt spid="13">
                                            <p:txEl>
                                              <p:pRg st="3" end="3"/>
                                            </p:txEl>
                                          </p:spTgt>
                                        </p:tgtEl>
                                      </p:cBhvr>
                                    </p:animEffect>
                                    <p:anim calcmode="lin" valueType="num">
                                      <p:cBhvr>
                                        <p:cTn id="36"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fade">
                                      <p:cBhvr>
                                        <p:cTn id="42" dur="1000"/>
                                        <p:tgtEl>
                                          <p:spTgt spid="13">
                                            <p:txEl>
                                              <p:pRg st="4" end="4"/>
                                            </p:txEl>
                                          </p:spTgt>
                                        </p:tgtEl>
                                      </p:cBhvr>
                                    </p:animEffect>
                                    <p:anim calcmode="lin" valueType="num">
                                      <p:cBhvr>
                                        <p:cTn id="4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Effect transition="in" filter="fade">
                                      <p:cBhvr>
                                        <p:cTn id="49" dur="1000"/>
                                        <p:tgtEl>
                                          <p:spTgt spid="13">
                                            <p:txEl>
                                              <p:pRg st="5" end="5"/>
                                            </p:txEl>
                                          </p:spTgt>
                                        </p:tgtEl>
                                      </p:cBhvr>
                                    </p:animEffect>
                                    <p:anim calcmode="lin" valueType="num">
                                      <p:cBhvr>
                                        <p:cTn id="50"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6" end="6"/>
                                            </p:txEl>
                                          </p:spTgt>
                                        </p:tgtEl>
                                        <p:attrNameLst>
                                          <p:attrName>style.visibility</p:attrName>
                                        </p:attrNameLst>
                                      </p:cBhvr>
                                      <p:to>
                                        <p:strVal val="visible"/>
                                      </p:to>
                                    </p:set>
                                    <p:animEffect transition="in" filter="fade">
                                      <p:cBhvr>
                                        <p:cTn id="56" dur="1000"/>
                                        <p:tgtEl>
                                          <p:spTgt spid="13">
                                            <p:txEl>
                                              <p:pRg st="6" end="6"/>
                                            </p:txEl>
                                          </p:spTgt>
                                        </p:tgtEl>
                                      </p:cBhvr>
                                    </p:animEffect>
                                    <p:anim calcmode="lin" valueType="num">
                                      <p:cBhvr>
                                        <p:cTn id="57"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
                                            <p:txEl>
                                              <p:pRg st="7" end="7"/>
                                            </p:txEl>
                                          </p:spTgt>
                                        </p:tgtEl>
                                        <p:attrNameLst>
                                          <p:attrName>style.visibility</p:attrName>
                                        </p:attrNameLst>
                                      </p:cBhvr>
                                      <p:to>
                                        <p:strVal val="visible"/>
                                      </p:to>
                                    </p:set>
                                    <p:animEffect transition="in" filter="fade">
                                      <p:cBhvr>
                                        <p:cTn id="63" dur="1000"/>
                                        <p:tgtEl>
                                          <p:spTgt spid="13">
                                            <p:txEl>
                                              <p:pRg st="7" end="7"/>
                                            </p:txEl>
                                          </p:spTgt>
                                        </p:tgtEl>
                                      </p:cBhvr>
                                    </p:animEffect>
                                    <p:anim calcmode="lin" valueType="num">
                                      <p:cBhvr>
                                        <p:cTn id="64"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
                                            <p:txEl>
                                              <p:pRg st="8" end="8"/>
                                            </p:txEl>
                                          </p:spTgt>
                                        </p:tgtEl>
                                        <p:attrNameLst>
                                          <p:attrName>style.visibility</p:attrName>
                                        </p:attrNameLst>
                                      </p:cBhvr>
                                      <p:to>
                                        <p:strVal val="visible"/>
                                      </p:to>
                                    </p:set>
                                    <p:animEffect transition="in" filter="fade">
                                      <p:cBhvr>
                                        <p:cTn id="70" dur="1000"/>
                                        <p:tgtEl>
                                          <p:spTgt spid="13">
                                            <p:txEl>
                                              <p:pRg st="8" end="8"/>
                                            </p:txEl>
                                          </p:spTgt>
                                        </p:tgtEl>
                                      </p:cBhvr>
                                    </p:animEffect>
                                    <p:anim calcmode="lin" valueType="num">
                                      <p:cBhvr>
                                        <p:cTn id="71"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
                                            <p:txEl>
                                              <p:pRg st="9" end="9"/>
                                            </p:txEl>
                                          </p:spTgt>
                                        </p:tgtEl>
                                        <p:attrNameLst>
                                          <p:attrName>style.visibility</p:attrName>
                                        </p:attrNameLst>
                                      </p:cBhvr>
                                      <p:to>
                                        <p:strVal val="visible"/>
                                      </p:to>
                                    </p:set>
                                    <p:animEffect transition="in" filter="fade">
                                      <p:cBhvr>
                                        <p:cTn id="77" dur="1000"/>
                                        <p:tgtEl>
                                          <p:spTgt spid="13">
                                            <p:txEl>
                                              <p:pRg st="9" end="9"/>
                                            </p:txEl>
                                          </p:spTgt>
                                        </p:tgtEl>
                                      </p:cBhvr>
                                    </p:animEffect>
                                    <p:anim calcmode="lin" valueType="num">
                                      <p:cBhvr>
                                        <p:cTn id="78"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319945" y="1395420"/>
            <a:ext cx="3770799" cy="477054"/>
          </a:xfrm>
          <a:prstGeom prst="rect">
            <a:avLst/>
          </a:prstGeom>
          <a:solidFill>
            <a:schemeClr val="bg1">
              <a:lumMod val="95000"/>
            </a:schemeClr>
          </a:solidFill>
          <a:ln>
            <a:noFill/>
          </a:ln>
          <a:effectLst/>
        </p:spPr>
        <p:txBody>
          <a:bodyPr wrap="square" rtlCol="0">
            <a:spAutoFit/>
          </a:bodyPr>
          <a:lstStyle/>
          <a:p>
            <a:pPr algn="ctr">
              <a:spcAft>
                <a:spcPts val="1200"/>
              </a:spcAft>
            </a:pPr>
            <a:r>
              <a:rPr lang="en-US" sz="2500" dirty="0">
                <a:latin typeface="Helvetica" panose="020B0604020202020204" pitchFamily="34" charset="0"/>
                <a:cs typeface="Helvetica" panose="020B0604020202020204" pitchFamily="34" charset="0"/>
              </a:rPr>
              <a:t>Research Considerations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7634" y="2978333"/>
            <a:ext cx="3032941" cy="3006970"/>
          </a:xfrm>
          <a:prstGeom prst="rect">
            <a:avLst/>
          </a:prstGeom>
        </p:spPr>
      </p:pic>
      <p:sp>
        <p:nvSpPr>
          <p:cNvPr id="9" name="Title 1"/>
          <p:cNvSpPr>
            <a:spLocks noGrp="1"/>
          </p:cNvSpPr>
          <p:nvPr>
            <p:ph type="title"/>
          </p:nvPr>
        </p:nvSpPr>
        <p:spPr>
          <a:xfrm>
            <a:off x="1319947" y="492369"/>
            <a:ext cx="2522415"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panose="020B0604020202020204" pitchFamily="34" charset="0"/>
                <a:cs typeface="Helvetica" panose="020B0604020202020204" pitchFamily="34" charset="0"/>
              </a:rPr>
              <a:t>Background</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3</a:t>
            </a:fld>
            <a:endParaRPr lang="en-GB" dirty="0"/>
          </a:p>
        </p:txBody>
      </p:sp>
      <p:sp>
        <p:nvSpPr>
          <p:cNvPr id="13" name="TextBox 12"/>
          <p:cNvSpPr txBox="1"/>
          <p:nvPr/>
        </p:nvSpPr>
        <p:spPr>
          <a:xfrm>
            <a:off x="1043109" y="1872474"/>
            <a:ext cx="7186491" cy="45709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Helvetica Neue"/>
              </a:rPr>
              <a:t>Dementia is recognized as one of the growing social health problems</a:t>
            </a:r>
          </a:p>
          <a:p>
            <a:pPr marL="285750" indent="-285750" algn="just">
              <a:lnSpc>
                <a:spcPct val="150000"/>
              </a:lnSpc>
              <a:buFont typeface="Arial" panose="020B0604020202020204" pitchFamily="34" charset="0"/>
              <a:buChar char="•"/>
            </a:pPr>
            <a:r>
              <a:rPr lang="en-US" dirty="0">
                <a:latin typeface="Helvetica Neue"/>
              </a:rPr>
              <a:t>Dementia is caused by abnormal brain changes of a person</a:t>
            </a:r>
          </a:p>
          <a:p>
            <a:pPr marL="285750" indent="-285750" algn="just">
              <a:lnSpc>
                <a:spcPct val="150000"/>
              </a:lnSpc>
              <a:buFont typeface="Arial" panose="020B0604020202020204" pitchFamily="34" charset="0"/>
              <a:buChar char="•"/>
            </a:pPr>
            <a:r>
              <a:rPr lang="en-US" dirty="0">
                <a:latin typeface="Helvetica Neue"/>
              </a:rPr>
              <a:t>Dementia have difficulties in concentrating, their span of attention is low</a:t>
            </a:r>
          </a:p>
          <a:p>
            <a:pPr marL="285750" indent="-285750" algn="just">
              <a:lnSpc>
                <a:spcPct val="150000"/>
              </a:lnSpc>
              <a:buFont typeface="Arial" panose="020B0604020202020204" pitchFamily="34" charset="0"/>
              <a:buChar char="•"/>
            </a:pPr>
            <a:r>
              <a:rPr lang="en-US" dirty="0">
                <a:latin typeface="Helvetica Neue"/>
              </a:rPr>
              <a:t>Due to this reason, the caretakers find it difficult to handle them</a:t>
            </a:r>
          </a:p>
          <a:p>
            <a:pPr marL="285750" indent="-285750" algn="just">
              <a:lnSpc>
                <a:spcPct val="150000"/>
              </a:lnSpc>
              <a:buFont typeface="Arial" panose="020B0604020202020204" pitchFamily="34" charset="0"/>
              <a:buChar char="•"/>
            </a:pPr>
            <a:r>
              <a:rPr lang="en-US" dirty="0">
                <a:latin typeface="Helvetica Neue"/>
              </a:rPr>
              <a:t>Provide activities to remember things and build their attention through calm sounds</a:t>
            </a:r>
          </a:p>
          <a:p>
            <a:pPr marL="285750" indent="-285750" algn="just">
              <a:lnSpc>
                <a:spcPct val="150000"/>
              </a:lnSpc>
              <a:buFont typeface="Arial" panose="020B0604020202020204" pitchFamily="34" charset="0"/>
              <a:buChar char="•"/>
            </a:pPr>
            <a:r>
              <a:rPr lang="en-US" dirty="0">
                <a:latin typeface="Helvetica Neue"/>
              </a:rPr>
              <a:t>Insufficient functionalities in the existing system to solve the problems </a:t>
            </a:r>
          </a:p>
          <a:p>
            <a:pPr>
              <a:lnSpc>
                <a:spcPct val="150000"/>
              </a:lnSpc>
              <a:spcAft>
                <a:spcPts val="1200"/>
              </a:spcAft>
            </a:pPr>
            <a:endParaRPr lang="en-US" sz="1600" dirty="0">
              <a:solidFill>
                <a:schemeClr val="tx1">
                  <a:lumMod val="65000"/>
                  <a:lumOff val="35000"/>
                </a:schemeClr>
              </a:solidFill>
              <a:latin typeface="Helvetica Neue"/>
            </a:endParaRPr>
          </a:p>
        </p:txBody>
      </p:sp>
    </p:spTree>
    <p:custDataLst>
      <p:tags r:id="rId1"/>
    </p:custDataLst>
    <p:extLst>
      <p:ext uri="{BB962C8B-B14F-4D97-AF65-F5344CB8AC3E}">
        <p14:creationId xmlns:p14="http://schemas.microsoft.com/office/powerpoint/2010/main" val="238805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94507" y="1088683"/>
            <a:ext cx="2979615" cy="461665"/>
          </a:xfrm>
          <a:prstGeom prst="rect">
            <a:avLst/>
          </a:prstGeom>
          <a:solidFill>
            <a:schemeClr val="accent5">
              <a:lumMod val="75000"/>
            </a:schemeClr>
          </a:solidFill>
          <a:effectLst>
            <a:outerShdw blurRad="50800" dist="38100" dir="5400000" algn="t" rotWithShape="0">
              <a:prstClr val="black">
                <a:alpha val="40000"/>
              </a:prstClr>
            </a:outerShdw>
          </a:effectLst>
        </p:spPr>
        <p:txBody>
          <a:bodyPr wrap="square" rtlCol="0">
            <a:spAutoFit/>
          </a:bodyPr>
          <a:lstStyle/>
          <a:p>
            <a:pPr algn="ctr">
              <a:spcAft>
                <a:spcPts val="1200"/>
              </a:spcAft>
            </a:pPr>
            <a:r>
              <a:rPr lang="en-US" sz="2400" dirty="0">
                <a:solidFill>
                  <a:schemeClr val="bg1"/>
                </a:solidFill>
                <a:latin typeface="Helvetica" panose="020B0604020202020204" pitchFamily="34" charset="0"/>
                <a:cs typeface="Helvetica" panose="020B0604020202020204" pitchFamily="34" charset="0"/>
              </a:rPr>
              <a:t>Solution Objectives</a:t>
            </a:r>
            <a:endParaRPr lang="en-US" sz="2800" dirty="0">
              <a:solidFill>
                <a:schemeClr val="bg1"/>
              </a:solidFill>
              <a:latin typeface="Helvetica" panose="020B0604020202020204" pitchFamily="34" charset="0"/>
              <a:cs typeface="Helvetica" panose="020B0604020202020204" pitchFamily="34" charset="0"/>
            </a:endParaRPr>
          </a:p>
        </p:txBody>
      </p:sp>
      <p:sp>
        <p:nvSpPr>
          <p:cNvPr id="9" name="Rectangle 8"/>
          <p:cNvSpPr/>
          <p:nvPr/>
        </p:nvSpPr>
        <p:spPr>
          <a:xfrm>
            <a:off x="994507" y="1768400"/>
            <a:ext cx="5585587" cy="707886"/>
          </a:xfrm>
          <a:prstGeom prst="rect">
            <a:avLst/>
          </a:prstGeom>
          <a:solidFill>
            <a:schemeClr val="bg1">
              <a:lumMod val="95000"/>
            </a:schemeClr>
          </a:solidFill>
        </p:spPr>
        <p:txBody>
          <a:bodyPr wrap="square">
            <a:spAutoFit/>
          </a:bodyPr>
          <a:lstStyle/>
          <a:p>
            <a:pPr lvl="0"/>
            <a:r>
              <a:rPr lang="en-GB" sz="2000" dirty="0"/>
              <a:t>To Develop a mobile application to improve mental health and quality of life a person with Dementia.</a:t>
            </a:r>
          </a:p>
        </p:txBody>
      </p:sp>
      <p:sp>
        <p:nvSpPr>
          <p:cNvPr id="18" name="Title 1"/>
          <p:cNvSpPr txBox="1">
            <a:spLocks/>
          </p:cNvSpPr>
          <p:nvPr/>
        </p:nvSpPr>
        <p:spPr>
          <a:xfrm>
            <a:off x="994507" y="341515"/>
            <a:ext cx="1838340" cy="459691"/>
          </a:xfrm>
          <a:prstGeom prst="rect">
            <a:avLst/>
          </a:prstGeom>
          <a:solidFill>
            <a:srgbClr val="1F4E79"/>
          </a:solidFill>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Helvetica" panose="020B0604020202020204" pitchFamily="34" charset="0"/>
                <a:cs typeface="Helvetica" panose="020B0604020202020204" pitchFamily="34" charset="0"/>
              </a:rPr>
              <a:t>Solution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6142" y="1764565"/>
            <a:ext cx="5060449" cy="3373633"/>
          </a:xfrm>
          <a:prstGeom prst="rect">
            <a:avLst/>
          </a:prstGeom>
        </p:spPr>
      </p:pic>
      <p:sp>
        <p:nvSpPr>
          <p:cNvPr id="12" name="Content Placeholder 11">
            <a:extLst>
              <a:ext uri="{FF2B5EF4-FFF2-40B4-BE49-F238E27FC236}">
                <a16:creationId xmlns:a16="http://schemas.microsoft.com/office/drawing/2014/main" id="{017EE8DA-C33E-45F3-9B85-E067F13C14B2}"/>
              </a:ext>
            </a:extLst>
          </p:cNvPr>
          <p:cNvSpPr>
            <a:spLocks noGrp="1"/>
          </p:cNvSpPr>
          <p:nvPr>
            <p:ph sz="half" idx="1"/>
          </p:nvPr>
        </p:nvSpPr>
        <p:spPr>
          <a:xfrm>
            <a:off x="678851" y="2831199"/>
            <a:ext cx="5901243" cy="3418396"/>
          </a:xfrm>
        </p:spPr>
        <p:txBody>
          <a:bodyPr>
            <a:normAutofit fontScale="62500" lnSpcReduction="20000"/>
          </a:bodyPr>
          <a:lstStyle/>
          <a:p>
            <a:pPr marL="285750" indent="-285750" algn="just" defTabSz="457200">
              <a:lnSpc>
                <a:spcPct val="150000"/>
              </a:lnSpc>
            </a:pPr>
            <a:r>
              <a:rPr lang="en-GB" dirty="0">
                <a:latin typeface="Helvetica Neue"/>
              </a:rPr>
              <a:t>To Identify the patient’s attributes properly relating to Dementia which is suitable to the patient.</a:t>
            </a:r>
          </a:p>
          <a:p>
            <a:pPr marL="285750" indent="-285750" algn="just" defTabSz="457200">
              <a:lnSpc>
                <a:spcPct val="150000"/>
              </a:lnSpc>
            </a:pPr>
            <a:r>
              <a:rPr lang="en-US" dirty="0">
                <a:latin typeface="Helvetica Neue"/>
              </a:rPr>
              <a:t>Artificial intelligent chatbot function which is help user to manage their tasks and daily activities easily.</a:t>
            </a:r>
          </a:p>
          <a:p>
            <a:pPr marL="285750" indent="-285750" algn="just" defTabSz="457200">
              <a:lnSpc>
                <a:spcPct val="150000"/>
              </a:lnSpc>
            </a:pPr>
            <a:r>
              <a:rPr lang="en-US" dirty="0">
                <a:latin typeface="Helvetica Neue"/>
              </a:rPr>
              <a:t>Memory recovery activities</a:t>
            </a:r>
          </a:p>
          <a:p>
            <a:pPr marL="285750" indent="-285750" algn="just" defTabSz="457200">
              <a:lnSpc>
                <a:spcPct val="150000"/>
              </a:lnSpc>
            </a:pPr>
            <a:r>
              <a:rPr lang="en-US" dirty="0">
                <a:latin typeface="Helvetica Neue"/>
              </a:rPr>
              <a:t>Inbuild music player with songs list</a:t>
            </a:r>
          </a:p>
          <a:p>
            <a:endParaRPr lang="en-US" sz="1800" dirty="0"/>
          </a:p>
          <a:p>
            <a:endParaRPr lang="en-US" sz="1800" dirty="0"/>
          </a:p>
          <a:p>
            <a:endParaRPr lang="en-GB" sz="1800" dirty="0"/>
          </a:p>
          <a:p>
            <a:endParaRPr lang="en-GB" sz="2000" dirty="0"/>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4</a:t>
            </a:fld>
            <a:endParaRPr lang="en-GB"/>
          </a:p>
        </p:txBody>
      </p:sp>
    </p:spTree>
    <p:custDataLst>
      <p:tags r:id="rId1"/>
    </p:custDataLst>
    <p:extLst>
      <p:ext uri="{BB962C8B-B14F-4D97-AF65-F5344CB8AC3E}">
        <p14:creationId xmlns:p14="http://schemas.microsoft.com/office/powerpoint/2010/main" val="16103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p:cTn id="31"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12">
                                            <p:txEl>
                                              <p:pRg st="0" end="0"/>
                                            </p:txEl>
                                          </p:spTgt>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 calcmode="lin" valueType="num">
                                      <p:cBhvr>
                                        <p:cTn id="3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38"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39" dur="500"/>
                                        <p:tgtEl>
                                          <p:spTgt spid="12">
                                            <p:txEl>
                                              <p:pRg st="1" end="1"/>
                                            </p:txEl>
                                          </p:spTgt>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 calcmode="lin" valueType="num">
                                      <p:cBhvr>
                                        <p:cTn id="43"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44"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45" dur="500"/>
                                        <p:tgtEl>
                                          <p:spTgt spid="12">
                                            <p:txEl>
                                              <p:pRg st="2" end="2"/>
                                            </p:txEl>
                                          </p:spTgt>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anim calcmode="lin" valueType="num">
                                      <p:cBhvr>
                                        <p:cTn id="49"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50"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51"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956789" y="342105"/>
            <a:ext cx="3436472"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panose="020B0604020202020204" pitchFamily="34" charset="0"/>
                <a:cs typeface="Helvetica" panose="020B0604020202020204" pitchFamily="34" charset="0"/>
              </a:rPr>
              <a:t>Literature Review</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solidFill>
                  <a:schemeClr val="tx1"/>
                </a:solidFill>
              </a:rPr>
              <a:t>5</a:t>
            </a:fld>
            <a:endParaRPr lang="en-GB">
              <a:solidFill>
                <a:schemeClr val="tx1"/>
              </a:solidFill>
            </a:endParaRPr>
          </a:p>
        </p:txBody>
      </p:sp>
      <p:grpSp>
        <p:nvGrpSpPr>
          <p:cNvPr id="4" name="Group 3">
            <a:extLst>
              <a:ext uri="{FF2B5EF4-FFF2-40B4-BE49-F238E27FC236}">
                <a16:creationId xmlns:a16="http://schemas.microsoft.com/office/drawing/2014/main" id="{F7F94D96-A615-4A7B-9836-F3B7C73337E9}"/>
              </a:ext>
            </a:extLst>
          </p:cNvPr>
          <p:cNvGrpSpPr/>
          <p:nvPr/>
        </p:nvGrpSpPr>
        <p:grpSpPr>
          <a:xfrm>
            <a:off x="799280" y="1898059"/>
            <a:ext cx="5551185" cy="1809824"/>
            <a:chOff x="354664" y="1805780"/>
            <a:chExt cx="4038597" cy="1809824"/>
          </a:xfrm>
        </p:grpSpPr>
        <p:sp>
          <p:nvSpPr>
            <p:cNvPr id="15" name="TextBox 14"/>
            <p:cNvSpPr txBox="1"/>
            <p:nvPr/>
          </p:nvSpPr>
          <p:spPr>
            <a:xfrm>
              <a:off x="354664" y="1805780"/>
              <a:ext cx="4038597" cy="461665"/>
            </a:xfrm>
            <a:prstGeom prst="rect">
              <a:avLst/>
            </a:prstGeom>
            <a:noFill/>
          </p:spPr>
          <p:txBody>
            <a:bodyPr wrap="square" rtlCol="0">
              <a:spAutoFit/>
            </a:bodyPr>
            <a:lstStyle/>
            <a:p>
              <a:pPr>
                <a:spcAft>
                  <a:spcPts val="1200"/>
                </a:spcAft>
              </a:pPr>
              <a:r>
                <a:rPr lang="en-US" sz="2400" dirty="0">
                  <a:latin typeface="Helvetica "/>
                </a:rPr>
                <a:t>Sundowning and Agitation</a:t>
              </a:r>
            </a:p>
          </p:txBody>
        </p:sp>
        <p:sp>
          <p:nvSpPr>
            <p:cNvPr id="17" name="TextBox 16"/>
            <p:cNvSpPr txBox="1"/>
            <p:nvPr/>
          </p:nvSpPr>
          <p:spPr>
            <a:xfrm>
              <a:off x="371442" y="2276263"/>
              <a:ext cx="3715129" cy="1339341"/>
            </a:xfrm>
            <a:prstGeom prst="rect">
              <a:avLst/>
            </a:prstGeom>
            <a:noFill/>
          </p:spPr>
          <p:txBody>
            <a:bodyPr wrap="square" rtlCol="0">
              <a:spAutoFit/>
            </a:bodyPr>
            <a:lstStyle/>
            <a:p>
              <a:pPr algn="just">
                <a:lnSpc>
                  <a:spcPct val="130000"/>
                </a:lnSpc>
              </a:pPr>
              <a:r>
                <a:rPr lang="en-US" sz="1600" dirty="0">
                  <a:latin typeface="Helvetica Neue"/>
                </a:rPr>
                <a:t>Alzheimer's and dementia patients typically get agitated late in the afternoon or early evening, according to research. “Sundowning” is a term used by those in the field to describe this condition </a:t>
              </a:r>
            </a:p>
          </p:txBody>
        </p:sp>
      </p:grpSp>
      <p:grpSp>
        <p:nvGrpSpPr>
          <p:cNvPr id="5" name="Group 4">
            <a:extLst>
              <a:ext uri="{FF2B5EF4-FFF2-40B4-BE49-F238E27FC236}">
                <a16:creationId xmlns:a16="http://schemas.microsoft.com/office/drawing/2014/main" id="{6D9B5B95-23AE-4D24-ACB3-57ACD34D50E1}"/>
              </a:ext>
            </a:extLst>
          </p:cNvPr>
          <p:cNvGrpSpPr/>
          <p:nvPr/>
        </p:nvGrpSpPr>
        <p:grpSpPr>
          <a:xfrm>
            <a:off x="6921428" y="1845839"/>
            <a:ext cx="4557288" cy="2789502"/>
            <a:chOff x="6468423" y="1738395"/>
            <a:chExt cx="4256867" cy="2426535"/>
          </a:xfrm>
        </p:grpSpPr>
        <p:sp>
          <p:nvSpPr>
            <p:cNvPr id="18" name="TextBox 17"/>
            <p:cNvSpPr txBox="1"/>
            <p:nvPr/>
          </p:nvSpPr>
          <p:spPr>
            <a:xfrm>
              <a:off x="6468423" y="1738395"/>
              <a:ext cx="2138682" cy="492443"/>
            </a:xfrm>
            <a:prstGeom prst="rect">
              <a:avLst/>
            </a:prstGeom>
            <a:noFill/>
          </p:spPr>
          <p:txBody>
            <a:bodyPr wrap="square" rtlCol="0">
              <a:spAutoFit/>
            </a:bodyPr>
            <a:lstStyle/>
            <a:p>
              <a:pPr algn="ctr">
                <a:spcAft>
                  <a:spcPts val="1200"/>
                </a:spcAft>
              </a:pPr>
              <a:r>
                <a:rPr lang="en-US" sz="2600" dirty="0">
                  <a:latin typeface="Helvetica "/>
                </a:rPr>
                <a:t>Busy-Boards</a:t>
              </a:r>
            </a:p>
          </p:txBody>
        </p:sp>
        <p:sp>
          <p:nvSpPr>
            <p:cNvPr id="19" name="TextBox 18"/>
            <p:cNvSpPr txBox="1"/>
            <p:nvPr/>
          </p:nvSpPr>
          <p:spPr>
            <a:xfrm>
              <a:off x="6564862" y="2185414"/>
              <a:ext cx="4160428" cy="1979516"/>
            </a:xfrm>
            <a:prstGeom prst="rect">
              <a:avLst/>
            </a:prstGeom>
            <a:noFill/>
          </p:spPr>
          <p:txBody>
            <a:bodyPr wrap="square" rtlCol="0">
              <a:spAutoFit/>
            </a:bodyPr>
            <a:lstStyle/>
            <a:p>
              <a:pPr algn="just">
                <a:lnSpc>
                  <a:spcPct val="130000"/>
                </a:lnSpc>
              </a:pPr>
              <a:r>
                <a:rPr lang="en-US" sz="1600" dirty="0">
                  <a:latin typeface="Helvetica Neue"/>
                </a:rPr>
                <a:t>Busy-Boards are mobile applications that are intended to grab the user's attention by asking them to perform a basic activity. When a person is having an emotional meltdown, busy-boards seek to calm them down.</a:t>
              </a:r>
            </a:p>
          </p:txBody>
        </p:sp>
      </p:grpSp>
      <p:grpSp>
        <p:nvGrpSpPr>
          <p:cNvPr id="3" name="Group 2">
            <a:extLst>
              <a:ext uri="{FF2B5EF4-FFF2-40B4-BE49-F238E27FC236}">
                <a16:creationId xmlns:a16="http://schemas.microsoft.com/office/drawing/2014/main" id="{E8136F2B-739C-4CC5-AA5D-06CE41AA069B}"/>
              </a:ext>
            </a:extLst>
          </p:cNvPr>
          <p:cNvGrpSpPr/>
          <p:nvPr/>
        </p:nvGrpSpPr>
        <p:grpSpPr>
          <a:xfrm>
            <a:off x="713284" y="4136303"/>
            <a:ext cx="5215627" cy="1801006"/>
            <a:chOff x="245607" y="4647219"/>
            <a:chExt cx="5215627" cy="1801006"/>
          </a:xfrm>
        </p:grpSpPr>
        <p:sp>
          <p:nvSpPr>
            <p:cNvPr id="21" name="TextBox 20"/>
            <p:cNvSpPr txBox="1"/>
            <p:nvPr/>
          </p:nvSpPr>
          <p:spPr>
            <a:xfrm>
              <a:off x="245607" y="4647219"/>
              <a:ext cx="3005905" cy="461665"/>
            </a:xfrm>
            <a:prstGeom prst="rect">
              <a:avLst/>
            </a:prstGeom>
            <a:noFill/>
          </p:spPr>
          <p:txBody>
            <a:bodyPr wrap="square" rtlCol="0">
              <a:spAutoFit/>
            </a:bodyPr>
            <a:lstStyle/>
            <a:p>
              <a:pPr algn="ctr">
                <a:spcAft>
                  <a:spcPts val="1200"/>
                </a:spcAft>
              </a:pPr>
              <a:r>
                <a:rPr lang="en-US" sz="2400" dirty="0">
                  <a:latin typeface="Helvetica "/>
                </a:rPr>
                <a:t>Music and Memory</a:t>
              </a:r>
            </a:p>
          </p:txBody>
        </p:sp>
        <p:sp>
          <p:nvSpPr>
            <p:cNvPr id="22" name="TextBox 21"/>
            <p:cNvSpPr txBox="1"/>
            <p:nvPr/>
          </p:nvSpPr>
          <p:spPr>
            <a:xfrm>
              <a:off x="354665" y="5108884"/>
              <a:ext cx="5106569" cy="1339341"/>
            </a:xfrm>
            <a:prstGeom prst="rect">
              <a:avLst/>
            </a:prstGeom>
            <a:noFill/>
          </p:spPr>
          <p:txBody>
            <a:bodyPr wrap="square" rtlCol="0">
              <a:spAutoFit/>
            </a:bodyPr>
            <a:lstStyle/>
            <a:p>
              <a:pPr algn="just">
                <a:lnSpc>
                  <a:spcPct val="130000"/>
                </a:lnSpc>
              </a:pPr>
              <a:r>
                <a:rPr lang="en-US" sz="1600" dirty="0">
                  <a:latin typeface="Helvetica Neue"/>
                </a:rPr>
                <a:t>Various groups, such as musicandmemory.org, have shown that music encourages otherwise unresponsive dementia patients to become more active and communicative.</a:t>
              </a:r>
            </a:p>
          </p:txBody>
        </p:sp>
      </p:grpSp>
    </p:spTree>
    <p:custDataLst>
      <p:tags r:id="rId1"/>
    </p:custDataLst>
    <p:extLst>
      <p:ext uri="{BB962C8B-B14F-4D97-AF65-F5344CB8AC3E}">
        <p14:creationId xmlns:p14="http://schemas.microsoft.com/office/powerpoint/2010/main" val="167058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956789" y="342105"/>
            <a:ext cx="3436472"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panose="020B0604020202020204" pitchFamily="34" charset="0"/>
                <a:cs typeface="Helvetica" panose="020B0604020202020204" pitchFamily="34" charset="0"/>
              </a:rPr>
              <a:t>Literature Review</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6</a:t>
            </a:fld>
            <a:endParaRPr lang="en-GB"/>
          </a:p>
        </p:txBody>
      </p:sp>
      <p:sp>
        <p:nvSpPr>
          <p:cNvPr id="12" name="Rectangle 11"/>
          <p:cNvSpPr/>
          <p:nvPr/>
        </p:nvSpPr>
        <p:spPr>
          <a:xfrm>
            <a:off x="288819" y="1542392"/>
            <a:ext cx="4038600" cy="4532771"/>
          </a:xfrm>
          <a:prstGeom prst="rect">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F0C5086-6C5D-4D01-AB72-2E8FE3CA52BB}"/>
              </a:ext>
            </a:extLst>
          </p:cNvPr>
          <p:cNvGrpSpPr/>
          <p:nvPr/>
        </p:nvGrpSpPr>
        <p:grpSpPr>
          <a:xfrm>
            <a:off x="644750" y="1786629"/>
            <a:ext cx="3326737" cy="4219888"/>
            <a:chOff x="305597" y="2338884"/>
            <a:chExt cx="3326737" cy="4094634"/>
          </a:xfrm>
        </p:grpSpPr>
        <p:sp>
          <p:nvSpPr>
            <p:cNvPr id="13" name="TextBox 12"/>
            <p:cNvSpPr txBox="1"/>
            <p:nvPr/>
          </p:nvSpPr>
          <p:spPr>
            <a:xfrm>
              <a:off x="406265" y="3005207"/>
              <a:ext cx="3226069" cy="3428311"/>
            </a:xfrm>
            <a:prstGeom prst="rect">
              <a:avLst/>
            </a:prstGeom>
            <a:noFill/>
          </p:spPr>
          <p:txBody>
            <a:bodyPr wrap="square" rtlCol="0">
              <a:spAutoFit/>
            </a:bodyPr>
            <a:lstStyle/>
            <a:p>
              <a:pPr algn="just">
                <a:lnSpc>
                  <a:spcPct val="130000"/>
                </a:lnSpc>
              </a:pPr>
              <a:r>
                <a:rPr lang="en-US" sz="1200" b="1" dirty="0">
                  <a:solidFill>
                    <a:schemeClr val="bg1"/>
                  </a:solidFill>
                  <a:latin typeface="Helvetica Neue"/>
                </a:rPr>
                <a:t>Artificial Intelligence (AI) </a:t>
              </a:r>
              <a:r>
                <a:rPr lang="en-US" sz="1200" dirty="0">
                  <a:solidFill>
                    <a:schemeClr val="bg1"/>
                  </a:solidFill>
                  <a:latin typeface="Helvetica Neue"/>
                </a:rPr>
                <a:t>refers to the simulation of human intelligence in machines that are programmed to think like humans and mimic their actions. The term may also be applied to any machine that exhibits traits associated with a human mind such as learning and problem-solving.</a:t>
              </a:r>
            </a:p>
            <a:p>
              <a:pPr algn="just">
                <a:lnSpc>
                  <a:spcPct val="130000"/>
                </a:lnSpc>
              </a:pPr>
              <a:endParaRPr lang="en-US" sz="1200" dirty="0">
                <a:solidFill>
                  <a:schemeClr val="bg1"/>
                </a:solidFill>
                <a:latin typeface="Helvetica Neue"/>
              </a:endParaRPr>
            </a:p>
            <a:p>
              <a:pPr algn="just">
                <a:lnSpc>
                  <a:spcPct val="130000"/>
                </a:lnSpc>
              </a:pPr>
              <a:r>
                <a:rPr lang="en-US" sz="1200" dirty="0">
                  <a:solidFill>
                    <a:schemeClr val="bg1"/>
                  </a:solidFill>
                  <a:latin typeface="Helvetica Neue"/>
                </a:rPr>
                <a:t>While Literature reviewed are connected to heavy implementations in general, influence and inspiration was received.</a:t>
              </a:r>
            </a:p>
            <a:p>
              <a:pPr algn="just">
                <a:lnSpc>
                  <a:spcPct val="130000"/>
                </a:lnSpc>
              </a:pPr>
              <a:endParaRPr lang="en-US" sz="1200" dirty="0">
                <a:solidFill>
                  <a:schemeClr val="bg1"/>
                </a:solidFill>
                <a:latin typeface="Helvetica Neue"/>
              </a:endParaRPr>
            </a:p>
            <a:p>
              <a:pPr algn="just">
                <a:lnSpc>
                  <a:spcPct val="130000"/>
                </a:lnSpc>
              </a:pPr>
              <a:r>
                <a:rPr lang="en-US" sz="1200" dirty="0">
                  <a:solidFill>
                    <a:schemeClr val="bg1"/>
                  </a:solidFill>
                  <a:latin typeface="Helvetica Neue"/>
                </a:rPr>
                <a:t>Some more examples are mentioned here, along with a successful implementation.</a:t>
              </a:r>
            </a:p>
          </p:txBody>
        </p:sp>
        <p:sp>
          <p:nvSpPr>
            <p:cNvPr id="14" name="TextBox 13"/>
            <p:cNvSpPr txBox="1"/>
            <p:nvPr/>
          </p:nvSpPr>
          <p:spPr>
            <a:xfrm>
              <a:off x="305597" y="2338884"/>
              <a:ext cx="3033221" cy="461665"/>
            </a:xfrm>
            <a:prstGeom prst="rect">
              <a:avLst/>
            </a:prstGeom>
            <a:noFill/>
          </p:spPr>
          <p:txBody>
            <a:bodyPr wrap="square" rtlCol="0">
              <a:spAutoFit/>
            </a:bodyPr>
            <a:lstStyle/>
            <a:p>
              <a:pPr algn="ctr">
                <a:spcAft>
                  <a:spcPts val="1200"/>
                </a:spcAft>
              </a:pPr>
              <a:r>
                <a:rPr lang="en-US" sz="2400" dirty="0">
                  <a:solidFill>
                    <a:schemeClr val="bg1"/>
                  </a:solidFill>
                  <a:latin typeface="Helvetica "/>
                </a:rPr>
                <a:t>Artificial Intelligence</a:t>
              </a:r>
            </a:p>
          </p:txBody>
        </p:sp>
      </p:grpSp>
      <p:grpSp>
        <p:nvGrpSpPr>
          <p:cNvPr id="4" name="Group 3">
            <a:extLst>
              <a:ext uri="{FF2B5EF4-FFF2-40B4-BE49-F238E27FC236}">
                <a16:creationId xmlns:a16="http://schemas.microsoft.com/office/drawing/2014/main" id="{0525258F-7C55-4E8A-9C69-89339F69BDF4}"/>
              </a:ext>
            </a:extLst>
          </p:cNvPr>
          <p:cNvGrpSpPr/>
          <p:nvPr/>
        </p:nvGrpSpPr>
        <p:grpSpPr>
          <a:xfrm>
            <a:off x="4580396" y="1522241"/>
            <a:ext cx="6712444" cy="1088420"/>
            <a:chOff x="4580392" y="1237482"/>
            <a:chExt cx="6680041" cy="1101402"/>
          </a:xfrm>
        </p:grpSpPr>
        <p:sp>
          <p:nvSpPr>
            <p:cNvPr id="15" name="TextBox 14"/>
            <p:cNvSpPr txBox="1"/>
            <p:nvPr/>
          </p:nvSpPr>
          <p:spPr>
            <a:xfrm>
              <a:off x="4580392" y="1237482"/>
              <a:ext cx="2103898" cy="461665"/>
            </a:xfrm>
            <a:prstGeom prst="rect">
              <a:avLst/>
            </a:prstGeom>
            <a:noFill/>
          </p:spPr>
          <p:txBody>
            <a:bodyPr wrap="square" rtlCol="0">
              <a:spAutoFit/>
            </a:bodyPr>
            <a:lstStyle/>
            <a:p>
              <a:pPr algn="ctr">
                <a:spcAft>
                  <a:spcPts val="1200"/>
                </a:spcAft>
              </a:pPr>
              <a:r>
                <a:rPr lang="en-US" sz="2400" dirty="0">
                  <a:latin typeface="Helvetica "/>
                </a:rPr>
                <a:t>COGNICARE</a:t>
              </a:r>
              <a:endParaRPr lang="en-US" sz="2600" dirty="0">
                <a:latin typeface="Helvetica "/>
              </a:endParaRPr>
            </a:p>
          </p:txBody>
        </p:sp>
        <p:sp>
          <p:nvSpPr>
            <p:cNvPr id="17" name="TextBox 16"/>
            <p:cNvSpPr txBox="1"/>
            <p:nvPr/>
          </p:nvSpPr>
          <p:spPr>
            <a:xfrm>
              <a:off x="4615097" y="1639718"/>
              <a:ext cx="6645336" cy="699166"/>
            </a:xfrm>
            <a:prstGeom prst="rect">
              <a:avLst/>
            </a:prstGeom>
            <a:noFill/>
          </p:spPr>
          <p:txBody>
            <a:bodyPr wrap="square" rtlCol="0">
              <a:spAutoFit/>
            </a:bodyPr>
            <a:lstStyle/>
            <a:p>
              <a:pPr algn="just">
                <a:lnSpc>
                  <a:spcPct val="130000"/>
                </a:lnSpc>
              </a:pPr>
              <a:r>
                <a:rPr lang="en-US" sz="1600" dirty="0">
                  <a:latin typeface="Helvetica Neue"/>
                </a:rPr>
                <a:t>Cognicare also provide users to share their personal experience, their knowledge, and their good practices with each other in this application.</a:t>
              </a:r>
            </a:p>
          </p:txBody>
        </p:sp>
      </p:grpSp>
      <p:grpSp>
        <p:nvGrpSpPr>
          <p:cNvPr id="5" name="Group 4">
            <a:extLst>
              <a:ext uri="{FF2B5EF4-FFF2-40B4-BE49-F238E27FC236}">
                <a16:creationId xmlns:a16="http://schemas.microsoft.com/office/drawing/2014/main" id="{F8A5F798-E89B-4351-8F67-BEA3A023F2F3}"/>
              </a:ext>
            </a:extLst>
          </p:cNvPr>
          <p:cNvGrpSpPr/>
          <p:nvPr/>
        </p:nvGrpSpPr>
        <p:grpSpPr>
          <a:xfrm>
            <a:off x="4444870" y="4547730"/>
            <a:ext cx="6847970" cy="1493877"/>
            <a:chOff x="4444865" y="4226919"/>
            <a:chExt cx="6847970" cy="1511696"/>
          </a:xfrm>
        </p:grpSpPr>
        <p:sp>
          <p:nvSpPr>
            <p:cNvPr id="18" name="TextBox 17"/>
            <p:cNvSpPr txBox="1"/>
            <p:nvPr/>
          </p:nvSpPr>
          <p:spPr>
            <a:xfrm>
              <a:off x="4444865" y="4226919"/>
              <a:ext cx="4269475" cy="492443"/>
            </a:xfrm>
            <a:prstGeom prst="rect">
              <a:avLst/>
            </a:prstGeom>
            <a:noFill/>
          </p:spPr>
          <p:txBody>
            <a:bodyPr wrap="square" rtlCol="0">
              <a:spAutoFit/>
            </a:bodyPr>
            <a:lstStyle/>
            <a:p>
              <a:pPr algn="ctr">
                <a:spcAft>
                  <a:spcPts val="1200"/>
                </a:spcAft>
              </a:pPr>
              <a:r>
                <a:rPr lang="en-US" sz="2600" dirty="0">
                  <a:latin typeface="Helvetica "/>
                </a:rPr>
                <a:t>A Walk Through Dementia</a:t>
              </a:r>
            </a:p>
          </p:txBody>
        </p:sp>
        <p:sp>
          <p:nvSpPr>
            <p:cNvPr id="19" name="TextBox 18"/>
            <p:cNvSpPr txBox="1"/>
            <p:nvPr/>
          </p:nvSpPr>
          <p:spPr>
            <a:xfrm>
              <a:off x="4615096" y="4719362"/>
              <a:ext cx="6677739" cy="1019253"/>
            </a:xfrm>
            <a:prstGeom prst="rect">
              <a:avLst/>
            </a:prstGeom>
            <a:noFill/>
          </p:spPr>
          <p:txBody>
            <a:bodyPr wrap="square" rtlCol="0">
              <a:spAutoFit/>
            </a:bodyPr>
            <a:lstStyle/>
            <a:p>
              <a:pPr algn="just">
                <a:lnSpc>
                  <a:spcPct val="130000"/>
                </a:lnSpc>
              </a:pPr>
              <a:r>
                <a:rPr lang="en-US" sz="1600" dirty="0">
                  <a:latin typeface="Helvetica Neue"/>
                </a:rPr>
                <a:t>Application brings out Virtual Reality experience to the user. Another objective of this project was trying to recreate what persons with dementia see and how they feel</a:t>
              </a:r>
            </a:p>
          </p:txBody>
        </p:sp>
      </p:grpSp>
      <p:grpSp>
        <p:nvGrpSpPr>
          <p:cNvPr id="6" name="Group 5">
            <a:extLst>
              <a:ext uri="{FF2B5EF4-FFF2-40B4-BE49-F238E27FC236}">
                <a16:creationId xmlns:a16="http://schemas.microsoft.com/office/drawing/2014/main" id="{427B3BF2-D0DB-49C1-87D8-E20EFABED089}"/>
              </a:ext>
            </a:extLst>
          </p:cNvPr>
          <p:cNvGrpSpPr/>
          <p:nvPr/>
        </p:nvGrpSpPr>
        <p:grpSpPr>
          <a:xfrm>
            <a:off x="4424021" y="3017207"/>
            <a:ext cx="6847975" cy="1123976"/>
            <a:chOff x="4444865" y="2800549"/>
            <a:chExt cx="6847975" cy="1137383"/>
          </a:xfrm>
        </p:grpSpPr>
        <p:sp>
          <p:nvSpPr>
            <p:cNvPr id="21" name="TextBox 20"/>
            <p:cNvSpPr txBox="1"/>
            <p:nvPr/>
          </p:nvSpPr>
          <p:spPr>
            <a:xfrm>
              <a:off x="4444865" y="2800549"/>
              <a:ext cx="3708537" cy="461665"/>
            </a:xfrm>
            <a:prstGeom prst="rect">
              <a:avLst/>
            </a:prstGeom>
            <a:noFill/>
          </p:spPr>
          <p:txBody>
            <a:bodyPr wrap="square" rtlCol="0">
              <a:spAutoFit/>
            </a:bodyPr>
            <a:lstStyle/>
            <a:p>
              <a:pPr algn="ctr">
                <a:spcAft>
                  <a:spcPts val="1200"/>
                </a:spcAft>
              </a:pPr>
              <a:r>
                <a:rPr lang="en-US" sz="2400" dirty="0">
                  <a:latin typeface="Helvetica "/>
                </a:rPr>
                <a:t>Dementia Guide Expert</a:t>
              </a:r>
            </a:p>
          </p:txBody>
        </p:sp>
        <p:sp>
          <p:nvSpPr>
            <p:cNvPr id="22" name="TextBox 21"/>
            <p:cNvSpPr txBox="1"/>
            <p:nvPr/>
          </p:nvSpPr>
          <p:spPr>
            <a:xfrm>
              <a:off x="4615097" y="3238766"/>
              <a:ext cx="6677743" cy="699166"/>
            </a:xfrm>
            <a:prstGeom prst="rect">
              <a:avLst/>
            </a:prstGeom>
            <a:noFill/>
          </p:spPr>
          <p:txBody>
            <a:bodyPr wrap="square" rtlCol="0">
              <a:spAutoFit/>
            </a:bodyPr>
            <a:lstStyle/>
            <a:p>
              <a:pPr algn="just">
                <a:lnSpc>
                  <a:spcPct val="130000"/>
                </a:lnSpc>
              </a:pPr>
              <a:r>
                <a:rPr lang="en-US" sz="1600" dirty="0">
                  <a:latin typeface="Helvetica Neue"/>
                </a:rPr>
                <a:t>This application is a personal guide mobile application targeted for the family, friends and care takers looking after people with Dementia.</a:t>
              </a:r>
            </a:p>
          </p:txBody>
        </p:sp>
      </p:grpSp>
    </p:spTree>
    <p:custDataLst>
      <p:tags r:id="rId1"/>
    </p:custDataLst>
    <p:extLst>
      <p:ext uri="{BB962C8B-B14F-4D97-AF65-F5344CB8AC3E}">
        <p14:creationId xmlns:p14="http://schemas.microsoft.com/office/powerpoint/2010/main" val="17623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956358" y="368482"/>
            <a:ext cx="4028882" cy="549275"/>
          </a:xfrm>
          <a:solidFill>
            <a:srgbClr val="1F4E79"/>
          </a:solidFill>
          <a:ln>
            <a:solidFill>
              <a:srgbClr val="1F4E79"/>
            </a:solidFill>
          </a:ln>
          <a:effectLst>
            <a:outerShdw blurRad="50800" dist="38100" dir="5400000" algn="t" rotWithShape="0">
              <a:prstClr val="black">
                <a:alpha val="40000"/>
              </a:prstClr>
            </a:outerShdw>
          </a:effectLst>
        </p:spPr>
        <p:txBody>
          <a:bodyPr>
            <a:noAutofit/>
          </a:bodyPr>
          <a:lstStyle/>
          <a:p>
            <a:pPr algn="ctr">
              <a:lnSpc>
                <a:spcPct val="100000"/>
              </a:lnSpc>
            </a:pPr>
            <a:r>
              <a:rPr lang="en-US" sz="3200" dirty="0">
                <a:solidFill>
                  <a:schemeClr val="bg1"/>
                </a:solidFill>
                <a:latin typeface="Helvetica" panose="020B0604020202020204" pitchFamily="34" charset="0"/>
                <a:cs typeface="Helvetica" panose="020B0604020202020204" pitchFamily="34" charset="0"/>
              </a:rPr>
              <a:t>Project Methodology</a:t>
            </a:r>
          </a:p>
        </p:txBody>
      </p:sp>
      <p:sp>
        <p:nvSpPr>
          <p:cNvPr id="5" name="Slide Number Placeholder 4"/>
          <p:cNvSpPr>
            <a:spLocks noGrp="1"/>
          </p:cNvSpPr>
          <p:nvPr>
            <p:ph type="sldNum" sz="quarter" idx="12"/>
          </p:nvPr>
        </p:nvSpPr>
        <p:spPr/>
        <p:txBody>
          <a:bodyPr>
            <a:normAutofit/>
          </a:bodyPr>
          <a:lstStyle/>
          <a:p>
            <a:fld id="{03F72C40-69B1-4004-9DDC-1C15ADD2C50E}" type="slidenum">
              <a:rPr lang="en-GB" smtClean="0">
                <a:solidFill>
                  <a:schemeClr val="tx1"/>
                </a:solidFill>
              </a:rPr>
              <a:t>7</a:t>
            </a:fld>
            <a:endParaRPr lang="en-GB">
              <a:solidFill>
                <a:schemeClr val="tx1"/>
              </a:solidFill>
            </a:endParaRPr>
          </a:p>
        </p:txBody>
      </p:sp>
      <p:sp>
        <p:nvSpPr>
          <p:cNvPr id="13" name="Rectangle 12"/>
          <p:cNvSpPr/>
          <p:nvPr/>
        </p:nvSpPr>
        <p:spPr>
          <a:xfrm>
            <a:off x="7295949" y="0"/>
            <a:ext cx="4896051"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p:cNvSpPr txBox="1"/>
          <p:nvPr/>
        </p:nvSpPr>
        <p:spPr>
          <a:xfrm>
            <a:off x="7703550" y="136525"/>
            <a:ext cx="4211640" cy="954107"/>
          </a:xfrm>
          <a:prstGeom prst="rect">
            <a:avLst/>
          </a:prstGeom>
          <a:noFill/>
        </p:spPr>
        <p:txBody>
          <a:bodyPr wrap="square" rtlCol="0">
            <a:spAutoFit/>
          </a:bodyPr>
          <a:lstStyle/>
          <a:p>
            <a:pPr>
              <a:spcAft>
                <a:spcPts val="1200"/>
              </a:spcAft>
            </a:pPr>
            <a:r>
              <a:rPr lang="en-US" sz="2800" dirty="0">
                <a:solidFill>
                  <a:schemeClr val="bg1"/>
                </a:solidFill>
                <a:latin typeface="Helvetica" panose="020B0604020202020204" pitchFamily="34" charset="0"/>
                <a:cs typeface="Helvetica" panose="020B0604020202020204" pitchFamily="34" charset="0"/>
              </a:rPr>
              <a:t>Agile Software Development Lifecycle</a:t>
            </a:r>
          </a:p>
        </p:txBody>
      </p:sp>
      <p:grpSp>
        <p:nvGrpSpPr>
          <p:cNvPr id="14" name="Group 13">
            <a:extLst>
              <a:ext uri="{FF2B5EF4-FFF2-40B4-BE49-F238E27FC236}">
                <a16:creationId xmlns:a16="http://schemas.microsoft.com/office/drawing/2014/main" id="{9D174CAB-5BE3-4EE5-B5F4-54829DBFDDFD}"/>
              </a:ext>
            </a:extLst>
          </p:cNvPr>
          <p:cNvGrpSpPr/>
          <p:nvPr/>
        </p:nvGrpSpPr>
        <p:grpSpPr>
          <a:xfrm>
            <a:off x="701310" y="1615241"/>
            <a:ext cx="2854679" cy="2092396"/>
            <a:chOff x="701310" y="1799799"/>
            <a:chExt cx="2854679" cy="2092396"/>
          </a:xfrm>
        </p:grpSpPr>
        <p:sp>
          <p:nvSpPr>
            <p:cNvPr id="7" name="TextBox 6"/>
            <p:cNvSpPr txBox="1"/>
            <p:nvPr/>
          </p:nvSpPr>
          <p:spPr>
            <a:xfrm>
              <a:off x="701311" y="1799799"/>
              <a:ext cx="2409805" cy="523220"/>
            </a:xfrm>
            <a:prstGeom prst="rect">
              <a:avLst/>
            </a:prstGeom>
            <a:noFill/>
          </p:spPr>
          <p:txBody>
            <a:bodyPr wrap="square" rtlCol="0">
              <a:spAutoFit/>
            </a:bodyPr>
            <a:lstStyle/>
            <a:p>
              <a:pPr>
                <a:spcAft>
                  <a:spcPts val="1200"/>
                </a:spcAft>
              </a:pPr>
              <a:r>
                <a:rPr lang="en-US" sz="2800" dirty="0">
                  <a:latin typeface="Helvetica "/>
                </a:rPr>
                <a:t>Requirements</a:t>
              </a:r>
              <a:endParaRPr lang="en-US" dirty="0">
                <a:latin typeface="Helvetica "/>
              </a:endParaRPr>
            </a:p>
          </p:txBody>
        </p:sp>
        <p:sp>
          <p:nvSpPr>
            <p:cNvPr id="8" name="TextBox 7"/>
            <p:cNvSpPr txBox="1"/>
            <p:nvPr/>
          </p:nvSpPr>
          <p:spPr>
            <a:xfrm>
              <a:off x="701310" y="2384410"/>
              <a:ext cx="2854679" cy="1507785"/>
            </a:xfrm>
            <a:prstGeom prst="rect">
              <a:avLst/>
            </a:prstGeom>
            <a:noFill/>
          </p:spPr>
          <p:txBody>
            <a:bodyPr wrap="square" rtlCol="0">
              <a:spAutoFit/>
            </a:bodyPr>
            <a:lstStyle/>
            <a:p>
              <a:pPr algn="just">
                <a:lnSpc>
                  <a:spcPct val="130000"/>
                </a:lnSpc>
              </a:pPr>
              <a:r>
                <a:rPr lang="en-US" sz="1200" dirty="0">
                  <a:latin typeface="Helvetica Neue"/>
                </a:rPr>
                <a:t>Requirement analysis was carried out initially through the literature review of previous work related, while a market research conducted; confirmed the target demographic and their preferences.</a:t>
              </a:r>
            </a:p>
          </p:txBody>
        </p:sp>
      </p:grpSp>
      <p:grpSp>
        <p:nvGrpSpPr>
          <p:cNvPr id="16" name="Group 15">
            <a:extLst>
              <a:ext uri="{FF2B5EF4-FFF2-40B4-BE49-F238E27FC236}">
                <a16:creationId xmlns:a16="http://schemas.microsoft.com/office/drawing/2014/main" id="{D355A7CD-8212-4C62-B897-9775C17C1A4A}"/>
              </a:ext>
            </a:extLst>
          </p:cNvPr>
          <p:cNvGrpSpPr/>
          <p:nvPr/>
        </p:nvGrpSpPr>
        <p:grpSpPr>
          <a:xfrm>
            <a:off x="3986446" y="1615241"/>
            <a:ext cx="2739450" cy="1876633"/>
            <a:chOff x="3986446" y="1799799"/>
            <a:chExt cx="2739450" cy="1876633"/>
          </a:xfrm>
        </p:grpSpPr>
        <p:sp>
          <p:nvSpPr>
            <p:cNvPr id="26" name="TextBox 25"/>
            <p:cNvSpPr txBox="1"/>
            <p:nvPr/>
          </p:nvSpPr>
          <p:spPr>
            <a:xfrm>
              <a:off x="3991037" y="1799799"/>
              <a:ext cx="1790100" cy="523220"/>
            </a:xfrm>
            <a:prstGeom prst="rect">
              <a:avLst/>
            </a:prstGeom>
            <a:noFill/>
          </p:spPr>
          <p:txBody>
            <a:bodyPr wrap="square" rtlCol="0">
              <a:spAutoFit/>
            </a:bodyPr>
            <a:lstStyle/>
            <a:p>
              <a:pPr algn="ctr">
                <a:spcAft>
                  <a:spcPts val="1200"/>
                </a:spcAft>
              </a:pPr>
              <a:r>
                <a:rPr lang="en-US" sz="2800" dirty="0">
                  <a:latin typeface="Helvetica "/>
                </a:rPr>
                <a:t>Designing</a:t>
              </a:r>
              <a:endParaRPr lang="en-US" dirty="0">
                <a:latin typeface="Helvetica "/>
              </a:endParaRPr>
            </a:p>
          </p:txBody>
        </p:sp>
        <p:sp>
          <p:nvSpPr>
            <p:cNvPr id="28" name="TextBox 27"/>
            <p:cNvSpPr txBox="1"/>
            <p:nvPr/>
          </p:nvSpPr>
          <p:spPr>
            <a:xfrm>
              <a:off x="3986446" y="2408713"/>
              <a:ext cx="2739450" cy="1267719"/>
            </a:xfrm>
            <a:prstGeom prst="rect">
              <a:avLst/>
            </a:prstGeom>
            <a:noFill/>
          </p:spPr>
          <p:txBody>
            <a:bodyPr wrap="square" rtlCol="0">
              <a:spAutoFit/>
            </a:bodyPr>
            <a:lstStyle/>
            <a:p>
              <a:pPr algn="just">
                <a:lnSpc>
                  <a:spcPct val="130000"/>
                </a:lnSpc>
              </a:pPr>
              <a:r>
                <a:rPr lang="en-US" sz="1200" dirty="0">
                  <a:latin typeface="Helvetica Neue"/>
                </a:rPr>
                <a:t>Utilizing UML diagrams, the behavior of the expected system was finalized while the product with the functional logic being based on idea of Artificial Intelligence.</a:t>
              </a:r>
            </a:p>
          </p:txBody>
        </p:sp>
      </p:grpSp>
      <p:grpSp>
        <p:nvGrpSpPr>
          <p:cNvPr id="11" name="Group 10">
            <a:extLst>
              <a:ext uri="{FF2B5EF4-FFF2-40B4-BE49-F238E27FC236}">
                <a16:creationId xmlns:a16="http://schemas.microsoft.com/office/drawing/2014/main" id="{8B7093C8-8C94-494C-A593-513CE7EB4218}"/>
              </a:ext>
            </a:extLst>
          </p:cNvPr>
          <p:cNvGrpSpPr/>
          <p:nvPr/>
        </p:nvGrpSpPr>
        <p:grpSpPr>
          <a:xfrm>
            <a:off x="670470" y="4005069"/>
            <a:ext cx="2885522" cy="2092396"/>
            <a:chOff x="670470" y="4189627"/>
            <a:chExt cx="2885522" cy="2092396"/>
          </a:xfrm>
        </p:grpSpPr>
        <p:sp>
          <p:nvSpPr>
            <p:cNvPr id="29" name="TextBox 28"/>
            <p:cNvSpPr txBox="1"/>
            <p:nvPr/>
          </p:nvSpPr>
          <p:spPr>
            <a:xfrm>
              <a:off x="670470" y="4189627"/>
              <a:ext cx="2681654" cy="523220"/>
            </a:xfrm>
            <a:prstGeom prst="rect">
              <a:avLst/>
            </a:prstGeom>
            <a:noFill/>
          </p:spPr>
          <p:txBody>
            <a:bodyPr wrap="square" rtlCol="0">
              <a:spAutoFit/>
            </a:bodyPr>
            <a:lstStyle/>
            <a:p>
              <a:pPr algn="ctr">
                <a:spcAft>
                  <a:spcPts val="1200"/>
                </a:spcAft>
              </a:pPr>
              <a:r>
                <a:rPr lang="en-US" sz="2800" dirty="0">
                  <a:latin typeface="Helvetica" panose="020B0604020202020204" pitchFamily="34" charset="0"/>
                  <a:cs typeface="Helvetica" panose="020B0604020202020204" pitchFamily="34" charset="0"/>
                </a:rPr>
                <a:t>Implementation</a:t>
              </a:r>
              <a:endParaRPr lang="en-US" dirty="0">
                <a:latin typeface="Helvetica" panose="020B0604020202020204" pitchFamily="34" charset="0"/>
                <a:cs typeface="Helvetica" panose="020B0604020202020204" pitchFamily="34" charset="0"/>
              </a:endParaRPr>
            </a:p>
          </p:txBody>
        </p:sp>
        <p:sp>
          <p:nvSpPr>
            <p:cNvPr id="35" name="TextBox 34"/>
            <p:cNvSpPr txBox="1"/>
            <p:nvPr/>
          </p:nvSpPr>
          <p:spPr>
            <a:xfrm>
              <a:off x="701312" y="4774238"/>
              <a:ext cx="2854680" cy="1507785"/>
            </a:xfrm>
            <a:prstGeom prst="rect">
              <a:avLst/>
            </a:prstGeom>
            <a:noFill/>
          </p:spPr>
          <p:txBody>
            <a:bodyPr wrap="square" rtlCol="0">
              <a:spAutoFit/>
            </a:bodyPr>
            <a:lstStyle/>
            <a:p>
              <a:pPr algn="just">
                <a:lnSpc>
                  <a:spcPct val="130000"/>
                </a:lnSpc>
              </a:pPr>
              <a:r>
                <a:rPr lang="en-US" sz="1200" dirty="0">
                  <a:latin typeface="Helvetica Neue"/>
                </a:rPr>
                <a:t>Dementia Care was implemented on the android mobile platform using Android Studio and Google’s Firebase with Java being the programming language of choice. AI chatbot as built in  PyCharm with Python language</a:t>
              </a:r>
            </a:p>
          </p:txBody>
        </p:sp>
      </p:grpSp>
      <p:grpSp>
        <p:nvGrpSpPr>
          <p:cNvPr id="10" name="Group 9">
            <a:extLst>
              <a:ext uri="{FF2B5EF4-FFF2-40B4-BE49-F238E27FC236}">
                <a16:creationId xmlns:a16="http://schemas.microsoft.com/office/drawing/2014/main" id="{BAF3099B-FA35-488E-95D9-E98A887FCE99}"/>
              </a:ext>
            </a:extLst>
          </p:cNvPr>
          <p:cNvGrpSpPr/>
          <p:nvPr/>
        </p:nvGrpSpPr>
        <p:grpSpPr>
          <a:xfrm>
            <a:off x="3986446" y="4008799"/>
            <a:ext cx="2739450" cy="2088666"/>
            <a:chOff x="3986446" y="4193357"/>
            <a:chExt cx="2739450" cy="2088666"/>
          </a:xfrm>
        </p:grpSpPr>
        <p:sp>
          <p:nvSpPr>
            <p:cNvPr id="36" name="TextBox 35"/>
            <p:cNvSpPr txBox="1"/>
            <p:nvPr/>
          </p:nvSpPr>
          <p:spPr>
            <a:xfrm>
              <a:off x="3986446" y="4193357"/>
              <a:ext cx="1315316" cy="523220"/>
            </a:xfrm>
            <a:prstGeom prst="rect">
              <a:avLst/>
            </a:prstGeom>
            <a:noFill/>
          </p:spPr>
          <p:txBody>
            <a:bodyPr wrap="square" rtlCol="0">
              <a:spAutoFit/>
            </a:bodyPr>
            <a:lstStyle/>
            <a:p>
              <a:pPr algn="ctr">
                <a:spcAft>
                  <a:spcPts val="1200"/>
                </a:spcAft>
              </a:pPr>
              <a:r>
                <a:rPr lang="en-US" sz="2800" dirty="0">
                  <a:latin typeface="Helvetica "/>
                </a:rPr>
                <a:t>Quality</a:t>
              </a:r>
              <a:endParaRPr lang="en-US" dirty="0">
                <a:latin typeface="Helvetica "/>
              </a:endParaRPr>
            </a:p>
          </p:txBody>
        </p:sp>
        <p:sp>
          <p:nvSpPr>
            <p:cNvPr id="37" name="TextBox 36"/>
            <p:cNvSpPr txBox="1"/>
            <p:nvPr/>
          </p:nvSpPr>
          <p:spPr>
            <a:xfrm>
              <a:off x="4006790" y="4774238"/>
              <a:ext cx="2719106" cy="1507785"/>
            </a:xfrm>
            <a:prstGeom prst="rect">
              <a:avLst/>
            </a:prstGeom>
            <a:noFill/>
          </p:spPr>
          <p:txBody>
            <a:bodyPr wrap="square" rtlCol="0">
              <a:spAutoFit/>
            </a:bodyPr>
            <a:lstStyle/>
            <a:p>
              <a:pPr algn="just">
                <a:lnSpc>
                  <a:spcPct val="130000"/>
                </a:lnSpc>
              </a:pPr>
              <a:r>
                <a:rPr lang="en-US" sz="1200" dirty="0">
                  <a:latin typeface="Helvetica Neue"/>
                </a:rPr>
                <a:t>Each monthly supervisor meeting and the Agile software development lifecycle itself accounted up for a respectable quality assurance in terms of producing an acceptable final delivery.</a:t>
              </a:r>
            </a:p>
          </p:txBody>
        </p:sp>
      </p:grpSp>
      <p:grpSp>
        <p:nvGrpSpPr>
          <p:cNvPr id="20" name="Group 19">
            <a:extLst>
              <a:ext uri="{FF2B5EF4-FFF2-40B4-BE49-F238E27FC236}">
                <a16:creationId xmlns:a16="http://schemas.microsoft.com/office/drawing/2014/main" id="{9489B775-C5DE-48B0-B718-F4CF686CD4DB}"/>
              </a:ext>
            </a:extLst>
          </p:cNvPr>
          <p:cNvGrpSpPr/>
          <p:nvPr/>
        </p:nvGrpSpPr>
        <p:grpSpPr>
          <a:xfrm>
            <a:off x="7309107" y="1153646"/>
            <a:ext cx="4882893" cy="4836094"/>
            <a:chOff x="9447318" y="19326171"/>
            <a:chExt cx="11564768" cy="9426897"/>
          </a:xfrm>
        </p:grpSpPr>
        <p:graphicFrame>
          <p:nvGraphicFramePr>
            <p:cNvPr id="21" name="Diagram 20">
              <a:extLst>
                <a:ext uri="{FF2B5EF4-FFF2-40B4-BE49-F238E27FC236}">
                  <a16:creationId xmlns:a16="http://schemas.microsoft.com/office/drawing/2014/main" id="{12CB0316-53A1-4D04-A970-2599AE2961BD}"/>
                </a:ext>
              </a:extLst>
            </p:cNvPr>
            <p:cNvGraphicFramePr/>
            <p:nvPr>
              <p:extLst>
                <p:ext uri="{D42A27DB-BD31-4B8C-83A1-F6EECF244321}">
                  <p14:modId xmlns:p14="http://schemas.microsoft.com/office/powerpoint/2010/main" val="237441906"/>
                </p:ext>
              </p:extLst>
            </p:nvPr>
          </p:nvGraphicFramePr>
          <p:xfrm>
            <a:off x="9447318" y="19326171"/>
            <a:ext cx="11564768" cy="942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28222074-82DD-4F1F-AF2A-638FE04E8AD5}"/>
                </a:ext>
              </a:extLst>
            </p:cNvPr>
            <p:cNvSpPr txBox="1"/>
            <p:nvPr/>
          </p:nvSpPr>
          <p:spPr>
            <a:xfrm>
              <a:off x="10608891" y="22947357"/>
              <a:ext cx="8324563" cy="2789732"/>
            </a:xfrm>
            <a:prstGeom prst="rect">
              <a:avLst/>
            </a:prstGeom>
            <a:noFill/>
          </p:spPr>
          <p:txBody>
            <a:bodyPr wrap="square" rtlCol="0">
              <a:spAutoFit/>
            </a:bodyPr>
            <a:lstStyle/>
            <a:p>
              <a:pPr marL="457200" lvl="0" algn="ctr" defTabSz="2139605">
                <a:defRPr/>
              </a:pPr>
              <a:r>
                <a:rPr lang="en-US" sz="2800" b="1" dirty="0">
                  <a:solidFill>
                    <a:schemeClr val="bg1"/>
                  </a:solidFill>
                </a:rPr>
                <a:t> </a:t>
              </a:r>
              <a:r>
                <a:rPr lang="en-US" sz="2000" b="1" dirty="0">
                  <a:solidFill>
                    <a:schemeClr val="bg1"/>
                  </a:solidFill>
                </a:rPr>
                <a:t>Methodology</a:t>
              </a:r>
            </a:p>
            <a:p>
              <a:pPr marL="457200" lvl="0" algn="ctr" defTabSz="2139605">
                <a:defRPr/>
              </a:pPr>
              <a:r>
                <a:rPr lang="en-US" sz="1200" b="1" dirty="0">
                  <a:solidFill>
                    <a:schemeClr val="bg1"/>
                  </a:solidFill>
                </a:rPr>
                <a:t>• Distinctive functionalities of </a:t>
              </a:r>
            </a:p>
            <a:p>
              <a:pPr marL="457200" lvl="0" algn="ctr" defTabSz="2139605">
                <a:defRPr/>
              </a:pPr>
              <a:r>
                <a:rPr lang="en-US" sz="1200" b="1" dirty="0">
                  <a:solidFill>
                    <a:schemeClr val="bg1"/>
                  </a:solidFill>
                </a:rPr>
                <a:t>the application was divided</a:t>
              </a:r>
            </a:p>
            <a:p>
              <a:pPr marL="457200" lvl="0" algn="ctr" defTabSz="2139605">
                <a:defRPr/>
              </a:pPr>
              <a:r>
                <a:rPr lang="en-US" sz="1200" b="1" dirty="0">
                  <a:solidFill>
                    <a:schemeClr val="bg1"/>
                  </a:solidFill>
                </a:rPr>
                <a:t>and implemented</a:t>
              </a:r>
            </a:p>
            <a:p>
              <a:pPr marL="457200" lvl="0" algn="ctr" defTabSz="2139605">
                <a:defRPr/>
              </a:pPr>
              <a:r>
                <a:rPr lang="en-US" sz="1200" b="1" dirty="0">
                  <a:solidFill>
                    <a:schemeClr val="bg1"/>
                  </a:solidFill>
                </a:rPr>
                <a:t>separately</a:t>
              </a:r>
            </a:p>
            <a:p>
              <a:endParaRPr lang="en-US" sz="1100" dirty="0">
                <a:solidFill>
                  <a:schemeClr val="bg1"/>
                </a:solidFill>
              </a:endParaRPr>
            </a:p>
          </p:txBody>
        </p:sp>
      </p:grpSp>
      <p:sp>
        <p:nvSpPr>
          <p:cNvPr id="23" name="Slide Number Placeholder 1">
            <a:extLst>
              <a:ext uri="{FF2B5EF4-FFF2-40B4-BE49-F238E27FC236}">
                <a16:creationId xmlns:a16="http://schemas.microsoft.com/office/drawing/2014/main" id="{9A4F55E1-947F-41AB-93B0-E9F6988C3FF4}"/>
              </a:ext>
            </a:extLst>
          </p:cNvPr>
          <p:cNvSpPr txBox="1">
            <a:spLocks/>
          </p:cNvSpPr>
          <p:nvPr/>
        </p:nvSpPr>
        <p:spPr>
          <a:xfrm>
            <a:off x="10575586" y="6508750"/>
            <a:ext cx="625813"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F72C40-69B1-4004-9DDC-1C15ADD2C50E}" type="slidenum">
              <a:rPr lang="en-GB" smtClean="0"/>
              <a:pPr/>
              <a:t>7</a:t>
            </a:fld>
            <a:endParaRPr lang="en-GB" dirty="0"/>
          </a:p>
        </p:txBody>
      </p:sp>
    </p:spTree>
    <p:custDataLst>
      <p:tags r:id="rId1"/>
    </p:custDataLst>
    <p:extLst>
      <p:ext uri="{BB962C8B-B14F-4D97-AF65-F5344CB8AC3E}">
        <p14:creationId xmlns:p14="http://schemas.microsoft.com/office/powerpoint/2010/main" val="32158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1074217" y="342105"/>
            <a:ext cx="1704731"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fontScale="90000"/>
          </a:bodyPr>
          <a:lstStyle/>
          <a:p>
            <a:pPr algn="ctr"/>
            <a:r>
              <a:rPr lang="en-US" sz="3200" dirty="0">
                <a:solidFill>
                  <a:schemeClr val="bg1"/>
                </a:solidFill>
                <a:latin typeface="Helvetica" panose="020B0604020202020204" pitchFamily="34" charset="0"/>
                <a:cs typeface="Helvetica" panose="020B0604020202020204" pitchFamily="34" charset="0"/>
              </a:rPr>
              <a:t>Features</a:t>
            </a:r>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8</a:t>
            </a:fld>
            <a:endParaRPr lang="en-GB"/>
          </a:p>
        </p:txBody>
      </p:sp>
      <p:sp>
        <p:nvSpPr>
          <p:cNvPr id="14" name="TextBox 13"/>
          <p:cNvSpPr txBox="1"/>
          <p:nvPr/>
        </p:nvSpPr>
        <p:spPr>
          <a:xfrm>
            <a:off x="492369" y="1836203"/>
            <a:ext cx="7094415" cy="4355038"/>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sz="1700" dirty="0">
                <a:latin typeface="Helvetica Neue"/>
              </a:rPr>
              <a:t>User can enter their credentials in Login Interface to enter to the system</a:t>
            </a:r>
          </a:p>
          <a:p>
            <a:pPr marL="285750" indent="-285750">
              <a:spcAft>
                <a:spcPts val="1200"/>
              </a:spcAft>
              <a:buFont typeface="Wingdings" panose="05000000000000000000" pitchFamily="2" charset="2"/>
              <a:buChar char="§"/>
            </a:pPr>
            <a:r>
              <a:rPr lang="en-US" sz="1700" dirty="0">
                <a:latin typeface="Helvetica Neue"/>
              </a:rPr>
              <a:t>New user can registered in to the system using Registration Interface</a:t>
            </a:r>
          </a:p>
          <a:p>
            <a:pPr marL="285750" indent="-285750">
              <a:spcAft>
                <a:spcPts val="1200"/>
              </a:spcAft>
              <a:buFont typeface="Wingdings" panose="05000000000000000000" pitchFamily="2" charset="2"/>
              <a:buChar char="§"/>
            </a:pPr>
            <a:r>
              <a:rPr lang="en-US" sz="1700" dirty="0">
                <a:latin typeface="Helvetica Neue"/>
              </a:rPr>
              <a:t>Dashboard Interface</a:t>
            </a:r>
          </a:p>
          <a:p>
            <a:pPr marL="285750" indent="-285750">
              <a:spcAft>
                <a:spcPts val="1200"/>
              </a:spcAft>
              <a:buFont typeface="Wingdings" panose="05000000000000000000" pitchFamily="2" charset="2"/>
              <a:buChar char="§"/>
            </a:pPr>
            <a:r>
              <a:rPr lang="en-US" sz="1700" dirty="0">
                <a:latin typeface="Helvetica Neue"/>
              </a:rPr>
              <a:t>User can View their profile </a:t>
            </a:r>
          </a:p>
          <a:p>
            <a:pPr marL="285750" indent="-285750">
              <a:spcAft>
                <a:spcPts val="1200"/>
              </a:spcAft>
              <a:buFont typeface="Wingdings" panose="05000000000000000000" pitchFamily="2" charset="2"/>
              <a:buChar char="§"/>
            </a:pPr>
            <a:r>
              <a:rPr lang="en-US" sz="1700" dirty="0">
                <a:latin typeface="Helvetica Neue"/>
              </a:rPr>
              <a:t>User can engage with Recognizing colors activity</a:t>
            </a:r>
          </a:p>
          <a:p>
            <a:pPr marL="285750" indent="-285750">
              <a:spcAft>
                <a:spcPts val="1200"/>
              </a:spcAft>
              <a:buFont typeface="Wingdings" panose="05000000000000000000" pitchFamily="2" charset="2"/>
              <a:buChar char="§"/>
            </a:pPr>
            <a:r>
              <a:rPr lang="en-US" sz="1700" dirty="0">
                <a:latin typeface="Helvetica Neue"/>
              </a:rPr>
              <a:t>User can engage with Recall items activity</a:t>
            </a:r>
          </a:p>
          <a:p>
            <a:pPr marL="285750" indent="-285750">
              <a:spcAft>
                <a:spcPts val="1200"/>
              </a:spcAft>
              <a:buFont typeface="Wingdings" panose="05000000000000000000" pitchFamily="2" charset="2"/>
              <a:buChar char="§"/>
            </a:pPr>
            <a:r>
              <a:rPr lang="en-US" sz="1700" dirty="0">
                <a:latin typeface="Helvetica Neue"/>
              </a:rPr>
              <a:t>User can use AI chatbot get help</a:t>
            </a:r>
          </a:p>
          <a:p>
            <a:pPr marL="285750" indent="-285750">
              <a:spcAft>
                <a:spcPts val="1200"/>
              </a:spcAft>
              <a:buFont typeface="Wingdings" panose="05000000000000000000" pitchFamily="2" charset="2"/>
              <a:buChar char="§"/>
            </a:pPr>
            <a:r>
              <a:rPr lang="en-US" sz="1700" dirty="0">
                <a:latin typeface="Helvetica Neue"/>
              </a:rPr>
              <a:t>To-do list Interface</a:t>
            </a:r>
          </a:p>
          <a:p>
            <a:pPr marL="285750" indent="-285750">
              <a:spcAft>
                <a:spcPts val="1200"/>
              </a:spcAft>
              <a:buFont typeface="Wingdings" panose="05000000000000000000" pitchFamily="2" charset="2"/>
              <a:buChar char="§"/>
            </a:pPr>
            <a:r>
              <a:rPr lang="en-US" sz="1700" dirty="0">
                <a:latin typeface="Helvetica Neue"/>
              </a:rPr>
              <a:t>Reminder Interface</a:t>
            </a:r>
          </a:p>
          <a:p>
            <a:pPr marL="285750" indent="-285750">
              <a:spcAft>
                <a:spcPts val="1200"/>
              </a:spcAft>
              <a:buFont typeface="Wingdings" panose="05000000000000000000" pitchFamily="2" charset="2"/>
              <a:buChar char="§"/>
            </a:pPr>
            <a:r>
              <a:rPr lang="en-US" sz="1700" dirty="0">
                <a:latin typeface="Helvetica Neue"/>
              </a:rPr>
              <a:t>Music Player</a:t>
            </a:r>
          </a:p>
        </p:txBody>
      </p:sp>
      <p:sp>
        <p:nvSpPr>
          <p:cNvPr id="15" name="TextBox 14"/>
          <p:cNvSpPr txBox="1"/>
          <p:nvPr/>
        </p:nvSpPr>
        <p:spPr>
          <a:xfrm>
            <a:off x="618455" y="1175927"/>
            <a:ext cx="6302461" cy="584775"/>
          </a:xfrm>
          <a:prstGeom prst="rect">
            <a:avLst/>
          </a:prstGeom>
          <a:noFill/>
        </p:spPr>
        <p:txBody>
          <a:bodyPr wrap="square" rtlCol="0">
            <a:spAutoFit/>
          </a:bodyPr>
          <a:lstStyle/>
          <a:p>
            <a:pPr algn="ctr">
              <a:spcAft>
                <a:spcPts val="1200"/>
              </a:spcAft>
            </a:pPr>
            <a:r>
              <a:rPr lang="en-US" sz="3200" dirty="0">
                <a:latin typeface="Helvetica" panose="020B0604020202020204" pitchFamily="34" charset="0"/>
                <a:cs typeface="Helvetica" panose="020B0604020202020204" pitchFamily="34" charset="0"/>
              </a:rPr>
              <a:t>Dementia Care Mobile Application</a:t>
            </a:r>
          </a:p>
        </p:txBody>
      </p:sp>
    </p:spTree>
    <p:custDataLst>
      <p:tags r:id="rId1"/>
    </p:custDataLst>
    <p:extLst>
      <p:ext uri="{BB962C8B-B14F-4D97-AF65-F5344CB8AC3E}">
        <p14:creationId xmlns:p14="http://schemas.microsoft.com/office/powerpoint/2010/main" val="370773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94508" y="1299346"/>
            <a:ext cx="3661380" cy="461665"/>
          </a:xfrm>
          <a:prstGeom prst="rect">
            <a:avLst/>
          </a:prstGeom>
          <a:solidFill>
            <a:schemeClr val="accent5">
              <a:lumMod val="75000"/>
            </a:schemeClr>
          </a:solidFill>
          <a:effectLst>
            <a:outerShdw blurRad="50800" dist="38100" dir="5400000" algn="t" rotWithShape="0">
              <a:prstClr val="black">
                <a:alpha val="40000"/>
              </a:prstClr>
            </a:outerShdw>
          </a:effectLst>
        </p:spPr>
        <p:txBody>
          <a:bodyPr wrap="square" rtlCol="0">
            <a:spAutoFit/>
          </a:bodyPr>
          <a:lstStyle/>
          <a:p>
            <a:pPr algn="ctr">
              <a:spcAft>
                <a:spcPts val="1200"/>
              </a:spcAft>
            </a:pPr>
            <a:r>
              <a:rPr lang="en-US" sz="2400" dirty="0">
                <a:solidFill>
                  <a:schemeClr val="bg1"/>
                </a:solidFill>
                <a:latin typeface="Helvetica" panose="020B0604020202020204" pitchFamily="34" charset="0"/>
                <a:cs typeface="Helvetica" panose="020B0604020202020204" pitchFamily="34" charset="0"/>
              </a:rPr>
              <a:t>Outcome of the Research</a:t>
            </a:r>
            <a:endParaRPr lang="en-US" sz="2800" dirty="0">
              <a:solidFill>
                <a:schemeClr val="bg1"/>
              </a:solidFill>
              <a:latin typeface="Helvetica" panose="020B0604020202020204" pitchFamily="34" charset="0"/>
              <a:cs typeface="Helvetica" panose="020B0604020202020204" pitchFamily="34" charset="0"/>
            </a:endParaRPr>
          </a:p>
        </p:txBody>
      </p:sp>
      <p:sp>
        <p:nvSpPr>
          <p:cNvPr id="9" name="Rectangle 8"/>
          <p:cNvSpPr/>
          <p:nvPr/>
        </p:nvSpPr>
        <p:spPr>
          <a:xfrm>
            <a:off x="617032" y="2085801"/>
            <a:ext cx="6043271" cy="646331"/>
          </a:xfrm>
          <a:prstGeom prst="rect">
            <a:avLst/>
          </a:prstGeom>
          <a:solidFill>
            <a:schemeClr val="bg1">
              <a:lumMod val="95000"/>
            </a:schemeClr>
          </a:solidFill>
        </p:spPr>
        <p:txBody>
          <a:bodyPr wrap="square">
            <a:spAutoFit/>
          </a:bodyPr>
          <a:lstStyle/>
          <a:p>
            <a:pPr lvl="0" algn="just"/>
            <a:r>
              <a:rPr lang="en-GB" dirty="0"/>
              <a:t>To Develop a mobile application to improve mental health and quality of life a person with Dementia.</a:t>
            </a:r>
          </a:p>
        </p:txBody>
      </p:sp>
      <p:sp>
        <p:nvSpPr>
          <p:cNvPr id="18" name="Title 1"/>
          <p:cNvSpPr txBox="1">
            <a:spLocks/>
          </p:cNvSpPr>
          <p:nvPr/>
        </p:nvSpPr>
        <p:spPr>
          <a:xfrm>
            <a:off x="994507" y="341515"/>
            <a:ext cx="1838340" cy="459691"/>
          </a:xfrm>
          <a:prstGeom prst="rect">
            <a:avLst/>
          </a:prstGeom>
          <a:solidFill>
            <a:srgbClr val="1F4E79"/>
          </a:solidFill>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Helvetica" panose="020B0604020202020204" pitchFamily="34" charset="0"/>
                <a:cs typeface="Helvetica" panose="020B0604020202020204" pitchFamily="34" charset="0"/>
              </a:rPr>
              <a:t>Solution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4865" y="1664207"/>
            <a:ext cx="4763203" cy="3175469"/>
          </a:xfrm>
          <a:prstGeom prst="rect">
            <a:avLst/>
          </a:prstGeom>
        </p:spPr>
      </p:pic>
      <p:sp>
        <p:nvSpPr>
          <p:cNvPr id="12" name="Content Placeholder 11">
            <a:extLst>
              <a:ext uri="{FF2B5EF4-FFF2-40B4-BE49-F238E27FC236}">
                <a16:creationId xmlns:a16="http://schemas.microsoft.com/office/drawing/2014/main" id="{017EE8DA-C33E-45F3-9B85-E067F13C14B2}"/>
              </a:ext>
            </a:extLst>
          </p:cNvPr>
          <p:cNvSpPr>
            <a:spLocks noGrp="1"/>
          </p:cNvSpPr>
          <p:nvPr>
            <p:ph sz="half" idx="1"/>
          </p:nvPr>
        </p:nvSpPr>
        <p:spPr>
          <a:xfrm>
            <a:off x="492369" y="3124034"/>
            <a:ext cx="5873154" cy="3016707"/>
          </a:xfrm>
        </p:spPr>
        <p:txBody>
          <a:bodyPr>
            <a:normAutofit fontScale="55000" lnSpcReduction="20000"/>
          </a:bodyPr>
          <a:lstStyle/>
          <a:p>
            <a:pPr algn="just">
              <a:lnSpc>
                <a:spcPct val="120000"/>
              </a:lnSpc>
            </a:pPr>
            <a:r>
              <a:rPr lang="en-GB" dirty="0">
                <a:latin typeface="Helvetica Neue"/>
              </a:rPr>
              <a:t>To Identify the patient’s attributes properly relating to Dementia which is suitable to the patient.</a:t>
            </a:r>
          </a:p>
          <a:p>
            <a:pPr algn="just">
              <a:lnSpc>
                <a:spcPct val="120000"/>
              </a:lnSpc>
            </a:pPr>
            <a:endParaRPr lang="en-GB" dirty="0">
              <a:latin typeface="Helvetica Neue"/>
            </a:endParaRPr>
          </a:p>
          <a:p>
            <a:pPr algn="just">
              <a:lnSpc>
                <a:spcPct val="120000"/>
              </a:lnSpc>
            </a:pPr>
            <a:r>
              <a:rPr lang="en-US" dirty="0">
                <a:latin typeface="Helvetica Neue"/>
              </a:rPr>
              <a:t>Artificial intelligent chatbot function which is help user to manage their tasks and daily activities easily.</a:t>
            </a:r>
          </a:p>
          <a:p>
            <a:pPr algn="just">
              <a:lnSpc>
                <a:spcPct val="120000"/>
              </a:lnSpc>
            </a:pPr>
            <a:endParaRPr lang="en-US" dirty="0">
              <a:latin typeface="Helvetica Neue"/>
            </a:endParaRPr>
          </a:p>
          <a:p>
            <a:pPr algn="just"/>
            <a:r>
              <a:rPr lang="en-US" dirty="0">
                <a:latin typeface="Helvetica Neue"/>
              </a:rPr>
              <a:t>Memory recovery activities</a:t>
            </a:r>
          </a:p>
          <a:p>
            <a:pPr marL="0" indent="0" algn="just">
              <a:buNone/>
            </a:pPr>
            <a:endParaRPr lang="en-US" dirty="0">
              <a:latin typeface="Helvetica Neue"/>
            </a:endParaRPr>
          </a:p>
          <a:p>
            <a:pPr algn="just"/>
            <a:r>
              <a:rPr lang="en-US" dirty="0">
                <a:latin typeface="Helvetica Neue"/>
              </a:rPr>
              <a:t>Inbuild music player with songs list</a:t>
            </a:r>
            <a:endParaRPr lang="en-GB" sz="1800" dirty="0"/>
          </a:p>
          <a:p>
            <a:endParaRPr lang="en-GB" sz="2000" dirty="0"/>
          </a:p>
        </p:txBody>
      </p:sp>
      <p:sp>
        <p:nvSpPr>
          <p:cNvPr id="2" name="Slide Number Placeholder 1"/>
          <p:cNvSpPr>
            <a:spLocks noGrp="1"/>
          </p:cNvSpPr>
          <p:nvPr>
            <p:ph type="sldNum" sz="quarter" idx="12"/>
          </p:nvPr>
        </p:nvSpPr>
        <p:spPr/>
        <p:txBody>
          <a:bodyPr>
            <a:normAutofit/>
          </a:bodyPr>
          <a:lstStyle/>
          <a:p>
            <a:fld id="{03F72C40-69B1-4004-9DDC-1C15ADD2C50E}" type="slidenum">
              <a:rPr lang="en-GB" smtClean="0"/>
              <a:t>9</a:t>
            </a:fld>
            <a:endParaRPr lang="en-GB"/>
          </a:p>
        </p:txBody>
      </p:sp>
      <p:pic>
        <p:nvPicPr>
          <p:cNvPr id="6" name="Picture 5">
            <a:extLst>
              <a:ext uri="{FF2B5EF4-FFF2-40B4-BE49-F238E27FC236}">
                <a16:creationId xmlns:a16="http://schemas.microsoft.com/office/drawing/2014/main" id="{F84C790C-CB0C-4AEF-B474-EF7E0ED572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5523" y="3239239"/>
            <a:ext cx="294780" cy="294780"/>
          </a:xfrm>
          <a:prstGeom prst="rect">
            <a:avLst/>
          </a:prstGeom>
        </p:spPr>
      </p:pic>
      <p:pic>
        <p:nvPicPr>
          <p:cNvPr id="11" name="Picture 10">
            <a:extLst>
              <a:ext uri="{FF2B5EF4-FFF2-40B4-BE49-F238E27FC236}">
                <a16:creationId xmlns:a16="http://schemas.microsoft.com/office/drawing/2014/main" id="{D41A8104-3FD4-41B0-B94A-1522252BFF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7134" y="4149153"/>
            <a:ext cx="294780" cy="294780"/>
          </a:xfrm>
          <a:prstGeom prst="rect">
            <a:avLst/>
          </a:prstGeom>
        </p:spPr>
      </p:pic>
      <p:pic>
        <p:nvPicPr>
          <p:cNvPr id="13" name="Picture 12">
            <a:extLst>
              <a:ext uri="{FF2B5EF4-FFF2-40B4-BE49-F238E27FC236}">
                <a16:creationId xmlns:a16="http://schemas.microsoft.com/office/drawing/2014/main" id="{15209B87-C006-4017-978E-F04004C7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5523" y="4911677"/>
            <a:ext cx="294780" cy="294780"/>
          </a:xfrm>
          <a:prstGeom prst="rect">
            <a:avLst/>
          </a:prstGeom>
        </p:spPr>
      </p:pic>
      <p:pic>
        <p:nvPicPr>
          <p:cNvPr id="14" name="Picture 13">
            <a:extLst>
              <a:ext uri="{FF2B5EF4-FFF2-40B4-BE49-F238E27FC236}">
                <a16:creationId xmlns:a16="http://schemas.microsoft.com/office/drawing/2014/main" id="{822ED7CA-4B8D-41D1-AC1E-E2C33263F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5523" y="5526209"/>
            <a:ext cx="294780" cy="294780"/>
          </a:xfrm>
          <a:prstGeom prst="rect">
            <a:avLst/>
          </a:prstGeom>
        </p:spPr>
      </p:pic>
    </p:spTree>
    <p:custDataLst>
      <p:tags r:id="rId1"/>
    </p:custDataLst>
    <p:extLst>
      <p:ext uri="{BB962C8B-B14F-4D97-AF65-F5344CB8AC3E}">
        <p14:creationId xmlns:p14="http://schemas.microsoft.com/office/powerpoint/2010/main" val="48684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p:cTn id="32"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12">
                                            <p:txEl>
                                              <p:pRg st="0" end="0"/>
                                            </p:txEl>
                                          </p:spTgt>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 calcmode="lin" valueType="num">
                                      <p:cBhvr>
                                        <p:cTn id="42"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12">
                                            <p:txEl>
                                              <p:pRg st="2" end="2"/>
                                            </p:txEl>
                                          </p:spTgt>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2">
                                            <p:txEl>
                                              <p:pRg st="4" end="4"/>
                                            </p:txEl>
                                          </p:spTgt>
                                        </p:tgtEl>
                                        <p:attrNameLst>
                                          <p:attrName>style.visibility</p:attrName>
                                        </p:attrNameLst>
                                      </p:cBhvr>
                                      <p:to>
                                        <p:strVal val="visible"/>
                                      </p:to>
                                    </p:set>
                                    <p:anim calcmode="lin" valueType="num">
                                      <p:cBhvr>
                                        <p:cTn id="52"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53"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54" dur="500"/>
                                        <p:tgtEl>
                                          <p:spTgt spid="12">
                                            <p:txEl>
                                              <p:pRg st="4" end="4"/>
                                            </p:txEl>
                                          </p:spTgt>
                                        </p:tgtEl>
                                      </p:cBhvr>
                                    </p:animEffec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2">
                                            <p:txEl>
                                              <p:pRg st="6" end="6"/>
                                            </p:txEl>
                                          </p:spTgt>
                                        </p:tgtEl>
                                        <p:attrNameLst>
                                          <p:attrName>style.visibility</p:attrName>
                                        </p:attrNameLst>
                                      </p:cBhvr>
                                      <p:to>
                                        <p:strVal val="visible"/>
                                      </p:to>
                                    </p:set>
                                    <p:anim calcmode="lin" valueType="num">
                                      <p:cBhvr>
                                        <p:cTn id="62" dur="500" fill="hold"/>
                                        <p:tgtEl>
                                          <p:spTgt spid="12">
                                            <p:txEl>
                                              <p:pRg st="6" end="6"/>
                                            </p:txEl>
                                          </p:spTgt>
                                        </p:tgtEl>
                                        <p:attrNameLst>
                                          <p:attrName>ppt_w</p:attrName>
                                        </p:attrNameLst>
                                      </p:cBhvr>
                                      <p:tavLst>
                                        <p:tav tm="0">
                                          <p:val>
                                            <p:fltVal val="0"/>
                                          </p:val>
                                        </p:tav>
                                        <p:tav tm="100000">
                                          <p:val>
                                            <p:strVal val="#ppt_w"/>
                                          </p:val>
                                        </p:tav>
                                      </p:tavLst>
                                    </p:anim>
                                    <p:anim calcmode="lin" valueType="num">
                                      <p:cBhvr>
                                        <p:cTn id="63" dur="500" fill="hold"/>
                                        <p:tgtEl>
                                          <p:spTgt spid="12">
                                            <p:txEl>
                                              <p:pRg st="6" end="6"/>
                                            </p:txEl>
                                          </p:spTgt>
                                        </p:tgtEl>
                                        <p:attrNameLst>
                                          <p:attrName>ppt_h</p:attrName>
                                        </p:attrNameLst>
                                      </p:cBhvr>
                                      <p:tavLst>
                                        <p:tav tm="0">
                                          <p:val>
                                            <p:fltVal val="0"/>
                                          </p:val>
                                        </p:tav>
                                        <p:tav tm="100000">
                                          <p:val>
                                            <p:strVal val="#ppt_h"/>
                                          </p:val>
                                        </p:tav>
                                      </p:tavLst>
                                    </p:anim>
                                    <p:animEffect transition="in" filter="fade">
                                      <p:cBhvr>
                                        <p:cTn id="64" dur="500"/>
                                        <p:tgtEl>
                                          <p:spTgt spid="12">
                                            <p:txEl>
                                              <p:pRg st="6" end="6"/>
                                            </p:txEl>
                                          </p:spTgt>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3|0.6"/>
</p:tagLst>
</file>

<file path=ppt/tags/tag10.xml><?xml version="1.0" encoding="utf-8"?>
<p:tagLst xmlns:a="http://schemas.openxmlformats.org/drawingml/2006/main" xmlns:r="http://schemas.openxmlformats.org/officeDocument/2006/relationships" xmlns:p="http://schemas.openxmlformats.org/presentationml/2006/main">
  <p:tag name="TIMING" val="|0.6"/>
</p:tagLst>
</file>

<file path=ppt/tags/tag11.xml><?xml version="1.0" encoding="utf-8"?>
<p:tagLst xmlns:a="http://schemas.openxmlformats.org/drawingml/2006/main" xmlns:r="http://schemas.openxmlformats.org/officeDocument/2006/relationships" xmlns:p="http://schemas.openxmlformats.org/presentationml/2006/main">
  <p:tag name="TIMING" val="|0.6|0.4"/>
</p:tagLst>
</file>

<file path=ppt/tags/tag12.xml><?xml version="1.0" encoding="utf-8"?>
<p:tagLst xmlns:a="http://schemas.openxmlformats.org/drawingml/2006/main" xmlns:r="http://schemas.openxmlformats.org/officeDocument/2006/relationships" xmlns:p="http://schemas.openxmlformats.org/presentationml/2006/main">
  <p:tag name="TIMING" val="|0.3|0.4"/>
</p:tagLst>
</file>

<file path=ppt/tags/tag13.xml><?xml version="1.0" encoding="utf-8"?>
<p:tagLst xmlns:a="http://schemas.openxmlformats.org/drawingml/2006/main" xmlns:r="http://schemas.openxmlformats.org/officeDocument/2006/relationships" xmlns:p="http://schemas.openxmlformats.org/presentationml/2006/main">
  <p:tag name="TIMING" val="|0.6|0.4"/>
</p:tagLst>
</file>

<file path=ppt/tags/tag2.xml><?xml version="1.0" encoding="utf-8"?>
<p:tagLst xmlns:a="http://schemas.openxmlformats.org/drawingml/2006/main" xmlns:r="http://schemas.openxmlformats.org/officeDocument/2006/relationships" xmlns:p="http://schemas.openxmlformats.org/presentationml/2006/main">
  <p:tag name="TIMING" val="|0.7|0.4"/>
</p:tagLst>
</file>

<file path=ppt/tags/tag3.xml><?xml version="1.0" encoding="utf-8"?>
<p:tagLst xmlns:a="http://schemas.openxmlformats.org/drawingml/2006/main" xmlns:r="http://schemas.openxmlformats.org/officeDocument/2006/relationships" xmlns:p="http://schemas.openxmlformats.org/presentationml/2006/main">
  <p:tag name="TIMING" val="|0.7|0.4"/>
</p:tagLst>
</file>

<file path=ppt/tags/tag4.xml><?xml version="1.0" encoding="utf-8"?>
<p:tagLst xmlns:a="http://schemas.openxmlformats.org/drawingml/2006/main" xmlns:r="http://schemas.openxmlformats.org/officeDocument/2006/relationships" xmlns:p="http://schemas.openxmlformats.org/presentationml/2006/main">
  <p:tag name="TIMING" val="|0.6"/>
</p:tagLst>
</file>

<file path=ppt/tags/tag5.xml><?xml version="1.0" encoding="utf-8"?>
<p:tagLst xmlns:a="http://schemas.openxmlformats.org/drawingml/2006/main" xmlns:r="http://schemas.openxmlformats.org/officeDocument/2006/relationships" xmlns:p="http://schemas.openxmlformats.org/presentationml/2006/main">
  <p:tag name="TIMING" val="|0.3|0.5"/>
</p:tagLst>
</file>

<file path=ppt/tags/tag6.xml><?xml version="1.0" encoding="utf-8"?>
<p:tagLst xmlns:a="http://schemas.openxmlformats.org/drawingml/2006/main" xmlns:r="http://schemas.openxmlformats.org/officeDocument/2006/relationships" xmlns:p="http://schemas.openxmlformats.org/presentationml/2006/main">
  <p:tag name="TIMING" val="|0.3|0.5"/>
</p:tagLst>
</file>

<file path=ppt/tags/tag7.xml><?xml version="1.0" encoding="utf-8"?>
<p:tagLst xmlns:a="http://schemas.openxmlformats.org/drawingml/2006/main" xmlns:r="http://schemas.openxmlformats.org/officeDocument/2006/relationships" xmlns:p="http://schemas.openxmlformats.org/presentationml/2006/main">
  <p:tag name="TIMING" val="|0.5|0.4"/>
</p:tagLst>
</file>

<file path=ppt/tags/tag8.xml><?xml version="1.0" encoding="utf-8"?>
<p:tagLst xmlns:a="http://schemas.openxmlformats.org/drawingml/2006/main" xmlns:r="http://schemas.openxmlformats.org/officeDocument/2006/relationships" xmlns:p="http://schemas.openxmlformats.org/presentationml/2006/main">
  <p:tag name="TIMING" val="|0.3|0.4"/>
</p:tagLst>
</file>

<file path=ppt/tags/tag9.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RegattaVTI">
  <a:themeElements>
    <a:clrScheme name="AnalogousFromDarkSeedLeftStep">
      <a:dk1>
        <a:srgbClr val="000000"/>
      </a:dk1>
      <a:lt1>
        <a:srgbClr val="FFFFFF"/>
      </a:lt1>
      <a:dk2>
        <a:srgbClr val="1B2F31"/>
      </a:dk2>
      <a:lt2>
        <a:srgbClr val="F0F3F1"/>
      </a:lt2>
      <a:accent1>
        <a:srgbClr val="E12FBD"/>
      </a:accent1>
      <a:accent2>
        <a:srgbClr val="A91DCF"/>
      </a:accent2>
      <a:accent3>
        <a:srgbClr val="712FE1"/>
      </a:accent3>
      <a:accent4>
        <a:srgbClr val="3F46D6"/>
      </a:accent4>
      <a:accent5>
        <a:srgbClr val="2F81E1"/>
      </a:accent5>
      <a:accent6>
        <a:srgbClr val="1DBACF"/>
      </a:accent6>
      <a:hlink>
        <a:srgbClr val="3F65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3.xml><?xml version="1.0" encoding="utf-8"?>
<a:theme xmlns:a="http://schemas.openxmlformats.org/drawingml/2006/main" name="ChronicleVTI">
  <a:themeElements>
    <a:clrScheme name="AnalogousFromRegularSeed_2SEEDS">
      <a:dk1>
        <a:srgbClr val="000000"/>
      </a:dk1>
      <a:lt1>
        <a:srgbClr val="FFFFFF"/>
      </a:lt1>
      <a:dk2>
        <a:srgbClr val="31201C"/>
      </a:dk2>
      <a:lt2>
        <a:srgbClr val="F0F2F3"/>
      </a:lt2>
      <a:accent1>
        <a:srgbClr val="B57337"/>
      </a:accent1>
      <a:accent2>
        <a:srgbClr val="C75149"/>
      </a:accent2>
      <a:accent3>
        <a:srgbClr val="AEA23F"/>
      </a:accent3>
      <a:accent4>
        <a:srgbClr val="37B2B5"/>
      </a:accent4>
      <a:accent5>
        <a:srgbClr val="498FC7"/>
      </a:accent5>
      <a:accent6>
        <a:srgbClr val="394BB6"/>
      </a:accent6>
      <a:hlink>
        <a:srgbClr val="3F82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4.xml><?xml version="1.0" encoding="utf-8"?>
<a:theme xmlns:a="http://schemas.openxmlformats.org/drawingml/2006/main" name="BohemianVTI">
  <a:themeElements>
    <a:clrScheme name="AnalogousFromDarkSeedLeftStep">
      <a:dk1>
        <a:srgbClr val="000000"/>
      </a:dk1>
      <a:lt1>
        <a:srgbClr val="FFFFFF"/>
      </a:lt1>
      <a:dk2>
        <a:srgbClr val="1B302B"/>
      </a:dk2>
      <a:lt2>
        <a:srgbClr val="F0F3F3"/>
      </a:lt2>
      <a:accent1>
        <a:srgbClr val="E7293B"/>
      </a:accent1>
      <a:accent2>
        <a:srgbClr val="D51779"/>
      </a:accent2>
      <a:accent3>
        <a:srgbClr val="E729D9"/>
      </a:accent3>
      <a:accent4>
        <a:srgbClr val="9317D5"/>
      </a:accent4>
      <a:accent5>
        <a:srgbClr val="5C30E8"/>
      </a:accent5>
      <a:accent6>
        <a:srgbClr val="1739D5"/>
      </a:accent6>
      <a:hlink>
        <a:srgbClr val="733F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5.xml><?xml version="1.0" encoding="utf-8"?>
<a:theme xmlns:a="http://schemas.openxmlformats.org/drawingml/2006/main" name="RetrospectVTI">
  <a:themeElements>
    <a:clrScheme name="AnalogousFromRegularSeedRightStep">
      <a:dk1>
        <a:srgbClr val="000000"/>
      </a:dk1>
      <a:lt1>
        <a:srgbClr val="FFFFFF"/>
      </a:lt1>
      <a:dk2>
        <a:srgbClr val="311C22"/>
      </a:dk2>
      <a:lt2>
        <a:srgbClr val="F3F0F0"/>
      </a:lt2>
      <a:accent1>
        <a:srgbClr val="21B1BC"/>
      </a:accent1>
      <a:accent2>
        <a:srgbClr val="1779D5"/>
      </a:accent2>
      <a:accent3>
        <a:srgbClr val="293CE7"/>
      </a:accent3>
      <a:accent4>
        <a:srgbClr val="5B21D7"/>
      </a:accent4>
      <a:accent5>
        <a:srgbClr val="B529E7"/>
      </a:accent5>
      <a:accent6>
        <a:srgbClr val="D517B8"/>
      </a:accent6>
      <a:hlink>
        <a:srgbClr val="BF483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6.xml><?xml version="1.0" encoding="utf-8"?>
<a:theme xmlns:a="http://schemas.openxmlformats.org/drawingml/2006/main" name="RocaVTI">
  <a:themeElements>
    <a:clrScheme name="AnalogousFromRegularSeed_2SEEDS">
      <a:dk1>
        <a:srgbClr val="000000"/>
      </a:dk1>
      <a:lt1>
        <a:srgbClr val="FFFFFF"/>
      </a:lt1>
      <a:dk2>
        <a:srgbClr val="302B1B"/>
      </a:dk2>
      <a:lt2>
        <a:srgbClr val="F3F0F2"/>
      </a:lt2>
      <a:accent1>
        <a:srgbClr val="18B963"/>
      </a:accent1>
      <a:accent2>
        <a:srgbClr val="24B82C"/>
      </a:accent2>
      <a:accent3>
        <a:srgbClr val="23B3A2"/>
      </a:accent3>
      <a:accent4>
        <a:srgbClr val="D11BCC"/>
      </a:accent4>
      <a:accent5>
        <a:srgbClr val="E32D92"/>
      </a:accent5>
      <a:accent6>
        <a:srgbClr val="D11B34"/>
      </a:accent6>
      <a:hlink>
        <a:srgbClr val="C14788"/>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7.xml><?xml version="1.0" encoding="utf-8"?>
<a:theme xmlns:a="http://schemas.openxmlformats.org/drawingml/2006/main" name="MemoVTI">
  <a:themeElements>
    <a:clrScheme name="AnalogousFromDarkSeedLeftStep">
      <a:dk1>
        <a:srgbClr val="000000"/>
      </a:dk1>
      <a:lt1>
        <a:srgbClr val="FFFFFF"/>
      </a:lt1>
      <a:dk2>
        <a:srgbClr val="301B28"/>
      </a:dk2>
      <a:lt2>
        <a:srgbClr val="F0F3F3"/>
      </a:lt2>
      <a:accent1>
        <a:srgbClr val="C36A4D"/>
      </a:accent1>
      <a:accent2>
        <a:srgbClr val="B13B4F"/>
      </a:accent2>
      <a:accent3>
        <a:srgbClr val="C34D92"/>
      </a:accent3>
      <a:accent4>
        <a:srgbClr val="B13BB1"/>
      </a:accent4>
      <a:accent5>
        <a:srgbClr val="914DC3"/>
      </a:accent5>
      <a:accent6>
        <a:srgbClr val="503DB2"/>
      </a:accent6>
      <a:hlink>
        <a:srgbClr val="9E3FB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8.xml><?xml version="1.0" encoding="utf-8"?>
<a:theme xmlns:a="http://schemas.openxmlformats.org/drawingml/2006/main" name="JuxtaposeVTI">
  <a:themeElements>
    <a:clrScheme name="AnalogousFromLightSeedRightStep">
      <a:dk1>
        <a:srgbClr val="000000"/>
      </a:dk1>
      <a:lt1>
        <a:srgbClr val="FFFFFF"/>
      </a:lt1>
      <a:dk2>
        <a:srgbClr val="332441"/>
      </a:dk2>
      <a:lt2>
        <a:srgbClr val="E8E4E2"/>
      </a:lt2>
      <a:accent1>
        <a:srgbClr val="5CADCA"/>
      </a:accent1>
      <a:accent2>
        <a:srgbClr val="6A8ACF"/>
      </a:accent2>
      <a:accent3>
        <a:srgbClr val="8D85D7"/>
      </a:accent3>
      <a:accent4>
        <a:srgbClr val="9E6ACF"/>
      </a:accent4>
      <a:accent5>
        <a:srgbClr val="D285D7"/>
      </a:accent5>
      <a:accent6>
        <a:srgbClr val="CF6AAB"/>
      </a:accent6>
      <a:hlink>
        <a:srgbClr val="AA7562"/>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9.xml><?xml version="1.0" encoding="utf-8"?>
<a:theme xmlns:a="http://schemas.openxmlformats.org/drawingml/2006/main" name="Presentation Forma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5798</TotalTime>
  <Words>1206</Words>
  <Application>Microsoft Office PowerPoint</Application>
  <PresentationFormat>Widescreen</PresentationFormat>
  <Paragraphs>172</Paragraphs>
  <Slides>14</Slides>
  <Notes>0</Notes>
  <HiddenSlides>0</HiddenSlides>
  <MMClips>0</MMClips>
  <ScaleCrop>false</ScaleCrop>
  <HeadingPairs>
    <vt:vector size="8" baseType="variant">
      <vt:variant>
        <vt:lpstr>Fonts Used</vt:lpstr>
      </vt:variant>
      <vt:variant>
        <vt:i4>21</vt:i4>
      </vt:variant>
      <vt:variant>
        <vt:lpstr>Theme</vt:lpstr>
      </vt:variant>
      <vt:variant>
        <vt:i4>9</vt:i4>
      </vt:variant>
      <vt:variant>
        <vt:lpstr>Slide Titles</vt:lpstr>
      </vt:variant>
      <vt:variant>
        <vt:i4>14</vt:i4>
      </vt:variant>
      <vt:variant>
        <vt:lpstr>Custom Shows</vt:lpstr>
      </vt:variant>
      <vt:variant>
        <vt:i4>1</vt:i4>
      </vt:variant>
    </vt:vector>
  </HeadingPairs>
  <TitlesOfParts>
    <vt:vector size="45" baseType="lpstr">
      <vt:lpstr>Arial</vt:lpstr>
      <vt:lpstr>Avenir Next LT Pro</vt:lpstr>
      <vt:lpstr>Avenir Next LT Pro Light</vt:lpstr>
      <vt:lpstr>Bembo</vt:lpstr>
      <vt:lpstr>Calibri</vt:lpstr>
      <vt:lpstr>Calibri Light</vt:lpstr>
      <vt:lpstr>Calisto MT</vt:lpstr>
      <vt:lpstr>Elephant</vt:lpstr>
      <vt:lpstr>Franklin Gothic Demi Cond</vt:lpstr>
      <vt:lpstr>Franklin Gothic Medium</vt:lpstr>
      <vt:lpstr>Georgia Pro Semibold</vt:lpstr>
      <vt:lpstr>Helvetica</vt:lpstr>
      <vt:lpstr>Helvetica </vt:lpstr>
      <vt:lpstr>Helvetica Neue</vt:lpstr>
      <vt:lpstr>Modern Love</vt:lpstr>
      <vt:lpstr>Sagona Book</vt:lpstr>
      <vt:lpstr>Sagona ExtraLight</vt:lpstr>
      <vt:lpstr>Times New Roman</vt:lpstr>
      <vt:lpstr>Univers Condensed</vt:lpstr>
      <vt:lpstr>Walbaum Display</vt:lpstr>
      <vt:lpstr>Wingdings</vt:lpstr>
      <vt:lpstr>RegattaVTI</vt:lpstr>
      <vt:lpstr>ArchiveVTI</vt:lpstr>
      <vt:lpstr>ChronicleVTI</vt:lpstr>
      <vt:lpstr>BohemianVTI</vt:lpstr>
      <vt:lpstr>RetrospectVTI</vt:lpstr>
      <vt:lpstr>RocaVTI</vt:lpstr>
      <vt:lpstr>MemoVTI</vt:lpstr>
      <vt:lpstr>JuxtaposeVTI</vt:lpstr>
      <vt:lpstr>Presentation Format</vt:lpstr>
      <vt:lpstr>Mobile Application to Improve Mental Health of Persons with Dementia</vt:lpstr>
      <vt:lpstr>Content</vt:lpstr>
      <vt:lpstr>Background</vt:lpstr>
      <vt:lpstr>PowerPoint Presentation</vt:lpstr>
      <vt:lpstr>Literature Review</vt:lpstr>
      <vt:lpstr>Literature Review</vt:lpstr>
      <vt:lpstr>Project Methodology</vt:lpstr>
      <vt:lpstr>Features</vt:lpstr>
      <vt:lpstr>PowerPoint Presentation</vt:lpstr>
      <vt:lpstr>PowerPoint Presentation</vt:lpstr>
      <vt:lpstr>Tools Used</vt:lpstr>
      <vt:lpstr>Competitive Advantage</vt:lpstr>
      <vt:lpstr>Discussion &amp; 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LIKE NO OTHER</dc:title>
  <dc:creator>kasun gaya</dc:creator>
  <cp:lastModifiedBy>Nimesh Mendis</cp:lastModifiedBy>
  <cp:revision>214</cp:revision>
  <dcterms:created xsi:type="dcterms:W3CDTF">2019-09-08T05:05:31Z</dcterms:created>
  <dcterms:modified xsi:type="dcterms:W3CDTF">2021-08-24T10:47:58Z</dcterms:modified>
</cp:coreProperties>
</file>