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embeddedFontLst>
    <p:embeddedFont>
      <p:font typeface="Arimo"/>
      <p:regular r:id="rId38"/>
      <p:bold r:id="rId39"/>
      <p:italic r:id="rId40"/>
      <p:boldItalic r:id="rId41"/>
    </p:embeddedFont>
    <p:embeddedFont>
      <p:font typeface="Noto Sans Symbol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80F19E-EFDE-47A5-9F39-4557BA33626A}">
  <a:tblStyle styleId="{8880F19E-EFDE-47A5-9F39-4557BA3362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italic.fntdata"/><Relationship Id="rId20" Type="http://schemas.openxmlformats.org/officeDocument/2006/relationships/slide" Target="slides/slide14.xml"/><Relationship Id="rId42" Type="http://schemas.openxmlformats.org/officeDocument/2006/relationships/font" Target="fonts/NotoSansSymbols-regular.fntdata"/><Relationship Id="rId41" Type="http://schemas.openxmlformats.org/officeDocument/2006/relationships/font" Target="fonts/Arim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NotoSansSymbol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rimo-bold.fntdata"/><Relationship Id="rId16" Type="http://schemas.openxmlformats.org/officeDocument/2006/relationships/slide" Target="slides/slide10.xml"/><Relationship Id="rId38" Type="http://schemas.openxmlformats.org/officeDocument/2006/relationships/font" Target="fonts/Arim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  <a:defRPr b="0" i="0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–"/>
              <a:defRPr b="0" i="0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•"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–"/>
              <a:defRPr b="0" i="0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»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Introduction</a:t>
            </a:r>
            <a:endParaRPr/>
          </a:p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is AI?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foundations of AI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brief history of AI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state of the art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Introductory problems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The Foundations of AI</a:t>
            </a:r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Philosophy (423 BC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present):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Logic, methods of reasoning.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Mind as a physical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Foundations of learning, language, and rationality.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Mathematics (c.800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present):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Formal representation and proof.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Algorithms, computation, decidability, tractability.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Probability.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The Foundations of AI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Psychology (1879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present):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Adaptation.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Phenomena of perception and motor control.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Experimental techniques.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Linguistics (1957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present):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Knowledge representation.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Grammar.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</a:t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 Brief History of AI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gestation of AI (1943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1956):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1943: McCulloch &amp; Pitts: Boolean circuit model of brain.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1950: Turing’s “Computing Machinery and Intelligence”.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1956: McCarthy’s name “Artificial Intelligence” adopted.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Early enthusiasm, great expectations (1952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1969):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Early successful AI programs: Samuel’s checkers,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   Newell &amp; Simon’s Logic Theorist, Gelernter’s Geometry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   Theorem Prover.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Robinson’s complete algorithm for logical reasoning.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</a:t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 Brief History of AI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dose of reality (1966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1974):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AI discovered computational complexity.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Neural network research almost disappeared after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   Minsky &amp; Papert’s book in 1969.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Knowledge-based systems (1969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1979):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1969: DENDRAL by Buchanan et al..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1976: MYCIN by Shortliffle.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1979: PROSPECTOR by Duda et al..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</a:t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</a:t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 Brief History of AI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85800" y="1981200"/>
            <a:ext cx="8001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AI becomes an industry (1980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1988):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Expert systems industry booms.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1981: Japan’s 10-year Fifth Generation project.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return of NNs and novel AI (1986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present):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Mid 80’s: Back-propagation learning algorithm	reinvented.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Expert systems industry busts.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1988: Resurgence of probability.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1988: Novel AI (ALife, GAs, Soft Computing, …).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1995: Agents everywhere.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2003: Human-level AI back on the agenda.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The State of the Art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Computer beats human in a chess game.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Computer-human conversation using speech recognition.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Expert system controls a spacecraft.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Robot can walk on stairs and hold a cup of water.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Language translation for webpages.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Home appliances use fuzzy logic.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......</a:t>
            </a:r>
            <a:endParaRPr b="0" i="0" sz="1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30480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{8880F19E-EFDE-47A5-9F39-4557BA33626A}</a:tableStyleId>
              </a:tblPr>
              <a:tblGrid>
                <a:gridCol w="990600"/>
                <a:gridCol w="990600"/>
                <a:gridCol w="990600"/>
              </a:tblGrid>
              <a:tr h="9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Arimo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b="0" i="0" lang="en-US" sz="54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Program 1: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	View the vector as a ternary number. Convert it to 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decimal number.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	Use the computed number as an index into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Move-Table and access the vector stored there.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	Set the new board to that vector.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Comments: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	A lot of space to store the Move-Table.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	A lot of work to specify all the entries in the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Move-Table.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	Difficult to extend.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30480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{8880F19E-EFDE-47A5-9F39-4557BA33626A}</a:tableStyleId>
              </a:tblPr>
              <a:tblGrid>
                <a:gridCol w="990600"/>
                <a:gridCol w="990600"/>
                <a:gridCol w="990600"/>
              </a:tblGrid>
              <a:tr h="9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Arimo"/>
                        <a:buNone/>
                      </a:pPr>
                      <a:r>
                        <a:rPr b="0" i="0" lang="en-US" sz="4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Arimo"/>
                        <a:buNone/>
                      </a:pPr>
                      <a:r>
                        <a:rPr b="0" i="0" lang="en-US" sz="4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Arimo"/>
                        <a:buNone/>
                      </a:pPr>
                      <a:r>
                        <a:rPr b="0" i="0" lang="en-US" sz="4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What is AI?</a:t>
            </a:r>
            <a:endParaRPr/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Program 2: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Turn = 1	Go(1)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Turn = 2	If Board[5] is blank, Go(5), else Go(1)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Turn = 3	If Board[9] is blank, Go(9), else Go(3)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Turn = 4	If Posswin(X) ≠ 0, then Go(Posswin(X))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.......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Comments: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	Not efficient in time, as it has to check several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conditions before making each move.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	Easier to understand the program’s strategy.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	Hard to generalize.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30480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{8880F19E-EFDE-47A5-9F39-4557BA33626A}</a:tableStyleId>
              </a:tblPr>
              <a:tblGrid>
                <a:gridCol w="990600"/>
                <a:gridCol w="990600"/>
                <a:gridCol w="990600"/>
              </a:tblGrid>
              <a:tr h="9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Arimo"/>
                        <a:buNone/>
                      </a:pPr>
                      <a:r>
                        <a:rPr b="0" i="0" lang="en-US" sz="4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Arimo"/>
                        <a:buNone/>
                      </a:pPr>
                      <a:r>
                        <a:rPr b="0" i="0" lang="en-US" sz="4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Arimo"/>
                        <a:buNone/>
                      </a:pPr>
                      <a:r>
                        <a:rPr b="0" i="0" lang="en-US" sz="40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mo"/>
                        <a:buNone/>
                      </a:pPr>
                      <a:r>
                        <a:rPr b="0" i="0" lang="en-US" sz="5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4"/>
          <p:cNvSpPr txBox="1"/>
          <p:nvPr/>
        </p:nvSpPr>
        <p:spPr>
          <a:xfrm>
            <a:off x="3124200" y="5410200"/>
            <a:ext cx="2819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rimo"/>
              <a:buNone/>
            </a:pPr>
            <a:r>
              <a:rPr b="0" i="0" lang="en-US" sz="4000" u="none" cap="none" strike="noStrike">
                <a:solidFill>
                  <a:srgbClr val="FF9900"/>
                </a:solidFill>
                <a:latin typeface="Arimo"/>
                <a:ea typeface="Arimo"/>
                <a:cs typeface="Arimo"/>
                <a:sym typeface="Arimo"/>
              </a:rPr>
              <a:t>15</a:t>
            </a:r>
            <a:r>
              <a:rPr b="0" i="0" lang="en-US" sz="4000" u="none" cap="none" strike="noStrik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(</a:t>
            </a:r>
            <a:r>
              <a:rPr b="0" i="0" lang="en-US" sz="4000" u="none" cap="none" strike="noStrik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8 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+</a:t>
            </a:r>
            <a:r>
              <a:rPr b="0" i="0" lang="en-US" sz="4000" u="none" cap="none" strike="noStrik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 5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Comments: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	Checking for a possible win is quicker.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	Human finds the row-scan approach easier, while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computer finds the number-counting approach more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efficient.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Program 3: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	If it is a win, give it the highest rating.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	Otherwise, consider all the moves the opponent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could make next. Assume the opponent will make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the move that is worst for us. Assign the rating of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that move to the current node.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	The best node is then the one with the highest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rating.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Tic-Tac-Toe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Comments: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	Require much more time to consider all possible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moves.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	Could be extended to handle more complicated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games.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Question Answering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“Mary went shopping for a new coat. She found a red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one she really liked. When she got it home, she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discovered that it went perfectly with her favourite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dress”.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Q1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What did Mary go shopping for?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Q2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What did Mary find that she liked?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Q3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Did Mary buy anything?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Question Answering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Program 1: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	Match predefined templates to questions to generate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text patterns.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	Match text patterns to input texts to get answers.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“What did X Y”            “What did Mary go shopping for?”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“Mary go shopping for Z”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Z = a new coat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1" name="Google Shape;191;p29"/>
          <p:cNvCxnSpPr/>
          <p:nvPr/>
        </p:nvCxnSpPr>
        <p:spPr>
          <a:xfrm>
            <a:off x="1981200" y="4800600"/>
            <a:ext cx="15240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Google Shape;192;p29"/>
          <p:cNvCxnSpPr/>
          <p:nvPr/>
        </p:nvCxnSpPr>
        <p:spPr>
          <a:xfrm flipH="1">
            <a:off x="3505200" y="4800600"/>
            <a:ext cx="15240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Question Answering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609600" y="19812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Program 2: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t/>
            </a:r>
            <a:endParaRPr b="0" i="0" sz="10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Structured representation of sentences: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Event2: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</a:t>
            </a:r>
            <a:r>
              <a:rPr b="0" i="0" lang="en-US" sz="24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Thing1: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instance:	Finding		instance: 	Coat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tense:		Past			colour:	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agent:		Mary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object:		Thing 1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Introductory Problem: Question Answering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609600" y="19812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Program 3: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t/>
            </a:r>
            <a:endParaRPr b="0" i="0" sz="1000" u="none">
              <a:solidFill>
                <a:srgbClr val="6600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Background world knowledge: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		C finds 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C leaves L			C buys 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		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				C leaves L 	 						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				C takes M</a:t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3276600" y="3581400"/>
            <a:ext cx="3581400" cy="457200"/>
          </a:xfrm>
          <a:custGeom>
            <a:rect b="b" l="l" r="r" t="t"/>
            <a:pathLst>
              <a:path extrusionOk="0" h="144" w="2256">
                <a:moveTo>
                  <a:pt x="0" y="144"/>
                </a:moveTo>
                <a:lnTo>
                  <a:pt x="0" y="0"/>
                </a:lnTo>
                <a:lnTo>
                  <a:pt x="2256" y="0"/>
                </a:lnTo>
                <a:lnTo>
                  <a:pt x="2256" y="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31"/>
          <p:cNvCxnSpPr/>
          <p:nvPr/>
        </p:nvCxnSpPr>
        <p:spPr>
          <a:xfrm>
            <a:off x="5105400" y="3429000"/>
            <a:ext cx="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31"/>
          <p:cNvCxnSpPr/>
          <p:nvPr/>
        </p:nvCxnSpPr>
        <p:spPr>
          <a:xfrm>
            <a:off x="6858000" y="44196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8" name="Google Shape;208;p31"/>
          <p:cNvCxnSpPr/>
          <p:nvPr/>
        </p:nvCxnSpPr>
        <p:spPr>
          <a:xfrm>
            <a:off x="6877050" y="5157787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What is AI?</a:t>
            </a:r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Intelligence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“ability to learn, understand and think” (Oxford dictionary)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What is AI?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Not about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what human beings can do!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About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how to instruct a computer to do what human beings can do!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Homework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685800" y="1981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Read “Computing Machinery and Intelligence” (1950).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What is AI?</a:t>
            </a:r>
            <a:endParaRPr/>
          </a:p>
        </p:txBody>
      </p:sp>
      <p:graphicFrame>
        <p:nvGraphicFramePr>
          <p:cNvPr id="40" name="Google Shape;40;p6"/>
          <p:cNvGraphicFramePr/>
          <p:nvPr/>
        </p:nvGraphicFramePr>
        <p:xfrm>
          <a:off x="7620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{8880F19E-EFDE-47A5-9F39-4557BA33626A}</a:tableStyleId>
              </a:tblPr>
              <a:tblGrid>
                <a:gridCol w="3810000"/>
                <a:gridCol w="3810000"/>
              </a:tblGrid>
              <a:tr h="120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Thinking humanly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Thinking rationally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Acting humanly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Acting rationally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Acting Humanly: The Turing Test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Alan Turing (1912-1954)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“Computing Machinery and Intelligence” (1950)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5105400"/>
            <a:ext cx="1144587" cy="96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4191000"/>
            <a:ext cx="1287462" cy="10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3429000"/>
            <a:ext cx="1158875" cy="1268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7"/>
          <p:cNvCxnSpPr/>
          <p:nvPr/>
        </p:nvCxnSpPr>
        <p:spPr>
          <a:xfrm>
            <a:off x="4572000" y="3276600"/>
            <a:ext cx="0" cy="3048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" name="Google Shape;51;p7"/>
          <p:cNvCxnSpPr/>
          <p:nvPr/>
        </p:nvCxnSpPr>
        <p:spPr>
          <a:xfrm>
            <a:off x="3657600" y="4724400"/>
            <a:ext cx="914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52" name="Google Shape;52;p7"/>
          <p:cNvCxnSpPr/>
          <p:nvPr/>
        </p:nvCxnSpPr>
        <p:spPr>
          <a:xfrm>
            <a:off x="4572000" y="4114800"/>
            <a:ext cx="914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53" name="Google Shape;53;p7"/>
          <p:cNvCxnSpPr/>
          <p:nvPr/>
        </p:nvCxnSpPr>
        <p:spPr>
          <a:xfrm>
            <a:off x="4572000" y="5410200"/>
            <a:ext cx="914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54" name="Google Shape;54;p7"/>
          <p:cNvSpPr txBox="1"/>
          <p:nvPr/>
        </p:nvSpPr>
        <p:spPr>
          <a:xfrm>
            <a:off x="1828800" y="5334000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Human Interrogator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6781800" y="38100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Human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6781800" y="5486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AI System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1981200" y="3352800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000"/>
              <a:buFont typeface="Arimo"/>
              <a:buNone/>
            </a:pPr>
            <a:r>
              <a:rPr b="0" i="0" lang="en-US" sz="2000" u="none" cap="none" strike="noStrik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Imitation Game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Acting Humanly: The Turing Test</a:t>
            </a:r>
            <a:endParaRPr/>
          </a:p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Predicted that by 2000, a machine might have a 30% chance of fooling a lay person for 5 minutes.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Anticipated all major arguments against AI 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following 50 years.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Suggested major components of AI: knowledge,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reasoning, language, understanding, learning.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Thinking Humanly: Cognitive Modelling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 content to have a program correctly solving a problem.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More concerned with comparing its reasoning steps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to traces of human solving the same problem.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Requires testable theories of the workings of the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human mind: </a:t>
            </a:r>
            <a:r>
              <a:rPr b="0" i="0" lang="en-US" sz="2400" u="none">
                <a:solidFill>
                  <a:srgbClr val="6600FF"/>
                </a:solidFill>
                <a:latin typeface="Arimo"/>
                <a:ea typeface="Arimo"/>
                <a:cs typeface="Arimo"/>
                <a:sym typeface="Arimo"/>
              </a:rPr>
              <a:t>cognitive science</a:t>
            </a: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Thinking Rationally: Laws of Thought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Aristotle was one of the first to attempt to codify “right thinking”, i.e., irrefutable reasoning processes. </a:t>
            </a:r>
            <a:endParaRPr/>
          </a:p>
          <a:p>
            <a:pPr indent="-1600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Formal logic provides a precise notation and rules for representing and reasoning with all kinds of things in the world.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Obstacles: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Informal knowledge representation.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Computational complexity and resources.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mo"/>
              <a:buNone/>
            </a:pPr>
            <a:r>
              <a:rPr b="0" i="0" lang="en-US" sz="3600" u="non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Acting Rationally</a:t>
            </a:r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Acting so as to achieve one’s goals, given one’s beliefs. </a:t>
            </a:r>
            <a:endParaRPr/>
          </a:p>
          <a:p>
            <a:pPr indent="-1600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Does not necessarily involve thinking.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mo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Advantages: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More general than the “laws of thought” approach.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−</a:t>
            </a:r>
            <a:r>
              <a:rPr b="0" i="0" lang="en-US" sz="2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More amenable to scientific development than human-		   based approaches.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