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</p:sldIdLst>
  <p:sldSz cy="6858000" cx="9144000"/>
  <p:notesSz cx="6858000" cy="9144000"/>
  <p:embeddedFontLst>
    <p:embeddedFont>
      <p:font typeface="Arimo"/>
      <p:regular r:id="rId57"/>
      <p:bold r:id="rId58"/>
      <p:italic r:id="rId59"/>
      <p:boldItalic r:id="rId60"/>
    </p:embeddedFont>
    <p:embeddedFont>
      <p:font typeface="Noto Sans Symbols"/>
      <p:regular r:id="rId61"/>
      <p:bold r:id="rId6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2603646-D6E7-44EF-A932-8BA815374C5F}">
  <a:tblStyle styleId="{B2603646-D6E7-44EF-A932-8BA815374C5F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font" Target="fonts/NotoSansSymbols-bold.fntdata"/><Relationship Id="rId61" Type="http://schemas.openxmlformats.org/officeDocument/2006/relationships/font" Target="fonts/NotoSansSymbols-regular.fnt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60" Type="http://schemas.openxmlformats.org/officeDocument/2006/relationships/font" Target="fonts/Arimo-boldItalic.fntdata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font" Target="fonts/Arimo-regular.fntdata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font" Target="fonts/Arimo-italic.fntdata"/><Relationship Id="rId14" Type="http://schemas.openxmlformats.org/officeDocument/2006/relationships/slide" Target="slides/slide8.xml"/><Relationship Id="rId58" Type="http://schemas.openxmlformats.org/officeDocument/2006/relationships/font" Target="fonts/Arimo-bold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" name="Google Shape;4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" name="Google Shape;5;n"/>
          <p:cNvSpPr txBox="1"/>
          <p:nvPr>
            <p:ph idx="10" type="dt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" name="Google Shape;6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" name="Google Shape;7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n"/>
          <p:cNvSpPr txBox="1"/>
          <p:nvPr>
            <p:ph idx="11" type="ft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" name="Google Shape;9;n"/>
          <p:cNvSpPr txBox="1"/>
          <p:nvPr>
            <p:ph idx="4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3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3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3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3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3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3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3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4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4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4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4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4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p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4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p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4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4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4" name="Google Shape;494;p4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4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p4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4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p4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5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" name="Google Shape;515;p5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layout with centered title and subtitle placeholders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 type="tx">
  <p:cSld name="TITLE_AND_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1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FF0000"/>
                </a:solidFill>
                <a:latin typeface="Arimo"/>
                <a:ea typeface="Arimo"/>
                <a:cs typeface="Arimo"/>
                <a:sym typeface="Arimo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FF0000"/>
                </a:solidFill>
                <a:latin typeface="Arimo"/>
                <a:ea typeface="Arimo"/>
                <a:cs typeface="Arimo"/>
                <a:sym typeface="Arimo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FF0000"/>
                </a:solidFill>
                <a:latin typeface="Arimo"/>
                <a:ea typeface="Arimo"/>
                <a:cs typeface="Arimo"/>
                <a:sym typeface="Arimo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FF0000"/>
                </a:solidFill>
                <a:latin typeface="Arimo"/>
                <a:ea typeface="Arimo"/>
                <a:cs typeface="Arimo"/>
                <a:sym typeface="Arimo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FF0000"/>
                </a:solidFill>
                <a:latin typeface="Arimo"/>
                <a:ea typeface="Arimo"/>
                <a:cs typeface="Arimo"/>
                <a:sym typeface="Arimo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FF0000"/>
                </a:solidFill>
                <a:latin typeface="Arimo"/>
                <a:ea typeface="Arimo"/>
                <a:cs typeface="Arimo"/>
                <a:sym typeface="Arimo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FF0000"/>
                </a:solidFill>
                <a:latin typeface="Arimo"/>
                <a:ea typeface="Arimo"/>
                <a:cs typeface="Arimo"/>
                <a:sym typeface="Arimo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FF0000"/>
                </a:solidFill>
                <a:latin typeface="Arimo"/>
                <a:ea typeface="Arimo"/>
                <a:cs typeface="Arimo"/>
                <a:sym typeface="Arimo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FF0000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Char char="•"/>
              <a:defRPr b="0" i="0" sz="24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mo"/>
              <a:buChar char="–"/>
              <a:defRPr b="0" i="0" sz="20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mo"/>
              <a:buChar char="•"/>
              <a:defRPr b="0" i="0" sz="18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mo"/>
              <a:buChar char="–"/>
              <a:defRPr b="0" i="0" sz="16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»"/>
              <a:defRPr b="0" i="0" sz="14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»"/>
              <a:defRPr b="0" i="0" sz="14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»"/>
              <a:defRPr b="0" i="0" sz="14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»"/>
              <a:defRPr b="0" i="0" sz="14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»"/>
              <a:defRPr b="0" i="0" sz="14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3" name="Google Shape;33;p4"/>
          <p:cNvSpPr txBox="1"/>
          <p:nvPr>
            <p:ph type="ctrTitle"/>
          </p:nvPr>
        </p:nvSpPr>
        <p:spPr>
          <a:xfrm>
            <a:off x="685800" y="2286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5400"/>
              <a:buFont typeface="Arimo"/>
              <a:buNone/>
            </a:pPr>
            <a:r>
              <a:rPr b="0" i="0" lang="en-US" sz="5400" u="none">
                <a:solidFill>
                  <a:srgbClr val="FF0000"/>
                </a:solidFill>
                <a:latin typeface="Arimo"/>
                <a:ea typeface="Arimo"/>
                <a:cs typeface="Arimo"/>
                <a:sym typeface="Arimo"/>
              </a:rPr>
              <a:t>Problems and Search</a:t>
            </a:r>
            <a:endParaRPr/>
          </a:p>
        </p:txBody>
      </p:sp>
      <p:sp>
        <p:nvSpPr>
          <p:cNvPr id="34" name="Google Shape;34;p4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mo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Chapter 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3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96" name="Google Shape;96;p13"/>
          <p:cNvSpPr txBox="1"/>
          <p:nvPr>
            <p:ph type="title"/>
          </p:nvPr>
        </p:nvSpPr>
        <p:spPr>
          <a:xfrm>
            <a:off x="304800" y="609600"/>
            <a:ext cx="853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Arimo"/>
              <a:buNone/>
            </a:pPr>
            <a:r>
              <a:rPr b="0" i="0" lang="en-US" sz="3600" u="none">
                <a:solidFill>
                  <a:srgbClr val="FF0000"/>
                </a:solidFill>
                <a:latin typeface="Arimo"/>
                <a:ea typeface="Arimo"/>
                <a:cs typeface="Arimo"/>
                <a:sym typeface="Arimo"/>
              </a:rPr>
              <a:t>State Space Search: Water Jug Problem</a:t>
            </a:r>
            <a:endParaRPr/>
          </a:p>
        </p:txBody>
      </p:sp>
      <p:sp>
        <p:nvSpPr>
          <p:cNvPr id="97" name="Google Shape;97;p13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</a:pPr>
            <a:r>
              <a:rPr b="0" i="0" lang="en-US" sz="24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9.</a:t>
            </a:r>
            <a:r>
              <a:rPr b="0" i="0" lang="en-US" sz="2400" u="none">
                <a:solidFill>
                  <a:srgbClr val="0000FF"/>
                </a:solidFill>
                <a:latin typeface="Arimo"/>
                <a:ea typeface="Arimo"/>
                <a:cs typeface="Arimo"/>
                <a:sym typeface="Arimo"/>
              </a:rPr>
              <a:t>	(x, y)</a:t>
            </a:r>
            <a:r>
              <a:rPr b="0" i="0" lang="en-US" sz="24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		→ </a:t>
            </a:r>
            <a:r>
              <a:rPr b="0" i="0" lang="en-US" sz="2400" u="none">
                <a:solidFill>
                  <a:srgbClr val="0000FF"/>
                </a:solidFill>
                <a:latin typeface="Arimo"/>
                <a:ea typeface="Arimo"/>
                <a:cs typeface="Arimo"/>
                <a:sym typeface="Arimo"/>
              </a:rPr>
              <a:t>(x + y, 0)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mo"/>
              <a:buNone/>
            </a:pPr>
            <a:r>
              <a:rPr b="0" i="0" lang="en-US" sz="2400" u="none">
                <a:solidFill>
                  <a:srgbClr val="0000FF"/>
                </a:solidFill>
                <a:latin typeface="Arimo"/>
                <a:ea typeface="Arimo"/>
                <a:cs typeface="Arimo"/>
                <a:sym typeface="Arimo"/>
              </a:rPr>
              <a:t>	</a:t>
            </a:r>
            <a:r>
              <a:rPr b="0" i="0" lang="en-US" sz="24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if</a:t>
            </a:r>
            <a:r>
              <a:rPr b="0" i="0" lang="en-US" sz="2400" u="none">
                <a:solidFill>
                  <a:srgbClr val="0000FF"/>
                </a:solidFill>
                <a:latin typeface="Arimo"/>
                <a:ea typeface="Arimo"/>
                <a:cs typeface="Arimo"/>
                <a:sym typeface="Arimo"/>
              </a:rPr>
              <a:t> x + y </a:t>
            </a:r>
            <a:r>
              <a:rPr b="0" i="0" lang="en-US" sz="24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≤</a:t>
            </a:r>
            <a:r>
              <a:rPr b="0" i="0" lang="en-US" sz="2400" u="none">
                <a:solidFill>
                  <a:srgbClr val="0000FF"/>
                </a:solidFill>
                <a:latin typeface="Arimo"/>
                <a:ea typeface="Arimo"/>
                <a:cs typeface="Arimo"/>
                <a:sym typeface="Arimo"/>
              </a:rPr>
              <a:t> 4</a:t>
            </a:r>
            <a:r>
              <a:rPr b="0" i="0" lang="en-US" sz="24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,</a:t>
            </a:r>
            <a:r>
              <a:rPr b="0" i="0" lang="en-US" sz="2400" u="none">
                <a:solidFill>
                  <a:srgbClr val="0000FF"/>
                </a:solidFill>
                <a:latin typeface="Arimo"/>
                <a:ea typeface="Arimo"/>
                <a:cs typeface="Arimo"/>
                <a:sym typeface="Arimo"/>
              </a:rPr>
              <a:t> y </a:t>
            </a:r>
            <a:r>
              <a:rPr b="0" i="0" lang="en-US" sz="24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&gt;</a:t>
            </a:r>
            <a:r>
              <a:rPr b="0" i="0" lang="en-US" sz="2400" u="none">
                <a:solidFill>
                  <a:srgbClr val="0000FF"/>
                </a:solidFill>
                <a:latin typeface="Arimo"/>
                <a:ea typeface="Arimo"/>
                <a:cs typeface="Arimo"/>
                <a:sym typeface="Arimo"/>
              </a:rPr>
              <a:t> 0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</a:pPr>
            <a:r>
              <a:rPr b="0" i="0" lang="en-US" sz="24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10.</a:t>
            </a:r>
            <a:r>
              <a:rPr b="0" i="0" lang="en-US" sz="2400" u="none">
                <a:solidFill>
                  <a:srgbClr val="0000FF"/>
                </a:solidFill>
                <a:latin typeface="Arimo"/>
                <a:ea typeface="Arimo"/>
                <a:cs typeface="Arimo"/>
                <a:sym typeface="Arimo"/>
              </a:rPr>
              <a:t>	(x, y)</a:t>
            </a:r>
            <a:r>
              <a:rPr b="0" i="0" lang="en-US" sz="24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		→ </a:t>
            </a:r>
            <a:r>
              <a:rPr b="0" i="0" lang="en-US" sz="2400" u="none">
                <a:solidFill>
                  <a:srgbClr val="0000FF"/>
                </a:solidFill>
                <a:latin typeface="Arimo"/>
                <a:ea typeface="Arimo"/>
                <a:cs typeface="Arimo"/>
                <a:sym typeface="Arimo"/>
              </a:rPr>
              <a:t>(0, x + y)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mo"/>
              <a:buNone/>
            </a:pPr>
            <a:r>
              <a:rPr b="0" i="0" lang="en-US" sz="2400" u="none">
                <a:solidFill>
                  <a:srgbClr val="0000FF"/>
                </a:solidFill>
                <a:latin typeface="Arimo"/>
                <a:ea typeface="Arimo"/>
                <a:cs typeface="Arimo"/>
                <a:sym typeface="Arimo"/>
              </a:rPr>
              <a:t>	</a:t>
            </a:r>
            <a:r>
              <a:rPr b="0" i="0" lang="en-US" sz="24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if</a:t>
            </a:r>
            <a:r>
              <a:rPr b="0" i="0" lang="en-US" sz="2400" u="none">
                <a:solidFill>
                  <a:srgbClr val="0000FF"/>
                </a:solidFill>
                <a:latin typeface="Arimo"/>
                <a:ea typeface="Arimo"/>
                <a:cs typeface="Arimo"/>
                <a:sym typeface="Arimo"/>
              </a:rPr>
              <a:t> x + y </a:t>
            </a:r>
            <a:r>
              <a:rPr b="0" i="0" lang="en-US" sz="24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≤</a:t>
            </a:r>
            <a:r>
              <a:rPr b="0" i="0" lang="en-US" sz="2400" u="none">
                <a:solidFill>
                  <a:srgbClr val="0000FF"/>
                </a:solidFill>
                <a:latin typeface="Arimo"/>
                <a:ea typeface="Arimo"/>
                <a:cs typeface="Arimo"/>
                <a:sym typeface="Arimo"/>
              </a:rPr>
              <a:t> 3</a:t>
            </a:r>
            <a:r>
              <a:rPr b="0" i="0" lang="en-US" sz="24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,</a:t>
            </a:r>
            <a:r>
              <a:rPr b="0" i="0" lang="en-US" sz="2400" u="none">
                <a:solidFill>
                  <a:srgbClr val="0000FF"/>
                </a:solidFill>
                <a:latin typeface="Arimo"/>
                <a:ea typeface="Arimo"/>
                <a:cs typeface="Arimo"/>
                <a:sym typeface="Arimo"/>
              </a:rPr>
              <a:t> x </a:t>
            </a:r>
            <a:r>
              <a:rPr b="0" i="0" lang="en-US" sz="24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&gt;</a:t>
            </a:r>
            <a:r>
              <a:rPr b="0" i="0" lang="en-US" sz="2400" u="none">
                <a:solidFill>
                  <a:srgbClr val="0000FF"/>
                </a:solidFill>
                <a:latin typeface="Arimo"/>
                <a:ea typeface="Arimo"/>
                <a:cs typeface="Arimo"/>
                <a:sym typeface="Arimo"/>
              </a:rPr>
              <a:t> 0</a:t>
            </a:r>
            <a:endParaRPr b="0" i="0" sz="2400" u="none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</a:pPr>
            <a:r>
              <a:rPr b="0" i="0" lang="en-US" sz="24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11.</a:t>
            </a:r>
            <a:r>
              <a:rPr b="0" i="0" lang="en-US" sz="2400" u="none">
                <a:solidFill>
                  <a:srgbClr val="0000FF"/>
                </a:solidFill>
                <a:latin typeface="Arimo"/>
                <a:ea typeface="Arimo"/>
                <a:cs typeface="Arimo"/>
                <a:sym typeface="Arimo"/>
              </a:rPr>
              <a:t>	(0, 2)</a:t>
            </a:r>
            <a:r>
              <a:rPr b="0" i="0" lang="en-US" sz="24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		→ </a:t>
            </a:r>
            <a:r>
              <a:rPr b="0" i="0" lang="en-US" sz="2400" u="none">
                <a:solidFill>
                  <a:srgbClr val="0000FF"/>
                </a:solidFill>
                <a:latin typeface="Arimo"/>
                <a:ea typeface="Arimo"/>
                <a:cs typeface="Arimo"/>
                <a:sym typeface="Arimo"/>
              </a:rPr>
              <a:t>(2, 0)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mo"/>
              <a:buNone/>
            </a:pPr>
            <a:r>
              <a:rPr b="0" i="0" lang="en-US" sz="2400" u="none">
                <a:solidFill>
                  <a:srgbClr val="0000FF"/>
                </a:solidFill>
                <a:latin typeface="Arimo"/>
                <a:ea typeface="Arimo"/>
                <a:cs typeface="Arimo"/>
                <a:sym typeface="Arimo"/>
              </a:rPr>
              <a:t>	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</a:pPr>
            <a:r>
              <a:rPr b="0" i="0" lang="en-US" sz="24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12.</a:t>
            </a:r>
            <a:r>
              <a:rPr b="0" i="0" lang="en-US" sz="2400" u="none">
                <a:solidFill>
                  <a:srgbClr val="0000FF"/>
                </a:solidFill>
                <a:latin typeface="Arimo"/>
                <a:ea typeface="Arimo"/>
                <a:cs typeface="Arimo"/>
                <a:sym typeface="Arimo"/>
              </a:rPr>
              <a:t>	(2, y)</a:t>
            </a:r>
            <a:r>
              <a:rPr b="0" i="0" lang="en-US" sz="24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		→ </a:t>
            </a:r>
            <a:r>
              <a:rPr b="0" i="0" lang="en-US" sz="2400" u="none">
                <a:solidFill>
                  <a:srgbClr val="0000FF"/>
                </a:solidFill>
                <a:latin typeface="Arimo"/>
                <a:ea typeface="Arimo"/>
                <a:cs typeface="Arimo"/>
                <a:sym typeface="Arimo"/>
              </a:rPr>
              <a:t>(0, y)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mo"/>
              <a:buNone/>
            </a:pPr>
            <a:r>
              <a:rPr b="0" i="0" lang="en-US" sz="2400" u="none">
                <a:solidFill>
                  <a:srgbClr val="0000FF"/>
                </a:solidFill>
                <a:latin typeface="Arimo"/>
                <a:ea typeface="Arimo"/>
                <a:cs typeface="Arimo"/>
                <a:sym typeface="Arimo"/>
              </a:rPr>
              <a:t>	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4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03" name="Google Shape;103;p14"/>
          <p:cNvSpPr txBox="1"/>
          <p:nvPr>
            <p:ph type="title"/>
          </p:nvPr>
        </p:nvSpPr>
        <p:spPr>
          <a:xfrm>
            <a:off x="304800" y="609600"/>
            <a:ext cx="853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Arimo"/>
              <a:buNone/>
            </a:pPr>
            <a:r>
              <a:rPr b="0" i="0" lang="en-US" sz="3600" u="none">
                <a:solidFill>
                  <a:srgbClr val="FF0000"/>
                </a:solidFill>
                <a:latin typeface="Arimo"/>
                <a:ea typeface="Arimo"/>
                <a:cs typeface="Arimo"/>
                <a:sym typeface="Arimo"/>
              </a:rPr>
              <a:t>State Space Search: Water Jug Problem</a:t>
            </a:r>
            <a:endParaRPr/>
          </a:p>
        </p:txBody>
      </p:sp>
      <p:sp>
        <p:nvSpPr>
          <p:cNvPr id="104" name="Google Shape;104;p14"/>
          <p:cNvSpPr txBox="1"/>
          <p:nvPr>
            <p:ph idx="1" type="body"/>
          </p:nvPr>
        </p:nvSpPr>
        <p:spPr>
          <a:xfrm>
            <a:off x="685800" y="1981200"/>
            <a:ext cx="77724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AutoNum type="arabicPeriod"/>
            </a:pPr>
            <a:r>
              <a:rPr b="0" i="0" lang="en-US" sz="24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current state =</a:t>
            </a:r>
            <a:r>
              <a:rPr b="0" i="0" lang="en-US" sz="2400" u="none">
                <a:solidFill>
                  <a:srgbClr val="0000FF"/>
                </a:solidFill>
                <a:latin typeface="Arimo"/>
                <a:ea typeface="Arimo"/>
                <a:cs typeface="Arimo"/>
                <a:sym typeface="Arimo"/>
              </a:rPr>
              <a:t> (0, 0)</a:t>
            </a:r>
            <a:endParaRPr b="0" i="0" sz="2400" u="none">
              <a:solidFill>
                <a:srgbClr val="0000FF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</a:pPr>
            <a:r>
              <a:rPr b="0" i="0" lang="en-US" sz="24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2.</a:t>
            </a:r>
            <a:r>
              <a:rPr b="0" i="0" lang="en-US" sz="2400" u="none">
                <a:solidFill>
                  <a:srgbClr val="0000FF"/>
                </a:solidFill>
                <a:latin typeface="Arimo"/>
                <a:ea typeface="Arimo"/>
                <a:cs typeface="Arimo"/>
                <a:sym typeface="Arimo"/>
              </a:rPr>
              <a:t>	</a:t>
            </a:r>
            <a:r>
              <a:rPr b="0" i="0" lang="en-US" sz="24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Loop until reaching the goal state </a:t>
            </a:r>
            <a:r>
              <a:rPr b="0" i="0" lang="en-US" sz="2400" u="none">
                <a:solidFill>
                  <a:srgbClr val="0000FF"/>
                </a:solidFill>
                <a:latin typeface="Arimo"/>
                <a:ea typeface="Arimo"/>
                <a:cs typeface="Arimo"/>
                <a:sym typeface="Arimo"/>
              </a:rPr>
              <a:t>(2, 0)</a:t>
            </a:r>
            <a:endParaRPr b="0" i="0" sz="2400" u="none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mo"/>
              <a:buNone/>
            </a:pPr>
            <a:r>
              <a:rPr b="0" i="0" lang="en-US" sz="2400" u="none">
                <a:solidFill>
                  <a:srgbClr val="0000FF"/>
                </a:solidFill>
                <a:latin typeface="Arimo"/>
                <a:ea typeface="Arimo"/>
                <a:cs typeface="Arimo"/>
                <a:sym typeface="Arimo"/>
              </a:rPr>
              <a:t>		</a:t>
            </a:r>
            <a:r>
              <a:rPr b="0" i="0" lang="en-US" sz="2000" u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−</a:t>
            </a:r>
            <a:r>
              <a:rPr b="0" i="0" lang="en-US" sz="2400" u="none">
                <a:solidFill>
                  <a:srgbClr val="0000FF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b="0" i="0" lang="en-US" sz="20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Apply a rule whose left side matches the current state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mo"/>
              <a:buNone/>
            </a:pPr>
            <a:r>
              <a:rPr b="0" i="0" lang="en-US" sz="20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		</a:t>
            </a:r>
            <a:r>
              <a:rPr b="0" i="0" lang="en-US" sz="2000" u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−</a:t>
            </a:r>
            <a:r>
              <a:rPr b="0" i="0" lang="en-US" sz="20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Set the new current state to be the resulting state</a:t>
            </a:r>
            <a:endParaRPr/>
          </a:p>
          <a:p>
            <a:pPr indent="-342900" lvl="0" marL="342900" marR="0" rtl="0" algn="l">
              <a:lnSpc>
                <a:spcPct val="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mo"/>
              <a:buNone/>
            </a:pPr>
            <a:r>
              <a:rPr b="0" i="0" lang="en-US" sz="2400" u="none">
                <a:solidFill>
                  <a:srgbClr val="0000FF"/>
                </a:solidFill>
                <a:latin typeface="Arimo"/>
                <a:ea typeface="Arimo"/>
                <a:cs typeface="Arimo"/>
                <a:sym typeface="Arimo"/>
              </a:rPr>
              <a:t>		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mo"/>
              <a:buNone/>
            </a:pPr>
            <a:r>
              <a:rPr b="0" i="0" lang="en-US" sz="2400" u="none">
                <a:solidFill>
                  <a:srgbClr val="0000FF"/>
                </a:solidFill>
                <a:latin typeface="Arimo"/>
                <a:ea typeface="Arimo"/>
                <a:cs typeface="Arimo"/>
                <a:sym typeface="Arimo"/>
              </a:rPr>
              <a:t>	(0, 0)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mo"/>
              <a:buNone/>
            </a:pPr>
            <a:r>
              <a:rPr b="0" i="0" lang="en-US" sz="2400" u="none">
                <a:solidFill>
                  <a:srgbClr val="0000FF"/>
                </a:solidFill>
                <a:latin typeface="Arimo"/>
                <a:ea typeface="Arimo"/>
                <a:cs typeface="Arimo"/>
                <a:sym typeface="Arimo"/>
              </a:rPr>
              <a:t>	(0, 3)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mo"/>
              <a:buNone/>
            </a:pPr>
            <a:r>
              <a:rPr b="0" i="0" lang="en-US" sz="2400" u="none">
                <a:solidFill>
                  <a:srgbClr val="0000FF"/>
                </a:solidFill>
                <a:latin typeface="Arimo"/>
                <a:ea typeface="Arimo"/>
                <a:cs typeface="Arimo"/>
                <a:sym typeface="Arimo"/>
              </a:rPr>
              <a:t>	(3, 0)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mo"/>
              <a:buNone/>
            </a:pPr>
            <a:r>
              <a:rPr b="0" i="0" lang="en-US" sz="2400" u="none">
                <a:solidFill>
                  <a:srgbClr val="0000FF"/>
                </a:solidFill>
                <a:latin typeface="Arimo"/>
                <a:ea typeface="Arimo"/>
                <a:cs typeface="Arimo"/>
                <a:sym typeface="Arimo"/>
              </a:rPr>
              <a:t>	(3, 3)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mo"/>
              <a:buNone/>
            </a:pPr>
            <a:r>
              <a:rPr b="0" i="0" lang="en-US" sz="2400" u="none">
                <a:solidFill>
                  <a:srgbClr val="0000FF"/>
                </a:solidFill>
                <a:latin typeface="Arimo"/>
                <a:ea typeface="Arimo"/>
                <a:cs typeface="Arimo"/>
                <a:sym typeface="Arimo"/>
              </a:rPr>
              <a:t>	(4, 2)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mo"/>
              <a:buNone/>
            </a:pPr>
            <a:r>
              <a:rPr b="0" i="0" lang="en-US" sz="2400" u="none">
                <a:solidFill>
                  <a:srgbClr val="0000FF"/>
                </a:solidFill>
                <a:latin typeface="Arimo"/>
                <a:ea typeface="Arimo"/>
                <a:cs typeface="Arimo"/>
                <a:sym typeface="Arimo"/>
              </a:rPr>
              <a:t>	(0, 2)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mo"/>
              <a:buNone/>
            </a:pPr>
            <a:r>
              <a:rPr b="0" i="0" lang="en-US" sz="2400" u="none">
                <a:solidFill>
                  <a:srgbClr val="0000FF"/>
                </a:solidFill>
                <a:latin typeface="Arimo"/>
                <a:ea typeface="Arimo"/>
                <a:cs typeface="Arimo"/>
                <a:sym typeface="Arimo"/>
              </a:rPr>
              <a:t>	(2, 0)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5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10" name="Google Shape;110;p15"/>
          <p:cNvSpPr txBox="1"/>
          <p:nvPr>
            <p:ph type="title"/>
          </p:nvPr>
        </p:nvSpPr>
        <p:spPr>
          <a:xfrm>
            <a:off x="304800" y="609600"/>
            <a:ext cx="853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Arimo"/>
              <a:buNone/>
            </a:pPr>
            <a:r>
              <a:rPr b="0" i="0" lang="en-US" sz="3600" u="none">
                <a:solidFill>
                  <a:srgbClr val="FF0000"/>
                </a:solidFill>
                <a:latin typeface="Arimo"/>
                <a:ea typeface="Arimo"/>
                <a:cs typeface="Arimo"/>
                <a:sym typeface="Arimo"/>
              </a:rPr>
              <a:t>State Space Search: Water Jug Problem</a:t>
            </a:r>
            <a:endParaRPr/>
          </a:p>
        </p:txBody>
      </p:sp>
      <p:sp>
        <p:nvSpPr>
          <p:cNvPr id="111" name="Google Shape;111;p15"/>
          <p:cNvSpPr txBox="1"/>
          <p:nvPr>
            <p:ph idx="1" type="body"/>
          </p:nvPr>
        </p:nvSpPr>
        <p:spPr>
          <a:xfrm>
            <a:off x="685800" y="1981200"/>
            <a:ext cx="77724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</a:pPr>
            <a:r>
              <a:rPr b="0" i="0" lang="en-US" sz="24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The role of the </a:t>
            </a:r>
            <a:r>
              <a:rPr b="0" i="0" lang="en-US" sz="2400" u="none">
                <a:solidFill>
                  <a:srgbClr val="0000FF"/>
                </a:solidFill>
                <a:latin typeface="Arimo"/>
                <a:ea typeface="Arimo"/>
                <a:cs typeface="Arimo"/>
                <a:sym typeface="Arimo"/>
              </a:rPr>
              <a:t>condition</a:t>
            </a:r>
            <a:r>
              <a:rPr b="0" i="0" lang="en-US" sz="24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in the left side of a rule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</a:pPr>
            <a:r>
              <a:rPr b="0" i="0" lang="en-US" sz="24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⇒</a:t>
            </a:r>
            <a:r>
              <a:rPr b="0" i="0" lang="en-US" sz="2400" u="none">
                <a:solidFill>
                  <a:srgbClr val="0000FF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b="0" i="0" lang="en-US" sz="24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restrict the application of the rule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</a:pPr>
            <a:r>
              <a:rPr b="0" i="0" lang="en-US" sz="24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⇒ more efficient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</a:pPr>
            <a:r>
              <a:rPr b="0" i="0" lang="en-US" sz="24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1.</a:t>
            </a:r>
            <a:r>
              <a:rPr b="0" i="0" lang="en-US" sz="2400" u="none">
                <a:solidFill>
                  <a:srgbClr val="0000FF"/>
                </a:solidFill>
                <a:latin typeface="Arimo"/>
                <a:ea typeface="Arimo"/>
                <a:cs typeface="Arimo"/>
                <a:sym typeface="Arimo"/>
              </a:rPr>
              <a:t>	(x, y)</a:t>
            </a:r>
            <a:r>
              <a:rPr b="0" i="0" lang="en-US" sz="24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		→ </a:t>
            </a:r>
            <a:r>
              <a:rPr b="0" i="0" lang="en-US" sz="2400" u="none">
                <a:solidFill>
                  <a:srgbClr val="0000FF"/>
                </a:solidFill>
                <a:latin typeface="Arimo"/>
                <a:ea typeface="Arimo"/>
                <a:cs typeface="Arimo"/>
                <a:sym typeface="Arimo"/>
              </a:rPr>
              <a:t>(4, y)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mo"/>
              <a:buNone/>
            </a:pPr>
            <a:r>
              <a:rPr b="0" i="0" lang="en-US" sz="2400" u="none">
                <a:solidFill>
                  <a:srgbClr val="0000FF"/>
                </a:solidFill>
                <a:latin typeface="Arimo"/>
                <a:ea typeface="Arimo"/>
                <a:cs typeface="Arimo"/>
                <a:sym typeface="Arimo"/>
              </a:rPr>
              <a:t>	</a:t>
            </a:r>
            <a:r>
              <a:rPr b="0" i="0" lang="en-US" sz="24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if</a:t>
            </a:r>
            <a:r>
              <a:rPr b="0" i="0" lang="en-US" sz="2400" u="none">
                <a:solidFill>
                  <a:srgbClr val="0000FF"/>
                </a:solidFill>
                <a:latin typeface="Arimo"/>
                <a:ea typeface="Arimo"/>
                <a:cs typeface="Arimo"/>
                <a:sym typeface="Arimo"/>
              </a:rPr>
              <a:t> x </a:t>
            </a:r>
            <a:r>
              <a:rPr b="0" i="0" lang="en-US" sz="24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&lt;</a:t>
            </a:r>
            <a:r>
              <a:rPr b="0" i="0" lang="en-US" sz="2400" u="none">
                <a:solidFill>
                  <a:srgbClr val="0000FF"/>
                </a:solidFill>
                <a:latin typeface="Arimo"/>
                <a:ea typeface="Arimo"/>
                <a:cs typeface="Arimo"/>
                <a:sym typeface="Arimo"/>
              </a:rPr>
              <a:t> 4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</a:pPr>
            <a:r>
              <a:rPr b="0" i="0" lang="en-US" sz="24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2.</a:t>
            </a:r>
            <a:r>
              <a:rPr b="0" i="0" lang="en-US" sz="2400" u="none">
                <a:solidFill>
                  <a:srgbClr val="0000FF"/>
                </a:solidFill>
                <a:latin typeface="Arimo"/>
                <a:ea typeface="Arimo"/>
                <a:cs typeface="Arimo"/>
                <a:sym typeface="Arimo"/>
              </a:rPr>
              <a:t>	(x, y)</a:t>
            </a:r>
            <a:r>
              <a:rPr b="0" i="0" lang="en-US" sz="24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		→ </a:t>
            </a:r>
            <a:r>
              <a:rPr b="0" i="0" lang="en-US" sz="2400" u="none">
                <a:solidFill>
                  <a:srgbClr val="0000FF"/>
                </a:solidFill>
                <a:latin typeface="Arimo"/>
                <a:ea typeface="Arimo"/>
                <a:cs typeface="Arimo"/>
                <a:sym typeface="Arimo"/>
              </a:rPr>
              <a:t>(x, 3)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mo"/>
              <a:buNone/>
            </a:pPr>
            <a:r>
              <a:rPr b="0" i="0" lang="en-US" sz="2400" u="none">
                <a:solidFill>
                  <a:srgbClr val="0000FF"/>
                </a:solidFill>
                <a:latin typeface="Arimo"/>
                <a:ea typeface="Arimo"/>
                <a:cs typeface="Arimo"/>
                <a:sym typeface="Arimo"/>
              </a:rPr>
              <a:t>	</a:t>
            </a:r>
            <a:r>
              <a:rPr b="0" i="0" lang="en-US" sz="24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if</a:t>
            </a:r>
            <a:r>
              <a:rPr b="0" i="0" lang="en-US" sz="2400" u="none">
                <a:solidFill>
                  <a:srgbClr val="0000FF"/>
                </a:solidFill>
                <a:latin typeface="Arimo"/>
                <a:ea typeface="Arimo"/>
                <a:cs typeface="Arimo"/>
                <a:sym typeface="Arimo"/>
              </a:rPr>
              <a:t> y </a:t>
            </a:r>
            <a:r>
              <a:rPr b="0" i="0" lang="en-US" sz="24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&lt;</a:t>
            </a:r>
            <a:r>
              <a:rPr b="0" i="0" lang="en-US" sz="2400" u="none">
                <a:solidFill>
                  <a:srgbClr val="0000FF"/>
                </a:solidFill>
                <a:latin typeface="Arimo"/>
                <a:ea typeface="Arimo"/>
                <a:cs typeface="Arimo"/>
                <a:sym typeface="Arimo"/>
              </a:rPr>
              <a:t> 3</a:t>
            </a:r>
            <a:endParaRPr b="0" i="0" sz="2400" u="none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</a:pPr>
            <a:r>
              <a:t/>
            </a:r>
            <a:endParaRPr b="0" i="0" sz="2400" u="none">
              <a:solidFill>
                <a:srgbClr val="0000FF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mo"/>
              <a:buNone/>
            </a:pPr>
            <a:r>
              <a:rPr b="0" i="0" lang="en-US" sz="2400" u="none">
                <a:solidFill>
                  <a:srgbClr val="0000FF"/>
                </a:solidFill>
                <a:latin typeface="Arimo"/>
                <a:ea typeface="Arimo"/>
                <a:cs typeface="Arimo"/>
                <a:sym typeface="Arimo"/>
              </a:rPr>
              <a:t>	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6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17" name="Google Shape;117;p16"/>
          <p:cNvSpPr txBox="1"/>
          <p:nvPr>
            <p:ph type="title"/>
          </p:nvPr>
        </p:nvSpPr>
        <p:spPr>
          <a:xfrm>
            <a:off x="304800" y="609600"/>
            <a:ext cx="853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Arimo"/>
              <a:buNone/>
            </a:pPr>
            <a:r>
              <a:rPr b="0" i="0" lang="en-US" sz="3600" u="none">
                <a:solidFill>
                  <a:srgbClr val="FF0000"/>
                </a:solidFill>
                <a:latin typeface="Arimo"/>
                <a:ea typeface="Arimo"/>
                <a:cs typeface="Arimo"/>
                <a:sym typeface="Arimo"/>
              </a:rPr>
              <a:t>State Space Search: Water Jug Problem</a:t>
            </a:r>
            <a:endParaRPr/>
          </a:p>
        </p:txBody>
      </p:sp>
      <p:sp>
        <p:nvSpPr>
          <p:cNvPr id="118" name="Google Shape;118;p16"/>
          <p:cNvSpPr txBox="1"/>
          <p:nvPr>
            <p:ph idx="1" type="body"/>
          </p:nvPr>
        </p:nvSpPr>
        <p:spPr>
          <a:xfrm>
            <a:off x="685800" y="1981200"/>
            <a:ext cx="77724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mo"/>
              <a:buNone/>
            </a:pPr>
            <a:r>
              <a:rPr b="0" i="0" lang="en-US" sz="2400" u="none">
                <a:solidFill>
                  <a:srgbClr val="0000FF"/>
                </a:solidFill>
                <a:latin typeface="Arimo"/>
                <a:ea typeface="Arimo"/>
                <a:cs typeface="Arimo"/>
                <a:sym typeface="Arimo"/>
              </a:rPr>
              <a:t>Special-purpose</a:t>
            </a:r>
            <a:r>
              <a:rPr b="0" i="0" lang="en-US" sz="24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rules to capture special-case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</a:pPr>
            <a:r>
              <a:rPr b="0" i="0" lang="en-US" sz="24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knowledge that can be used at some stage in solving a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</a:pPr>
            <a:r>
              <a:rPr b="0" i="0" lang="en-US" sz="24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problem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</a:pPr>
            <a:r>
              <a:rPr b="0" i="0" lang="en-US" sz="24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11.</a:t>
            </a:r>
            <a:r>
              <a:rPr b="0" i="0" lang="en-US" sz="2400" u="none">
                <a:solidFill>
                  <a:srgbClr val="0000FF"/>
                </a:solidFill>
                <a:latin typeface="Arimo"/>
                <a:ea typeface="Arimo"/>
                <a:cs typeface="Arimo"/>
                <a:sym typeface="Arimo"/>
              </a:rPr>
              <a:t>	(0, 2)</a:t>
            </a:r>
            <a:r>
              <a:rPr b="0" i="0" lang="en-US" sz="24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		→ </a:t>
            </a:r>
            <a:r>
              <a:rPr b="0" i="0" lang="en-US" sz="2400" u="none">
                <a:solidFill>
                  <a:srgbClr val="0000FF"/>
                </a:solidFill>
                <a:latin typeface="Arimo"/>
                <a:ea typeface="Arimo"/>
                <a:cs typeface="Arimo"/>
                <a:sym typeface="Arimo"/>
              </a:rPr>
              <a:t>(2, 0)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mo"/>
              <a:buNone/>
            </a:pPr>
            <a:r>
              <a:rPr b="0" i="0" lang="en-US" sz="2400" u="none">
                <a:solidFill>
                  <a:srgbClr val="0000FF"/>
                </a:solidFill>
                <a:latin typeface="Arimo"/>
                <a:ea typeface="Arimo"/>
                <a:cs typeface="Arimo"/>
                <a:sym typeface="Arimo"/>
              </a:rPr>
              <a:t>	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</a:pPr>
            <a:r>
              <a:rPr b="0" i="0" lang="en-US" sz="24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12.</a:t>
            </a:r>
            <a:r>
              <a:rPr b="0" i="0" lang="en-US" sz="2400" u="none">
                <a:solidFill>
                  <a:srgbClr val="0000FF"/>
                </a:solidFill>
                <a:latin typeface="Arimo"/>
                <a:ea typeface="Arimo"/>
                <a:cs typeface="Arimo"/>
                <a:sym typeface="Arimo"/>
              </a:rPr>
              <a:t>	(2, y)</a:t>
            </a:r>
            <a:r>
              <a:rPr b="0" i="0" lang="en-US" sz="24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		→ </a:t>
            </a:r>
            <a:r>
              <a:rPr b="0" i="0" lang="en-US" sz="2400" u="none">
                <a:solidFill>
                  <a:srgbClr val="0000FF"/>
                </a:solidFill>
                <a:latin typeface="Arimo"/>
                <a:ea typeface="Arimo"/>
                <a:cs typeface="Arimo"/>
                <a:sym typeface="Arimo"/>
              </a:rPr>
              <a:t>(0, y)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mo"/>
              <a:buNone/>
            </a:pPr>
            <a:r>
              <a:rPr b="0" i="0" lang="en-US" sz="2400" u="none">
                <a:solidFill>
                  <a:srgbClr val="0000FF"/>
                </a:solidFill>
                <a:latin typeface="Arimo"/>
                <a:ea typeface="Arimo"/>
                <a:cs typeface="Arimo"/>
                <a:sym typeface="Arimo"/>
              </a:rPr>
              <a:t>	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7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24" name="Google Shape;124;p17"/>
          <p:cNvSpPr txBox="1"/>
          <p:nvPr>
            <p:ph type="title"/>
          </p:nvPr>
        </p:nvSpPr>
        <p:spPr>
          <a:xfrm>
            <a:off x="304800" y="609600"/>
            <a:ext cx="853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Arimo"/>
              <a:buNone/>
            </a:pPr>
            <a:r>
              <a:rPr b="0" i="0" lang="en-US" sz="3600" u="none">
                <a:solidFill>
                  <a:srgbClr val="FF0000"/>
                </a:solidFill>
                <a:latin typeface="Arimo"/>
                <a:ea typeface="Arimo"/>
                <a:cs typeface="Arimo"/>
                <a:sym typeface="Arimo"/>
              </a:rPr>
              <a:t>State Space Search: Summary</a:t>
            </a:r>
            <a:endParaRPr/>
          </a:p>
        </p:txBody>
      </p:sp>
      <p:sp>
        <p:nvSpPr>
          <p:cNvPr id="125" name="Google Shape;125;p17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AutoNum type="arabicPeriod"/>
            </a:pPr>
            <a:r>
              <a:rPr b="0" i="0" lang="en-US" sz="24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Define a state space that contains all the possible configurations of the relevant objects.</a:t>
            </a:r>
            <a:endParaRPr b="0" i="0" sz="2400" u="none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</a:pPr>
            <a:r>
              <a:rPr b="0" i="0" lang="en-US" sz="24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2.</a:t>
            </a:r>
            <a:r>
              <a:rPr b="0" i="0" lang="en-US" sz="2400" u="none">
                <a:solidFill>
                  <a:srgbClr val="0000FF"/>
                </a:solidFill>
                <a:latin typeface="Arimo"/>
                <a:ea typeface="Arimo"/>
                <a:cs typeface="Arimo"/>
                <a:sym typeface="Arimo"/>
              </a:rPr>
              <a:t>	</a:t>
            </a:r>
            <a:r>
              <a:rPr b="0" i="0" lang="en-US" sz="24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Specify the initial states.</a:t>
            </a:r>
            <a:endParaRPr b="0" i="0" sz="2400" u="none">
              <a:solidFill>
                <a:srgbClr val="0000FF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</a:pPr>
            <a:r>
              <a:rPr b="0" i="0" lang="en-US" sz="24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3.</a:t>
            </a:r>
            <a:r>
              <a:rPr b="0" i="0" lang="en-US" sz="2400" u="none">
                <a:solidFill>
                  <a:srgbClr val="0000FF"/>
                </a:solidFill>
                <a:latin typeface="Arimo"/>
                <a:ea typeface="Arimo"/>
                <a:cs typeface="Arimo"/>
                <a:sym typeface="Arimo"/>
              </a:rPr>
              <a:t>	</a:t>
            </a:r>
            <a:r>
              <a:rPr b="0" i="0" lang="en-US" sz="24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Specify the goal states.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</a:pPr>
            <a:r>
              <a:rPr b="0" i="0" lang="en-US" sz="24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4.</a:t>
            </a:r>
            <a:r>
              <a:rPr b="0" i="0" lang="en-US" sz="2400" u="none">
                <a:solidFill>
                  <a:srgbClr val="0000FF"/>
                </a:solidFill>
                <a:latin typeface="Arimo"/>
                <a:ea typeface="Arimo"/>
                <a:cs typeface="Arimo"/>
                <a:sym typeface="Arimo"/>
              </a:rPr>
              <a:t>	</a:t>
            </a:r>
            <a:r>
              <a:rPr b="0" i="0" lang="en-US" sz="24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Specify a set of rules: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		−</a:t>
            </a:r>
            <a:r>
              <a:rPr b="0" i="0" lang="en-US" sz="20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What are unstated assumptions?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		−</a:t>
            </a:r>
            <a:r>
              <a:rPr b="0" i="0" lang="en-US" sz="20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How general should the rules be?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		−</a:t>
            </a:r>
            <a:r>
              <a:rPr b="0" i="0" lang="en-US" sz="20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How much knowledge for solutions should be in the 	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mo"/>
              <a:buNone/>
            </a:pPr>
            <a:r>
              <a:rPr b="0" i="0" lang="en-US" sz="20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		   rules?</a:t>
            </a:r>
            <a:endParaRPr/>
          </a:p>
          <a:p>
            <a:pPr indent="-215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mo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8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31" name="Google Shape;131;p18"/>
          <p:cNvSpPr txBox="1"/>
          <p:nvPr>
            <p:ph type="title"/>
          </p:nvPr>
        </p:nvSpPr>
        <p:spPr>
          <a:xfrm>
            <a:off x="304800" y="609600"/>
            <a:ext cx="853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Arimo"/>
              <a:buNone/>
            </a:pPr>
            <a:r>
              <a:rPr b="0" i="0" lang="en-US" sz="3600" u="none">
                <a:solidFill>
                  <a:srgbClr val="FF0000"/>
                </a:solidFill>
                <a:latin typeface="Arimo"/>
                <a:ea typeface="Arimo"/>
                <a:cs typeface="Arimo"/>
                <a:sym typeface="Arimo"/>
              </a:rPr>
              <a:t>Search Strategies</a:t>
            </a:r>
            <a:endParaRPr/>
          </a:p>
        </p:txBody>
      </p:sp>
      <p:sp>
        <p:nvSpPr>
          <p:cNvPr id="132" name="Google Shape;132;p18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</a:pPr>
            <a:r>
              <a:rPr b="0" i="0" lang="en-US" sz="24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Requirements of a good search strategy: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</a:pPr>
            <a:r>
              <a:rPr b="0" i="0" lang="en-US" sz="24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1.  It causes </a:t>
            </a:r>
            <a:r>
              <a:rPr b="0" i="0" lang="en-US" sz="2400" u="none">
                <a:solidFill>
                  <a:srgbClr val="0000FF"/>
                </a:solidFill>
                <a:latin typeface="Arimo"/>
                <a:ea typeface="Arimo"/>
                <a:cs typeface="Arimo"/>
                <a:sym typeface="Arimo"/>
              </a:rPr>
              <a:t>motion</a:t>
            </a:r>
            <a:endParaRPr b="0" i="0" sz="2400" u="none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mo"/>
              <a:buNone/>
            </a:pPr>
            <a:r>
              <a:rPr b="0" i="0" lang="en-US" sz="2400" u="none">
                <a:solidFill>
                  <a:srgbClr val="0000FF"/>
                </a:solidFill>
                <a:latin typeface="Arimo"/>
                <a:ea typeface="Arimo"/>
                <a:cs typeface="Arimo"/>
                <a:sym typeface="Arimo"/>
              </a:rPr>
              <a:t>		</a:t>
            </a:r>
            <a:r>
              <a:rPr b="0" i="0" lang="en-US" sz="20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Otherwise, it will never lead to a solution.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</a:pPr>
            <a:r>
              <a:rPr b="0" i="0" lang="en-US" sz="24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2.</a:t>
            </a:r>
            <a:r>
              <a:rPr b="0" i="0" lang="en-US" sz="2400" u="none">
                <a:solidFill>
                  <a:srgbClr val="0000FF"/>
                </a:solidFill>
                <a:latin typeface="Arimo"/>
                <a:ea typeface="Arimo"/>
                <a:cs typeface="Arimo"/>
                <a:sym typeface="Arimo"/>
              </a:rPr>
              <a:t>  </a:t>
            </a:r>
            <a:r>
              <a:rPr b="0" i="0" lang="en-US" sz="24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It is</a:t>
            </a:r>
            <a:r>
              <a:rPr b="0" i="0" lang="en-US" sz="2400" u="none">
                <a:solidFill>
                  <a:srgbClr val="0000FF"/>
                </a:solidFill>
                <a:latin typeface="Arimo"/>
                <a:ea typeface="Arimo"/>
                <a:cs typeface="Arimo"/>
                <a:sym typeface="Arimo"/>
              </a:rPr>
              <a:t> systematic</a:t>
            </a:r>
            <a:endParaRPr b="0" i="0" sz="2400" u="none">
              <a:solidFill>
                <a:srgbClr val="0000FF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mo"/>
              <a:buNone/>
            </a:pPr>
            <a:r>
              <a:rPr b="0" i="0" lang="en-US" sz="2400" u="none">
                <a:solidFill>
                  <a:srgbClr val="0000FF"/>
                </a:solidFill>
                <a:latin typeface="Arimo"/>
                <a:ea typeface="Arimo"/>
                <a:cs typeface="Arimo"/>
                <a:sym typeface="Arimo"/>
              </a:rPr>
              <a:t>		</a:t>
            </a:r>
            <a:r>
              <a:rPr b="0" i="0" lang="en-US" sz="20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Otherwise, it may use more steps than necessary.</a:t>
            </a:r>
            <a:endParaRPr b="0" i="0" sz="2400" u="none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</a:pPr>
            <a:r>
              <a:rPr b="0" i="0" lang="en-US" sz="24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3.  It is</a:t>
            </a:r>
            <a:r>
              <a:rPr b="0" i="0" lang="en-US" sz="2400" u="none">
                <a:solidFill>
                  <a:srgbClr val="0000FF"/>
                </a:solidFill>
                <a:latin typeface="Arimo"/>
                <a:ea typeface="Arimo"/>
                <a:cs typeface="Arimo"/>
                <a:sym typeface="Arimo"/>
              </a:rPr>
              <a:t> efficient</a:t>
            </a:r>
            <a:endParaRPr b="0" i="0" sz="2400" u="none">
              <a:solidFill>
                <a:srgbClr val="0000FF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mo"/>
              <a:buNone/>
            </a:pPr>
            <a:r>
              <a:rPr b="0" i="0" lang="en-US" sz="2400" u="none">
                <a:solidFill>
                  <a:srgbClr val="0000FF"/>
                </a:solidFill>
                <a:latin typeface="Arimo"/>
                <a:ea typeface="Arimo"/>
                <a:cs typeface="Arimo"/>
                <a:sym typeface="Arimo"/>
              </a:rPr>
              <a:t>		</a:t>
            </a:r>
            <a:r>
              <a:rPr b="0" i="0" lang="en-US" sz="20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Find a good, but not necessarily the best, answer.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9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38" name="Google Shape;138;p19"/>
          <p:cNvSpPr txBox="1"/>
          <p:nvPr>
            <p:ph type="title"/>
          </p:nvPr>
        </p:nvSpPr>
        <p:spPr>
          <a:xfrm>
            <a:off x="304800" y="609600"/>
            <a:ext cx="853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Arimo"/>
              <a:buNone/>
            </a:pPr>
            <a:r>
              <a:rPr b="0" i="0" lang="en-US" sz="3600" u="none">
                <a:solidFill>
                  <a:srgbClr val="FF0000"/>
                </a:solidFill>
                <a:latin typeface="Arimo"/>
                <a:ea typeface="Arimo"/>
                <a:cs typeface="Arimo"/>
                <a:sym typeface="Arimo"/>
              </a:rPr>
              <a:t>Search Strategies</a:t>
            </a:r>
            <a:endParaRPr/>
          </a:p>
        </p:txBody>
      </p:sp>
      <p:sp>
        <p:nvSpPr>
          <p:cNvPr id="139" name="Google Shape;139;p19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</a:pPr>
            <a:r>
              <a:rPr b="0" i="0" lang="en-US" sz="24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1.  </a:t>
            </a:r>
            <a:r>
              <a:rPr b="0" i="0" lang="en-US" sz="2400" u="none">
                <a:solidFill>
                  <a:srgbClr val="0000FF"/>
                </a:solidFill>
                <a:latin typeface="Arimo"/>
                <a:ea typeface="Arimo"/>
                <a:cs typeface="Arimo"/>
                <a:sym typeface="Arimo"/>
              </a:rPr>
              <a:t>Uninformed search</a:t>
            </a:r>
            <a:r>
              <a:rPr b="0" i="0" lang="en-US" sz="24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(blind search)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mo"/>
              <a:buNone/>
            </a:pPr>
            <a:r>
              <a:rPr b="0" i="0" lang="en-US" sz="2400" u="none">
                <a:solidFill>
                  <a:srgbClr val="0000FF"/>
                </a:solidFill>
                <a:latin typeface="Arimo"/>
                <a:ea typeface="Arimo"/>
                <a:cs typeface="Arimo"/>
                <a:sym typeface="Arimo"/>
              </a:rPr>
              <a:t>		</a:t>
            </a:r>
            <a:r>
              <a:rPr b="0" i="0" lang="en-US" sz="20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Having no information about the number of steps from the 	current state to the goal.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</a:pPr>
            <a:r>
              <a:rPr b="0" i="0" lang="en-US" sz="24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2.</a:t>
            </a:r>
            <a:r>
              <a:rPr b="0" i="0" lang="en-US" sz="2400" u="none">
                <a:solidFill>
                  <a:srgbClr val="0000FF"/>
                </a:solidFill>
                <a:latin typeface="Arimo"/>
                <a:ea typeface="Arimo"/>
                <a:cs typeface="Arimo"/>
                <a:sym typeface="Arimo"/>
              </a:rPr>
              <a:t> Informed search</a:t>
            </a:r>
            <a:r>
              <a:rPr b="0" i="0" lang="en-US" sz="24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(heuristic search)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mo"/>
              <a:buNone/>
            </a:pPr>
            <a:r>
              <a:rPr b="0" i="0" lang="en-US" sz="2400" u="none">
                <a:solidFill>
                  <a:srgbClr val="0000FF"/>
                </a:solidFill>
                <a:latin typeface="Arimo"/>
                <a:ea typeface="Arimo"/>
                <a:cs typeface="Arimo"/>
                <a:sym typeface="Arimo"/>
              </a:rPr>
              <a:t>		</a:t>
            </a:r>
            <a:r>
              <a:rPr b="0" i="0" lang="en-US" sz="20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More efficient than uninformed search.</a:t>
            </a:r>
            <a:endParaRPr/>
          </a:p>
          <a:p>
            <a:pPr indent="-215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mo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0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45" name="Google Shape;145;p20"/>
          <p:cNvSpPr txBox="1"/>
          <p:nvPr>
            <p:ph type="title"/>
          </p:nvPr>
        </p:nvSpPr>
        <p:spPr>
          <a:xfrm>
            <a:off x="304800" y="609600"/>
            <a:ext cx="853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Arimo"/>
              <a:buNone/>
            </a:pPr>
            <a:r>
              <a:rPr b="0" i="0" lang="en-US" sz="3600" u="none">
                <a:solidFill>
                  <a:srgbClr val="FF0000"/>
                </a:solidFill>
                <a:latin typeface="Arimo"/>
                <a:ea typeface="Arimo"/>
                <a:cs typeface="Arimo"/>
                <a:sym typeface="Arimo"/>
              </a:rPr>
              <a:t>Search Strategies</a:t>
            </a:r>
            <a:endParaRPr/>
          </a:p>
        </p:txBody>
      </p:sp>
      <p:sp>
        <p:nvSpPr>
          <p:cNvPr id="146" name="Google Shape;146;p20"/>
          <p:cNvSpPr txBox="1"/>
          <p:nvPr/>
        </p:nvSpPr>
        <p:spPr>
          <a:xfrm>
            <a:off x="4267200" y="2057400"/>
            <a:ext cx="762000" cy="3810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(0, 0)</a:t>
            </a:r>
            <a:endParaRPr/>
          </a:p>
        </p:txBody>
      </p:sp>
      <p:sp>
        <p:nvSpPr>
          <p:cNvPr id="147" name="Google Shape;147;p20"/>
          <p:cNvSpPr txBox="1"/>
          <p:nvPr/>
        </p:nvSpPr>
        <p:spPr>
          <a:xfrm>
            <a:off x="2286000" y="2895600"/>
            <a:ext cx="762000" cy="3810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(4, 0)</a:t>
            </a:r>
            <a:endParaRPr/>
          </a:p>
        </p:txBody>
      </p:sp>
      <p:sp>
        <p:nvSpPr>
          <p:cNvPr id="148" name="Google Shape;148;p20"/>
          <p:cNvSpPr txBox="1"/>
          <p:nvPr/>
        </p:nvSpPr>
        <p:spPr>
          <a:xfrm>
            <a:off x="6172200" y="2895600"/>
            <a:ext cx="762000" cy="3810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(0, 3)</a:t>
            </a:r>
            <a:endParaRPr/>
          </a:p>
        </p:txBody>
      </p:sp>
      <p:sp>
        <p:nvSpPr>
          <p:cNvPr id="149" name="Google Shape;149;p20"/>
          <p:cNvSpPr txBox="1"/>
          <p:nvPr/>
        </p:nvSpPr>
        <p:spPr>
          <a:xfrm>
            <a:off x="3429000" y="3810000"/>
            <a:ext cx="762000" cy="3810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(1, 3)</a:t>
            </a:r>
            <a:endParaRPr/>
          </a:p>
        </p:txBody>
      </p:sp>
      <p:sp>
        <p:nvSpPr>
          <p:cNvPr id="150" name="Google Shape;150;p20"/>
          <p:cNvSpPr txBox="1"/>
          <p:nvPr/>
        </p:nvSpPr>
        <p:spPr>
          <a:xfrm>
            <a:off x="2286000" y="3810000"/>
            <a:ext cx="762000" cy="3810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(0, 0)</a:t>
            </a:r>
            <a:endParaRPr/>
          </a:p>
        </p:txBody>
      </p:sp>
      <p:sp>
        <p:nvSpPr>
          <p:cNvPr id="151" name="Google Shape;151;p20"/>
          <p:cNvSpPr txBox="1"/>
          <p:nvPr/>
        </p:nvSpPr>
        <p:spPr>
          <a:xfrm>
            <a:off x="1143000" y="3810000"/>
            <a:ext cx="762000" cy="3810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(4, 3)</a:t>
            </a:r>
            <a:endParaRPr/>
          </a:p>
        </p:txBody>
      </p:sp>
      <p:sp>
        <p:nvSpPr>
          <p:cNvPr id="152" name="Google Shape;152;p20"/>
          <p:cNvSpPr txBox="1"/>
          <p:nvPr/>
        </p:nvSpPr>
        <p:spPr>
          <a:xfrm>
            <a:off x="7315200" y="3810000"/>
            <a:ext cx="762000" cy="3810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(3, 0)</a:t>
            </a:r>
            <a:endParaRPr/>
          </a:p>
        </p:txBody>
      </p:sp>
      <p:sp>
        <p:nvSpPr>
          <p:cNvPr id="153" name="Google Shape;153;p20"/>
          <p:cNvSpPr txBox="1"/>
          <p:nvPr/>
        </p:nvSpPr>
        <p:spPr>
          <a:xfrm>
            <a:off x="6172200" y="3810000"/>
            <a:ext cx="762000" cy="3810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(0, 0)</a:t>
            </a:r>
            <a:endParaRPr/>
          </a:p>
        </p:txBody>
      </p:sp>
      <p:sp>
        <p:nvSpPr>
          <p:cNvPr id="154" name="Google Shape;154;p20"/>
          <p:cNvSpPr txBox="1"/>
          <p:nvPr/>
        </p:nvSpPr>
        <p:spPr>
          <a:xfrm>
            <a:off x="5029200" y="3810000"/>
            <a:ext cx="762000" cy="3810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(4, 3)</a:t>
            </a:r>
            <a:endParaRPr/>
          </a:p>
        </p:txBody>
      </p:sp>
      <p:cxnSp>
        <p:nvCxnSpPr>
          <p:cNvPr id="155" name="Google Shape;155;p20"/>
          <p:cNvCxnSpPr/>
          <p:nvPr/>
        </p:nvCxnSpPr>
        <p:spPr>
          <a:xfrm flipH="1">
            <a:off x="2667000" y="2438400"/>
            <a:ext cx="19812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56" name="Google Shape;156;p20"/>
          <p:cNvCxnSpPr/>
          <p:nvPr/>
        </p:nvCxnSpPr>
        <p:spPr>
          <a:xfrm>
            <a:off x="4648200" y="2438400"/>
            <a:ext cx="19050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57" name="Google Shape;157;p20"/>
          <p:cNvCxnSpPr/>
          <p:nvPr/>
        </p:nvCxnSpPr>
        <p:spPr>
          <a:xfrm flipH="1">
            <a:off x="1524000" y="3276600"/>
            <a:ext cx="1143000" cy="53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58" name="Google Shape;158;p20"/>
          <p:cNvCxnSpPr/>
          <p:nvPr/>
        </p:nvCxnSpPr>
        <p:spPr>
          <a:xfrm>
            <a:off x="2667000" y="3276600"/>
            <a:ext cx="0" cy="53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59" name="Google Shape;159;p20"/>
          <p:cNvCxnSpPr/>
          <p:nvPr/>
        </p:nvCxnSpPr>
        <p:spPr>
          <a:xfrm>
            <a:off x="2667000" y="3276600"/>
            <a:ext cx="1143000" cy="53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60" name="Google Shape;160;p20"/>
          <p:cNvCxnSpPr/>
          <p:nvPr/>
        </p:nvCxnSpPr>
        <p:spPr>
          <a:xfrm flipH="1">
            <a:off x="5410200" y="3276600"/>
            <a:ext cx="1143000" cy="53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61" name="Google Shape;161;p20"/>
          <p:cNvCxnSpPr/>
          <p:nvPr/>
        </p:nvCxnSpPr>
        <p:spPr>
          <a:xfrm>
            <a:off x="6553200" y="3276600"/>
            <a:ext cx="0" cy="53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62" name="Google Shape;162;p20"/>
          <p:cNvCxnSpPr/>
          <p:nvPr/>
        </p:nvCxnSpPr>
        <p:spPr>
          <a:xfrm>
            <a:off x="6553200" y="3276600"/>
            <a:ext cx="1143000" cy="53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68" name="Google Shape;168;p21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Arimo"/>
              <a:buNone/>
            </a:pPr>
            <a:r>
              <a:rPr b="0" i="0" lang="en-US" sz="3600" u="none">
                <a:solidFill>
                  <a:srgbClr val="FF0000"/>
                </a:solidFill>
                <a:latin typeface="Arimo"/>
                <a:ea typeface="Arimo"/>
                <a:cs typeface="Arimo"/>
                <a:sym typeface="Arimo"/>
              </a:rPr>
              <a:t>Search Strategies: Blind Search</a:t>
            </a:r>
            <a:endParaRPr/>
          </a:p>
        </p:txBody>
      </p:sp>
      <p:sp>
        <p:nvSpPr>
          <p:cNvPr id="169" name="Google Shape;169;p21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80"/>
              <a:buFont typeface="Arimo"/>
              <a:buChar char="•"/>
            </a:pPr>
            <a:r>
              <a:rPr b="0" i="0" lang="en-US" sz="2400" u="none">
                <a:solidFill>
                  <a:srgbClr val="0000FF"/>
                </a:solidFill>
                <a:latin typeface="Arimo"/>
                <a:ea typeface="Arimo"/>
                <a:cs typeface="Arimo"/>
                <a:sym typeface="Arimo"/>
              </a:rPr>
              <a:t>Breadth-first search</a:t>
            </a:r>
            <a:endParaRPr b="0" i="0" sz="2400" u="none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</a:pPr>
            <a:r>
              <a:rPr b="0" i="0" lang="en-US" sz="24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		</a:t>
            </a:r>
            <a:r>
              <a:rPr b="0" i="0" lang="en-US" sz="20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Expand all the nodes of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mo"/>
              <a:buNone/>
            </a:pPr>
            <a:r>
              <a:rPr b="0" i="0" lang="en-US" sz="20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		one level first.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mo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mo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80"/>
              <a:buFont typeface="Arimo"/>
              <a:buChar char="•"/>
            </a:pPr>
            <a:r>
              <a:rPr b="0" i="0" lang="en-US" sz="2400" u="none">
                <a:solidFill>
                  <a:srgbClr val="0000FF"/>
                </a:solidFill>
                <a:latin typeface="Arimo"/>
                <a:ea typeface="Arimo"/>
                <a:cs typeface="Arimo"/>
                <a:sym typeface="Arimo"/>
              </a:rPr>
              <a:t>Depth-first search</a:t>
            </a:r>
            <a:endParaRPr b="0" i="0" sz="2400" u="none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</a:pPr>
            <a:r>
              <a:rPr b="0" i="0" lang="en-US" sz="24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		</a:t>
            </a:r>
            <a:r>
              <a:rPr b="0" i="0" lang="en-US" sz="20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Expand one of the nodes at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mo"/>
              <a:buNone/>
            </a:pPr>
            <a:r>
              <a:rPr b="0" i="0" lang="en-US" sz="20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		the deepest level.</a:t>
            </a:r>
            <a:endParaRPr/>
          </a:p>
        </p:txBody>
      </p:sp>
      <p:sp>
        <p:nvSpPr>
          <p:cNvPr id="170" name="Google Shape;170;p21"/>
          <p:cNvSpPr/>
          <p:nvPr/>
        </p:nvSpPr>
        <p:spPr>
          <a:xfrm>
            <a:off x="6629400" y="2438400"/>
            <a:ext cx="228600" cy="22860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1" name="Google Shape;171;p21"/>
          <p:cNvSpPr/>
          <p:nvPr/>
        </p:nvSpPr>
        <p:spPr>
          <a:xfrm>
            <a:off x="5867400" y="2895600"/>
            <a:ext cx="228600" cy="22860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2" name="Google Shape;172;p21"/>
          <p:cNvSpPr/>
          <p:nvPr/>
        </p:nvSpPr>
        <p:spPr>
          <a:xfrm>
            <a:off x="6629400" y="2895600"/>
            <a:ext cx="228600" cy="22860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3" name="Google Shape;173;p21"/>
          <p:cNvSpPr/>
          <p:nvPr/>
        </p:nvSpPr>
        <p:spPr>
          <a:xfrm>
            <a:off x="7391400" y="2895600"/>
            <a:ext cx="228600" cy="22860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4" name="Google Shape;174;p21"/>
          <p:cNvSpPr/>
          <p:nvPr/>
        </p:nvSpPr>
        <p:spPr>
          <a:xfrm>
            <a:off x="5562600" y="3352800"/>
            <a:ext cx="228600" cy="228600"/>
          </a:xfrm>
          <a:prstGeom prst="ellipse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5" name="Google Shape;175;p21"/>
          <p:cNvSpPr/>
          <p:nvPr/>
        </p:nvSpPr>
        <p:spPr>
          <a:xfrm>
            <a:off x="6172200" y="3352800"/>
            <a:ext cx="228600" cy="228600"/>
          </a:xfrm>
          <a:prstGeom prst="ellipse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76" name="Google Shape;176;p21"/>
          <p:cNvCxnSpPr/>
          <p:nvPr/>
        </p:nvCxnSpPr>
        <p:spPr>
          <a:xfrm flipH="1">
            <a:off x="6062662" y="2633662"/>
            <a:ext cx="600075" cy="295275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77" name="Google Shape;177;p21"/>
          <p:cNvCxnSpPr/>
          <p:nvPr/>
        </p:nvCxnSpPr>
        <p:spPr>
          <a:xfrm flipH="1">
            <a:off x="5676900" y="3090862"/>
            <a:ext cx="223837" cy="261937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78" name="Google Shape;178;p21"/>
          <p:cNvCxnSpPr/>
          <p:nvPr/>
        </p:nvCxnSpPr>
        <p:spPr>
          <a:xfrm>
            <a:off x="6062662" y="3090862"/>
            <a:ext cx="223837" cy="261937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79" name="Google Shape;179;p21"/>
          <p:cNvCxnSpPr/>
          <p:nvPr/>
        </p:nvCxnSpPr>
        <p:spPr>
          <a:xfrm>
            <a:off x="6743700" y="2667000"/>
            <a:ext cx="0" cy="2286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80" name="Google Shape;180;p21"/>
          <p:cNvCxnSpPr/>
          <p:nvPr/>
        </p:nvCxnSpPr>
        <p:spPr>
          <a:xfrm>
            <a:off x="6824662" y="2633662"/>
            <a:ext cx="600075" cy="295275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81" name="Google Shape;181;p21"/>
          <p:cNvSpPr/>
          <p:nvPr/>
        </p:nvSpPr>
        <p:spPr>
          <a:xfrm>
            <a:off x="6629400" y="4267200"/>
            <a:ext cx="228600" cy="22860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2" name="Google Shape;182;p21"/>
          <p:cNvSpPr/>
          <p:nvPr/>
        </p:nvSpPr>
        <p:spPr>
          <a:xfrm>
            <a:off x="5867400" y="4724400"/>
            <a:ext cx="228600" cy="22860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3" name="Google Shape;183;p21"/>
          <p:cNvSpPr/>
          <p:nvPr/>
        </p:nvSpPr>
        <p:spPr>
          <a:xfrm>
            <a:off x="6629400" y="4724400"/>
            <a:ext cx="228600" cy="228600"/>
          </a:xfrm>
          <a:prstGeom prst="ellipse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4" name="Google Shape;184;p21"/>
          <p:cNvSpPr/>
          <p:nvPr/>
        </p:nvSpPr>
        <p:spPr>
          <a:xfrm>
            <a:off x="7391400" y="4724400"/>
            <a:ext cx="228600" cy="228600"/>
          </a:xfrm>
          <a:prstGeom prst="ellipse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5" name="Google Shape;185;p21"/>
          <p:cNvSpPr/>
          <p:nvPr/>
        </p:nvSpPr>
        <p:spPr>
          <a:xfrm>
            <a:off x="5562600" y="5181600"/>
            <a:ext cx="228600" cy="22860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6" name="Google Shape;186;p21"/>
          <p:cNvSpPr/>
          <p:nvPr/>
        </p:nvSpPr>
        <p:spPr>
          <a:xfrm>
            <a:off x="6172200" y="5181600"/>
            <a:ext cx="228600" cy="228600"/>
          </a:xfrm>
          <a:prstGeom prst="ellipse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87" name="Google Shape;187;p21"/>
          <p:cNvCxnSpPr/>
          <p:nvPr/>
        </p:nvCxnSpPr>
        <p:spPr>
          <a:xfrm flipH="1">
            <a:off x="6062662" y="4462462"/>
            <a:ext cx="600075" cy="295275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88" name="Google Shape;188;p21"/>
          <p:cNvCxnSpPr/>
          <p:nvPr/>
        </p:nvCxnSpPr>
        <p:spPr>
          <a:xfrm flipH="1">
            <a:off x="5676900" y="4919662"/>
            <a:ext cx="223837" cy="261937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89" name="Google Shape;189;p21"/>
          <p:cNvCxnSpPr/>
          <p:nvPr/>
        </p:nvCxnSpPr>
        <p:spPr>
          <a:xfrm>
            <a:off x="6062662" y="4919662"/>
            <a:ext cx="223837" cy="261937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90" name="Google Shape;190;p21"/>
          <p:cNvCxnSpPr/>
          <p:nvPr/>
        </p:nvCxnSpPr>
        <p:spPr>
          <a:xfrm>
            <a:off x="6743700" y="4495800"/>
            <a:ext cx="0" cy="2286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91" name="Google Shape;191;p21"/>
          <p:cNvCxnSpPr/>
          <p:nvPr/>
        </p:nvCxnSpPr>
        <p:spPr>
          <a:xfrm>
            <a:off x="6824662" y="4462462"/>
            <a:ext cx="600075" cy="295275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97" name="Google Shape;197;p22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Arimo"/>
              <a:buNone/>
            </a:pPr>
            <a:r>
              <a:rPr b="0" i="0" lang="en-US" sz="3600" u="none">
                <a:solidFill>
                  <a:srgbClr val="FF0000"/>
                </a:solidFill>
                <a:latin typeface="Arimo"/>
                <a:ea typeface="Arimo"/>
                <a:cs typeface="Arimo"/>
                <a:sym typeface="Arimo"/>
              </a:rPr>
              <a:t>Search Strategies: Blind Search</a:t>
            </a:r>
            <a:endParaRPr/>
          </a:p>
        </p:txBody>
      </p:sp>
      <p:sp>
        <p:nvSpPr>
          <p:cNvPr id="198" name="Google Shape;198;p22"/>
          <p:cNvSpPr/>
          <p:nvPr/>
        </p:nvSpPr>
        <p:spPr>
          <a:xfrm>
            <a:off x="6781800" y="2362200"/>
            <a:ext cx="228600" cy="22860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9" name="Google Shape;199;p22"/>
          <p:cNvSpPr/>
          <p:nvPr/>
        </p:nvSpPr>
        <p:spPr>
          <a:xfrm>
            <a:off x="6019800" y="2819400"/>
            <a:ext cx="228600" cy="22860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0" name="Google Shape;200;p22"/>
          <p:cNvSpPr/>
          <p:nvPr/>
        </p:nvSpPr>
        <p:spPr>
          <a:xfrm>
            <a:off x="6781800" y="2819400"/>
            <a:ext cx="228600" cy="22860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1" name="Google Shape;201;p22"/>
          <p:cNvSpPr/>
          <p:nvPr/>
        </p:nvSpPr>
        <p:spPr>
          <a:xfrm>
            <a:off x="7543800" y="2819400"/>
            <a:ext cx="228600" cy="22860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2" name="Google Shape;202;p22"/>
          <p:cNvSpPr/>
          <p:nvPr/>
        </p:nvSpPr>
        <p:spPr>
          <a:xfrm>
            <a:off x="5715000" y="3276600"/>
            <a:ext cx="228600" cy="228600"/>
          </a:xfrm>
          <a:prstGeom prst="ellipse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3" name="Google Shape;203;p22"/>
          <p:cNvSpPr/>
          <p:nvPr/>
        </p:nvSpPr>
        <p:spPr>
          <a:xfrm>
            <a:off x="6324600" y="3276600"/>
            <a:ext cx="228600" cy="228600"/>
          </a:xfrm>
          <a:prstGeom prst="ellipse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04" name="Google Shape;204;p22"/>
          <p:cNvCxnSpPr/>
          <p:nvPr/>
        </p:nvCxnSpPr>
        <p:spPr>
          <a:xfrm flipH="1">
            <a:off x="6215062" y="2557462"/>
            <a:ext cx="600075" cy="295275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05" name="Google Shape;205;p22"/>
          <p:cNvCxnSpPr/>
          <p:nvPr/>
        </p:nvCxnSpPr>
        <p:spPr>
          <a:xfrm flipH="1">
            <a:off x="5829300" y="3014662"/>
            <a:ext cx="223837" cy="261937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06" name="Google Shape;206;p22"/>
          <p:cNvCxnSpPr/>
          <p:nvPr/>
        </p:nvCxnSpPr>
        <p:spPr>
          <a:xfrm>
            <a:off x="6215062" y="3014662"/>
            <a:ext cx="223837" cy="261937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07" name="Google Shape;207;p22"/>
          <p:cNvCxnSpPr/>
          <p:nvPr/>
        </p:nvCxnSpPr>
        <p:spPr>
          <a:xfrm>
            <a:off x="6896100" y="2590800"/>
            <a:ext cx="0" cy="2286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08" name="Google Shape;208;p22"/>
          <p:cNvCxnSpPr/>
          <p:nvPr/>
        </p:nvCxnSpPr>
        <p:spPr>
          <a:xfrm>
            <a:off x="6977062" y="2557462"/>
            <a:ext cx="600075" cy="295275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09" name="Google Shape;209;p22"/>
          <p:cNvSpPr/>
          <p:nvPr/>
        </p:nvSpPr>
        <p:spPr>
          <a:xfrm>
            <a:off x="6781800" y="4114800"/>
            <a:ext cx="228600" cy="22860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0" name="Google Shape;210;p22"/>
          <p:cNvSpPr/>
          <p:nvPr/>
        </p:nvSpPr>
        <p:spPr>
          <a:xfrm>
            <a:off x="6019800" y="4572000"/>
            <a:ext cx="228600" cy="22860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1" name="Google Shape;211;p22"/>
          <p:cNvSpPr/>
          <p:nvPr/>
        </p:nvSpPr>
        <p:spPr>
          <a:xfrm>
            <a:off x="6781800" y="4572000"/>
            <a:ext cx="228600" cy="228600"/>
          </a:xfrm>
          <a:prstGeom prst="ellipse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2" name="Google Shape;212;p22"/>
          <p:cNvSpPr/>
          <p:nvPr/>
        </p:nvSpPr>
        <p:spPr>
          <a:xfrm>
            <a:off x="7543800" y="4572000"/>
            <a:ext cx="228600" cy="228600"/>
          </a:xfrm>
          <a:prstGeom prst="ellipse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3" name="Google Shape;213;p22"/>
          <p:cNvSpPr/>
          <p:nvPr/>
        </p:nvSpPr>
        <p:spPr>
          <a:xfrm>
            <a:off x="5715000" y="5029200"/>
            <a:ext cx="228600" cy="22860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4" name="Google Shape;214;p22"/>
          <p:cNvSpPr/>
          <p:nvPr/>
        </p:nvSpPr>
        <p:spPr>
          <a:xfrm>
            <a:off x="6324600" y="5029200"/>
            <a:ext cx="228600" cy="228600"/>
          </a:xfrm>
          <a:prstGeom prst="ellipse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15" name="Google Shape;215;p22"/>
          <p:cNvCxnSpPr/>
          <p:nvPr/>
        </p:nvCxnSpPr>
        <p:spPr>
          <a:xfrm flipH="1">
            <a:off x="6215062" y="4310062"/>
            <a:ext cx="600075" cy="295275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16" name="Google Shape;216;p22"/>
          <p:cNvCxnSpPr/>
          <p:nvPr/>
        </p:nvCxnSpPr>
        <p:spPr>
          <a:xfrm flipH="1">
            <a:off x="5829300" y="4767262"/>
            <a:ext cx="223837" cy="261937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17" name="Google Shape;217;p22"/>
          <p:cNvCxnSpPr/>
          <p:nvPr/>
        </p:nvCxnSpPr>
        <p:spPr>
          <a:xfrm>
            <a:off x="6215062" y="4767262"/>
            <a:ext cx="223837" cy="261937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18" name="Google Shape;218;p22"/>
          <p:cNvCxnSpPr/>
          <p:nvPr/>
        </p:nvCxnSpPr>
        <p:spPr>
          <a:xfrm>
            <a:off x="6896100" y="4343400"/>
            <a:ext cx="0" cy="2286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19" name="Google Shape;219;p22"/>
          <p:cNvCxnSpPr/>
          <p:nvPr/>
        </p:nvCxnSpPr>
        <p:spPr>
          <a:xfrm>
            <a:off x="6977062" y="4310062"/>
            <a:ext cx="600075" cy="295275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graphicFrame>
        <p:nvGraphicFramePr>
          <p:cNvPr id="220" name="Google Shape;220;p22"/>
          <p:cNvGraphicFramePr/>
          <p:nvPr/>
        </p:nvGraphicFramePr>
        <p:xfrm>
          <a:off x="762000" y="2362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{B2603646-D6E7-44EF-A932-8BA815374C5F}</a:tableStyleId>
              </a:tblPr>
              <a:tblGrid>
                <a:gridCol w="1422400"/>
                <a:gridCol w="1422400"/>
                <a:gridCol w="1422400"/>
              </a:tblGrid>
              <a:tr h="700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2000"/>
                        <a:buFont typeface="Arimo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0000FF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Criterion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2000"/>
                        <a:buFont typeface="Arimo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0000FF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Breadth-First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2000"/>
                        <a:buFont typeface="Arimo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0000FF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Depth-First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8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mo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Time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400" u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400" u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8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mo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Space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400" u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400" u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8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mo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Optimal?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400" u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400" u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8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mo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Complete?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400" u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400" u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21" name="Google Shape;221;p22"/>
          <p:cNvSpPr txBox="1"/>
          <p:nvPr/>
        </p:nvSpPr>
        <p:spPr>
          <a:xfrm>
            <a:off x="685800" y="5638800"/>
            <a:ext cx="78486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mo"/>
              <a:buNone/>
            </a:pPr>
            <a:r>
              <a:rPr b="0" i="0" lang="en-US" sz="2000" u="none">
                <a:solidFill>
                  <a:srgbClr val="0000FF"/>
                </a:solidFill>
                <a:latin typeface="Arimo"/>
                <a:ea typeface="Arimo"/>
                <a:cs typeface="Arimo"/>
                <a:sym typeface="Arimo"/>
              </a:rPr>
              <a:t>b</a:t>
            </a:r>
            <a:r>
              <a:rPr b="0" i="0" lang="en-US" sz="20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: branching factor	</a:t>
            </a:r>
            <a:r>
              <a:rPr b="0" i="0" lang="en-US" sz="2000" u="none">
                <a:solidFill>
                  <a:srgbClr val="0000FF"/>
                </a:solidFill>
                <a:latin typeface="Arimo"/>
                <a:ea typeface="Arimo"/>
                <a:cs typeface="Arimo"/>
                <a:sym typeface="Arimo"/>
              </a:rPr>
              <a:t>d</a:t>
            </a:r>
            <a:r>
              <a:rPr b="0" i="0" lang="en-US" sz="20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: solution depth	</a:t>
            </a:r>
            <a:r>
              <a:rPr b="0" i="0" lang="en-US" sz="2000" u="none">
                <a:solidFill>
                  <a:srgbClr val="0000FF"/>
                </a:solidFill>
                <a:latin typeface="Arimo"/>
                <a:ea typeface="Arimo"/>
                <a:cs typeface="Arimo"/>
                <a:sym typeface="Arimo"/>
              </a:rPr>
              <a:t>m</a:t>
            </a:r>
            <a:r>
              <a:rPr b="0" i="0" lang="en-US" sz="20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: maximum depth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0" name="Google Shape;40;p5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Arimo"/>
              <a:buNone/>
            </a:pPr>
            <a:r>
              <a:rPr b="0" i="0" lang="en-US" sz="3600" u="none">
                <a:solidFill>
                  <a:srgbClr val="FF0000"/>
                </a:solidFill>
                <a:latin typeface="Arimo"/>
                <a:ea typeface="Arimo"/>
                <a:cs typeface="Arimo"/>
                <a:sym typeface="Arimo"/>
              </a:rPr>
              <a:t>Outline</a:t>
            </a:r>
            <a:endParaRPr/>
          </a:p>
        </p:txBody>
      </p:sp>
      <p:sp>
        <p:nvSpPr>
          <p:cNvPr id="41" name="Google Shape;41;p5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80"/>
              <a:buFont typeface="Arimo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State space search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80"/>
              <a:buFont typeface="Arimo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Search strategies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80"/>
              <a:buFont typeface="Arimo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Problem characteristics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80"/>
              <a:buFont typeface="Arimo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Design of search programs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3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27" name="Google Shape;227;p23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Arimo"/>
              <a:buNone/>
            </a:pPr>
            <a:r>
              <a:rPr b="0" i="0" lang="en-US" sz="3600" u="none">
                <a:solidFill>
                  <a:srgbClr val="FF0000"/>
                </a:solidFill>
                <a:latin typeface="Arimo"/>
                <a:ea typeface="Arimo"/>
                <a:cs typeface="Arimo"/>
                <a:sym typeface="Arimo"/>
              </a:rPr>
              <a:t>Search Strategies: Blind Search</a:t>
            </a:r>
            <a:endParaRPr/>
          </a:p>
        </p:txBody>
      </p:sp>
      <p:sp>
        <p:nvSpPr>
          <p:cNvPr id="228" name="Google Shape;228;p23"/>
          <p:cNvSpPr/>
          <p:nvPr/>
        </p:nvSpPr>
        <p:spPr>
          <a:xfrm>
            <a:off x="6781800" y="2362200"/>
            <a:ext cx="228600" cy="22860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9" name="Google Shape;229;p23"/>
          <p:cNvSpPr/>
          <p:nvPr/>
        </p:nvSpPr>
        <p:spPr>
          <a:xfrm>
            <a:off x="6019800" y="2819400"/>
            <a:ext cx="228600" cy="22860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0" name="Google Shape;230;p23"/>
          <p:cNvSpPr/>
          <p:nvPr/>
        </p:nvSpPr>
        <p:spPr>
          <a:xfrm>
            <a:off x="6781800" y="2819400"/>
            <a:ext cx="228600" cy="22860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1" name="Google Shape;231;p23"/>
          <p:cNvSpPr/>
          <p:nvPr/>
        </p:nvSpPr>
        <p:spPr>
          <a:xfrm>
            <a:off x="7543800" y="2819400"/>
            <a:ext cx="228600" cy="22860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2" name="Google Shape;232;p23"/>
          <p:cNvSpPr/>
          <p:nvPr/>
        </p:nvSpPr>
        <p:spPr>
          <a:xfrm>
            <a:off x="5715000" y="3276600"/>
            <a:ext cx="228600" cy="228600"/>
          </a:xfrm>
          <a:prstGeom prst="ellipse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3" name="Google Shape;233;p23"/>
          <p:cNvSpPr/>
          <p:nvPr/>
        </p:nvSpPr>
        <p:spPr>
          <a:xfrm>
            <a:off x="6324600" y="3276600"/>
            <a:ext cx="228600" cy="228600"/>
          </a:xfrm>
          <a:prstGeom prst="ellipse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34" name="Google Shape;234;p23"/>
          <p:cNvCxnSpPr/>
          <p:nvPr/>
        </p:nvCxnSpPr>
        <p:spPr>
          <a:xfrm flipH="1">
            <a:off x="6215062" y="2557462"/>
            <a:ext cx="600075" cy="295275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35" name="Google Shape;235;p23"/>
          <p:cNvCxnSpPr/>
          <p:nvPr/>
        </p:nvCxnSpPr>
        <p:spPr>
          <a:xfrm flipH="1">
            <a:off x="5829300" y="3014662"/>
            <a:ext cx="223837" cy="261937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36" name="Google Shape;236;p23"/>
          <p:cNvCxnSpPr/>
          <p:nvPr/>
        </p:nvCxnSpPr>
        <p:spPr>
          <a:xfrm>
            <a:off x="6215062" y="3014662"/>
            <a:ext cx="223837" cy="261937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37" name="Google Shape;237;p23"/>
          <p:cNvCxnSpPr/>
          <p:nvPr/>
        </p:nvCxnSpPr>
        <p:spPr>
          <a:xfrm>
            <a:off x="6896100" y="2590800"/>
            <a:ext cx="0" cy="2286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38" name="Google Shape;238;p23"/>
          <p:cNvCxnSpPr/>
          <p:nvPr/>
        </p:nvCxnSpPr>
        <p:spPr>
          <a:xfrm>
            <a:off x="6977062" y="2557462"/>
            <a:ext cx="600075" cy="295275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39" name="Google Shape;239;p23"/>
          <p:cNvSpPr/>
          <p:nvPr/>
        </p:nvSpPr>
        <p:spPr>
          <a:xfrm>
            <a:off x="6781800" y="4114800"/>
            <a:ext cx="228600" cy="22860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0" name="Google Shape;240;p23"/>
          <p:cNvSpPr/>
          <p:nvPr/>
        </p:nvSpPr>
        <p:spPr>
          <a:xfrm>
            <a:off x="6019800" y="4572000"/>
            <a:ext cx="228600" cy="22860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1" name="Google Shape;241;p23"/>
          <p:cNvSpPr/>
          <p:nvPr/>
        </p:nvSpPr>
        <p:spPr>
          <a:xfrm>
            <a:off x="6781800" y="4572000"/>
            <a:ext cx="228600" cy="228600"/>
          </a:xfrm>
          <a:prstGeom prst="ellipse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2" name="Google Shape;242;p23"/>
          <p:cNvSpPr/>
          <p:nvPr/>
        </p:nvSpPr>
        <p:spPr>
          <a:xfrm>
            <a:off x="7543800" y="4572000"/>
            <a:ext cx="228600" cy="228600"/>
          </a:xfrm>
          <a:prstGeom prst="ellipse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3" name="Google Shape;243;p23"/>
          <p:cNvSpPr/>
          <p:nvPr/>
        </p:nvSpPr>
        <p:spPr>
          <a:xfrm>
            <a:off x="5715000" y="5029200"/>
            <a:ext cx="228600" cy="22860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4" name="Google Shape;244;p23"/>
          <p:cNvSpPr/>
          <p:nvPr/>
        </p:nvSpPr>
        <p:spPr>
          <a:xfrm>
            <a:off x="6324600" y="5029200"/>
            <a:ext cx="228600" cy="228600"/>
          </a:xfrm>
          <a:prstGeom prst="ellipse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45" name="Google Shape;245;p23"/>
          <p:cNvCxnSpPr/>
          <p:nvPr/>
        </p:nvCxnSpPr>
        <p:spPr>
          <a:xfrm flipH="1">
            <a:off x="6215062" y="4310062"/>
            <a:ext cx="600075" cy="295275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46" name="Google Shape;246;p23"/>
          <p:cNvCxnSpPr/>
          <p:nvPr/>
        </p:nvCxnSpPr>
        <p:spPr>
          <a:xfrm flipH="1">
            <a:off x="5829300" y="4767262"/>
            <a:ext cx="223837" cy="261937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47" name="Google Shape;247;p23"/>
          <p:cNvCxnSpPr/>
          <p:nvPr/>
        </p:nvCxnSpPr>
        <p:spPr>
          <a:xfrm>
            <a:off x="6215062" y="4767262"/>
            <a:ext cx="223837" cy="261937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48" name="Google Shape;248;p23"/>
          <p:cNvCxnSpPr/>
          <p:nvPr/>
        </p:nvCxnSpPr>
        <p:spPr>
          <a:xfrm>
            <a:off x="6896100" y="4343400"/>
            <a:ext cx="0" cy="2286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49" name="Google Shape;249;p23"/>
          <p:cNvCxnSpPr/>
          <p:nvPr/>
        </p:nvCxnSpPr>
        <p:spPr>
          <a:xfrm>
            <a:off x="6977062" y="4310062"/>
            <a:ext cx="600075" cy="295275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graphicFrame>
        <p:nvGraphicFramePr>
          <p:cNvPr id="250" name="Google Shape;250;p23"/>
          <p:cNvGraphicFramePr/>
          <p:nvPr/>
        </p:nvGraphicFramePr>
        <p:xfrm>
          <a:off x="762000" y="2362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{B2603646-D6E7-44EF-A932-8BA815374C5F}</a:tableStyleId>
              </a:tblPr>
              <a:tblGrid>
                <a:gridCol w="1422400"/>
                <a:gridCol w="1422400"/>
                <a:gridCol w="1422400"/>
              </a:tblGrid>
              <a:tr h="700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2000"/>
                        <a:buFont typeface="Arimo"/>
                        <a:buNone/>
                      </a:pPr>
                      <a:r>
                        <a:rPr b="0" i="0" lang="en-US" sz="2000" u="none">
                          <a:solidFill>
                            <a:srgbClr val="0000FF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Criterion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2000"/>
                        <a:buFont typeface="Arimo"/>
                        <a:buNone/>
                      </a:pPr>
                      <a:r>
                        <a:rPr b="0" i="0" lang="en-US" sz="2000" u="none">
                          <a:solidFill>
                            <a:srgbClr val="0000FF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Breadth-First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2000"/>
                        <a:buFont typeface="Arimo"/>
                        <a:buNone/>
                      </a:pPr>
                      <a:r>
                        <a:rPr b="0" i="0" lang="en-US" sz="2000" u="none">
                          <a:solidFill>
                            <a:srgbClr val="0000FF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Depth-First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8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mo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Time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mo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b</a:t>
                      </a:r>
                      <a:r>
                        <a:rPr b="0" baseline="30000" i="0" lang="en-US" sz="2400" u="none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d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mo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b</a:t>
                      </a:r>
                      <a:r>
                        <a:rPr b="0" baseline="30000" i="0" lang="en-US" sz="2400" u="none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m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8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mo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Space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mo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b</a:t>
                      </a:r>
                      <a:r>
                        <a:rPr b="0" baseline="30000" i="0" lang="en-US" sz="2400" u="none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d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mo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bm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8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mo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Optimal?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mo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Yes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mo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No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8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mo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Complete?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mo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Yes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mo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No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51" name="Google Shape;251;p23"/>
          <p:cNvSpPr txBox="1"/>
          <p:nvPr/>
        </p:nvSpPr>
        <p:spPr>
          <a:xfrm>
            <a:off x="685800" y="5638800"/>
            <a:ext cx="78486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mo"/>
              <a:buNone/>
            </a:pPr>
            <a:r>
              <a:rPr b="0" i="0" lang="en-US" sz="2000" u="none">
                <a:solidFill>
                  <a:srgbClr val="0000FF"/>
                </a:solidFill>
                <a:latin typeface="Arimo"/>
                <a:ea typeface="Arimo"/>
                <a:cs typeface="Arimo"/>
                <a:sym typeface="Arimo"/>
              </a:rPr>
              <a:t>b</a:t>
            </a:r>
            <a:r>
              <a:rPr b="0" i="0" lang="en-US" sz="20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: branching factor	</a:t>
            </a:r>
            <a:r>
              <a:rPr b="0" i="0" lang="en-US" sz="2000" u="none">
                <a:solidFill>
                  <a:srgbClr val="0000FF"/>
                </a:solidFill>
                <a:latin typeface="Arimo"/>
                <a:ea typeface="Arimo"/>
                <a:cs typeface="Arimo"/>
                <a:sym typeface="Arimo"/>
              </a:rPr>
              <a:t>d</a:t>
            </a:r>
            <a:r>
              <a:rPr b="0" i="0" lang="en-US" sz="20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: solution depth	</a:t>
            </a:r>
            <a:r>
              <a:rPr b="0" i="0" lang="en-US" sz="2000" u="none">
                <a:solidFill>
                  <a:srgbClr val="0000FF"/>
                </a:solidFill>
                <a:latin typeface="Arimo"/>
                <a:ea typeface="Arimo"/>
                <a:cs typeface="Arimo"/>
                <a:sym typeface="Arimo"/>
              </a:rPr>
              <a:t>m</a:t>
            </a:r>
            <a:r>
              <a:rPr b="0" i="0" lang="en-US" sz="20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: maximum depth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4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57" name="Google Shape;257;p24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Arimo"/>
              <a:buNone/>
            </a:pPr>
            <a:r>
              <a:rPr b="0" i="0" lang="en-US" sz="3600" u="none">
                <a:solidFill>
                  <a:srgbClr val="FF0000"/>
                </a:solidFill>
                <a:latin typeface="Arimo"/>
                <a:ea typeface="Arimo"/>
                <a:cs typeface="Arimo"/>
                <a:sym typeface="Arimo"/>
              </a:rPr>
              <a:t>Search Strategies: Heuristic Search</a:t>
            </a:r>
            <a:endParaRPr/>
          </a:p>
        </p:txBody>
      </p:sp>
      <p:sp>
        <p:nvSpPr>
          <p:cNvPr id="258" name="Google Shape;258;p24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80"/>
              <a:buFont typeface="Arimo"/>
              <a:buChar char="•"/>
            </a:pPr>
            <a:r>
              <a:rPr b="0" i="0" lang="en-US" sz="2400" u="none">
                <a:solidFill>
                  <a:srgbClr val="0000FF"/>
                </a:solidFill>
                <a:latin typeface="Arimo"/>
                <a:ea typeface="Arimo"/>
                <a:cs typeface="Arimo"/>
                <a:sym typeface="Arimo"/>
              </a:rPr>
              <a:t>Heuristic</a:t>
            </a:r>
            <a:r>
              <a:rPr b="0" i="0" lang="en-US" sz="24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: involving or serving as an aid to learning, discovery, or problem-solving by experimental and especially trial-and-error methods.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</a:pPr>
            <a:r>
              <a:rPr b="0" i="0" lang="en-US" sz="24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	(Merriam-Webster’s dictionary)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80"/>
              <a:buFont typeface="Arimo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Heuristic technique improves the efficiency of a search process, possibly by </a:t>
            </a:r>
            <a:r>
              <a:rPr b="0" i="0" lang="en-US" sz="2400" u="none">
                <a:solidFill>
                  <a:srgbClr val="0000FF"/>
                </a:solidFill>
                <a:latin typeface="Arimo"/>
                <a:ea typeface="Arimo"/>
                <a:cs typeface="Arimo"/>
                <a:sym typeface="Arimo"/>
              </a:rPr>
              <a:t>sacrificing</a:t>
            </a:r>
            <a:r>
              <a:rPr b="0" i="0" lang="en-US" sz="24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claims of </a:t>
            </a:r>
            <a:r>
              <a:rPr b="0" i="0" lang="en-US" sz="2400" u="none">
                <a:solidFill>
                  <a:srgbClr val="0000FF"/>
                </a:solidFill>
                <a:latin typeface="Arimo"/>
                <a:ea typeface="Arimo"/>
                <a:cs typeface="Arimo"/>
                <a:sym typeface="Arimo"/>
              </a:rPr>
              <a:t>completeness</a:t>
            </a:r>
            <a:r>
              <a:rPr b="0" i="0" lang="en-US" sz="24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or </a:t>
            </a:r>
            <a:r>
              <a:rPr b="0" i="0" lang="en-US" sz="2400" u="none">
                <a:solidFill>
                  <a:srgbClr val="0000FF"/>
                </a:solidFill>
                <a:latin typeface="Arimo"/>
                <a:ea typeface="Arimo"/>
                <a:cs typeface="Arimo"/>
                <a:sym typeface="Arimo"/>
              </a:rPr>
              <a:t>optimality</a:t>
            </a:r>
            <a:r>
              <a:rPr b="0" i="0" lang="en-US" sz="24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5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64" name="Google Shape;264;p25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Arimo"/>
              <a:buNone/>
            </a:pPr>
            <a:r>
              <a:rPr b="0" i="0" lang="en-US" sz="3600" u="none">
                <a:solidFill>
                  <a:srgbClr val="FF0000"/>
                </a:solidFill>
                <a:latin typeface="Arimo"/>
                <a:ea typeface="Arimo"/>
                <a:cs typeface="Arimo"/>
                <a:sym typeface="Arimo"/>
              </a:rPr>
              <a:t>Search Strategies: Heuristic Search</a:t>
            </a:r>
            <a:endParaRPr/>
          </a:p>
        </p:txBody>
      </p:sp>
      <p:sp>
        <p:nvSpPr>
          <p:cNvPr id="265" name="Google Shape;265;p25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80"/>
              <a:buFont typeface="Arimo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Heuristic is for combinatorial explosion.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80"/>
              <a:buFont typeface="Arimo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Optimal solutions are rarely needed.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6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71" name="Google Shape;271;p26"/>
          <p:cNvSpPr txBox="1"/>
          <p:nvPr>
            <p:ph type="title"/>
          </p:nvPr>
        </p:nvSpPr>
        <p:spPr>
          <a:xfrm>
            <a:off x="304800" y="609600"/>
            <a:ext cx="853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Arimo"/>
              <a:buNone/>
            </a:pPr>
            <a:r>
              <a:rPr b="0" i="0" lang="en-US" sz="3600" u="none">
                <a:solidFill>
                  <a:srgbClr val="FF0000"/>
                </a:solidFill>
                <a:latin typeface="Arimo"/>
                <a:ea typeface="Arimo"/>
                <a:cs typeface="Arimo"/>
                <a:sym typeface="Arimo"/>
              </a:rPr>
              <a:t>Search Strategies: Heuristic Search</a:t>
            </a:r>
            <a:endParaRPr/>
          </a:p>
        </p:txBody>
      </p:sp>
      <p:sp>
        <p:nvSpPr>
          <p:cNvPr id="272" name="Google Shape;272;p26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mo"/>
              <a:buNone/>
            </a:pPr>
            <a:r>
              <a:rPr b="0" i="0" lang="en-US" sz="2400" u="none">
                <a:solidFill>
                  <a:srgbClr val="0000FF"/>
                </a:solidFill>
                <a:latin typeface="Arimo"/>
                <a:ea typeface="Arimo"/>
                <a:cs typeface="Arimo"/>
                <a:sym typeface="Arimo"/>
              </a:rPr>
              <a:t>The Travelling Salesman Problem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</a:pPr>
            <a:r>
              <a:rPr b="0" i="0" lang="en-US" sz="24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“A salesman has a list of cities, each of which he must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</a:pPr>
            <a:r>
              <a:rPr b="0" i="0" lang="en-US" sz="24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visit exactly once. There are direct roads between each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</a:pPr>
            <a:r>
              <a:rPr b="0" i="0" lang="en-US" sz="24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pair of cities on the list. Find the route the salesman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</a:pPr>
            <a:r>
              <a:rPr b="0" i="0" lang="en-US" sz="24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should follow for the shortest possible round trip that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</a:pPr>
            <a:r>
              <a:rPr b="0" i="0" lang="en-US" sz="24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both starts and finishes at any one of the cities.”</a:t>
            </a:r>
            <a:endParaRPr/>
          </a:p>
        </p:txBody>
      </p:sp>
      <p:sp>
        <p:nvSpPr>
          <p:cNvPr id="273" name="Google Shape;273;p26"/>
          <p:cNvSpPr/>
          <p:nvPr/>
        </p:nvSpPr>
        <p:spPr>
          <a:xfrm>
            <a:off x="4495800" y="4648200"/>
            <a:ext cx="228600" cy="228600"/>
          </a:xfrm>
          <a:prstGeom prst="ellipse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4" name="Google Shape;274;p26"/>
          <p:cNvSpPr/>
          <p:nvPr/>
        </p:nvSpPr>
        <p:spPr>
          <a:xfrm>
            <a:off x="3124200" y="5334000"/>
            <a:ext cx="228600" cy="228600"/>
          </a:xfrm>
          <a:prstGeom prst="ellipse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5" name="Google Shape;275;p26"/>
          <p:cNvSpPr/>
          <p:nvPr/>
        </p:nvSpPr>
        <p:spPr>
          <a:xfrm>
            <a:off x="4495800" y="5334000"/>
            <a:ext cx="228600" cy="228600"/>
          </a:xfrm>
          <a:prstGeom prst="ellipse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6" name="Google Shape;276;p26"/>
          <p:cNvSpPr/>
          <p:nvPr/>
        </p:nvSpPr>
        <p:spPr>
          <a:xfrm>
            <a:off x="5943600" y="5334000"/>
            <a:ext cx="228600" cy="228600"/>
          </a:xfrm>
          <a:prstGeom prst="ellipse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7" name="Google Shape;277;p26"/>
          <p:cNvSpPr/>
          <p:nvPr/>
        </p:nvSpPr>
        <p:spPr>
          <a:xfrm>
            <a:off x="4495800" y="6096000"/>
            <a:ext cx="228600" cy="228600"/>
          </a:xfrm>
          <a:prstGeom prst="ellipse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78" name="Google Shape;278;p26"/>
          <p:cNvCxnSpPr/>
          <p:nvPr/>
        </p:nvCxnSpPr>
        <p:spPr>
          <a:xfrm flipH="1">
            <a:off x="3319462" y="4843462"/>
            <a:ext cx="1209675" cy="523875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79" name="Google Shape;279;p26"/>
          <p:cNvCxnSpPr/>
          <p:nvPr/>
        </p:nvCxnSpPr>
        <p:spPr>
          <a:xfrm>
            <a:off x="3319462" y="5529262"/>
            <a:ext cx="1290637" cy="566737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80" name="Google Shape;280;p26"/>
          <p:cNvCxnSpPr/>
          <p:nvPr/>
        </p:nvCxnSpPr>
        <p:spPr>
          <a:xfrm>
            <a:off x="4691062" y="4843462"/>
            <a:ext cx="1285875" cy="523875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81" name="Google Shape;281;p26"/>
          <p:cNvCxnSpPr/>
          <p:nvPr/>
        </p:nvCxnSpPr>
        <p:spPr>
          <a:xfrm flipH="1" rot="10800000">
            <a:off x="4610100" y="5529262"/>
            <a:ext cx="1366837" cy="56673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82" name="Google Shape;282;p26"/>
          <p:cNvSpPr txBox="1"/>
          <p:nvPr/>
        </p:nvSpPr>
        <p:spPr>
          <a:xfrm>
            <a:off x="4114800" y="4419600"/>
            <a:ext cx="381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mo"/>
              <a:buNone/>
            </a:pPr>
            <a:r>
              <a:rPr b="0" i="0" lang="en-US" sz="2000" u="none">
                <a:solidFill>
                  <a:srgbClr val="0000FF"/>
                </a:solidFill>
                <a:latin typeface="Arimo"/>
                <a:ea typeface="Arimo"/>
                <a:cs typeface="Arimo"/>
                <a:sym typeface="Arimo"/>
              </a:rPr>
              <a:t>A</a:t>
            </a:r>
            <a:endParaRPr/>
          </a:p>
        </p:txBody>
      </p:sp>
      <p:sp>
        <p:nvSpPr>
          <p:cNvPr id="283" name="Google Shape;283;p26"/>
          <p:cNvSpPr txBox="1"/>
          <p:nvPr/>
        </p:nvSpPr>
        <p:spPr>
          <a:xfrm>
            <a:off x="4114800" y="5105400"/>
            <a:ext cx="381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mo"/>
              <a:buNone/>
            </a:pPr>
            <a:r>
              <a:rPr b="0" i="0" lang="en-US" sz="2000" u="none">
                <a:solidFill>
                  <a:srgbClr val="0000FF"/>
                </a:solidFill>
                <a:latin typeface="Arimo"/>
                <a:ea typeface="Arimo"/>
                <a:cs typeface="Arimo"/>
                <a:sym typeface="Arimo"/>
              </a:rPr>
              <a:t>B</a:t>
            </a:r>
            <a:endParaRPr/>
          </a:p>
        </p:txBody>
      </p:sp>
      <p:sp>
        <p:nvSpPr>
          <p:cNvPr id="284" name="Google Shape;284;p26"/>
          <p:cNvSpPr txBox="1"/>
          <p:nvPr/>
        </p:nvSpPr>
        <p:spPr>
          <a:xfrm>
            <a:off x="4114800" y="6019800"/>
            <a:ext cx="381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mo"/>
              <a:buNone/>
            </a:pPr>
            <a:r>
              <a:rPr b="0" i="0" lang="en-US" sz="2000" u="none">
                <a:solidFill>
                  <a:srgbClr val="0000FF"/>
                </a:solidFill>
                <a:latin typeface="Arimo"/>
                <a:ea typeface="Arimo"/>
                <a:cs typeface="Arimo"/>
                <a:sym typeface="Arimo"/>
              </a:rPr>
              <a:t>C</a:t>
            </a:r>
            <a:endParaRPr/>
          </a:p>
        </p:txBody>
      </p:sp>
      <p:cxnSp>
        <p:nvCxnSpPr>
          <p:cNvPr id="285" name="Google Shape;285;p26"/>
          <p:cNvCxnSpPr/>
          <p:nvPr/>
        </p:nvCxnSpPr>
        <p:spPr>
          <a:xfrm>
            <a:off x="3352800" y="5448300"/>
            <a:ext cx="1143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86" name="Google Shape;286;p26"/>
          <p:cNvCxnSpPr/>
          <p:nvPr/>
        </p:nvCxnSpPr>
        <p:spPr>
          <a:xfrm>
            <a:off x="4724400" y="5448300"/>
            <a:ext cx="1219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87" name="Google Shape;287;p26"/>
          <p:cNvSpPr txBox="1"/>
          <p:nvPr/>
        </p:nvSpPr>
        <p:spPr>
          <a:xfrm>
            <a:off x="2743200" y="5257800"/>
            <a:ext cx="381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mo"/>
              <a:buNone/>
            </a:pPr>
            <a:r>
              <a:rPr b="0" i="0" lang="en-US" sz="2000" u="none">
                <a:solidFill>
                  <a:srgbClr val="0000FF"/>
                </a:solidFill>
                <a:latin typeface="Arimo"/>
                <a:ea typeface="Arimo"/>
                <a:cs typeface="Arimo"/>
                <a:sym typeface="Arimo"/>
              </a:rPr>
              <a:t>D</a:t>
            </a:r>
            <a:endParaRPr/>
          </a:p>
        </p:txBody>
      </p:sp>
      <p:sp>
        <p:nvSpPr>
          <p:cNvPr id="288" name="Google Shape;288;p26"/>
          <p:cNvSpPr txBox="1"/>
          <p:nvPr/>
        </p:nvSpPr>
        <p:spPr>
          <a:xfrm>
            <a:off x="6248400" y="5257800"/>
            <a:ext cx="381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mo"/>
              <a:buNone/>
            </a:pPr>
            <a:r>
              <a:rPr b="0" i="0" lang="en-US" sz="2000" u="none">
                <a:solidFill>
                  <a:srgbClr val="0000FF"/>
                </a:solidFill>
                <a:latin typeface="Arimo"/>
                <a:ea typeface="Arimo"/>
                <a:cs typeface="Arimo"/>
                <a:sym typeface="Arimo"/>
              </a:rPr>
              <a:t>E</a:t>
            </a:r>
            <a:endParaRPr/>
          </a:p>
        </p:txBody>
      </p:sp>
      <p:sp>
        <p:nvSpPr>
          <p:cNvPr id="289" name="Google Shape;289;p26"/>
          <p:cNvSpPr txBox="1"/>
          <p:nvPr/>
        </p:nvSpPr>
        <p:spPr>
          <a:xfrm>
            <a:off x="3581400" y="4724400"/>
            <a:ext cx="381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mo"/>
              <a:buNone/>
            </a:pPr>
            <a:r>
              <a:rPr b="0" i="0" lang="en-US" sz="20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1</a:t>
            </a:r>
            <a:endParaRPr/>
          </a:p>
        </p:txBody>
      </p:sp>
      <p:sp>
        <p:nvSpPr>
          <p:cNvPr id="290" name="Google Shape;290;p26"/>
          <p:cNvSpPr txBox="1"/>
          <p:nvPr/>
        </p:nvSpPr>
        <p:spPr>
          <a:xfrm>
            <a:off x="5334000" y="4724400"/>
            <a:ext cx="5334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mo"/>
              <a:buNone/>
            </a:pPr>
            <a:r>
              <a:rPr b="0" i="0" lang="en-US" sz="20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10</a:t>
            </a:r>
            <a:endParaRPr/>
          </a:p>
        </p:txBody>
      </p:sp>
      <p:sp>
        <p:nvSpPr>
          <p:cNvPr id="291" name="Google Shape;291;p26"/>
          <p:cNvSpPr txBox="1"/>
          <p:nvPr/>
        </p:nvSpPr>
        <p:spPr>
          <a:xfrm>
            <a:off x="3886200" y="5410200"/>
            <a:ext cx="381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mo"/>
              <a:buNone/>
            </a:pPr>
            <a:r>
              <a:rPr b="0" i="0" lang="en-US" sz="20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5</a:t>
            </a:r>
            <a:endParaRPr/>
          </a:p>
        </p:txBody>
      </p:sp>
      <p:sp>
        <p:nvSpPr>
          <p:cNvPr id="292" name="Google Shape;292;p26"/>
          <p:cNvSpPr txBox="1"/>
          <p:nvPr/>
        </p:nvSpPr>
        <p:spPr>
          <a:xfrm>
            <a:off x="4953000" y="5410200"/>
            <a:ext cx="381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mo"/>
              <a:buNone/>
            </a:pPr>
            <a:r>
              <a:rPr b="0" i="0" lang="en-US" sz="20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5</a:t>
            </a:r>
            <a:endParaRPr/>
          </a:p>
        </p:txBody>
      </p:sp>
      <p:sp>
        <p:nvSpPr>
          <p:cNvPr id="293" name="Google Shape;293;p26"/>
          <p:cNvSpPr txBox="1"/>
          <p:nvPr/>
        </p:nvSpPr>
        <p:spPr>
          <a:xfrm>
            <a:off x="5257800" y="5791200"/>
            <a:ext cx="381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mo"/>
              <a:buNone/>
            </a:pPr>
            <a:r>
              <a:rPr b="0" i="0" lang="en-US" sz="20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5</a:t>
            </a:r>
            <a:endParaRPr/>
          </a:p>
        </p:txBody>
      </p:sp>
      <p:sp>
        <p:nvSpPr>
          <p:cNvPr id="294" name="Google Shape;294;p26"/>
          <p:cNvSpPr txBox="1"/>
          <p:nvPr/>
        </p:nvSpPr>
        <p:spPr>
          <a:xfrm>
            <a:off x="3505200" y="5791200"/>
            <a:ext cx="5334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mo"/>
              <a:buNone/>
            </a:pPr>
            <a:r>
              <a:rPr b="0" i="0" lang="en-US" sz="20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15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7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00" name="Google Shape;300;p27"/>
          <p:cNvSpPr txBox="1"/>
          <p:nvPr>
            <p:ph type="title"/>
          </p:nvPr>
        </p:nvSpPr>
        <p:spPr>
          <a:xfrm>
            <a:off x="304800" y="609600"/>
            <a:ext cx="853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Arimo"/>
              <a:buNone/>
            </a:pPr>
            <a:r>
              <a:rPr b="0" i="0" lang="en-US" sz="3600" u="none">
                <a:solidFill>
                  <a:srgbClr val="FF0000"/>
                </a:solidFill>
                <a:latin typeface="Arimo"/>
                <a:ea typeface="Arimo"/>
                <a:cs typeface="Arimo"/>
                <a:sym typeface="Arimo"/>
              </a:rPr>
              <a:t>Search Strategies: Heuristic Search</a:t>
            </a:r>
            <a:endParaRPr/>
          </a:p>
        </p:txBody>
      </p:sp>
      <p:sp>
        <p:nvSpPr>
          <p:cNvPr id="301" name="Google Shape;301;p27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mo"/>
              <a:buNone/>
            </a:pPr>
            <a:r>
              <a:rPr b="0" i="0" lang="en-US" sz="2400" u="none">
                <a:solidFill>
                  <a:srgbClr val="0000FF"/>
                </a:solidFill>
                <a:latin typeface="Arimo"/>
                <a:ea typeface="Arimo"/>
                <a:cs typeface="Arimo"/>
                <a:sym typeface="Arimo"/>
              </a:rPr>
              <a:t>Nearest neighbour heuristic: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</a:pPr>
            <a:r>
              <a:rPr b="0" i="0" lang="en-US" sz="24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1.  Select a starting city.</a:t>
            </a:r>
            <a:endParaRPr b="0" i="0" sz="2400" u="none">
              <a:solidFill>
                <a:srgbClr val="0000FF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</a:pPr>
            <a:r>
              <a:rPr b="0" i="0" lang="en-US" sz="24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2.</a:t>
            </a:r>
            <a:r>
              <a:rPr b="0" i="0" lang="en-US" sz="2400" u="none">
                <a:solidFill>
                  <a:srgbClr val="0000FF"/>
                </a:solidFill>
                <a:latin typeface="Arimo"/>
                <a:ea typeface="Arimo"/>
                <a:cs typeface="Arimo"/>
                <a:sym typeface="Arimo"/>
              </a:rPr>
              <a:t>  </a:t>
            </a:r>
            <a:r>
              <a:rPr b="0" i="0" lang="en-US" sz="24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Select the one closest to the current city</a:t>
            </a:r>
            <a:r>
              <a:rPr b="0" i="0" lang="en-US" sz="20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.</a:t>
            </a:r>
            <a:endParaRPr b="0" i="0" sz="2400" u="none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</a:pPr>
            <a:r>
              <a:rPr b="0" i="0" lang="en-US" sz="24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3.  Repeat step 2 until all cities have been visited.</a:t>
            </a:r>
            <a:endParaRPr b="0" i="0" sz="2000" u="none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8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07" name="Google Shape;307;p28"/>
          <p:cNvSpPr txBox="1"/>
          <p:nvPr>
            <p:ph type="title"/>
          </p:nvPr>
        </p:nvSpPr>
        <p:spPr>
          <a:xfrm>
            <a:off x="304800" y="609600"/>
            <a:ext cx="853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Arimo"/>
              <a:buNone/>
            </a:pPr>
            <a:r>
              <a:rPr b="0" i="0" lang="en-US" sz="3600" u="none">
                <a:solidFill>
                  <a:srgbClr val="FF0000"/>
                </a:solidFill>
                <a:latin typeface="Arimo"/>
                <a:ea typeface="Arimo"/>
                <a:cs typeface="Arimo"/>
                <a:sym typeface="Arimo"/>
              </a:rPr>
              <a:t>Search Strategies: Heuristic Search</a:t>
            </a:r>
            <a:endParaRPr/>
          </a:p>
        </p:txBody>
      </p:sp>
      <p:sp>
        <p:nvSpPr>
          <p:cNvPr id="308" name="Google Shape;308;p28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mo"/>
              <a:buNone/>
            </a:pPr>
            <a:r>
              <a:rPr b="0" i="0" lang="en-US" sz="2400" u="none">
                <a:solidFill>
                  <a:srgbClr val="0000FF"/>
                </a:solidFill>
                <a:latin typeface="Arimo"/>
                <a:ea typeface="Arimo"/>
                <a:cs typeface="Arimo"/>
                <a:sym typeface="Arimo"/>
              </a:rPr>
              <a:t>Nearest neighbour heuristic: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</a:pPr>
            <a:r>
              <a:rPr b="0" i="0" lang="en-US" sz="24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1.  Select a starting city.</a:t>
            </a:r>
            <a:endParaRPr b="0" i="0" sz="2400" u="none">
              <a:solidFill>
                <a:srgbClr val="0000FF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</a:pPr>
            <a:r>
              <a:rPr b="0" i="0" lang="en-US" sz="24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2.</a:t>
            </a:r>
            <a:r>
              <a:rPr b="0" i="0" lang="en-US" sz="2400" u="none">
                <a:solidFill>
                  <a:srgbClr val="0000FF"/>
                </a:solidFill>
                <a:latin typeface="Arimo"/>
                <a:ea typeface="Arimo"/>
                <a:cs typeface="Arimo"/>
                <a:sym typeface="Arimo"/>
              </a:rPr>
              <a:t>  </a:t>
            </a:r>
            <a:r>
              <a:rPr b="0" i="0" lang="en-US" sz="24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Select the one closest to the current city</a:t>
            </a:r>
            <a:r>
              <a:rPr b="0" i="0" lang="en-US" sz="20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.</a:t>
            </a:r>
            <a:endParaRPr b="0" i="0" sz="2400" u="none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</a:pPr>
            <a:r>
              <a:rPr b="0" i="0" lang="en-US" sz="24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3.  Repeat step 2 until all cities have been visited.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mo"/>
              <a:buNone/>
            </a:pPr>
            <a:r>
              <a:rPr b="0" i="0" lang="en-US" sz="2400" u="none">
                <a:solidFill>
                  <a:srgbClr val="0000FF"/>
                </a:solidFill>
                <a:latin typeface="Arimo"/>
                <a:ea typeface="Arimo"/>
                <a:cs typeface="Arimo"/>
                <a:sym typeface="Arimo"/>
              </a:rPr>
              <a:t>O(n</a:t>
            </a:r>
            <a:r>
              <a:rPr b="0" baseline="30000" i="0" lang="en-US" sz="2400" u="none">
                <a:solidFill>
                  <a:srgbClr val="0000FF"/>
                </a:solidFill>
                <a:latin typeface="Arimo"/>
                <a:ea typeface="Arimo"/>
                <a:cs typeface="Arimo"/>
                <a:sym typeface="Arimo"/>
              </a:rPr>
              <a:t>2</a:t>
            </a:r>
            <a:r>
              <a:rPr b="0" i="0" lang="en-US" sz="2400" u="none">
                <a:solidFill>
                  <a:srgbClr val="0000FF"/>
                </a:solidFill>
                <a:latin typeface="Arimo"/>
                <a:ea typeface="Arimo"/>
                <a:cs typeface="Arimo"/>
                <a:sym typeface="Arimo"/>
              </a:rPr>
              <a:t>)</a:t>
            </a:r>
            <a:r>
              <a:rPr b="0" i="0" lang="en-US" sz="24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vs. </a:t>
            </a:r>
            <a:r>
              <a:rPr b="0" i="0" lang="en-US" sz="2400" u="none">
                <a:solidFill>
                  <a:srgbClr val="0000FF"/>
                </a:solidFill>
                <a:latin typeface="Arimo"/>
                <a:ea typeface="Arimo"/>
                <a:cs typeface="Arimo"/>
                <a:sym typeface="Arimo"/>
              </a:rPr>
              <a:t>O(n!)</a:t>
            </a:r>
            <a:endParaRPr b="0" i="0" sz="2000" u="none">
              <a:solidFill>
                <a:srgbClr val="0000FF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9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14" name="Google Shape;314;p29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Arimo"/>
              <a:buNone/>
            </a:pPr>
            <a:r>
              <a:rPr b="0" i="0" lang="en-US" sz="3600" u="none">
                <a:solidFill>
                  <a:srgbClr val="FF0000"/>
                </a:solidFill>
                <a:latin typeface="Arimo"/>
                <a:ea typeface="Arimo"/>
                <a:cs typeface="Arimo"/>
                <a:sym typeface="Arimo"/>
              </a:rPr>
              <a:t>Search Strategies: Heuristic Search</a:t>
            </a:r>
            <a:endParaRPr/>
          </a:p>
        </p:txBody>
      </p:sp>
      <p:sp>
        <p:nvSpPr>
          <p:cNvPr id="315" name="Google Shape;315;p29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80"/>
              <a:buFont typeface="Arimo"/>
              <a:buChar char="•"/>
            </a:pPr>
            <a:r>
              <a:rPr b="0" i="0" lang="en-US" sz="2400" u="none">
                <a:solidFill>
                  <a:srgbClr val="0000FF"/>
                </a:solidFill>
                <a:latin typeface="Arimo"/>
                <a:ea typeface="Arimo"/>
                <a:cs typeface="Arimo"/>
                <a:sym typeface="Arimo"/>
              </a:rPr>
              <a:t>Heuristic function</a:t>
            </a:r>
            <a:r>
              <a:rPr b="0" i="0" lang="en-US" sz="24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:</a:t>
            </a:r>
            <a:endParaRPr/>
          </a:p>
          <a:p>
            <a:pPr indent="-342900" lvl="0" marL="342900" marR="0" rtl="0" algn="ctr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</a:pPr>
            <a:r>
              <a:rPr b="0" i="0" lang="en-US" sz="24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state descriptions → measures of desirability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0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21" name="Google Shape;321;p30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Arimo"/>
              <a:buNone/>
            </a:pPr>
            <a:r>
              <a:rPr b="0" i="0" lang="en-US" sz="3600" u="none">
                <a:solidFill>
                  <a:srgbClr val="FF0000"/>
                </a:solidFill>
                <a:latin typeface="Arimo"/>
                <a:ea typeface="Arimo"/>
                <a:cs typeface="Arimo"/>
                <a:sym typeface="Arimo"/>
              </a:rPr>
              <a:t>Problem Characteristics</a:t>
            </a:r>
            <a:endParaRPr/>
          </a:p>
        </p:txBody>
      </p:sp>
      <p:sp>
        <p:nvSpPr>
          <p:cNvPr id="322" name="Google Shape;322;p30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mo"/>
              <a:buNone/>
            </a:pPr>
            <a:r>
              <a:rPr b="0" i="0" lang="en-US" sz="2400" u="none">
                <a:solidFill>
                  <a:srgbClr val="0000FF"/>
                </a:solidFill>
                <a:latin typeface="Arimo"/>
                <a:ea typeface="Arimo"/>
                <a:cs typeface="Arimo"/>
                <a:sym typeface="Arimo"/>
              </a:rPr>
              <a:t>To choose an appropriate method for a particular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mo"/>
              <a:buNone/>
            </a:pPr>
            <a:r>
              <a:rPr b="0" i="0" lang="en-US" sz="2400" u="none">
                <a:solidFill>
                  <a:srgbClr val="0000FF"/>
                </a:solidFill>
                <a:latin typeface="Arimo"/>
                <a:ea typeface="Arimo"/>
                <a:cs typeface="Arimo"/>
                <a:sym typeface="Arimo"/>
              </a:rPr>
              <a:t>problem: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880"/>
              <a:buFont typeface="Arimo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Is the problem decomposable?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880"/>
              <a:buFont typeface="Arimo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Can solution steps be ignored or undone?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880"/>
              <a:buFont typeface="Arimo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Is the universe predictable?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880"/>
              <a:buFont typeface="Arimo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Is a good solution absolute or relative?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880"/>
              <a:buFont typeface="Arimo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Is the solution a state or a path?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880"/>
              <a:buFont typeface="Arimo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What is the role of knowledge?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880"/>
              <a:buFont typeface="Arimo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Does the task require human-interaction?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28" name="Google Shape;328;p31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Arimo"/>
              <a:buNone/>
            </a:pPr>
            <a:r>
              <a:rPr b="0" i="0" lang="en-US" sz="3600" u="none">
                <a:solidFill>
                  <a:srgbClr val="FF0000"/>
                </a:solidFill>
                <a:latin typeface="Arimo"/>
                <a:ea typeface="Arimo"/>
                <a:cs typeface="Arimo"/>
                <a:sym typeface="Arimo"/>
              </a:rPr>
              <a:t>Is the problem decomposable?</a:t>
            </a:r>
            <a:endParaRPr/>
          </a:p>
        </p:txBody>
      </p:sp>
      <p:sp>
        <p:nvSpPr>
          <p:cNvPr id="329" name="Google Shape;329;p31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Can the problem be broken down to </a:t>
            </a:r>
            <a:r>
              <a:rPr b="0" i="0" lang="en-US" sz="2400" u="none">
                <a:solidFill>
                  <a:srgbClr val="0000FF"/>
                </a:solidFill>
                <a:latin typeface="Arimo"/>
                <a:ea typeface="Arimo"/>
                <a:cs typeface="Arimo"/>
                <a:sym typeface="Arimo"/>
              </a:rPr>
              <a:t>smaller problems</a:t>
            </a:r>
            <a:r>
              <a:rPr b="0" i="0" lang="en-US" sz="24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to be </a:t>
            </a:r>
            <a:r>
              <a:rPr b="0" i="0" lang="en-US" sz="2400" u="none">
                <a:solidFill>
                  <a:srgbClr val="0000FF"/>
                </a:solidFill>
                <a:latin typeface="Arimo"/>
                <a:ea typeface="Arimo"/>
                <a:cs typeface="Arimo"/>
                <a:sym typeface="Arimo"/>
              </a:rPr>
              <a:t>solved independently</a:t>
            </a:r>
            <a:r>
              <a:rPr b="0" i="0" lang="en-US" sz="24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?</a:t>
            </a:r>
            <a:endParaRPr/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Decomposable problem can be solved easily.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35" name="Google Shape;335;p32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Arimo"/>
              <a:buNone/>
            </a:pPr>
            <a:r>
              <a:rPr b="0" i="0" lang="en-US" sz="3600" u="none">
                <a:solidFill>
                  <a:srgbClr val="FF0000"/>
                </a:solidFill>
                <a:latin typeface="Arimo"/>
                <a:ea typeface="Arimo"/>
                <a:cs typeface="Arimo"/>
                <a:sym typeface="Arimo"/>
              </a:rPr>
              <a:t>Is the problem decomposable?</a:t>
            </a:r>
            <a:endParaRPr/>
          </a:p>
        </p:txBody>
      </p:sp>
      <p:sp>
        <p:nvSpPr>
          <p:cNvPr id="336" name="Google Shape;336;p32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mo"/>
              <a:buNone/>
            </a:pPr>
            <a:r>
              <a:rPr b="0" i="0" lang="en-US" sz="28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			∫</a:t>
            </a:r>
            <a:r>
              <a:rPr b="0" i="0" lang="en-US" sz="24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(x</a:t>
            </a:r>
            <a:r>
              <a:rPr b="0" baseline="30000" i="0" lang="en-US" sz="24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2</a:t>
            </a:r>
            <a:r>
              <a:rPr b="0" i="0" lang="en-US" sz="24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+ 3x + sin</a:t>
            </a:r>
            <a:r>
              <a:rPr b="0" baseline="30000" i="0" lang="en-US" sz="24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2</a:t>
            </a:r>
            <a:r>
              <a:rPr b="0" i="0" lang="en-US" sz="24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x.cos</a:t>
            </a:r>
            <a:r>
              <a:rPr b="0" baseline="30000" i="0" lang="en-US" sz="24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2</a:t>
            </a:r>
            <a:r>
              <a:rPr b="0" i="0" lang="en-US" sz="24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x)dx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mo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mo"/>
              <a:buNone/>
            </a:pPr>
            <a:r>
              <a:rPr b="0" i="0" lang="en-US" sz="28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	∫</a:t>
            </a:r>
            <a:r>
              <a:rPr b="0" i="0" lang="en-US" sz="24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x</a:t>
            </a:r>
            <a:r>
              <a:rPr b="0" baseline="30000" i="0" lang="en-US" sz="24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2</a:t>
            </a:r>
            <a:r>
              <a:rPr b="0" i="0" lang="en-US" sz="24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dx 		 </a:t>
            </a:r>
            <a:r>
              <a:rPr b="0" i="0" lang="en-US" sz="28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∫</a:t>
            </a:r>
            <a:r>
              <a:rPr b="0" i="0" lang="en-US" sz="24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3xdx 		  </a:t>
            </a:r>
            <a:r>
              <a:rPr b="0" i="0" lang="en-US" sz="28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∫</a:t>
            </a:r>
            <a:r>
              <a:rPr b="0" i="0" lang="en-US" sz="24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sin</a:t>
            </a:r>
            <a:r>
              <a:rPr b="0" baseline="30000" i="0" lang="en-US" sz="24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2</a:t>
            </a:r>
            <a:r>
              <a:rPr b="0" i="0" lang="en-US" sz="24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x.cos</a:t>
            </a:r>
            <a:r>
              <a:rPr b="0" baseline="30000" i="0" lang="en-US" sz="24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2</a:t>
            </a:r>
            <a:r>
              <a:rPr b="0" i="0" lang="en-US" sz="24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xdx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</a:pPr>
            <a:r>
              <a:rPr b="0" i="0" lang="en-US" sz="24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						 </a:t>
            </a:r>
            <a:r>
              <a:rPr b="0" i="0" lang="en-US" sz="28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∫</a:t>
            </a:r>
            <a:r>
              <a:rPr b="0" i="0" lang="en-US" sz="24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(1 − cos</a:t>
            </a:r>
            <a:r>
              <a:rPr b="0" baseline="30000" i="0" lang="en-US" sz="24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2</a:t>
            </a:r>
            <a:r>
              <a:rPr b="0" i="0" lang="en-US" sz="24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x)cos</a:t>
            </a:r>
            <a:r>
              <a:rPr b="0" baseline="30000" i="0" lang="en-US" sz="24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2</a:t>
            </a:r>
            <a:r>
              <a:rPr b="0" i="0" lang="en-US" sz="24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xdx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mo"/>
              <a:buNone/>
            </a:pPr>
            <a:r>
              <a:rPr b="0" i="0" lang="en-US" sz="28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						∫</a:t>
            </a:r>
            <a:r>
              <a:rPr b="0" i="0" lang="en-US" sz="24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cos</a:t>
            </a:r>
            <a:r>
              <a:rPr b="0" baseline="30000" i="0" lang="en-US" sz="24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2</a:t>
            </a:r>
            <a:r>
              <a:rPr b="0" i="0" lang="en-US" sz="24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xdx      −</a:t>
            </a:r>
            <a:r>
              <a:rPr b="0" i="0" lang="en-US" sz="28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∫</a:t>
            </a:r>
            <a:r>
              <a:rPr b="0" i="0" lang="en-US" sz="24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cos</a:t>
            </a:r>
            <a:r>
              <a:rPr b="0" baseline="30000" i="0" lang="en-US" sz="24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4</a:t>
            </a:r>
            <a:r>
              <a:rPr b="0" i="0" lang="en-US" sz="24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xdx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cxnSp>
        <p:nvCxnSpPr>
          <p:cNvPr id="337" name="Google Shape;337;p32"/>
          <p:cNvCxnSpPr/>
          <p:nvPr/>
        </p:nvCxnSpPr>
        <p:spPr>
          <a:xfrm>
            <a:off x="3962400" y="2514600"/>
            <a:ext cx="0" cy="4572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38" name="Google Shape;338;p32"/>
          <p:cNvCxnSpPr/>
          <p:nvPr/>
        </p:nvCxnSpPr>
        <p:spPr>
          <a:xfrm flipH="1">
            <a:off x="1524000" y="2514600"/>
            <a:ext cx="2438400" cy="4572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39" name="Google Shape;339;p32"/>
          <p:cNvCxnSpPr/>
          <p:nvPr/>
        </p:nvCxnSpPr>
        <p:spPr>
          <a:xfrm>
            <a:off x="3962400" y="2514600"/>
            <a:ext cx="2514600" cy="4572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40" name="Google Shape;340;p32"/>
          <p:cNvCxnSpPr/>
          <p:nvPr/>
        </p:nvCxnSpPr>
        <p:spPr>
          <a:xfrm>
            <a:off x="6477000" y="3505200"/>
            <a:ext cx="0" cy="4572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41" name="Google Shape;341;p32"/>
          <p:cNvCxnSpPr/>
          <p:nvPr/>
        </p:nvCxnSpPr>
        <p:spPr>
          <a:xfrm flipH="1">
            <a:off x="5943600" y="4495800"/>
            <a:ext cx="533400" cy="3810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42" name="Google Shape;342;p32"/>
          <p:cNvCxnSpPr/>
          <p:nvPr/>
        </p:nvCxnSpPr>
        <p:spPr>
          <a:xfrm>
            <a:off x="6477000" y="4495800"/>
            <a:ext cx="609600" cy="3810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7" name="Google Shape;47;p6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Arimo"/>
              <a:buNone/>
            </a:pPr>
            <a:r>
              <a:rPr b="0" i="0" lang="en-US" sz="3600" u="none">
                <a:solidFill>
                  <a:srgbClr val="FF0000"/>
                </a:solidFill>
                <a:latin typeface="Arimo"/>
                <a:ea typeface="Arimo"/>
                <a:cs typeface="Arimo"/>
                <a:sym typeface="Arimo"/>
              </a:rPr>
              <a:t>State Space Search</a:t>
            </a:r>
            <a:endParaRPr/>
          </a:p>
        </p:txBody>
      </p:sp>
      <p:sp>
        <p:nvSpPr>
          <p:cNvPr id="48" name="Google Shape;48;p6"/>
          <p:cNvSpPr txBox="1"/>
          <p:nvPr>
            <p:ph idx="1" type="body"/>
          </p:nvPr>
        </p:nvSpPr>
        <p:spPr>
          <a:xfrm>
            <a:off x="533400" y="1981200"/>
            <a:ext cx="8153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Problem solving </a:t>
            </a:r>
            <a:r>
              <a:rPr b="0" i="0" lang="en-US" sz="2400" u="none" cap="none" strike="noStrike">
                <a:solidFill>
                  <a:srgbClr val="0000FF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Searching for a goal state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3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48" name="Google Shape;348;p33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Arimo"/>
              <a:buNone/>
            </a:pPr>
            <a:r>
              <a:rPr b="0" i="0" lang="en-US" sz="3600" u="none">
                <a:solidFill>
                  <a:srgbClr val="FF0000"/>
                </a:solidFill>
                <a:latin typeface="Arimo"/>
                <a:ea typeface="Arimo"/>
                <a:cs typeface="Arimo"/>
                <a:sym typeface="Arimo"/>
              </a:rPr>
              <a:t>Is the problem decomposable?</a:t>
            </a:r>
            <a:endParaRPr/>
          </a:p>
        </p:txBody>
      </p:sp>
      <p:sp>
        <p:nvSpPr>
          <p:cNvPr id="349" name="Google Shape;349;p33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mo"/>
              <a:buNone/>
            </a:pPr>
            <a:r>
              <a:rPr b="0" i="0" lang="en-US" sz="28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		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mo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mo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mo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mo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</a:pPr>
            <a:r>
              <a:rPr b="0" i="0" lang="en-US" sz="24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			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</a:pPr>
            <a:r>
              <a:rPr b="0" i="0" lang="en-US" sz="24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			CLEAR(x) → ON(x, Table)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</a:pPr>
            <a:r>
              <a:rPr b="0" i="0" lang="en-US" sz="24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			CLEAR(x) and CLEAR(y)</a:t>
            </a:r>
            <a:r>
              <a:rPr b="0" i="0" lang="en-US" sz="2400" u="none">
                <a:solidFill>
                  <a:srgbClr val="FF0000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b="0" i="0" lang="en-US" sz="24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→ ON(x, y)</a:t>
            </a:r>
            <a:r>
              <a:rPr b="0" i="0" lang="en-US" sz="28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	</a:t>
            </a:r>
            <a:endParaRPr/>
          </a:p>
        </p:txBody>
      </p:sp>
      <p:sp>
        <p:nvSpPr>
          <p:cNvPr id="350" name="Google Shape;350;p33"/>
          <p:cNvSpPr txBox="1"/>
          <p:nvPr/>
        </p:nvSpPr>
        <p:spPr>
          <a:xfrm>
            <a:off x="2667000" y="3276600"/>
            <a:ext cx="533400" cy="5334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</a:pPr>
            <a:r>
              <a:rPr b="0" i="0" lang="en-US" sz="24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A</a:t>
            </a:r>
            <a:endParaRPr/>
          </a:p>
        </p:txBody>
      </p:sp>
      <p:sp>
        <p:nvSpPr>
          <p:cNvPr id="351" name="Google Shape;351;p33"/>
          <p:cNvSpPr txBox="1"/>
          <p:nvPr/>
        </p:nvSpPr>
        <p:spPr>
          <a:xfrm>
            <a:off x="2667000" y="2743200"/>
            <a:ext cx="533400" cy="5334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</a:pPr>
            <a:r>
              <a:rPr b="0" i="0" lang="en-US" sz="24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C</a:t>
            </a:r>
            <a:endParaRPr/>
          </a:p>
        </p:txBody>
      </p:sp>
      <p:sp>
        <p:nvSpPr>
          <p:cNvPr id="352" name="Google Shape;352;p33"/>
          <p:cNvSpPr txBox="1"/>
          <p:nvPr/>
        </p:nvSpPr>
        <p:spPr>
          <a:xfrm>
            <a:off x="3505200" y="3276600"/>
            <a:ext cx="533400" cy="5334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</a:pPr>
            <a:r>
              <a:rPr b="0" i="0" lang="en-US" sz="24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B</a:t>
            </a:r>
            <a:endParaRPr/>
          </a:p>
        </p:txBody>
      </p:sp>
      <p:cxnSp>
        <p:nvCxnSpPr>
          <p:cNvPr id="353" name="Google Shape;353;p33"/>
          <p:cNvCxnSpPr/>
          <p:nvPr/>
        </p:nvCxnSpPr>
        <p:spPr>
          <a:xfrm>
            <a:off x="2362200" y="3810000"/>
            <a:ext cx="1947862" cy="4762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354" name="Google Shape;354;p33"/>
          <p:cNvSpPr txBox="1"/>
          <p:nvPr/>
        </p:nvSpPr>
        <p:spPr>
          <a:xfrm>
            <a:off x="5562600" y="3276600"/>
            <a:ext cx="533400" cy="5334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</a:pPr>
            <a:r>
              <a:rPr b="0" i="0" lang="en-US" sz="24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C</a:t>
            </a:r>
            <a:endParaRPr/>
          </a:p>
        </p:txBody>
      </p:sp>
      <p:sp>
        <p:nvSpPr>
          <p:cNvPr id="355" name="Google Shape;355;p33"/>
          <p:cNvSpPr txBox="1"/>
          <p:nvPr/>
        </p:nvSpPr>
        <p:spPr>
          <a:xfrm>
            <a:off x="5562600" y="2743200"/>
            <a:ext cx="533400" cy="5334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</a:pPr>
            <a:r>
              <a:rPr b="0" i="0" lang="en-US" sz="24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B</a:t>
            </a:r>
            <a:endParaRPr/>
          </a:p>
        </p:txBody>
      </p:sp>
      <p:sp>
        <p:nvSpPr>
          <p:cNvPr id="356" name="Google Shape;356;p33"/>
          <p:cNvSpPr txBox="1"/>
          <p:nvPr/>
        </p:nvSpPr>
        <p:spPr>
          <a:xfrm>
            <a:off x="5562600" y="2209800"/>
            <a:ext cx="533400" cy="5334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</a:pPr>
            <a:r>
              <a:rPr b="0" i="0" lang="en-US" sz="24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A</a:t>
            </a:r>
            <a:endParaRPr/>
          </a:p>
        </p:txBody>
      </p:sp>
      <p:cxnSp>
        <p:nvCxnSpPr>
          <p:cNvPr id="357" name="Google Shape;357;p33"/>
          <p:cNvCxnSpPr/>
          <p:nvPr/>
        </p:nvCxnSpPr>
        <p:spPr>
          <a:xfrm>
            <a:off x="4876800" y="3810000"/>
            <a:ext cx="1947862" cy="4762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358" name="Google Shape;358;p33"/>
          <p:cNvSpPr txBox="1"/>
          <p:nvPr/>
        </p:nvSpPr>
        <p:spPr>
          <a:xfrm>
            <a:off x="2286000" y="1905000"/>
            <a:ext cx="9144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mo"/>
              <a:buNone/>
            </a:pPr>
            <a:r>
              <a:rPr b="0" i="0" lang="en-US" sz="2000" u="none">
                <a:solidFill>
                  <a:srgbClr val="0000FF"/>
                </a:solidFill>
                <a:latin typeface="Arimo"/>
                <a:ea typeface="Arimo"/>
                <a:cs typeface="Arimo"/>
                <a:sym typeface="Arimo"/>
              </a:rPr>
              <a:t>Start</a:t>
            </a:r>
            <a:endParaRPr/>
          </a:p>
        </p:txBody>
      </p:sp>
      <p:sp>
        <p:nvSpPr>
          <p:cNvPr id="359" name="Google Shape;359;p33"/>
          <p:cNvSpPr txBox="1"/>
          <p:nvPr/>
        </p:nvSpPr>
        <p:spPr>
          <a:xfrm>
            <a:off x="4724400" y="1905000"/>
            <a:ext cx="9144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mo"/>
              <a:buNone/>
            </a:pPr>
            <a:r>
              <a:rPr b="0" i="0" lang="en-US" sz="2000" u="none">
                <a:solidFill>
                  <a:srgbClr val="0000FF"/>
                </a:solidFill>
                <a:latin typeface="Arimo"/>
                <a:ea typeface="Arimo"/>
                <a:cs typeface="Arimo"/>
                <a:sym typeface="Arimo"/>
              </a:rPr>
              <a:t>Goal</a:t>
            </a:r>
            <a:endParaRPr/>
          </a:p>
        </p:txBody>
      </p:sp>
      <p:sp>
        <p:nvSpPr>
          <p:cNvPr id="360" name="Google Shape;360;p33"/>
          <p:cNvSpPr txBox="1"/>
          <p:nvPr/>
        </p:nvSpPr>
        <p:spPr>
          <a:xfrm>
            <a:off x="3657600" y="3886200"/>
            <a:ext cx="2819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mo"/>
              <a:buNone/>
            </a:pPr>
            <a:r>
              <a:rPr b="0" i="0" lang="en-US" sz="2400" u="none">
                <a:solidFill>
                  <a:srgbClr val="0000FF"/>
                </a:solidFill>
                <a:latin typeface="Arimo"/>
                <a:ea typeface="Arimo"/>
                <a:cs typeface="Arimo"/>
                <a:sym typeface="Arimo"/>
              </a:rPr>
              <a:t>Blocks World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34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66" name="Google Shape;366;p34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Arimo"/>
              <a:buNone/>
            </a:pPr>
            <a:r>
              <a:rPr b="0" i="0" lang="en-US" sz="3600" u="none">
                <a:solidFill>
                  <a:srgbClr val="FF0000"/>
                </a:solidFill>
                <a:latin typeface="Arimo"/>
                <a:ea typeface="Arimo"/>
                <a:cs typeface="Arimo"/>
                <a:sym typeface="Arimo"/>
              </a:rPr>
              <a:t>Is the problem decomposable?</a:t>
            </a:r>
            <a:endParaRPr/>
          </a:p>
        </p:txBody>
      </p:sp>
      <p:sp>
        <p:nvSpPr>
          <p:cNvPr id="367" name="Google Shape;367;p34"/>
          <p:cNvSpPr txBox="1"/>
          <p:nvPr/>
        </p:nvSpPr>
        <p:spPr>
          <a:xfrm>
            <a:off x="2590800" y="1752600"/>
            <a:ext cx="2895600" cy="4572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mo"/>
              <a:buNone/>
            </a:pPr>
            <a:r>
              <a:rPr b="0" i="0" lang="en-US" sz="2000" u="none">
                <a:solidFill>
                  <a:srgbClr val="0000FF"/>
                </a:solidFill>
                <a:latin typeface="Arimo"/>
                <a:ea typeface="Arimo"/>
                <a:cs typeface="Arimo"/>
                <a:sym typeface="Arimo"/>
              </a:rPr>
              <a:t>ON(B, C) and ON(A, B)</a:t>
            </a:r>
            <a:endParaRPr/>
          </a:p>
        </p:txBody>
      </p:sp>
      <p:sp>
        <p:nvSpPr>
          <p:cNvPr id="368" name="Google Shape;368;p34"/>
          <p:cNvSpPr txBox="1"/>
          <p:nvPr/>
        </p:nvSpPr>
        <p:spPr>
          <a:xfrm>
            <a:off x="1600200" y="2819400"/>
            <a:ext cx="1295400" cy="4572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mo"/>
              <a:buNone/>
            </a:pPr>
            <a:r>
              <a:rPr b="0" i="0" lang="en-US" sz="2000" u="none">
                <a:solidFill>
                  <a:srgbClr val="0000FF"/>
                </a:solidFill>
                <a:latin typeface="Arimo"/>
                <a:ea typeface="Arimo"/>
                <a:cs typeface="Arimo"/>
                <a:sym typeface="Arimo"/>
              </a:rPr>
              <a:t>ON(B, C)</a:t>
            </a:r>
            <a:endParaRPr/>
          </a:p>
        </p:txBody>
      </p:sp>
      <p:sp>
        <p:nvSpPr>
          <p:cNvPr id="369" name="Google Shape;369;p34"/>
          <p:cNvSpPr txBox="1"/>
          <p:nvPr/>
        </p:nvSpPr>
        <p:spPr>
          <a:xfrm>
            <a:off x="5029200" y="2819400"/>
            <a:ext cx="1295400" cy="4572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mo"/>
              <a:buNone/>
            </a:pPr>
            <a:r>
              <a:rPr b="0" i="0" lang="en-US" sz="2000" u="none">
                <a:solidFill>
                  <a:srgbClr val="0000FF"/>
                </a:solidFill>
                <a:latin typeface="Arimo"/>
                <a:ea typeface="Arimo"/>
                <a:cs typeface="Arimo"/>
                <a:sym typeface="Arimo"/>
              </a:rPr>
              <a:t>ON(A, B)</a:t>
            </a:r>
            <a:endParaRPr/>
          </a:p>
        </p:txBody>
      </p:sp>
      <p:sp>
        <p:nvSpPr>
          <p:cNvPr id="370" name="Google Shape;370;p34"/>
          <p:cNvSpPr txBox="1"/>
          <p:nvPr/>
        </p:nvSpPr>
        <p:spPr>
          <a:xfrm>
            <a:off x="3352800" y="3810000"/>
            <a:ext cx="1447800" cy="4572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mo"/>
              <a:buNone/>
            </a:pPr>
            <a:r>
              <a:rPr b="0" i="0" lang="en-US" sz="2000" u="none">
                <a:solidFill>
                  <a:srgbClr val="0000FF"/>
                </a:solidFill>
                <a:latin typeface="Arimo"/>
                <a:ea typeface="Arimo"/>
                <a:cs typeface="Arimo"/>
                <a:sym typeface="Arimo"/>
              </a:rPr>
              <a:t>CLEAR(A)</a:t>
            </a:r>
            <a:endParaRPr/>
          </a:p>
        </p:txBody>
      </p:sp>
      <p:sp>
        <p:nvSpPr>
          <p:cNvPr id="371" name="Google Shape;371;p34"/>
          <p:cNvSpPr txBox="1"/>
          <p:nvPr/>
        </p:nvSpPr>
        <p:spPr>
          <a:xfrm>
            <a:off x="6629400" y="3810000"/>
            <a:ext cx="1295400" cy="4572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mo"/>
              <a:buNone/>
            </a:pPr>
            <a:r>
              <a:rPr b="0" i="0" lang="en-US" sz="2000" u="none">
                <a:solidFill>
                  <a:srgbClr val="0000FF"/>
                </a:solidFill>
                <a:latin typeface="Arimo"/>
                <a:ea typeface="Arimo"/>
                <a:cs typeface="Arimo"/>
                <a:sym typeface="Arimo"/>
              </a:rPr>
              <a:t>ON(A, B)</a:t>
            </a:r>
            <a:endParaRPr/>
          </a:p>
        </p:txBody>
      </p:sp>
      <p:cxnSp>
        <p:nvCxnSpPr>
          <p:cNvPr id="372" name="Google Shape;372;p34"/>
          <p:cNvCxnSpPr/>
          <p:nvPr/>
        </p:nvCxnSpPr>
        <p:spPr>
          <a:xfrm flipH="1">
            <a:off x="2247900" y="2209800"/>
            <a:ext cx="1790700" cy="6096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73" name="Google Shape;373;p34"/>
          <p:cNvCxnSpPr/>
          <p:nvPr/>
        </p:nvCxnSpPr>
        <p:spPr>
          <a:xfrm>
            <a:off x="4038600" y="2209800"/>
            <a:ext cx="1638300" cy="6096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74" name="Google Shape;374;p34"/>
          <p:cNvCxnSpPr/>
          <p:nvPr/>
        </p:nvCxnSpPr>
        <p:spPr>
          <a:xfrm flipH="1">
            <a:off x="4076700" y="3276600"/>
            <a:ext cx="1600200" cy="5334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75" name="Google Shape;375;p34"/>
          <p:cNvCxnSpPr/>
          <p:nvPr/>
        </p:nvCxnSpPr>
        <p:spPr>
          <a:xfrm>
            <a:off x="5676900" y="3276600"/>
            <a:ext cx="1600200" cy="5334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376" name="Google Shape;376;p34"/>
          <p:cNvSpPr txBox="1"/>
          <p:nvPr/>
        </p:nvSpPr>
        <p:spPr>
          <a:xfrm>
            <a:off x="2667000" y="5715000"/>
            <a:ext cx="533400" cy="5334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</a:pPr>
            <a:r>
              <a:rPr b="0" i="0" lang="en-US" sz="24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A</a:t>
            </a:r>
            <a:endParaRPr/>
          </a:p>
        </p:txBody>
      </p:sp>
      <p:sp>
        <p:nvSpPr>
          <p:cNvPr id="377" name="Google Shape;377;p34"/>
          <p:cNvSpPr txBox="1"/>
          <p:nvPr/>
        </p:nvSpPr>
        <p:spPr>
          <a:xfrm>
            <a:off x="2667000" y="5181600"/>
            <a:ext cx="533400" cy="5334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</a:pPr>
            <a:r>
              <a:rPr b="0" i="0" lang="en-US" sz="24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C</a:t>
            </a:r>
            <a:endParaRPr/>
          </a:p>
        </p:txBody>
      </p:sp>
      <p:sp>
        <p:nvSpPr>
          <p:cNvPr id="378" name="Google Shape;378;p34"/>
          <p:cNvSpPr txBox="1"/>
          <p:nvPr/>
        </p:nvSpPr>
        <p:spPr>
          <a:xfrm>
            <a:off x="3505200" y="5715000"/>
            <a:ext cx="533400" cy="5334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</a:pPr>
            <a:r>
              <a:rPr b="0" i="0" lang="en-US" sz="24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B</a:t>
            </a:r>
            <a:endParaRPr/>
          </a:p>
        </p:txBody>
      </p:sp>
      <p:cxnSp>
        <p:nvCxnSpPr>
          <p:cNvPr id="379" name="Google Shape;379;p34"/>
          <p:cNvCxnSpPr/>
          <p:nvPr/>
        </p:nvCxnSpPr>
        <p:spPr>
          <a:xfrm>
            <a:off x="2362200" y="6248400"/>
            <a:ext cx="1947862" cy="4762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380" name="Google Shape;380;p34"/>
          <p:cNvSpPr txBox="1"/>
          <p:nvPr/>
        </p:nvSpPr>
        <p:spPr>
          <a:xfrm>
            <a:off x="5562600" y="5715000"/>
            <a:ext cx="533400" cy="5334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</a:pPr>
            <a:r>
              <a:rPr b="0" i="0" lang="en-US" sz="24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C</a:t>
            </a:r>
            <a:endParaRPr/>
          </a:p>
        </p:txBody>
      </p:sp>
      <p:sp>
        <p:nvSpPr>
          <p:cNvPr id="381" name="Google Shape;381;p34"/>
          <p:cNvSpPr txBox="1"/>
          <p:nvPr/>
        </p:nvSpPr>
        <p:spPr>
          <a:xfrm>
            <a:off x="5562600" y="5181600"/>
            <a:ext cx="533400" cy="5334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</a:pPr>
            <a:r>
              <a:rPr b="0" i="0" lang="en-US" sz="24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B</a:t>
            </a:r>
            <a:endParaRPr/>
          </a:p>
        </p:txBody>
      </p:sp>
      <p:sp>
        <p:nvSpPr>
          <p:cNvPr id="382" name="Google Shape;382;p34"/>
          <p:cNvSpPr txBox="1"/>
          <p:nvPr/>
        </p:nvSpPr>
        <p:spPr>
          <a:xfrm>
            <a:off x="5562600" y="4648200"/>
            <a:ext cx="533400" cy="5334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</a:pPr>
            <a:r>
              <a:rPr b="0" i="0" lang="en-US" sz="24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A</a:t>
            </a:r>
            <a:endParaRPr/>
          </a:p>
        </p:txBody>
      </p:sp>
      <p:cxnSp>
        <p:nvCxnSpPr>
          <p:cNvPr id="383" name="Google Shape;383;p34"/>
          <p:cNvCxnSpPr/>
          <p:nvPr/>
        </p:nvCxnSpPr>
        <p:spPr>
          <a:xfrm>
            <a:off x="4876800" y="6248400"/>
            <a:ext cx="1947862" cy="4762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35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89" name="Google Shape;389;p35"/>
          <p:cNvSpPr txBox="1"/>
          <p:nvPr>
            <p:ph type="title"/>
          </p:nvPr>
        </p:nvSpPr>
        <p:spPr>
          <a:xfrm>
            <a:off x="228600" y="609600"/>
            <a:ext cx="8686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Arimo"/>
              <a:buNone/>
            </a:pPr>
            <a:r>
              <a:rPr b="0" i="0" lang="en-US" sz="3600" u="none">
                <a:solidFill>
                  <a:srgbClr val="FF0000"/>
                </a:solidFill>
                <a:latin typeface="Arimo"/>
                <a:ea typeface="Arimo"/>
                <a:cs typeface="Arimo"/>
                <a:sym typeface="Arimo"/>
              </a:rPr>
              <a:t>Can solution steps be ignored or undone?</a:t>
            </a:r>
            <a:endParaRPr/>
          </a:p>
        </p:txBody>
      </p:sp>
      <p:sp>
        <p:nvSpPr>
          <p:cNvPr id="390" name="Google Shape;390;p35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mo"/>
              <a:buNone/>
            </a:pPr>
            <a:r>
              <a:rPr b="0" i="0" lang="en-US" sz="2400" u="none">
                <a:solidFill>
                  <a:srgbClr val="0000FF"/>
                </a:solidFill>
                <a:latin typeface="Arimo"/>
                <a:ea typeface="Arimo"/>
                <a:cs typeface="Arimo"/>
                <a:sym typeface="Arimo"/>
              </a:rPr>
              <a:t>Theorem Proving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</a:pPr>
            <a:r>
              <a:rPr b="0" i="0" lang="en-US" sz="24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A lemma that has been proved can be ignored for next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</a:pPr>
            <a:r>
              <a:rPr b="0" i="0" lang="en-US" sz="24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steps.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mo"/>
              <a:buNone/>
            </a:pPr>
            <a:r>
              <a:rPr b="0" i="0" lang="en-US" sz="2400" u="none">
                <a:solidFill>
                  <a:srgbClr val="0000FF"/>
                </a:solidFill>
                <a:latin typeface="Arimo"/>
                <a:ea typeface="Arimo"/>
                <a:cs typeface="Arimo"/>
                <a:sym typeface="Arimo"/>
              </a:rPr>
              <a:t>Ignorable!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36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96" name="Google Shape;396;p36"/>
          <p:cNvSpPr txBox="1"/>
          <p:nvPr>
            <p:ph type="title"/>
          </p:nvPr>
        </p:nvSpPr>
        <p:spPr>
          <a:xfrm>
            <a:off x="228600" y="609600"/>
            <a:ext cx="8686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Arimo"/>
              <a:buNone/>
            </a:pPr>
            <a:r>
              <a:rPr b="0" i="0" lang="en-US" sz="3600" u="none">
                <a:solidFill>
                  <a:srgbClr val="FF0000"/>
                </a:solidFill>
                <a:latin typeface="Arimo"/>
                <a:ea typeface="Arimo"/>
                <a:cs typeface="Arimo"/>
                <a:sym typeface="Arimo"/>
              </a:rPr>
              <a:t>Can solution steps be ignored or undone?</a:t>
            </a:r>
            <a:endParaRPr/>
          </a:p>
        </p:txBody>
      </p:sp>
      <p:sp>
        <p:nvSpPr>
          <p:cNvPr id="397" name="Google Shape;397;p36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mo"/>
              <a:buNone/>
            </a:pPr>
            <a:r>
              <a:rPr b="0" i="0" lang="en-US" sz="2400" u="none">
                <a:solidFill>
                  <a:srgbClr val="0000FF"/>
                </a:solidFill>
                <a:latin typeface="Arimo"/>
                <a:ea typeface="Arimo"/>
                <a:cs typeface="Arimo"/>
                <a:sym typeface="Arimo"/>
              </a:rPr>
              <a:t>The 8-Puzzle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</a:pPr>
            <a:r>
              <a:t/>
            </a:r>
            <a:endParaRPr b="0" i="0" sz="2400" u="none">
              <a:solidFill>
                <a:srgbClr val="0000FF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</a:pPr>
            <a:r>
              <a:t/>
            </a:r>
            <a:endParaRPr b="0" i="0" sz="2400" u="none">
              <a:solidFill>
                <a:srgbClr val="0000FF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</a:pPr>
            <a:r>
              <a:t/>
            </a:r>
            <a:endParaRPr b="0" i="0" sz="2400" u="none">
              <a:solidFill>
                <a:srgbClr val="0000FF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</a:pPr>
            <a:r>
              <a:rPr b="0" i="0" lang="en-US" sz="24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Moves can be undone and backtracked.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mo"/>
              <a:buNone/>
            </a:pPr>
            <a:r>
              <a:rPr b="0" i="0" lang="en-US" sz="2400" u="none">
                <a:solidFill>
                  <a:srgbClr val="0000FF"/>
                </a:solidFill>
                <a:latin typeface="Arimo"/>
                <a:ea typeface="Arimo"/>
                <a:cs typeface="Arimo"/>
                <a:sym typeface="Arimo"/>
              </a:rPr>
              <a:t>Recoverable!</a:t>
            </a:r>
            <a:endParaRPr/>
          </a:p>
        </p:txBody>
      </p:sp>
      <p:graphicFrame>
        <p:nvGraphicFramePr>
          <p:cNvPr id="398" name="Google Shape;398;p36"/>
          <p:cNvGraphicFramePr/>
          <p:nvPr/>
        </p:nvGraphicFramePr>
        <p:xfrm>
          <a:off x="2286000" y="2514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{B2603646-D6E7-44EF-A932-8BA815374C5F}</a:tableStyleId>
              </a:tblPr>
              <a:tblGrid>
                <a:gridCol w="2032000"/>
                <a:gridCol w="2032000"/>
                <a:gridCol w="2032000"/>
              </a:tblGrid>
              <a:tr h="1354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mo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mo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mo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55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mo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mo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mo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54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mo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7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400" u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mo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99" name="Google Shape;399;p36"/>
          <p:cNvGraphicFramePr/>
          <p:nvPr/>
        </p:nvGraphicFramePr>
        <p:xfrm>
          <a:off x="5334000" y="2514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{B2603646-D6E7-44EF-A932-8BA815374C5F}</a:tableStyleId>
              </a:tblPr>
              <a:tblGrid>
                <a:gridCol w="2032000"/>
                <a:gridCol w="2032000"/>
                <a:gridCol w="2032000"/>
              </a:tblGrid>
              <a:tr h="1354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mo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mo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mo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55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mo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400" u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mo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54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mo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7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mo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mo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00" name="Google Shape;400;p36"/>
          <p:cNvSpPr/>
          <p:nvPr/>
        </p:nvSpPr>
        <p:spPr>
          <a:xfrm>
            <a:off x="4419600" y="3124200"/>
            <a:ext cx="457200" cy="457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37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06" name="Google Shape;406;p37"/>
          <p:cNvSpPr txBox="1"/>
          <p:nvPr>
            <p:ph type="title"/>
          </p:nvPr>
        </p:nvSpPr>
        <p:spPr>
          <a:xfrm>
            <a:off x="228600" y="609600"/>
            <a:ext cx="8686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Arimo"/>
              <a:buNone/>
            </a:pPr>
            <a:r>
              <a:rPr b="0" i="0" lang="en-US" sz="3600" u="none">
                <a:solidFill>
                  <a:srgbClr val="FF0000"/>
                </a:solidFill>
                <a:latin typeface="Arimo"/>
                <a:ea typeface="Arimo"/>
                <a:cs typeface="Arimo"/>
                <a:sym typeface="Arimo"/>
              </a:rPr>
              <a:t>Can solution steps be ignored or undone?</a:t>
            </a:r>
            <a:endParaRPr/>
          </a:p>
        </p:txBody>
      </p:sp>
      <p:sp>
        <p:nvSpPr>
          <p:cNvPr id="407" name="Google Shape;407;p37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mo"/>
              <a:buNone/>
            </a:pPr>
            <a:r>
              <a:rPr b="0" i="0" lang="en-US" sz="2400" u="none">
                <a:solidFill>
                  <a:srgbClr val="0000FF"/>
                </a:solidFill>
                <a:latin typeface="Arimo"/>
                <a:ea typeface="Arimo"/>
                <a:cs typeface="Arimo"/>
                <a:sym typeface="Arimo"/>
              </a:rPr>
              <a:t>Playing Chess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</a:pPr>
            <a:r>
              <a:rPr b="0" i="0" lang="en-US" sz="24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Moves cannot be retracted.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mo"/>
              <a:buNone/>
            </a:pPr>
            <a:r>
              <a:rPr b="0" i="0" lang="en-US" sz="2400" u="none">
                <a:solidFill>
                  <a:srgbClr val="0000FF"/>
                </a:solidFill>
                <a:latin typeface="Arimo"/>
                <a:ea typeface="Arimo"/>
                <a:cs typeface="Arimo"/>
                <a:sym typeface="Arimo"/>
              </a:rPr>
              <a:t>Irrecoverable!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38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13" name="Google Shape;413;p38"/>
          <p:cNvSpPr txBox="1"/>
          <p:nvPr>
            <p:ph type="title"/>
          </p:nvPr>
        </p:nvSpPr>
        <p:spPr>
          <a:xfrm>
            <a:off x="228600" y="609600"/>
            <a:ext cx="8686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Arimo"/>
              <a:buNone/>
            </a:pPr>
            <a:r>
              <a:rPr b="0" i="0" lang="en-US" sz="3600" u="none">
                <a:solidFill>
                  <a:srgbClr val="FF0000"/>
                </a:solidFill>
                <a:latin typeface="Arimo"/>
                <a:ea typeface="Arimo"/>
                <a:cs typeface="Arimo"/>
                <a:sym typeface="Arimo"/>
              </a:rPr>
              <a:t>Can solution steps be ignored or undone?</a:t>
            </a:r>
            <a:endParaRPr/>
          </a:p>
        </p:txBody>
      </p:sp>
      <p:sp>
        <p:nvSpPr>
          <p:cNvPr id="414" name="Google Shape;414;p38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Char char="•"/>
            </a:pPr>
            <a:r>
              <a:rPr b="0" i="0" lang="en-US" sz="2400" u="none">
                <a:solidFill>
                  <a:srgbClr val="0000FF"/>
                </a:solidFill>
                <a:latin typeface="Arimo"/>
                <a:ea typeface="Arimo"/>
                <a:cs typeface="Arimo"/>
                <a:sym typeface="Arimo"/>
              </a:rPr>
              <a:t>Ignorable problems</a:t>
            </a:r>
            <a:r>
              <a:rPr b="0" i="0" lang="en-US" sz="24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can be solved using a simple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</a:pPr>
            <a:r>
              <a:rPr b="0" i="0" lang="en-US" sz="24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	control structure that never backtracks.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Char char="•"/>
            </a:pPr>
            <a:r>
              <a:rPr b="0" i="0" lang="en-US" sz="2400" u="none">
                <a:solidFill>
                  <a:srgbClr val="0000FF"/>
                </a:solidFill>
                <a:latin typeface="Arimo"/>
                <a:ea typeface="Arimo"/>
                <a:cs typeface="Arimo"/>
                <a:sym typeface="Arimo"/>
              </a:rPr>
              <a:t>Recoverable problems</a:t>
            </a:r>
            <a:r>
              <a:rPr b="0" i="0" lang="en-US" sz="24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can be solved using backtracking.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Char char="•"/>
            </a:pPr>
            <a:r>
              <a:rPr b="0" i="0" lang="en-US" sz="2400" u="none">
                <a:solidFill>
                  <a:srgbClr val="0000FF"/>
                </a:solidFill>
                <a:latin typeface="Arimo"/>
                <a:ea typeface="Arimo"/>
                <a:cs typeface="Arimo"/>
                <a:sym typeface="Arimo"/>
              </a:rPr>
              <a:t>Irrecoverable problems</a:t>
            </a:r>
            <a:r>
              <a:rPr b="0" i="0" lang="en-US" sz="24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can be solved by recoverable style methods via </a:t>
            </a:r>
            <a:r>
              <a:rPr b="0" i="0" lang="en-US" sz="2400" u="none">
                <a:solidFill>
                  <a:srgbClr val="0000FF"/>
                </a:solidFill>
                <a:latin typeface="Arimo"/>
                <a:ea typeface="Arimo"/>
                <a:cs typeface="Arimo"/>
                <a:sym typeface="Arimo"/>
              </a:rPr>
              <a:t>planning</a:t>
            </a:r>
            <a:r>
              <a:rPr b="0" i="0" lang="en-US" sz="24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39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20" name="Google Shape;420;p39"/>
          <p:cNvSpPr txBox="1"/>
          <p:nvPr>
            <p:ph type="title"/>
          </p:nvPr>
        </p:nvSpPr>
        <p:spPr>
          <a:xfrm>
            <a:off x="228600" y="609600"/>
            <a:ext cx="8686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Arimo"/>
              <a:buNone/>
            </a:pPr>
            <a:r>
              <a:rPr b="0" i="0" lang="en-US" sz="3600" u="none">
                <a:solidFill>
                  <a:srgbClr val="FF0000"/>
                </a:solidFill>
                <a:latin typeface="Arimo"/>
                <a:ea typeface="Arimo"/>
                <a:cs typeface="Arimo"/>
                <a:sym typeface="Arimo"/>
              </a:rPr>
              <a:t>Is the universe predictable?</a:t>
            </a:r>
            <a:endParaRPr/>
          </a:p>
        </p:txBody>
      </p:sp>
      <p:sp>
        <p:nvSpPr>
          <p:cNvPr id="421" name="Google Shape;421;p39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mo"/>
              <a:buNone/>
            </a:pPr>
            <a:r>
              <a:rPr b="0" i="0" lang="en-US" sz="2400" u="none">
                <a:solidFill>
                  <a:srgbClr val="0000FF"/>
                </a:solidFill>
                <a:latin typeface="Arimo"/>
                <a:ea typeface="Arimo"/>
                <a:cs typeface="Arimo"/>
                <a:sym typeface="Arimo"/>
              </a:rPr>
              <a:t>The 8-Puzzle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</a:pPr>
            <a:r>
              <a:rPr b="0" i="0" lang="en-US" sz="24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Every time we make a move, we know exactly what will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</a:pPr>
            <a:r>
              <a:rPr b="0" i="0" lang="en-US" sz="24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happen.</a:t>
            </a:r>
            <a:endParaRPr b="0" i="0" sz="2400" u="none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mo"/>
              <a:buNone/>
            </a:pPr>
            <a:r>
              <a:rPr b="0" i="0" lang="en-US" sz="2400" u="none">
                <a:solidFill>
                  <a:srgbClr val="0000FF"/>
                </a:solidFill>
                <a:latin typeface="Arimo"/>
                <a:ea typeface="Arimo"/>
                <a:cs typeface="Arimo"/>
                <a:sym typeface="Arimo"/>
              </a:rPr>
              <a:t>Certain outcome!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40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27" name="Google Shape;427;p40"/>
          <p:cNvSpPr txBox="1"/>
          <p:nvPr>
            <p:ph type="title"/>
          </p:nvPr>
        </p:nvSpPr>
        <p:spPr>
          <a:xfrm>
            <a:off x="228600" y="609600"/>
            <a:ext cx="8686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Arimo"/>
              <a:buNone/>
            </a:pPr>
            <a:r>
              <a:rPr b="0" i="0" lang="en-US" sz="3600" u="none">
                <a:solidFill>
                  <a:srgbClr val="FF0000"/>
                </a:solidFill>
                <a:latin typeface="Arimo"/>
                <a:ea typeface="Arimo"/>
                <a:cs typeface="Arimo"/>
                <a:sym typeface="Arimo"/>
              </a:rPr>
              <a:t>Is the universe predictable?</a:t>
            </a:r>
            <a:endParaRPr/>
          </a:p>
        </p:txBody>
      </p:sp>
      <p:sp>
        <p:nvSpPr>
          <p:cNvPr id="428" name="Google Shape;428;p40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mo"/>
              <a:buNone/>
            </a:pPr>
            <a:r>
              <a:rPr b="0" i="0" lang="en-US" sz="2400" u="none">
                <a:solidFill>
                  <a:srgbClr val="0000FF"/>
                </a:solidFill>
                <a:latin typeface="Arimo"/>
                <a:ea typeface="Arimo"/>
                <a:cs typeface="Arimo"/>
                <a:sym typeface="Arimo"/>
              </a:rPr>
              <a:t>Playing Bridge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</a:pPr>
            <a:r>
              <a:rPr b="0" i="0" lang="en-US" sz="24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We cannot know exactly where all the cards are or what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</a:pPr>
            <a:r>
              <a:rPr b="0" i="0" lang="en-US" sz="24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the other players will do on their turns.</a:t>
            </a:r>
            <a:endParaRPr b="0" i="0" sz="2400" u="none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mo"/>
              <a:buNone/>
            </a:pPr>
            <a:r>
              <a:rPr b="0" i="0" lang="en-US" sz="2400" u="none">
                <a:solidFill>
                  <a:srgbClr val="0000FF"/>
                </a:solidFill>
                <a:latin typeface="Arimo"/>
                <a:ea typeface="Arimo"/>
                <a:cs typeface="Arimo"/>
                <a:sym typeface="Arimo"/>
              </a:rPr>
              <a:t>Uncertain outcome!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4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34" name="Google Shape;434;p41"/>
          <p:cNvSpPr txBox="1"/>
          <p:nvPr>
            <p:ph type="title"/>
          </p:nvPr>
        </p:nvSpPr>
        <p:spPr>
          <a:xfrm>
            <a:off x="228600" y="609600"/>
            <a:ext cx="8686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Arimo"/>
              <a:buNone/>
            </a:pPr>
            <a:r>
              <a:rPr b="0" i="0" lang="en-US" sz="3600" u="none">
                <a:solidFill>
                  <a:srgbClr val="FF0000"/>
                </a:solidFill>
                <a:latin typeface="Arimo"/>
                <a:ea typeface="Arimo"/>
                <a:cs typeface="Arimo"/>
                <a:sym typeface="Arimo"/>
              </a:rPr>
              <a:t>Is the universe predictable?</a:t>
            </a:r>
            <a:endParaRPr/>
          </a:p>
        </p:txBody>
      </p:sp>
      <p:sp>
        <p:nvSpPr>
          <p:cNvPr id="435" name="Google Shape;435;p41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For</a:t>
            </a:r>
            <a:r>
              <a:rPr b="0" i="0" lang="en-US" sz="2400" u="none">
                <a:solidFill>
                  <a:srgbClr val="0000FF"/>
                </a:solidFill>
                <a:latin typeface="Arimo"/>
                <a:ea typeface="Arimo"/>
                <a:cs typeface="Arimo"/>
                <a:sym typeface="Arimo"/>
              </a:rPr>
              <a:t> certain-outcome problems</a:t>
            </a:r>
            <a:r>
              <a:rPr b="0" i="0" lang="en-US" sz="24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, planning can used to generate a sequence of operators that is guaranteed to lead to a solution.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For</a:t>
            </a:r>
            <a:r>
              <a:rPr b="0" i="0" lang="en-US" sz="2400" u="none">
                <a:solidFill>
                  <a:srgbClr val="0000FF"/>
                </a:solidFill>
                <a:latin typeface="Arimo"/>
                <a:ea typeface="Arimo"/>
                <a:cs typeface="Arimo"/>
                <a:sym typeface="Arimo"/>
              </a:rPr>
              <a:t> uncertain-outcome problems</a:t>
            </a:r>
            <a:r>
              <a:rPr b="0" i="0" lang="en-US" sz="24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, a sequence of generated operators can only have a good probability of leading to a solution.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mo"/>
              <a:buNone/>
            </a:pPr>
            <a:r>
              <a:rPr b="0" i="0" lang="en-US" sz="2400" u="none">
                <a:solidFill>
                  <a:srgbClr val="0000FF"/>
                </a:solidFill>
                <a:latin typeface="Arimo"/>
                <a:ea typeface="Arimo"/>
                <a:cs typeface="Arimo"/>
                <a:sym typeface="Arimo"/>
              </a:rPr>
              <a:t>	Plan revision </a:t>
            </a:r>
            <a:r>
              <a:rPr b="0" i="0" lang="en-US" sz="24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is made as the plan is carried out and the necessary feedback is provided.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4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41" name="Google Shape;441;p42"/>
          <p:cNvSpPr txBox="1"/>
          <p:nvPr>
            <p:ph type="title"/>
          </p:nvPr>
        </p:nvSpPr>
        <p:spPr>
          <a:xfrm>
            <a:off x="304800" y="609600"/>
            <a:ext cx="853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Arimo"/>
              <a:buNone/>
            </a:pPr>
            <a:r>
              <a:rPr b="0" i="0" lang="en-US" sz="3600" u="none">
                <a:solidFill>
                  <a:srgbClr val="FF0000"/>
                </a:solidFill>
                <a:latin typeface="Arimo"/>
                <a:ea typeface="Arimo"/>
                <a:cs typeface="Arimo"/>
                <a:sym typeface="Arimo"/>
              </a:rPr>
              <a:t>Is a good solution absolute or relative?</a:t>
            </a:r>
            <a:endParaRPr/>
          </a:p>
        </p:txBody>
      </p:sp>
      <p:sp>
        <p:nvSpPr>
          <p:cNvPr id="442" name="Google Shape;442;p42"/>
          <p:cNvSpPr txBox="1"/>
          <p:nvPr>
            <p:ph idx="1" type="body"/>
          </p:nvPr>
        </p:nvSpPr>
        <p:spPr>
          <a:xfrm>
            <a:off x="685800" y="1981200"/>
            <a:ext cx="77724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AutoNum type="arabicPeriod"/>
            </a:pPr>
            <a:r>
              <a:rPr b="0" i="0" lang="en-US" sz="24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Marcus was a man.</a:t>
            </a:r>
            <a:endParaRPr b="0" i="0" sz="2400" u="none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</a:pPr>
            <a:r>
              <a:rPr b="0" i="0" lang="en-US" sz="24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2.</a:t>
            </a:r>
            <a:r>
              <a:rPr b="0" i="0" lang="en-US" sz="2400" u="none">
                <a:solidFill>
                  <a:srgbClr val="0000FF"/>
                </a:solidFill>
                <a:latin typeface="Arimo"/>
                <a:ea typeface="Arimo"/>
                <a:cs typeface="Arimo"/>
                <a:sym typeface="Arimo"/>
              </a:rPr>
              <a:t>	</a:t>
            </a:r>
            <a:r>
              <a:rPr b="0" i="0" lang="en-US" sz="24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Marcus was a Pompeian.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</a:pPr>
            <a:r>
              <a:rPr b="0" i="0" lang="en-US" sz="24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3.	Marcus was born in 40 A.D.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</a:pPr>
            <a:r>
              <a:rPr b="0" i="0" lang="en-US" sz="24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4.	All men are mortal.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</a:pPr>
            <a:r>
              <a:rPr b="0" i="0" lang="en-US" sz="24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5.	All Pompeians died when the volcano 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</a:pPr>
            <a:r>
              <a:rPr b="0" i="0" lang="en-US" sz="24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	erupted in 79 A.D.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</a:pPr>
            <a:r>
              <a:rPr b="0" i="0" lang="en-US" sz="24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6.	No mortal lives longer than 150 years.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</a:pPr>
            <a:r>
              <a:rPr b="0" i="0" lang="en-US" sz="24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7.	It is now 2004 A.D.</a:t>
            </a:r>
            <a:endParaRPr b="0" i="0" sz="2400" u="none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mo"/>
              <a:buNone/>
            </a:pPr>
            <a:r>
              <a:rPr b="0" i="0" lang="en-US" sz="20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	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54" name="Google Shape;54;p7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Arimo"/>
              <a:buNone/>
            </a:pPr>
            <a:r>
              <a:rPr b="0" i="0" lang="en-US" sz="3600" u="none">
                <a:solidFill>
                  <a:srgbClr val="FF0000"/>
                </a:solidFill>
                <a:latin typeface="Arimo"/>
                <a:ea typeface="Arimo"/>
                <a:cs typeface="Arimo"/>
                <a:sym typeface="Arimo"/>
              </a:rPr>
              <a:t>State Space Search: Playing Chess</a:t>
            </a:r>
            <a:endParaRPr/>
          </a:p>
        </p:txBody>
      </p:sp>
      <p:sp>
        <p:nvSpPr>
          <p:cNvPr id="55" name="Google Shape;55;p7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80"/>
              <a:buFont typeface="Arimo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Each </a:t>
            </a:r>
            <a:r>
              <a:rPr b="0" i="0" lang="en-US" sz="2400" u="none" cap="none" strike="noStrike">
                <a:solidFill>
                  <a:srgbClr val="0000FF"/>
                </a:solidFill>
                <a:latin typeface="Arimo"/>
                <a:ea typeface="Arimo"/>
                <a:cs typeface="Arimo"/>
                <a:sym typeface="Arimo"/>
              </a:rPr>
              <a:t>position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can be described by an 8-by-8 array.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80"/>
              <a:buFont typeface="Arimo"/>
              <a:buChar char="•"/>
            </a:pPr>
            <a:r>
              <a:rPr b="0" i="0" lang="en-US" sz="2400" u="none" cap="none" strike="noStrike">
                <a:solidFill>
                  <a:srgbClr val="0000FF"/>
                </a:solidFill>
                <a:latin typeface="Arimo"/>
                <a:ea typeface="Arimo"/>
                <a:cs typeface="Arimo"/>
                <a:sym typeface="Arimo"/>
              </a:rPr>
              <a:t>Initial position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is the game opening position.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80"/>
              <a:buFont typeface="Arimo"/>
              <a:buChar char="•"/>
            </a:pPr>
            <a:r>
              <a:rPr b="0" i="0" lang="en-US" sz="2400" u="none" cap="none" strike="noStrike">
                <a:solidFill>
                  <a:srgbClr val="0000FF"/>
                </a:solidFill>
                <a:latin typeface="Arimo"/>
                <a:ea typeface="Arimo"/>
                <a:cs typeface="Arimo"/>
                <a:sym typeface="Arimo"/>
              </a:rPr>
              <a:t>Goal position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is any position in which the opponent does not have a legal move and his or her king is under attack.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80"/>
              <a:buFont typeface="Arimo"/>
              <a:buChar char="•"/>
            </a:pPr>
            <a:r>
              <a:rPr b="0" i="0" lang="en-US" sz="2400" u="none" cap="none" strike="noStrike">
                <a:solidFill>
                  <a:srgbClr val="0000FF"/>
                </a:solidFill>
                <a:latin typeface="Arimo"/>
                <a:ea typeface="Arimo"/>
                <a:cs typeface="Arimo"/>
                <a:sym typeface="Arimo"/>
              </a:rPr>
              <a:t>Legal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b="0" i="0" lang="en-US" sz="2400" u="none" cap="none" strike="noStrike">
                <a:solidFill>
                  <a:srgbClr val="0000FF"/>
                </a:solidFill>
                <a:latin typeface="Arimo"/>
                <a:ea typeface="Arimo"/>
                <a:cs typeface="Arimo"/>
                <a:sym typeface="Arimo"/>
              </a:rPr>
              <a:t>moves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can be described by a set of rules: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mo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		</a:t>
            </a:r>
            <a:r>
              <a:rPr b="0" i="0" lang="en-US" sz="2000" u="none" cap="none" strike="noStrik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−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Left sides are matched against the current state.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		−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Right sides describe the new resulting state.</a:t>
            </a:r>
            <a:endParaRPr/>
          </a:p>
          <a:p>
            <a:pPr indent="-215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mo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43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48" name="Google Shape;448;p43"/>
          <p:cNvSpPr txBox="1"/>
          <p:nvPr>
            <p:ph type="title"/>
          </p:nvPr>
        </p:nvSpPr>
        <p:spPr>
          <a:xfrm>
            <a:off x="304800" y="609600"/>
            <a:ext cx="853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Arimo"/>
              <a:buNone/>
            </a:pPr>
            <a:r>
              <a:rPr b="0" i="0" lang="en-US" sz="3600" u="none">
                <a:solidFill>
                  <a:srgbClr val="FF0000"/>
                </a:solidFill>
                <a:latin typeface="Arimo"/>
                <a:ea typeface="Arimo"/>
                <a:cs typeface="Arimo"/>
                <a:sym typeface="Arimo"/>
              </a:rPr>
              <a:t>Is a good solution absolute or relative?</a:t>
            </a:r>
            <a:endParaRPr/>
          </a:p>
        </p:txBody>
      </p:sp>
      <p:sp>
        <p:nvSpPr>
          <p:cNvPr id="449" name="Google Shape;449;p43"/>
          <p:cNvSpPr txBox="1"/>
          <p:nvPr>
            <p:ph idx="1" type="body"/>
          </p:nvPr>
        </p:nvSpPr>
        <p:spPr>
          <a:xfrm>
            <a:off x="685800" y="1981200"/>
            <a:ext cx="77724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mo"/>
              <a:buAutoNum type="arabicPeriod"/>
            </a:pPr>
            <a:r>
              <a:rPr b="0" i="0" lang="en-US" sz="20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Marcus was a man.</a:t>
            </a:r>
            <a:endParaRPr b="0" i="0" sz="2000" u="none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mo"/>
              <a:buNone/>
            </a:pPr>
            <a:r>
              <a:rPr b="0" i="0" lang="en-US" sz="20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2.</a:t>
            </a:r>
            <a:r>
              <a:rPr b="0" i="0" lang="en-US" sz="2000" u="none">
                <a:solidFill>
                  <a:srgbClr val="0000FF"/>
                </a:solidFill>
                <a:latin typeface="Arimo"/>
                <a:ea typeface="Arimo"/>
                <a:cs typeface="Arimo"/>
                <a:sym typeface="Arimo"/>
              </a:rPr>
              <a:t>	</a:t>
            </a:r>
            <a:r>
              <a:rPr b="0" i="0" lang="en-US" sz="20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Marcus was a Pompeian.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mo"/>
              <a:buNone/>
            </a:pPr>
            <a:r>
              <a:rPr b="0" i="0" lang="en-US" sz="20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3.	Marcus was born in 40 A.D.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mo"/>
              <a:buNone/>
            </a:pPr>
            <a:r>
              <a:rPr b="0" i="0" lang="en-US" sz="20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4.	All men are mortal.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mo"/>
              <a:buNone/>
            </a:pPr>
            <a:r>
              <a:rPr b="0" i="0" lang="en-US" sz="20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5.	All Pompeians died when the volcano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mo"/>
              <a:buNone/>
            </a:pPr>
            <a:r>
              <a:rPr b="0" i="0" lang="en-US" sz="20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	erupted in 79 A.D.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mo"/>
              <a:buNone/>
            </a:pPr>
            <a:r>
              <a:rPr b="0" i="0" lang="en-US" sz="20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6.	No mortal lives longer than 150 years.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mo"/>
              <a:buNone/>
            </a:pPr>
            <a:r>
              <a:rPr b="0" i="0" lang="en-US" sz="20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7.	It is now 2004 A.D.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mo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mo"/>
              <a:buNone/>
            </a:pPr>
            <a:r>
              <a:rPr b="0" i="0" lang="en-US" sz="2400" u="none">
                <a:solidFill>
                  <a:srgbClr val="0000FF"/>
                </a:solidFill>
                <a:latin typeface="Arimo"/>
                <a:ea typeface="Arimo"/>
                <a:cs typeface="Arimo"/>
                <a:sym typeface="Arimo"/>
              </a:rPr>
              <a:t>Is Marcus alive?</a:t>
            </a:r>
            <a:endParaRPr b="0" i="0" sz="2400" u="none">
              <a:solidFill>
                <a:srgbClr val="0000FF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</a:pPr>
            <a:r>
              <a:t/>
            </a:r>
            <a:endParaRPr b="0" i="0" sz="2400" u="none">
              <a:solidFill>
                <a:srgbClr val="0000FF"/>
              </a:solidFill>
              <a:latin typeface="Arimo"/>
              <a:ea typeface="Arimo"/>
              <a:cs typeface="Arimo"/>
              <a:sym typeface="Arimo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44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55" name="Google Shape;455;p44"/>
          <p:cNvSpPr txBox="1"/>
          <p:nvPr>
            <p:ph type="title"/>
          </p:nvPr>
        </p:nvSpPr>
        <p:spPr>
          <a:xfrm>
            <a:off x="304800" y="609600"/>
            <a:ext cx="853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Arimo"/>
              <a:buNone/>
            </a:pPr>
            <a:r>
              <a:rPr b="0" i="0" lang="en-US" sz="3600" u="none">
                <a:solidFill>
                  <a:srgbClr val="FF0000"/>
                </a:solidFill>
                <a:latin typeface="Arimo"/>
                <a:ea typeface="Arimo"/>
                <a:cs typeface="Arimo"/>
                <a:sym typeface="Arimo"/>
              </a:rPr>
              <a:t>Is a good solution absolute or relative?</a:t>
            </a:r>
            <a:endParaRPr/>
          </a:p>
        </p:txBody>
      </p:sp>
      <p:sp>
        <p:nvSpPr>
          <p:cNvPr id="456" name="Google Shape;456;p44"/>
          <p:cNvSpPr txBox="1"/>
          <p:nvPr>
            <p:ph idx="1" type="body"/>
          </p:nvPr>
        </p:nvSpPr>
        <p:spPr>
          <a:xfrm>
            <a:off x="685800" y="1981200"/>
            <a:ext cx="77724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mo"/>
              <a:buAutoNum type="arabicPeriod"/>
            </a:pPr>
            <a:r>
              <a:rPr b="0" i="0" lang="en-US" sz="20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Marcus was a man.</a:t>
            </a:r>
            <a:endParaRPr b="0" i="0" sz="2000" u="none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mo"/>
              <a:buNone/>
            </a:pPr>
            <a:r>
              <a:rPr b="0" i="0" lang="en-US" sz="20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2.</a:t>
            </a:r>
            <a:r>
              <a:rPr b="0" i="0" lang="en-US" sz="2000" u="none">
                <a:solidFill>
                  <a:srgbClr val="0000FF"/>
                </a:solidFill>
                <a:latin typeface="Arimo"/>
                <a:ea typeface="Arimo"/>
                <a:cs typeface="Arimo"/>
                <a:sym typeface="Arimo"/>
              </a:rPr>
              <a:t>	</a:t>
            </a:r>
            <a:r>
              <a:rPr b="0" i="0" lang="en-US" sz="20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Marcus was a Pompeian.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mo"/>
              <a:buNone/>
            </a:pPr>
            <a:r>
              <a:rPr b="0" i="0" lang="en-US" sz="20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3.	Marcus was born in 40 A.D.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mo"/>
              <a:buNone/>
            </a:pPr>
            <a:r>
              <a:rPr b="0" i="0" lang="en-US" sz="20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4.	All men are mortal.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mo"/>
              <a:buNone/>
            </a:pPr>
            <a:r>
              <a:rPr b="0" i="0" lang="en-US" sz="20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5.	All Pompeians died when the volcano 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mo"/>
              <a:buNone/>
            </a:pPr>
            <a:r>
              <a:rPr b="0" i="0" lang="en-US" sz="20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	erupted in 79 A.D.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mo"/>
              <a:buNone/>
            </a:pPr>
            <a:r>
              <a:rPr b="0" i="0" lang="en-US" sz="20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6.	No mortal lives longer than 150 years.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mo"/>
              <a:buNone/>
            </a:pPr>
            <a:r>
              <a:rPr b="0" i="0" lang="en-US" sz="20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7.	It is now 2004 A.D.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mo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mo"/>
              <a:buNone/>
            </a:pPr>
            <a:r>
              <a:rPr b="0" i="0" lang="en-US" sz="2400" u="none">
                <a:solidFill>
                  <a:srgbClr val="0000FF"/>
                </a:solidFill>
                <a:latin typeface="Arimo"/>
                <a:ea typeface="Arimo"/>
                <a:cs typeface="Arimo"/>
                <a:sym typeface="Arimo"/>
              </a:rPr>
              <a:t>Is Marcus alive?</a:t>
            </a:r>
            <a:endParaRPr b="0" i="0" sz="2400" u="none">
              <a:solidFill>
                <a:srgbClr val="0000FF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</a:pPr>
            <a:r>
              <a:rPr b="0" i="0" lang="en-US" sz="24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Different reasoning paths lead to the answer. It does not 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</a:pPr>
            <a:r>
              <a:rPr b="0" i="0" lang="en-US" sz="24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matter which path we follow.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45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62" name="Google Shape;462;p45"/>
          <p:cNvSpPr txBox="1"/>
          <p:nvPr>
            <p:ph type="title"/>
          </p:nvPr>
        </p:nvSpPr>
        <p:spPr>
          <a:xfrm>
            <a:off x="228600" y="609600"/>
            <a:ext cx="8686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Arimo"/>
              <a:buNone/>
            </a:pPr>
            <a:r>
              <a:rPr b="0" i="0" lang="en-US" sz="3600" u="none">
                <a:solidFill>
                  <a:srgbClr val="FF0000"/>
                </a:solidFill>
                <a:latin typeface="Arimo"/>
                <a:ea typeface="Arimo"/>
                <a:cs typeface="Arimo"/>
                <a:sym typeface="Arimo"/>
              </a:rPr>
              <a:t>Is a good solution absolute or relative?</a:t>
            </a:r>
            <a:endParaRPr/>
          </a:p>
        </p:txBody>
      </p:sp>
      <p:sp>
        <p:nvSpPr>
          <p:cNvPr id="463" name="Google Shape;463;p45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mo"/>
              <a:buNone/>
            </a:pPr>
            <a:r>
              <a:rPr b="0" i="0" lang="en-US" sz="2400" u="none">
                <a:solidFill>
                  <a:srgbClr val="0000FF"/>
                </a:solidFill>
                <a:latin typeface="Arimo"/>
                <a:ea typeface="Arimo"/>
                <a:cs typeface="Arimo"/>
                <a:sym typeface="Arimo"/>
              </a:rPr>
              <a:t>The Travelling Salesman Problem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</a:pPr>
            <a:r>
              <a:rPr b="0" i="0" lang="en-US" sz="24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We have to try all paths to find the shortest one.</a:t>
            </a:r>
            <a:endParaRPr b="0" i="0" sz="2400" u="none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46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69" name="Google Shape;469;p46"/>
          <p:cNvSpPr txBox="1"/>
          <p:nvPr>
            <p:ph type="title"/>
          </p:nvPr>
        </p:nvSpPr>
        <p:spPr>
          <a:xfrm>
            <a:off x="228600" y="609600"/>
            <a:ext cx="8686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Arimo"/>
              <a:buNone/>
            </a:pPr>
            <a:r>
              <a:rPr b="0" i="0" lang="en-US" sz="3600" u="none">
                <a:solidFill>
                  <a:srgbClr val="FF0000"/>
                </a:solidFill>
                <a:latin typeface="Arimo"/>
                <a:ea typeface="Arimo"/>
                <a:cs typeface="Arimo"/>
                <a:sym typeface="Arimo"/>
              </a:rPr>
              <a:t>Is a good solution absolute or relative?</a:t>
            </a:r>
            <a:endParaRPr/>
          </a:p>
        </p:txBody>
      </p:sp>
      <p:sp>
        <p:nvSpPr>
          <p:cNvPr id="470" name="Google Shape;470;p46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Char char="•"/>
            </a:pPr>
            <a:r>
              <a:rPr b="0" i="0" lang="en-US" sz="2400" u="none">
                <a:solidFill>
                  <a:srgbClr val="0000FF"/>
                </a:solidFill>
                <a:latin typeface="Arimo"/>
                <a:ea typeface="Arimo"/>
                <a:cs typeface="Arimo"/>
                <a:sym typeface="Arimo"/>
              </a:rPr>
              <a:t>Any-path problems</a:t>
            </a:r>
            <a:r>
              <a:rPr b="0" i="0" lang="en-US" sz="24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can be solved using heuristics that suggest good paths to explore.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For </a:t>
            </a:r>
            <a:r>
              <a:rPr b="0" i="0" lang="en-US" sz="2400" u="none">
                <a:solidFill>
                  <a:srgbClr val="0000FF"/>
                </a:solidFill>
                <a:latin typeface="Arimo"/>
                <a:ea typeface="Arimo"/>
                <a:cs typeface="Arimo"/>
                <a:sym typeface="Arimo"/>
              </a:rPr>
              <a:t>best-path problems</a:t>
            </a:r>
            <a:r>
              <a:rPr b="0" i="0" lang="en-US" sz="24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, much more exhaustive search will be performed.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47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76" name="Google Shape;476;p47"/>
          <p:cNvSpPr txBox="1"/>
          <p:nvPr>
            <p:ph type="title"/>
          </p:nvPr>
        </p:nvSpPr>
        <p:spPr>
          <a:xfrm>
            <a:off x="228600" y="609600"/>
            <a:ext cx="8686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Arimo"/>
              <a:buNone/>
            </a:pPr>
            <a:r>
              <a:rPr b="0" i="0" lang="en-US" sz="3600" u="none">
                <a:solidFill>
                  <a:srgbClr val="FF0000"/>
                </a:solidFill>
                <a:latin typeface="Arimo"/>
                <a:ea typeface="Arimo"/>
                <a:cs typeface="Arimo"/>
                <a:sym typeface="Arimo"/>
              </a:rPr>
              <a:t>Is the solution a state or a path?</a:t>
            </a:r>
            <a:endParaRPr/>
          </a:p>
        </p:txBody>
      </p:sp>
      <p:sp>
        <p:nvSpPr>
          <p:cNvPr id="477" name="Google Shape;477;p47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mo"/>
              <a:buNone/>
            </a:pPr>
            <a:r>
              <a:rPr b="0" i="0" lang="en-US" sz="2400" u="none">
                <a:solidFill>
                  <a:srgbClr val="0000FF"/>
                </a:solidFill>
                <a:latin typeface="Arimo"/>
                <a:ea typeface="Arimo"/>
                <a:cs typeface="Arimo"/>
                <a:sym typeface="Arimo"/>
              </a:rPr>
              <a:t>Finding a consistent intepretation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</a:pPr>
            <a:r>
              <a:rPr b="0" i="0" lang="en-US" sz="24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“The bank president ate a dish of pasta salad with 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</a:pPr>
            <a:r>
              <a:rPr b="0" i="0" lang="en-US" sz="24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the fork”.</a:t>
            </a:r>
            <a:endParaRPr b="0" i="0" sz="2400" u="none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285750" lvl="1" marL="74295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mo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“bank” refers to a financial situation or to a side of a river?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mo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“dish” or “pasta salad” was eaten?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mo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Does “pasta salad” contain pasta, as “dog food” does not contain “dog”?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mo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Which part of the sentence does “with the fork” modify?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mo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	What if “with vegetables” is there?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mo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mo"/>
              <a:buNone/>
            </a:pPr>
            <a:r>
              <a:rPr b="0" i="0" lang="en-US" sz="2400" u="none">
                <a:solidFill>
                  <a:srgbClr val="0000FF"/>
                </a:solidFill>
                <a:latin typeface="Arimo"/>
                <a:ea typeface="Arimo"/>
                <a:cs typeface="Arimo"/>
                <a:sym typeface="Arimo"/>
              </a:rPr>
              <a:t>No record of the processing is necessary.</a:t>
            </a:r>
            <a:endParaRPr/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</a:pPr>
            <a:r>
              <a:t/>
            </a:r>
            <a:endParaRPr b="0" i="0" sz="2400" u="none">
              <a:solidFill>
                <a:srgbClr val="0000FF"/>
              </a:solidFill>
              <a:latin typeface="Arimo"/>
              <a:ea typeface="Arimo"/>
              <a:cs typeface="Arimo"/>
              <a:sym typeface="Arimo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48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83" name="Google Shape;483;p48"/>
          <p:cNvSpPr txBox="1"/>
          <p:nvPr>
            <p:ph type="title"/>
          </p:nvPr>
        </p:nvSpPr>
        <p:spPr>
          <a:xfrm>
            <a:off x="228600" y="609600"/>
            <a:ext cx="8686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Arimo"/>
              <a:buNone/>
            </a:pPr>
            <a:r>
              <a:rPr b="0" i="0" lang="en-US" sz="3600" u="none">
                <a:solidFill>
                  <a:srgbClr val="FF0000"/>
                </a:solidFill>
                <a:latin typeface="Arimo"/>
                <a:ea typeface="Arimo"/>
                <a:cs typeface="Arimo"/>
                <a:sym typeface="Arimo"/>
              </a:rPr>
              <a:t>Is the solution a state or a path?</a:t>
            </a:r>
            <a:endParaRPr/>
          </a:p>
        </p:txBody>
      </p:sp>
      <p:sp>
        <p:nvSpPr>
          <p:cNvPr id="484" name="Google Shape;484;p48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mo"/>
              <a:buNone/>
            </a:pPr>
            <a:r>
              <a:rPr b="0" i="0" lang="en-US" sz="2400" u="none">
                <a:solidFill>
                  <a:srgbClr val="0000FF"/>
                </a:solidFill>
                <a:latin typeface="Arimo"/>
                <a:ea typeface="Arimo"/>
                <a:cs typeface="Arimo"/>
                <a:sym typeface="Arimo"/>
              </a:rPr>
              <a:t>The Water Jug Problem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</a:pPr>
            <a:r>
              <a:rPr b="0" i="0" lang="en-US" sz="24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The path that leads to the goal must be reported.</a:t>
            </a:r>
            <a:endParaRPr b="0" i="0" sz="2400" u="none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49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90" name="Google Shape;490;p49"/>
          <p:cNvSpPr txBox="1"/>
          <p:nvPr>
            <p:ph type="title"/>
          </p:nvPr>
        </p:nvSpPr>
        <p:spPr>
          <a:xfrm>
            <a:off x="228600" y="609600"/>
            <a:ext cx="8686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Arimo"/>
              <a:buNone/>
            </a:pPr>
            <a:r>
              <a:rPr b="0" i="0" lang="en-US" sz="3600" u="none">
                <a:solidFill>
                  <a:srgbClr val="FF0000"/>
                </a:solidFill>
                <a:latin typeface="Arimo"/>
                <a:ea typeface="Arimo"/>
                <a:cs typeface="Arimo"/>
                <a:sym typeface="Arimo"/>
              </a:rPr>
              <a:t>Is the solution a state or a path?</a:t>
            </a:r>
            <a:endParaRPr/>
          </a:p>
        </p:txBody>
      </p:sp>
      <p:sp>
        <p:nvSpPr>
          <p:cNvPr id="491" name="Google Shape;491;p49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A</a:t>
            </a:r>
            <a:r>
              <a:rPr b="0" i="0" lang="en-US" sz="2400" u="none">
                <a:solidFill>
                  <a:srgbClr val="0000FF"/>
                </a:solidFill>
                <a:latin typeface="Arimo"/>
                <a:ea typeface="Arimo"/>
                <a:cs typeface="Arimo"/>
                <a:sym typeface="Arimo"/>
              </a:rPr>
              <a:t> path-solution problem</a:t>
            </a:r>
            <a:r>
              <a:rPr b="0" i="0" lang="en-US" sz="24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can be reformulated as a </a:t>
            </a:r>
            <a:r>
              <a:rPr b="0" i="0" lang="en-US" sz="2400" u="none">
                <a:solidFill>
                  <a:srgbClr val="0000FF"/>
                </a:solidFill>
                <a:latin typeface="Arimo"/>
                <a:ea typeface="Arimo"/>
                <a:cs typeface="Arimo"/>
                <a:sym typeface="Arimo"/>
              </a:rPr>
              <a:t>state-solution</a:t>
            </a:r>
            <a:r>
              <a:rPr b="0" i="0" lang="en-US" sz="24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problem by describing a state as a partial path to a solution.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The question is whether that is </a:t>
            </a:r>
            <a:r>
              <a:rPr b="0" i="0" lang="en-US" sz="2400" u="none">
                <a:solidFill>
                  <a:srgbClr val="0000FF"/>
                </a:solidFill>
                <a:latin typeface="Arimo"/>
                <a:ea typeface="Arimo"/>
                <a:cs typeface="Arimo"/>
                <a:sym typeface="Arimo"/>
              </a:rPr>
              <a:t>natural</a:t>
            </a:r>
            <a:r>
              <a:rPr b="0" i="0" lang="en-US" sz="24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or not.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50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97" name="Google Shape;497;p50"/>
          <p:cNvSpPr txBox="1"/>
          <p:nvPr>
            <p:ph type="title"/>
          </p:nvPr>
        </p:nvSpPr>
        <p:spPr>
          <a:xfrm>
            <a:off x="228600" y="609600"/>
            <a:ext cx="8686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Arimo"/>
              <a:buNone/>
            </a:pPr>
            <a:r>
              <a:rPr b="0" i="0" lang="en-US" sz="3600" u="none">
                <a:solidFill>
                  <a:srgbClr val="FF0000"/>
                </a:solidFill>
                <a:latin typeface="Arimo"/>
                <a:ea typeface="Arimo"/>
                <a:cs typeface="Arimo"/>
                <a:sym typeface="Arimo"/>
              </a:rPr>
              <a:t>What is the role of knowledge</a:t>
            </a:r>
            <a:endParaRPr/>
          </a:p>
        </p:txBody>
      </p:sp>
      <p:sp>
        <p:nvSpPr>
          <p:cNvPr id="498" name="Google Shape;498;p50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mo"/>
              <a:buNone/>
            </a:pPr>
            <a:r>
              <a:rPr b="0" i="0" lang="en-US" sz="2400" u="none">
                <a:solidFill>
                  <a:srgbClr val="0000FF"/>
                </a:solidFill>
                <a:latin typeface="Arimo"/>
                <a:ea typeface="Arimo"/>
                <a:cs typeface="Arimo"/>
                <a:sym typeface="Arimo"/>
              </a:rPr>
              <a:t>Playing Chess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</a:pPr>
            <a:r>
              <a:rPr b="0" i="0" lang="en-US" sz="24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Knowledge is important only to constrain the search for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</a:pPr>
            <a:r>
              <a:rPr b="0" i="0" lang="en-US" sz="24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a solution.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mo"/>
              <a:buNone/>
            </a:pPr>
            <a:r>
              <a:rPr b="0" i="0" lang="en-US" sz="2400" u="none">
                <a:solidFill>
                  <a:srgbClr val="0000FF"/>
                </a:solidFill>
                <a:latin typeface="Arimo"/>
                <a:ea typeface="Arimo"/>
                <a:cs typeface="Arimo"/>
                <a:sym typeface="Arimo"/>
              </a:rPr>
              <a:t>Reading Newspaper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</a:pPr>
            <a:r>
              <a:rPr b="0" i="0" lang="en-US" sz="24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Knowledge is required even to be able to recognize a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</a:pPr>
            <a:r>
              <a:rPr b="0" i="0" lang="en-US" sz="24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solution.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5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504" name="Google Shape;504;p51"/>
          <p:cNvSpPr txBox="1"/>
          <p:nvPr>
            <p:ph type="title"/>
          </p:nvPr>
        </p:nvSpPr>
        <p:spPr>
          <a:xfrm>
            <a:off x="0" y="6096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Arimo"/>
              <a:buNone/>
            </a:pPr>
            <a:r>
              <a:rPr b="0" i="0" lang="en-US" sz="3600" u="none">
                <a:solidFill>
                  <a:srgbClr val="FF0000"/>
                </a:solidFill>
                <a:latin typeface="Arimo"/>
                <a:ea typeface="Arimo"/>
                <a:cs typeface="Arimo"/>
                <a:sym typeface="Arimo"/>
              </a:rPr>
              <a:t>Does the task require human-interaction?</a:t>
            </a:r>
            <a:endParaRPr/>
          </a:p>
        </p:txBody>
      </p:sp>
      <p:sp>
        <p:nvSpPr>
          <p:cNvPr id="505" name="Google Shape;505;p51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Char char="•"/>
            </a:pPr>
            <a:r>
              <a:rPr b="0" i="0" lang="en-US" sz="2400" u="none">
                <a:solidFill>
                  <a:srgbClr val="0000FF"/>
                </a:solidFill>
                <a:latin typeface="Arimo"/>
                <a:ea typeface="Arimo"/>
                <a:cs typeface="Arimo"/>
                <a:sym typeface="Arimo"/>
              </a:rPr>
              <a:t>Solitary problem</a:t>
            </a:r>
            <a:r>
              <a:rPr b="0" i="0" lang="en-US" sz="24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, in which there is no intermediate communication and no demand for an explanation of the reasoning process.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Char char="•"/>
            </a:pPr>
            <a:r>
              <a:rPr b="0" i="0" lang="en-US" sz="2400" u="none">
                <a:solidFill>
                  <a:srgbClr val="0000FF"/>
                </a:solidFill>
                <a:latin typeface="Arimo"/>
                <a:ea typeface="Arimo"/>
                <a:cs typeface="Arimo"/>
                <a:sym typeface="Arimo"/>
              </a:rPr>
              <a:t>Conversational problem</a:t>
            </a:r>
            <a:r>
              <a:rPr b="0" i="0" lang="en-US" sz="24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, in which intermediate communication is to provide either additional assistance to the computer or additional information to the user.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5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511" name="Google Shape;511;p52"/>
          <p:cNvSpPr txBox="1"/>
          <p:nvPr>
            <p:ph type="title"/>
          </p:nvPr>
        </p:nvSpPr>
        <p:spPr>
          <a:xfrm>
            <a:off x="0" y="6096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Arimo"/>
              <a:buNone/>
            </a:pPr>
            <a:r>
              <a:rPr b="0" i="0" lang="en-US" sz="3600" u="none">
                <a:solidFill>
                  <a:srgbClr val="FF0000"/>
                </a:solidFill>
                <a:latin typeface="Arimo"/>
                <a:ea typeface="Arimo"/>
                <a:cs typeface="Arimo"/>
                <a:sym typeface="Arimo"/>
              </a:rPr>
              <a:t>Problem Classification</a:t>
            </a:r>
            <a:endParaRPr/>
          </a:p>
        </p:txBody>
      </p:sp>
      <p:sp>
        <p:nvSpPr>
          <p:cNvPr id="512" name="Google Shape;512;p52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There is a variety of problem-solving methods, but there is </a:t>
            </a:r>
            <a:r>
              <a:rPr b="0" i="0" lang="en-US" sz="2400" u="none">
                <a:solidFill>
                  <a:srgbClr val="0000FF"/>
                </a:solidFill>
                <a:latin typeface="Arimo"/>
                <a:ea typeface="Arimo"/>
                <a:cs typeface="Arimo"/>
                <a:sym typeface="Arimo"/>
              </a:rPr>
              <a:t>no one single way of solving all problems</a:t>
            </a:r>
            <a:r>
              <a:rPr b="0" i="0" lang="en-US" sz="24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.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Not all new problems should be considered as </a:t>
            </a:r>
            <a:r>
              <a:rPr b="0" i="0" lang="en-US" sz="2400" u="none">
                <a:solidFill>
                  <a:srgbClr val="0000FF"/>
                </a:solidFill>
                <a:latin typeface="Arimo"/>
                <a:ea typeface="Arimo"/>
                <a:cs typeface="Arimo"/>
                <a:sym typeface="Arimo"/>
              </a:rPr>
              <a:t>totally new</a:t>
            </a:r>
            <a:r>
              <a:rPr b="0" i="0" lang="en-US" sz="24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. Solutions of similar problems can be exploited.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61" name="Google Shape;61;p8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Arimo"/>
              <a:buNone/>
            </a:pPr>
            <a:r>
              <a:rPr b="0" i="0" lang="en-US" sz="3600" u="none">
                <a:solidFill>
                  <a:srgbClr val="FF0000"/>
                </a:solidFill>
                <a:latin typeface="Arimo"/>
                <a:ea typeface="Arimo"/>
                <a:cs typeface="Arimo"/>
                <a:sym typeface="Arimo"/>
              </a:rPr>
              <a:t>State Space Search: Playing Chess</a:t>
            </a:r>
            <a:endParaRPr/>
          </a:p>
        </p:txBody>
      </p:sp>
      <p:sp>
        <p:nvSpPr>
          <p:cNvPr id="62" name="Google Shape;62;p8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80"/>
              <a:buFont typeface="Arimo"/>
              <a:buChar char="•"/>
            </a:pPr>
            <a:r>
              <a:rPr b="0" i="0" lang="en-US" sz="2400" u="none">
                <a:solidFill>
                  <a:srgbClr val="0000FF"/>
                </a:solidFill>
                <a:latin typeface="Arimo"/>
                <a:ea typeface="Arimo"/>
                <a:cs typeface="Arimo"/>
                <a:sym typeface="Arimo"/>
              </a:rPr>
              <a:t>State space</a:t>
            </a:r>
            <a:r>
              <a:rPr b="0" i="0" lang="en-US" sz="24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is a set of legal positions.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80"/>
              <a:buFont typeface="Arimo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Starting at the initial state.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80"/>
              <a:buFont typeface="Arimo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Using the set of rules to move from one state to another.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80"/>
              <a:buFont typeface="Arimo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Attempting to end up in a goal state.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53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518" name="Google Shape;518;p53"/>
          <p:cNvSpPr txBox="1"/>
          <p:nvPr>
            <p:ph type="title"/>
          </p:nvPr>
        </p:nvSpPr>
        <p:spPr>
          <a:xfrm>
            <a:off x="0" y="6096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Arimo"/>
              <a:buNone/>
            </a:pPr>
            <a:r>
              <a:rPr b="0" i="0" lang="en-US" sz="3600" u="none">
                <a:solidFill>
                  <a:srgbClr val="FF0000"/>
                </a:solidFill>
                <a:latin typeface="Arimo"/>
                <a:ea typeface="Arimo"/>
                <a:cs typeface="Arimo"/>
                <a:sym typeface="Arimo"/>
              </a:rPr>
              <a:t>Homework</a:t>
            </a:r>
            <a:endParaRPr/>
          </a:p>
        </p:txBody>
      </p:sp>
      <p:sp>
        <p:nvSpPr>
          <p:cNvPr id="519" name="Google Shape;519;p53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mo"/>
              <a:buNone/>
            </a:pPr>
            <a:r>
              <a:rPr b="0" i="0" lang="en-US" sz="2400" u="none">
                <a:solidFill>
                  <a:srgbClr val="0000FF"/>
                </a:solidFill>
                <a:latin typeface="Arimo"/>
                <a:ea typeface="Arimo"/>
                <a:cs typeface="Arimo"/>
                <a:sym typeface="Arimo"/>
              </a:rPr>
              <a:t>Exercises	</a:t>
            </a:r>
            <a:r>
              <a:rPr b="0" i="0" lang="en-US" sz="24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1-7 (Chapter 2 – AI Rich &amp; Knight)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9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68" name="Google Shape;68;p9"/>
          <p:cNvSpPr txBox="1"/>
          <p:nvPr>
            <p:ph type="title"/>
          </p:nvPr>
        </p:nvSpPr>
        <p:spPr>
          <a:xfrm>
            <a:off x="304800" y="609600"/>
            <a:ext cx="853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Arimo"/>
              <a:buNone/>
            </a:pPr>
            <a:r>
              <a:rPr b="0" i="0" lang="en-US" sz="3600" u="none">
                <a:solidFill>
                  <a:srgbClr val="FF0000"/>
                </a:solidFill>
                <a:latin typeface="Arimo"/>
                <a:ea typeface="Arimo"/>
                <a:cs typeface="Arimo"/>
                <a:sym typeface="Arimo"/>
              </a:rPr>
              <a:t>State Space Search: Water Jug Problem</a:t>
            </a:r>
            <a:endParaRPr/>
          </a:p>
        </p:txBody>
      </p:sp>
      <p:sp>
        <p:nvSpPr>
          <p:cNvPr id="69" name="Google Shape;69;p9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</a:pPr>
            <a:r>
              <a:rPr b="0" i="0" lang="en-US" sz="24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“You are given two jugs, a 4-litre one and a 3-litre one. </a:t>
            </a:r>
            <a:endParaRPr/>
          </a:p>
          <a:p>
            <a:pPr indent="-342900" lvl="0" marL="3429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</a:pPr>
            <a:r>
              <a:rPr b="0" i="0" lang="en-US" sz="24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Neither has any measuring markers on it. There is a </a:t>
            </a:r>
            <a:endParaRPr/>
          </a:p>
          <a:p>
            <a:pPr indent="-342900" lvl="0" marL="3429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</a:pPr>
            <a:r>
              <a:rPr b="0" i="0" lang="en-US" sz="24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pump that can be used to fill the jugs with water. How </a:t>
            </a:r>
            <a:endParaRPr/>
          </a:p>
          <a:p>
            <a:pPr indent="-342900" lvl="0" marL="3429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</a:pPr>
            <a:r>
              <a:rPr b="0" i="0" lang="en-US" sz="24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can you get exactly 2 litres of water into 4-litre jug.”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0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75" name="Google Shape;75;p10"/>
          <p:cNvSpPr txBox="1"/>
          <p:nvPr>
            <p:ph type="title"/>
          </p:nvPr>
        </p:nvSpPr>
        <p:spPr>
          <a:xfrm>
            <a:off x="304800" y="609600"/>
            <a:ext cx="853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Arimo"/>
              <a:buNone/>
            </a:pPr>
            <a:r>
              <a:rPr b="0" i="0" lang="en-US" sz="3600" u="none">
                <a:solidFill>
                  <a:srgbClr val="FF0000"/>
                </a:solidFill>
                <a:latin typeface="Arimo"/>
                <a:ea typeface="Arimo"/>
                <a:cs typeface="Arimo"/>
                <a:sym typeface="Arimo"/>
              </a:rPr>
              <a:t>State Space Search: Water Jug Problem</a:t>
            </a:r>
            <a:endParaRPr/>
          </a:p>
        </p:txBody>
      </p:sp>
      <p:sp>
        <p:nvSpPr>
          <p:cNvPr id="76" name="Google Shape;76;p10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80"/>
              <a:buFont typeface="Arimo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State: </a:t>
            </a:r>
            <a:r>
              <a:rPr b="0" i="0" lang="en-US" sz="2400" u="none">
                <a:solidFill>
                  <a:srgbClr val="0000FF"/>
                </a:solidFill>
                <a:latin typeface="Arimo"/>
                <a:ea typeface="Arimo"/>
                <a:cs typeface="Arimo"/>
                <a:sym typeface="Arimo"/>
              </a:rPr>
              <a:t>(x, y)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</a:pPr>
            <a:r>
              <a:rPr b="0" i="0" lang="en-US" sz="24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		</a:t>
            </a:r>
            <a:r>
              <a:rPr b="0" i="0" lang="en-US" sz="2400" u="none">
                <a:solidFill>
                  <a:srgbClr val="0000FF"/>
                </a:solidFill>
                <a:latin typeface="Arimo"/>
                <a:ea typeface="Arimo"/>
                <a:cs typeface="Arimo"/>
                <a:sym typeface="Arimo"/>
              </a:rPr>
              <a:t>x</a:t>
            </a:r>
            <a:r>
              <a:rPr b="0" i="0" lang="en-US" sz="24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= 0, 1, 2, 3, or 4		</a:t>
            </a:r>
            <a:r>
              <a:rPr b="0" i="0" lang="en-US" sz="2400" u="none">
                <a:solidFill>
                  <a:srgbClr val="0000FF"/>
                </a:solidFill>
                <a:latin typeface="Arimo"/>
                <a:ea typeface="Arimo"/>
                <a:cs typeface="Arimo"/>
                <a:sym typeface="Arimo"/>
              </a:rPr>
              <a:t>y</a:t>
            </a:r>
            <a:r>
              <a:rPr b="0" i="0" lang="en-US" sz="24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= 0, 1, 2, 3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80"/>
              <a:buFont typeface="Arimo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Start state: </a:t>
            </a:r>
            <a:r>
              <a:rPr b="0" i="0" lang="en-US" sz="2400" u="none">
                <a:solidFill>
                  <a:srgbClr val="0000FF"/>
                </a:solidFill>
                <a:latin typeface="Arimo"/>
                <a:ea typeface="Arimo"/>
                <a:cs typeface="Arimo"/>
                <a:sym typeface="Arimo"/>
              </a:rPr>
              <a:t>(0, 0)</a:t>
            </a:r>
            <a:r>
              <a:rPr b="0" i="0" lang="en-US" sz="24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80"/>
              <a:buFont typeface="Arimo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Goal state: </a:t>
            </a:r>
            <a:r>
              <a:rPr b="0" i="0" lang="en-US" sz="2400" u="none">
                <a:solidFill>
                  <a:srgbClr val="0000FF"/>
                </a:solidFill>
                <a:latin typeface="Arimo"/>
                <a:ea typeface="Arimo"/>
                <a:cs typeface="Arimo"/>
                <a:sym typeface="Arimo"/>
              </a:rPr>
              <a:t>(2, n) </a:t>
            </a:r>
            <a:r>
              <a:rPr b="0" i="0" lang="en-US" sz="24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for any</a:t>
            </a:r>
            <a:r>
              <a:rPr b="0" i="0" lang="en-US" sz="2400" u="none">
                <a:solidFill>
                  <a:srgbClr val="0000FF"/>
                </a:solidFill>
                <a:latin typeface="Arimo"/>
                <a:ea typeface="Arimo"/>
                <a:cs typeface="Arimo"/>
                <a:sym typeface="Arimo"/>
              </a:rPr>
              <a:t> n</a:t>
            </a:r>
            <a:r>
              <a:rPr b="0" i="0" lang="en-US" sz="24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.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80"/>
              <a:buFont typeface="Arimo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Attempting to end up in a goal state.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82" name="Google Shape;82;p11"/>
          <p:cNvSpPr txBox="1"/>
          <p:nvPr>
            <p:ph type="title"/>
          </p:nvPr>
        </p:nvSpPr>
        <p:spPr>
          <a:xfrm>
            <a:off x="304800" y="609600"/>
            <a:ext cx="853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Arimo"/>
              <a:buNone/>
            </a:pPr>
            <a:r>
              <a:rPr b="0" i="0" lang="en-US" sz="3600" u="none">
                <a:solidFill>
                  <a:srgbClr val="FF0000"/>
                </a:solidFill>
                <a:latin typeface="Arimo"/>
                <a:ea typeface="Arimo"/>
                <a:cs typeface="Arimo"/>
                <a:sym typeface="Arimo"/>
              </a:rPr>
              <a:t>State Space Search: Water Jug Problem</a:t>
            </a:r>
            <a:endParaRPr/>
          </a:p>
        </p:txBody>
      </p:sp>
      <p:sp>
        <p:nvSpPr>
          <p:cNvPr id="83" name="Google Shape;83;p11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AutoNum type="arabicPeriod"/>
            </a:pPr>
            <a:r>
              <a:rPr b="0" i="0" lang="en-US" sz="2400" u="none">
                <a:solidFill>
                  <a:srgbClr val="0000FF"/>
                </a:solidFill>
                <a:latin typeface="Arimo"/>
                <a:ea typeface="Arimo"/>
                <a:cs typeface="Arimo"/>
                <a:sym typeface="Arimo"/>
              </a:rPr>
              <a:t>(x, y)</a:t>
            </a:r>
            <a:r>
              <a:rPr b="0" i="0" lang="en-US" sz="24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		→ </a:t>
            </a:r>
            <a:r>
              <a:rPr b="0" i="0" lang="en-US" sz="2400" u="none">
                <a:solidFill>
                  <a:srgbClr val="0000FF"/>
                </a:solidFill>
                <a:latin typeface="Arimo"/>
                <a:ea typeface="Arimo"/>
                <a:cs typeface="Arimo"/>
                <a:sym typeface="Arimo"/>
              </a:rPr>
              <a:t>(4, y)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mo"/>
              <a:buNone/>
            </a:pPr>
            <a:r>
              <a:rPr b="0" i="0" lang="en-US" sz="2400" u="none">
                <a:solidFill>
                  <a:srgbClr val="0000FF"/>
                </a:solidFill>
                <a:latin typeface="Arimo"/>
                <a:ea typeface="Arimo"/>
                <a:cs typeface="Arimo"/>
                <a:sym typeface="Arimo"/>
              </a:rPr>
              <a:t>	</a:t>
            </a:r>
            <a:r>
              <a:rPr b="0" i="0" lang="en-US" sz="24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if</a:t>
            </a:r>
            <a:r>
              <a:rPr b="0" i="0" lang="en-US" sz="2400" u="none">
                <a:solidFill>
                  <a:srgbClr val="0000FF"/>
                </a:solidFill>
                <a:latin typeface="Arimo"/>
                <a:ea typeface="Arimo"/>
                <a:cs typeface="Arimo"/>
                <a:sym typeface="Arimo"/>
              </a:rPr>
              <a:t> x </a:t>
            </a:r>
            <a:r>
              <a:rPr b="0" i="0" lang="en-US" sz="24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&lt;</a:t>
            </a:r>
            <a:r>
              <a:rPr b="0" i="0" lang="en-US" sz="2400" u="none">
                <a:solidFill>
                  <a:srgbClr val="0000FF"/>
                </a:solidFill>
                <a:latin typeface="Arimo"/>
                <a:ea typeface="Arimo"/>
                <a:cs typeface="Arimo"/>
                <a:sym typeface="Arimo"/>
              </a:rPr>
              <a:t> 4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</a:pPr>
            <a:r>
              <a:rPr b="0" i="0" lang="en-US" sz="24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2.</a:t>
            </a:r>
            <a:r>
              <a:rPr b="0" i="0" lang="en-US" sz="2400" u="none">
                <a:solidFill>
                  <a:srgbClr val="0000FF"/>
                </a:solidFill>
                <a:latin typeface="Arimo"/>
                <a:ea typeface="Arimo"/>
                <a:cs typeface="Arimo"/>
                <a:sym typeface="Arimo"/>
              </a:rPr>
              <a:t>	(x, y)</a:t>
            </a:r>
            <a:r>
              <a:rPr b="0" i="0" lang="en-US" sz="24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		→ </a:t>
            </a:r>
            <a:r>
              <a:rPr b="0" i="0" lang="en-US" sz="2400" u="none">
                <a:solidFill>
                  <a:srgbClr val="0000FF"/>
                </a:solidFill>
                <a:latin typeface="Arimo"/>
                <a:ea typeface="Arimo"/>
                <a:cs typeface="Arimo"/>
                <a:sym typeface="Arimo"/>
              </a:rPr>
              <a:t>(x, 3)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mo"/>
              <a:buNone/>
            </a:pPr>
            <a:r>
              <a:rPr b="0" i="0" lang="en-US" sz="2400" u="none">
                <a:solidFill>
                  <a:srgbClr val="0000FF"/>
                </a:solidFill>
                <a:latin typeface="Arimo"/>
                <a:ea typeface="Arimo"/>
                <a:cs typeface="Arimo"/>
                <a:sym typeface="Arimo"/>
              </a:rPr>
              <a:t>	</a:t>
            </a:r>
            <a:r>
              <a:rPr b="0" i="0" lang="en-US" sz="24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if</a:t>
            </a:r>
            <a:r>
              <a:rPr b="0" i="0" lang="en-US" sz="2400" u="none">
                <a:solidFill>
                  <a:srgbClr val="0000FF"/>
                </a:solidFill>
                <a:latin typeface="Arimo"/>
                <a:ea typeface="Arimo"/>
                <a:cs typeface="Arimo"/>
                <a:sym typeface="Arimo"/>
              </a:rPr>
              <a:t> y </a:t>
            </a:r>
            <a:r>
              <a:rPr b="0" i="0" lang="en-US" sz="24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&lt;</a:t>
            </a:r>
            <a:r>
              <a:rPr b="0" i="0" lang="en-US" sz="2400" u="none">
                <a:solidFill>
                  <a:srgbClr val="0000FF"/>
                </a:solidFill>
                <a:latin typeface="Arimo"/>
                <a:ea typeface="Arimo"/>
                <a:cs typeface="Arimo"/>
                <a:sym typeface="Arimo"/>
              </a:rPr>
              <a:t> 3</a:t>
            </a:r>
            <a:endParaRPr b="0" i="0" sz="2400" u="none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</a:pPr>
            <a:r>
              <a:rPr b="0" i="0" lang="en-US" sz="24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3.</a:t>
            </a:r>
            <a:r>
              <a:rPr b="0" i="0" lang="en-US" sz="2400" u="none">
                <a:solidFill>
                  <a:srgbClr val="0000FF"/>
                </a:solidFill>
                <a:latin typeface="Arimo"/>
                <a:ea typeface="Arimo"/>
                <a:cs typeface="Arimo"/>
                <a:sym typeface="Arimo"/>
              </a:rPr>
              <a:t>	(x, y)</a:t>
            </a:r>
            <a:r>
              <a:rPr b="0" i="0" lang="en-US" sz="24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		→ </a:t>
            </a:r>
            <a:r>
              <a:rPr b="0" i="0" lang="en-US" sz="2400" u="none">
                <a:solidFill>
                  <a:srgbClr val="0000FF"/>
                </a:solidFill>
                <a:latin typeface="Arimo"/>
                <a:ea typeface="Arimo"/>
                <a:cs typeface="Arimo"/>
                <a:sym typeface="Arimo"/>
              </a:rPr>
              <a:t>(x − d, y)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mo"/>
              <a:buNone/>
            </a:pPr>
            <a:r>
              <a:rPr b="0" i="0" lang="en-US" sz="2400" u="none">
                <a:solidFill>
                  <a:srgbClr val="0000FF"/>
                </a:solidFill>
                <a:latin typeface="Arimo"/>
                <a:ea typeface="Arimo"/>
                <a:cs typeface="Arimo"/>
                <a:sym typeface="Arimo"/>
              </a:rPr>
              <a:t>	</a:t>
            </a:r>
            <a:r>
              <a:rPr b="0" i="0" lang="en-US" sz="24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if</a:t>
            </a:r>
            <a:r>
              <a:rPr b="0" i="0" lang="en-US" sz="2400" u="none">
                <a:solidFill>
                  <a:srgbClr val="0000FF"/>
                </a:solidFill>
                <a:latin typeface="Arimo"/>
                <a:ea typeface="Arimo"/>
                <a:cs typeface="Arimo"/>
                <a:sym typeface="Arimo"/>
              </a:rPr>
              <a:t> x </a:t>
            </a:r>
            <a:r>
              <a:rPr b="0" i="0" lang="en-US" sz="24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&gt;</a:t>
            </a:r>
            <a:r>
              <a:rPr b="0" i="0" lang="en-US" sz="2400" u="none">
                <a:solidFill>
                  <a:srgbClr val="0000FF"/>
                </a:solidFill>
                <a:latin typeface="Arimo"/>
                <a:ea typeface="Arimo"/>
                <a:cs typeface="Arimo"/>
                <a:sym typeface="Arimo"/>
              </a:rPr>
              <a:t> 0</a:t>
            </a:r>
            <a:endParaRPr b="0" i="0" sz="2400" u="none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</a:pPr>
            <a:r>
              <a:rPr b="0" i="0" lang="en-US" sz="24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4.</a:t>
            </a:r>
            <a:r>
              <a:rPr b="0" i="0" lang="en-US" sz="2400" u="none">
                <a:solidFill>
                  <a:srgbClr val="0000FF"/>
                </a:solidFill>
                <a:latin typeface="Arimo"/>
                <a:ea typeface="Arimo"/>
                <a:cs typeface="Arimo"/>
                <a:sym typeface="Arimo"/>
              </a:rPr>
              <a:t>	(x, y)</a:t>
            </a:r>
            <a:r>
              <a:rPr b="0" i="0" lang="en-US" sz="24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		→ </a:t>
            </a:r>
            <a:r>
              <a:rPr b="0" i="0" lang="en-US" sz="2400" u="none">
                <a:solidFill>
                  <a:srgbClr val="0000FF"/>
                </a:solidFill>
                <a:latin typeface="Arimo"/>
                <a:ea typeface="Arimo"/>
                <a:cs typeface="Arimo"/>
                <a:sym typeface="Arimo"/>
              </a:rPr>
              <a:t>(x, y − d)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mo"/>
              <a:buNone/>
            </a:pPr>
            <a:r>
              <a:rPr b="0" i="0" lang="en-US" sz="2400" u="none">
                <a:solidFill>
                  <a:srgbClr val="0000FF"/>
                </a:solidFill>
                <a:latin typeface="Arimo"/>
                <a:ea typeface="Arimo"/>
                <a:cs typeface="Arimo"/>
                <a:sym typeface="Arimo"/>
              </a:rPr>
              <a:t>	</a:t>
            </a:r>
            <a:r>
              <a:rPr b="0" i="0" lang="en-US" sz="24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if</a:t>
            </a:r>
            <a:r>
              <a:rPr b="0" i="0" lang="en-US" sz="2400" u="none">
                <a:solidFill>
                  <a:srgbClr val="0000FF"/>
                </a:solidFill>
                <a:latin typeface="Arimo"/>
                <a:ea typeface="Arimo"/>
                <a:cs typeface="Arimo"/>
                <a:sym typeface="Arimo"/>
              </a:rPr>
              <a:t> y </a:t>
            </a:r>
            <a:r>
              <a:rPr b="0" i="0" lang="en-US" sz="24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&gt;</a:t>
            </a:r>
            <a:r>
              <a:rPr b="0" i="0" lang="en-US" sz="2400" u="none">
                <a:solidFill>
                  <a:srgbClr val="0000FF"/>
                </a:solidFill>
                <a:latin typeface="Arimo"/>
                <a:ea typeface="Arimo"/>
                <a:cs typeface="Arimo"/>
                <a:sym typeface="Arimo"/>
              </a:rPr>
              <a:t> 0</a:t>
            </a:r>
            <a:endParaRPr b="0" i="0" sz="2400" u="none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89" name="Google Shape;89;p12"/>
          <p:cNvSpPr txBox="1"/>
          <p:nvPr>
            <p:ph type="title"/>
          </p:nvPr>
        </p:nvSpPr>
        <p:spPr>
          <a:xfrm>
            <a:off x="304800" y="609600"/>
            <a:ext cx="853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Arimo"/>
              <a:buNone/>
            </a:pPr>
            <a:r>
              <a:rPr b="0" i="0" lang="en-US" sz="3600" u="none">
                <a:solidFill>
                  <a:srgbClr val="FF0000"/>
                </a:solidFill>
                <a:latin typeface="Arimo"/>
                <a:ea typeface="Arimo"/>
                <a:cs typeface="Arimo"/>
                <a:sym typeface="Arimo"/>
              </a:rPr>
              <a:t>State Space Search: Water Jug Problem</a:t>
            </a:r>
            <a:endParaRPr/>
          </a:p>
        </p:txBody>
      </p:sp>
      <p:sp>
        <p:nvSpPr>
          <p:cNvPr id="90" name="Google Shape;90;p12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</a:pPr>
            <a:r>
              <a:rPr b="0" i="0" lang="en-US" sz="24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5.</a:t>
            </a:r>
            <a:r>
              <a:rPr b="0" i="0" lang="en-US" sz="2400" u="none">
                <a:solidFill>
                  <a:srgbClr val="0000FF"/>
                </a:solidFill>
                <a:latin typeface="Arimo"/>
                <a:ea typeface="Arimo"/>
                <a:cs typeface="Arimo"/>
                <a:sym typeface="Arimo"/>
              </a:rPr>
              <a:t>	(x, y)</a:t>
            </a:r>
            <a:r>
              <a:rPr b="0" i="0" lang="en-US" sz="24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		→ </a:t>
            </a:r>
            <a:r>
              <a:rPr b="0" i="0" lang="en-US" sz="2400" u="none">
                <a:solidFill>
                  <a:srgbClr val="0000FF"/>
                </a:solidFill>
                <a:latin typeface="Arimo"/>
                <a:ea typeface="Arimo"/>
                <a:cs typeface="Arimo"/>
                <a:sym typeface="Arimo"/>
              </a:rPr>
              <a:t>(0, y)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mo"/>
              <a:buNone/>
            </a:pPr>
            <a:r>
              <a:rPr b="0" i="0" lang="en-US" sz="2400" u="none">
                <a:solidFill>
                  <a:srgbClr val="0000FF"/>
                </a:solidFill>
                <a:latin typeface="Arimo"/>
                <a:ea typeface="Arimo"/>
                <a:cs typeface="Arimo"/>
                <a:sym typeface="Arimo"/>
              </a:rPr>
              <a:t>	</a:t>
            </a:r>
            <a:r>
              <a:rPr b="0" i="0" lang="en-US" sz="24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if</a:t>
            </a:r>
            <a:r>
              <a:rPr b="0" i="0" lang="en-US" sz="2400" u="none">
                <a:solidFill>
                  <a:srgbClr val="0000FF"/>
                </a:solidFill>
                <a:latin typeface="Arimo"/>
                <a:ea typeface="Arimo"/>
                <a:cs typeface="Arimo"/>
                <a:sym typeface="Arimo"/>
              </a:rPr>
              <a:t> x </a:t>
            </a:r>
            <a:r>
              <a:rPr b="0" i="0" lang="en-US" sz="24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&gt;</a:t>
            </a:r>
            <a:r>
              <a:rPr b="0" i="0" lang="en-US" sz="2400" u="none">
                <a:solidFill>
                  <a:srgbClr val="0000FF"/>
                </a:solidFill>
                <a:latin typeface="Arimo"/>
                <a:ea typeface="Arimo"/>
                <a:cs typeface="Arimo"/>
                <a:sym typeface="Arimo"/>
              </a:rPr>
              <a:t> 0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</a:pPr>
            <a:r>
              <a:rPr b="0" i="0" lang="en-US" sz="24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6.</a:t>
            </a:r>
            <a:r>
              <a:rPr b="0" i="0" lang="en-US" sz="2400" u="none">
                <a:solidFill>
                  <a:srgbClr val="0000FF"/>
                </a:solidFill>
                <a:latin typeface="Arimo"/>
                <a:ea typeface="Arimo"/>
                <a:cs typeface="Arimo"/>
                <a:sym typeface="Arimo"/>
              </a:rPr>
              <a:t>	(x, y)</a:t>
            </a:r>
            <a:r>
              <a:rPr b="0" i="0" lang="en-US" sz="24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		→ </a:t>
            </a:r>
            <a:r>
              <a:rPr b="0" i="0" lang="en-US" sz="2400" u="none">
                <a:solidFill>
                  <a:srgbClr val="0000FF"/>
                </a:solidFill>
                <a:latin typeface="Arimo"/>
                <a:ea typeface="Arimo"/>
                <a:cs typeface="Arimo"/>
                <a:sym typeface="Arimo"/>
              </a:rPr>
              <a:t>(x, 0)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mo"/>
              <a:buNone/>
            </a:pPr>
            <a:r>
              <a:rPr b="0" i="0" lang="en-US" sz="2400" u="none">
                <a:solidFill>
                  <a:srgbClr val="0000FF"/>
                </a:solidFill>
                <a:latin typeface="Arimo"/>
                <a:ea typeface="Arimo"/>
                <a:cs typeface="Arimo"/>
                <a:sym typeface="Arimo"/>
              </a:rPr>
              <a:t>	</a:t>
            </a:r>
            <a:r>
              <a:rPr b="0" i="0" lang="en-US" sz="24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if</a:t>
            </a:r>
            <a:r>
              <a:rPr b="0" i="0" lang="en-US" sz="2400" u="none">
                <a:solidFill>
                  <a:srgbClr val="0000FF"/>
                </a:solidFill>
                <a:latin typeface="Arimo"/>
                <a:ea typeface="Arimo"/>
                <a:cs typeface="Arimo"/>
                <a:sym typeface="Arimo"/>
              </a:rPr>
              <a:t> y </a:t>
            </a:r>
            <a:r>
              <a:rPr b="0" i="0" lang="en-US" sz="24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&gt;</a:t>
            </a:r>
            <a:r>
              <a:rPr b="0" i="0" lang="en-US" sz="2400" u="none">
                <a:solidFill>
                  <a:srgbClr val="0000FF"/>
                </a:solidFill>
                <a:latin typeface="Arimo"/>
                <a:ea typeface="Arimo"/>
                <a:cs typeface="Arimo"/>
                <a:sym typeface="Arimo"/>
              </a:rPr>
              <a:t> 0</a:t>
            </a:r>
            <a:endParaRPr b="0" i="0" sz="2400" u="none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</a:pPr>
            <a:r>
              <a:rPr b="0" i="0" lang="en-US" sz="24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7.</a:t>
            </a:r>
            <a:r>
              <a:rPr b="0" i="0" lang="en-US" sz="2400" u="none">
                <a:solidFill>
                  <a:srgbClr val="0000FF"/>
                </a:solidFill>
                <a:latin typeface="Arimo"/>
                <a:ea typeface="Arimo"/>
                <a:cs typeface="Arimo"/>
                <a:sym typeface="Arimo"/>
              </a:rPr>
              <a:t>	(x, y)</a:t>
            </a:r>
            <a:r>
              <a:rPr b="0" i="0" lang="en-US" sz="24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		→ </a:t>
            </a:r>
            <a:r>
              <a:rPr b="0" i="0" lang="en-US" sz="2400" u="none">
                <a:solidFill>
                  <a:srgbClr val="0000FF"/>
                </a:solidFill>
                <a:latin typeface="Arimo"/>
                <a:ea typeface="Arimo"/>
                <a:cs typeface="Arimo"/>
                <a:sym typeface="Arimo"/>
              </a:rPr>
              <a:t>(4, y − (4 − x))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mo"/>
              <a:buNone/>
            </a:pPr>
            <a:r>
              <a:rPr b="0" i="0" lang="en-US" sz="2400" u="none">
                <a:solidFill>
                  <a:srgbClr val="0000FF"/>
                </a:solidFill>
                <a:latin typeface="Arimo"/>
                <a:ea typeface="Arimo"/>
                <a:cs typeface="Arimo"/>
                <a:sym typeface="Arimo"/>
              </a:rPr>
              <a:t>	</a:t>
            </a:r>
            <a:r>
              <a:rPr b="0" i="0" lang="en-US" sz="24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if</a:t>
            </a:r>
            <a:r>
              <a:rPr b="0" i="0" lang="en-US" sz="2400" u="none">
                <a:solidFill>
                  <a:srgbClr val="0000FF"/>
                </a:solidFill>
                <a:latin typeface="Arimo"/>
                <a:ea typeface="Arimo"/>
                <a:cs typeface="Arimo"/>
                <a:sym typeface="Arimo"/>
              </a:rPr>
              <a:t> x + y </a:t>
            </a:r>
            <a:r>
              <a:rPr b="0" i="0" lang="en-US" sz="24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≥</a:t>
            </a:r>
            <a:r>
              <a:rPr b="0" i="0" lang="en-US" sz="2400" u="none">
                <a:solidFill>
                  <a:srgbClr val="0000FF"/>
                </a:solidFill>
                <a:latin typeface="Arimo"/>
                <a:ea typeface="Arimo"/>
                <a:cs typeface="Arimo"/>
                <a:sym typeface="Arimo"/>
              </a:rPr>
              <a:t> 4</a:t>
            </a:r>
            <a:r>
              <a:rPr b="0" i="0" lang="en-US" sz="24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,</a:t>
            </a:r>
            <a:r>
              <a:rPr b="0" i="0" lang="en-US" sz="2400" u="none">
                <a:solidFill>
                  <a:srgbClr val="0000FF"/>
                </a:solidFill>
                <a:latin typeface="Arimo"/>
                <a:ea typeface="Arimo"/>
                <a:cs typeface="Arimo"/>
                <a:sym typeface="Arimo"/>
              </a:rPr>
              <a:t> y </a:t>
            </a:r>
            <a:r>
              <a:rPr b="0" i="0" lang="en-US" sz="24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&gt;</a:t>
            </a:r>
            <a:r>
              <a:rPr b="0" i="0" lang="en-US" sz="2400" u="none">
                <a:solidFill>
                  <a:srgbClr val="0000FF"/>
                </a:solidFill>
                <a:latin typeface="Arimo"/>
                <a:ea typeface="Arimo"/>
                <a:cs typeface="Arimo"/>
                <a:sym typeface="Arimo"/>
              </a:rPr>
              <a:t> 0</a:t>
            </a:r>
            <a:endParaRPr b="0" i="0" sz="2400" u="none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</a:pPr>
            <a:r>
              <a:rPr b="0" i="0" lang="en-US" sz="24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8.</a:t>
            </a:r>
            <a:r>
              <a:rPr b="0" i="0" lang="en-US" sz="2400" u="none">
                <a:solidFill>
                  <a:srgbClr val="0000FF"/>
                </a:solidFill>
                <a:latin typeface="Arimo"/>
                <a:ea typeface="Arimo"/>
                <a:cs typeface="Arimo"/>
                <a:sym typeface="Arimo"/>
              </a:rPr>
              <a:t>	(x, y)</a:t>
            </a:r>
            <a:r>
              <a:rPr b="0" i="0" lang="en-US" sz="24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		→ </a:t>
            </a:r>
            <a:r>
              <a:rPr b="0" i="0" lang="en-US" sz="2400" u="none">
                <a:solidFill>
                  <a:srgbClr val="0000FF"/>
                </a:solidFill>
                <a:latin typeface="Arimo"/>
                <a:ea typeface="Arimo"/>
                <a:cs typeface="Arimo"/>
                <a:sym typeface="Arimo"/>
              </a:rPr>
              <a:t>(x − (3 − y), 3)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mo"/>
              <a:buNone/>
            </a:pPr>
            <a:r>
              <a:rPr b="0" i="0" lang="en-US" sz="2400" u="none">
                <a:solidFill>
                  <a:srgbClr val="0000FF"/>
                </a:solidFill>
                <a:latin typeface="Arimo"/>
                <a:ea typeface="Arimo"/>
                <a:cs typeface="Arimo"/>
                <a:sym typeface="Arimo"/>
              </a:rPr>
              <a:t>	</a:t>
            </a:r>
            <a:r>
              <a:rPr b="0" i="0" lang="en-US" sz="24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if</a:t>
            </a:r>
            <a:r>
              <a:rPr b="0" i="0" lang="en-US" sz="2400" u="none">
                <a:solidFill>
                  <a:srgbClr val="0000FF"/>
                </a:solidFill>
                <a:latin typeface="Arimo"/>
                <a:ea typeface="Arimo"/>
                <a:cs typeface="Arimo"/>
                <a:sym typeface="Arimo"/>
              </a:rPr>
              <a:t> x + y </a:t>
            </a:r>
            <a:r>
              <a:rPr b="0" i="0" lang="en-US" sz="24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≥</a:t>
            </a:r>
            <a:r>
              <a:rPr b="0" i="0" lang="en-US" sz="2400" u="none">
                <a:solidFill>
                  <a:srgbClr val="0000FF"/>
                </a:solidFill>
                <a:latin typeface="Arimo"/>
                <a:ea typeface="Arimo"/>
                <a:cs typeface="Arimo"/>
                <a:sym typeface="Arimo"/>
              </a:rPr>
              <a:t> 3</a:t>
            </a:r>
            <a:r>
              <a:rPr b="0" i="0" lang="en-US" sz="24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,</a:t>
            </a:r>
            <a:r>
              <a:rPr b="0" i="0" lang="en-US" sz="2400" u="none">
                <a:solidFill>
                  <a:srgbClr val="0000FF"/>
                </a:solidFill>
                <a:latin typeface="Arimo"/>
                <a:ea typeface="Arimo"/>
                <a:cs typeface="Arimo"/>
                <a:sym typeface="Arimo"/>
              </a:rPr>
              <a:t> x </a:t>
            </a:r>
            <a:r>
              <a:rPr b="0" i="0" lang="en-US" sz="24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&gt;</a:t>
            </a:r>
            <a:r>
              <a:rPr b="0" i="0" lang="en-US" sz="2400" u="none">
                <a:solidFill>
                  <a:srgbClr val="0000FF"/>
                </a:solidFill>
                <a:latin typeface="Arimo"/>
                <a:ea typeface="Arimo"/>
                <a:cs typeface="Arimo"/>
                <a:sym typeface="Arimo"/>
              </a:rPr>
              <a:t> 0</a:t>
            </a:r>
            <a:endParaRPr b="0" i="0" sz="2400" u="none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efault Design">
  <a:themeElements>
    <a:clrScheme name="Default Design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