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120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42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7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3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47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9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7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61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852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35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1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23A3-CB0B-4934-9227-B8FF4B278F87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A619-22CF-4010-97C3-41AD1546D3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02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ar chart free icon"/>
          <p:cNvSpPr>
            <a:spLocks noChangeAspect="1" noChangeArrowheads="1"/>
          </p:cNvSpPr>
          <p:nvPr/>
        </p:nvSpPr>
        <p:spPr bwMode="auto">
          <a:xfrm>
            <a:off x="155575" y="-1020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4" descr="Bar chart free icon"/>
          <p:cNvSpPr>
            <a:spLocks noChangeAspect="1" noChangeArrowheads="1"/>
          </p:cNvSpPr>
          <p:nvPr/>
        </p:nvSpPr>
        <p:spPr bwMode="auto">
          <a:xfrm>
            <a:off x="307975" y="-8683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" name="AutoShape 6" descr="Bar chart free icon"/>
          <p:cNvSpPr>
            <a:spLocks noChangeAspect="1" noChangeArrowheads="1"/>
          </p:cNvSpPr>
          <p:nvPr/>
        </p:nvSpPr>
        <p:spPr bwMode="auto">
          <a:xfrm>
            <a:off x="460375" y="-7159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8" descr="Bar chart free icon"/>
          <p:cNvSpPr>
            <a:spLocks noChangeAspect="1" noChangeArrowheads="1"/>
          </p:cNvSpPr>
          <p:nvPr/>
        </p:nvSpPr>
        <p:spPr bwMode="auto">
          <a:xfrm>
            <a:off x="612775" y="-5635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" name="AutoShape 11" descr="Protection free icon"/>
          <p:cNvSpPr>
            <a:spLocks noChangeAspect="1" noChangeArrowheads="1"/>
          </p:cNvSpPr>
          <p:nvPr/>
        </p:nvSpPr>
        <p:spPr bwMode="auto">
          <a:xfrm>
            <a:off x="765175" y="-4111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1" name="AutoShape 13" descr="Protection free icon"/>
          <p:cNvSpPr>
            <a:spLocks noChangeAspect="1" noChangeArrowheads="1"/>
          </p:cNvSpPr>
          <p:nvPr/>
        </p:nvSpPr>
        <p:spPr bwMode="auto">
          <a:xfrm>
            <a:off x="917575" y="-258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87" y="2257581"/>
            <a:ext cx="1003176" cy="100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67" y="2257581"/>
            <a:ext cx="931168" cy="93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77" y="2257581"/>
            <a:ext cx="931168" cy="93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237666" y="3444096"/>
            <a:ext cx="26564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latin typeface="Roboto Light" pitchFamily="2" charset="0"/>
                <a:ea typeface="Roboto Light" pitchFamily="2" charset="0"/>
                <a:cs typeface="Arial Unicode MS" pitchFamily="34" charset="-128"/>
              </a:rPr>
              <a:t>Certyfikat księgowy</a:t>
            </a:r>
          </a:p>
          <a:p>
            <a:pPr algn="ctr"/>
            <a:endParaRPr lang="pl-PL" sz="1200" dirty="0" smtClean="0">
              <a:latin typeface="Roboto Light" pitchFamily="2" charset="0"/>
              <a:ea typeface="Roboto Light" pitchFamily="2" charset="0"/>
              <a:cs typeface="Arial Unicode MS" pitchFamily="34" charset="-128"/>
            </a:endParaRPr>
          </a:p>
          <a:p>
            <a:pPr algn="ctr"/>
            <a:r>
              <a:rPr lang="pl-PL" sz="1600" dirty="0" smtClean="0">
                <a:latin typeface="Roboto Light" pitchFamily="2" charset="0"/>
                <a:ea typeface="Roboto Light" pitchFamily="2" charset="0"/>
                <a:cs typeface="Arial Unicode MS" pitchFamily="34" charset="-128"/>
              </a:rPr>
              <a:t>Posiadamy certyfikat księgowy do prowadzenia działalności usługowej w zakresie prowadzenia ksiąg rachunkowych</a:t>
            </a:r>
            <a:endParaRPr lang="pl-PL" sz="1600" dirty="0">
              <a:latin typeface="Roboto Light" pitchFamily="2" charset="0"/>
              <a:ea typeface="Roboto Light" pitchFamily="2" charset="0"/>
              <a:cs typeface="Arial Unicode MS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6429" y="3444096"/>
            <a:ext cx="26564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latin typeface="Roboto Light" pitchFamily="2" charset="0"/>
                <a:ea typeface="Roboto Light" pitchFamily="2" charset="0"/>
                <a:cs typeface="Arial Unicode MS" pitchFamily="34" charset="-128"/>
              </a:rPr>
              <a:t>Ubezpieczenie OC</a:t>
            </a:r>
          </a:p>
          <a:p>
            <a:pPr algn="ctr"/>
            <a:endParaRPr lang="pl-PL" sz="1200" dirty="0" smtClean="0">
              <a:latin typeface="Roboto Light" pitchFamily="2" charset="0"/>
              <a:ea typeface="Roboto Light" pitchFamily="2" charset="0"/>
              <a:cs typeface="Arial Unicode MS" pitchFamily="34" charset="-128"/>
            </a:endParaRPr>
          </a:p>
          <a:p>
            <a:pPr algn="ctr"/>
            <a:r>
              <a:rPr lang="pl-PL" sz="1600" dirty="0" smtClean="0">
                <a:latin typeface="Roboto Light" pitchFamily="2" charset="0"/>
                <a:ea typeface="Roboto Light" pitchFamily="2" charset="0"/>
                <a:cs typeface="Arial Unicode MS" pitchFamily="34" charset="-128"/>
              </a:rPr>
              <a:t>Dbamy o Twoje bezpieczeństwo dlatego zawsze korzystamy z ubezpieczenia OC działalności gospodarczej</a:t>
            </a:r>
            <a:endParaRPr lang="pl-PL" sz="1600" dirty="0">
              <a:latin typeface="Roboto Light" pitchFamily="2" charset="0"/>
              <a:ea typeface="Roboto Light" pitchFamily="2" charset="0"/>
              <a:cs typeface="Arial Unicode MS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0374" y="3444096"/>
            <a:ext cx="26471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latin typeface="Roboto Light" pitchFamily="2" charset="0"/>
                <a:ea typeface="Roboto Light" pitchFamily="2" charset="0"/>
                <a:cs typeface="Arial Unicode MS" pitchFamily="34" charset="-128"/>
              </a:rPr>
              <a:t>20 lat praktyki</a:t>
            </a:r>
          </a:p>
          <a:p>
            <a:pPr algn="ctr"/>
            <a:endParaRPr lang="pl-PL" sz="1200" dirty="0" smtClean="0">
              <a:latin typeface="Roboto Light" pitchFamily="2" charset="0"/>
              <a:ea typeface="Roboto Light" pitchFamily="2" charset="0"/>
              <a:cs typeface="Arial Unicode MS" pitchFamily="34" charset="-128"/>
            </a:endParaRPr>
          </a:p>
          <a:p>
            <a:pPr algn="ctr"/>
            <a:r>
              <a:rPr lang="pl-PL" sz="1600" dirty="0" smtClean="0">
                <a:latin typeface="Roboto Light" pitchFamily="2" charset="0"/>
                <a:ea typeface="Roboto Light" pitchFamily="2" charset="0"/>
                <a:cs typeface="Arial Unicode MS" pitchFamily="34" charset="-128"/>
              </a:rPr>
              <a:t>Usługi finansowo-ksęgowe świadczymy już od </a:t>
            </a:r>
            <a:br>
              <a:rPr lang="pl-PL" sz="1600" dirty="0" smtClean="0">
                <a:latin typeface="Roboto Light" pitchFamily="2" charset="0"/>
                <a:ea typeface="Roboto Light" pitchFamily="2" charset="0"/>
                <a:cs typeface="Arial Unicode MS" pitchFamily="34" charset="-128"/>
              </a:rPr>
            </a:br>
            <a:r>
              <a:rPr lang="pl-PL" sz="1600" dirty="0" smtClean="0">
                <a:latin typeface="Roboto Light" pitchFamily="2" charset="0"/>
                <a:ea typeface="Roboto Light" pitchFamily="2" charset="0"/>
                <a:cs typeface="Arial Unicode MS" pitchFamily="34" charset="-128"/>
              </a:rPr>
              <a:t>ponad 20 lat</a:t>
            </a:r>
            <a:endParaRPr lang="pl-PL" sz="1600" dirty="0">
              <a:latin typeface="Roboto Light" pitchFamily="2" charset="0"/>
              <a:ea typeface="Roboto Light" pitchFamily="2" charset="0"/>
              <a:cs typeface="Arial Unicode MS" pitchFamily="34" charset="-128"/>
            </a:endParaRPr>
          </a:p>
        </p:txBody>
      </p:sp>
      <p:pic>
        <p:nvPicPr>
          <p:cNvPr id="1053" name="Picture 29" descr="blue, lamp, seri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9"/>
          <a:stretch/>
        </p:blipFill>
        <p:spPr bwMode="auto">
          <a:xfrm>
            <a:off x="-2340" y="-4039736"/>
            <a:ext cx="9146340" cy="502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565898" y="-2835696"/>
            <a:ext cx="37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Roboto Black" pitchFamily="2" charset="0"/>
                <a:ea typeface="Roboto Black" pitchFamily="2" charset="0"/>
              </a:rPr>
              <a:t>BIURO RACHUNKOWE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65898" y="-2151568"/>
            <a:ext cx="3783408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1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ERK Rafał Kędzierski</a:t>
            </a:r>
            <a:endParaRPr lang="pl-PL" sz="31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661052" y="-2259632"/>
            <a:ext cx="35833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ar chart free icon"/>
          <p:cNvSpPr>
            <a:spLocks noChangeAspect="1" noChangeArrowheads="1"/>
          </p:cNvSpPr>
          <p:nvPr/>
        </p:nvSpPr>
        <p:spPr bwMode="auto">
          <a:xfrm>
            <a:off x="155575" y="-1020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4" descr="Bar chart free icon"/>
          <p:cNvSpPr>
            <a:spLocks noChangeAspect="1" noChangeArrowheads="1"/>
          </p:cNvSpPr>
          <p:nvPr/>
        </p:nvSpPr>
        <p:spPr bwMode="auto">
          <a:xfrm>
            <a:off x="307975" y="-8683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" name="AutoShape 6" descr="Bar chart free icon"/>
          <p:cNvSpPr>
            <a:spLocks noChangeAspect="1" noChangeArrowheads="1"/>
          </p:cNvSpPr>
          <p:nvPr/>
        </p:nvSpPr>
        <p:spPr bwMode="auto">
          <a:xfrm>
            <a:off x="460375" y="-7159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8" descr="Bar chart free icon"/>
          <p:cNvSpPr>
            <a:spLocks noChangeAspect="1" noChangeArrowheads="1"/>
          </p:cNvSpPr>
          <p:nvPr/>
        </p:nvSpPr>
        <p:spPr bwMode="auto">
          <a:xfrm>
            <a:off x="612775" y="-5635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" name="AutoShape 11" descr="Protection free icon"/>
          <p:cNvSpPr>
            <a:spLocks noChangeAspect="1" noChangeArrowheads="1"/>
          </p:cNvSpPr>
          <p:nvPr/>
        </p:nvSpPr>
        <p:spPr bwMode="auto">
          <a:xfrm>
            <a:off x="765175" y="-4111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60375" y="1785005"/>
            <a:ext cx="8144073" cy="4443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l-PL" dirty="0" smtClean="0">
                <a:latin typeface="Roboto Medium" pitchFamily="2" charset="0"/>
                <a:ea typeface="Roboto Medium" pitchFamily="2" charset="0"/>
              </a:rPr>
              <a:t>01. </a:t>
            </a:r>
            <a:r>
              <a:rPr lang="pl-PL" dirty="0" smtClean="0">
                <a:latin typeface="Roboto Light" pitchFamily="2" charset="0"/>
                <a:ea typeface="Roboto Light" pitchFamily="2" charset="0"/>
              </a:rPr>
              <a:t>Prowadzenie podatkowej książki przychodów i rozchodów</a:t>
            </a:r>
          </a:p>
          <a:p>
            <a:pPr>
              <a:lnSpc>
                <a:spcPct val="200000"/>
              </a:lnSpc>
            </a:pPr>
            <a:r>
              <a:rPr lang="pl-PL" dirty="0" smtClean="0">
                <a:latin typeface="Roboto Medium" pitchFamily="2" charset="0"/>
                <a:ea typeface="Roboto Medium" pitchFamily="2" charset="0"/>
              </a:rPr>
              <a:t>02. </a:t>
            </a:r>
            <a:r>
              <a:rPr lang="pl-PL" dirty="0" smtClean="0">
                <a:latin typeface="Roboto Light" pitchFamily="2" charset="0"/>
                <a:ea typeface="Roboto Light" pitchFamily="2" charset="0"/>
              </a:rPr>
              <a:t>Prowadzenie ryczałtu ewidencjonowanego</a:t>
            </a:r>
          </a:p>
          <a:p>
            <a:pPr>
              <a:lnSpc>
                <a:spcPct val="200000"/>
              </a:lnSpc>
            </a:pPr>
            <a:r>
              <a:rPr lang="pl-PL" b="1" dirty="0" smtClean="0">
                <a:latin typeface="Roboto Light" pitchFamily="2" charset="0"/>
                <a:ea typeface="Roboto Light" pitchFamily="2" charset="0"/>
              </a:rPr>
              <a:t>03. </a:t>
            </a:r>
            <a:r>
              <a:rPr lang="pl-PL" dirty="0" smtClean="0">
                <a:latin typeface="Roboto Light" pitchFamily="2" charset="0"/>
                <a:ea typeface="Roboto Light" pitchFamily="2" charset="0"/>
              </a:rPr>
              <a:t>Prowadzenie karty podatkowej</a:t>
            </a:r>
          </a:p>
          <a:p>
            <a:pPr>
              <a:lnSpc>
                <a:spcPct val="200000"/>
              </a:lnSpc>
            </a:pPr>
            <a:r>
              <a:rPr lang="pl-PL" b="1" dirty="0" smtClean="0">
                <a:latin typeface="Roboto Light" pitchFamily="2" charset="0"/>
                <a:ea typeface="Roboto Light" pitchFamily="2" charset="0"/>
              </a:rPr>
              <a:t>04. </a:t>
            </a:r>
            <a:r>
              <a:rPr lang="pl-PL" dirty="0" smtClean="0">
                <a:latin typeface="Roboto Light" pitchFamily="2" charset="0"/>
                <a:ea typeface="Roboto Light" pitchFamily="2" charset="0"/>
              </a:rPr>
              <a:t>Prowadzenie ewidencji podatkowych VAT </a:t>
            </a:r>
          </a:p>
          <a:p>
            <a:pPr>
              <a:lnSpc>
                <a:spcPct val="200000"/>
              </a:lnSpc>
            </a:pPr>
            <a:r>
              <a:rPr lang="pl-PL" b="1" dirty="0" smtClean="0">
                <a:latin typeface="Roboto Light" pitchFamily="2" charset="0"/>
                <a:ea typeface="Roboto Light" pitchFamily="2" charset="0"/>
              </a:rPr>
              <a:t>05. </a:t>
            </a:r>
            <a:r>
              <a:rPr lang="pl-PL" dirty="0" smtClean="0">
                <a:latin typeface="Roboto Light" pitchFamily="2" charset="0"/>
                <a:ea typeface="Roboto Light" pitchFamily="2" charset="0"/>
              </a:rPr>
              <a:t>Wystawianie w imieniu  klientów faktur sprzedaży</a:t>
            </a:r>
          </a:p>
          <a:p>
            <a:pPr>
              <a:lnSpc>
                <a:spcPct val="200000"/>
              </a:lnSpc>
            </a:pPr>
            <a:r>
              <a:rPr lang="pl-PL" b="1" dirty="0" smtClean="0">
                <a:latin typeface="Roboto Light" pitchFamily="2" charset="0"/>
                <a:ea typeface="Roboto Light" pitchFamily="2" charset="0"/>
              </a:rPr>
              <a:t>06. </a:t>
            </a:r>
            <a:r>
              <a:rPr lang="pl-PL" dirty="0" smtClean="0">
                <a:latin typeface="Roboto Light" pitchFamily="2" charset="0"/>
                <a:ea typeface="Roboto Light" pitchFamily="2" charset="0"/>
              </a:rPr>
              <a:t>Prowadzenie spraw kadrowych</a:t>
            </a:r>
          </a:p>
          <a:p>
            <a:pPr>
              <a:lnSpc>
                <a:spcPct val="200000"/>
              </a:lnSpc>
            </a:pPr>
            <a:r>
              <a:rPr lang="pl-PL" b="1" dirty="0" smtClean="0">
                <a:latin typeface="Roboto Light" pitchFamily="2" charset="0"/>
                <a:ea typeface="Roboto Light" pitchFamily="2" charset="0"/>
              </a:rPr>
              <a:t>07. </a:t>
            </a:r>
            <a:r>
              <a:rPr lang="pl-PL" dirty="0" smtClean="0">
                <a:latin typeface="Roboto Light" pitchFamily="2" charset="0"/>
                <a:ea typeface="Roboto Light" pitchFamily="2" charset="0"/>
              </a:rPr>
              <a:t>Sporządzanie list płac</a:t>
            </a:r>
          </a:p>
          <a:p>
            <a:pPr>
              <a:lnSpc>
                <a:spcPct val="200000"/>
              </a:lnSpc>
            </a:pPr>
            <a:r>
              <a:rPr lang="pl-PL" b="1" dirty="0" smtClean="0">
                <a:latin typeface="Roboto Light" pitchFamily="2" charset="0"/>
                <a:ea typeface="Roboto Light" pitchFamily="2" charset="0"/>
              </a:rPr>
              <a:t>08. </a:t>
            </a:r>
            <a:r>
              <a:rPr lang="pl-PL" dirty="0" smtClean="0">
                <a:latin typeface="Roboto Light" pitchFamily="2" charset="0"/>
                <a:ea typeface="Roboto Light" pitchFamily="2" charset="0"/>
              </a:rPr>
              <a:t>Sporządzanie deklaracji i zeznań podatkowych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9552" y="2420888"/>
            <a:ext cx="80636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9553" y="2996952"/>
            <a:ext cx="80636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1560" y="3573016"/>
            <a:ext cx="80636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1560" y="4005064"/>
            <a:ext cx="80636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2964" y="4581128"/>
            <a:ext cx="80636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2964" y="5157192"/>
            <a:ext cx="80636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1560" y="5733256"/>
            <a:ext cx="80636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1440" y="1003628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>
                <a:latin typeface="Roboto Medium" pitchFamily="2" charset="0"/>
                <a:ea typeface="Roboto Medium" pitchFamily="2" charset="0"/>
              </a:rPr>
              <a:t>Oferta </a:t>
            </a:r>
            <a:endParaRPr lang="pl-PL" sz="2800" dirty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ar chart free icon"/>
          <p:cNvSpPr>
            <a:spLocks noChangeAspect="1" noChangeArrowheads="1"/>
          </p:cNvSpPr>
          <p:nvPr/>
        </p:nvSpPr>
        <p:spPr bwMode="auto">
          <a:xfrm>
            <a:off x="155575" y="-1020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4" descr="Bar chart free icon"/>
          <p:cNvSpPr>
            <a:spLocks noChangeAspect="1" noChangeArrowheads="1"/>
          </p:cNvSpPr>
          <p:nvPr/>
        </p:nvSpPr>
        <p:spPr bwMode="auto">
          <a:xfrm>
            <a:off x="307975" y="-8683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" name="AutoShape 6" descr="Bar chart free icon"/>
          <p:cNvSpPr>
            <a:spLocks noChangeAspect="1" noChangeArrowheads="1"/>
          </p:cNvSpPr>
          <p:nvPr/>
        </p:nvSpPr>
        <p:spPr bwMode="auto">
          <a:xfrm>
            <a:off x="460375" y="-7159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8" descr="Bar chart free icon"/>
          <p:cNvSpPr>
            <a:spLocks noChangeAspect="1" noChangeArrowheads="1"/>
          </p:cNvSpPr>
          <p:nvPr/>
        </p:nvSpPr>
        <p:spPr bwMode="auto">
          <a:xfrm>
            <a:off x="612775" y="-5635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" name="AutoShape 11" descr="Protection free icon"/>
          <p:cNvSpPr>
            <a:spLocks noChangeAspect="1" noChangeArrowheads="1"/>
          </p:cNvSpPr>
          <p:nvPr/>
        </p:nvSpPr>
        <p:spPr bwMode="auto">
          <a:xfrm>
            <a:off x="765175" y="-4111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1" name="AutoShape 13" descr="Protection free icon"/>
          <p:cNvSpPr>
            <a:spLocks noChangeAspect="1" noChangeArrowheads="1"/>
          </p:cNvSpPr>
          <p:nvPr/>
        </p:nvSpPr>
        <p:spPr bwMode="auto">
          <a:xfrm>
            <a:off x="917575" y="-258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74" y="1780352"/>
            <a:ext cx="1189869" cy="118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931440" y="219077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>
                <a:latin typeface="Roboto Medium" pitchFamily="2" charset="0"/>
                <a:ea typeface="Roboto Medium" pitchFamily="2" charset="0"/>
              </a:rPr>
              <a:t>Cennik</a:t>
            </a:r>
            <a:endParaRPr lang="pl-PL" sz="28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90809" y="77224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l-P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Przedstawione ceny mają charakter poglądowy.</a:t>
            </a:r>
          </a:p>
          <a:p>
            <a:pPr algn="ctr"/>
            <a:r>
              <a:rPr lang="pl-P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Cenę ustalamy indywidualnie z każdym klientem.</a:t>
            </a:r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32493" y="3220513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 smtClean="0">
                <a:latin typeface="Roboto Medium" pitchFamily="2" charset="0"/>
                <a:ea typeface="Roboto Medium" pitchFamily="2" charset="0"/>
              </a:rPr>
              <a:t>Prowadzenie ewidencji podatkowych:</a:t>
            </a:r>
            <a:endParaRPr lang="pl-PL" dirty="0">
              <a:latin typeface="Roboto Medium" pitchFamily="2" charset="0"/>
              <a:ea typeface="Roboto Medium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6429" y="4475298"/>
            <a:ext cx="8051142" cy="1473982"/>
            <a:chOff x="553306" y="3853230"/>
            <a:chExt cx="9059254" cy="1658545"/>
          </a:xfrm>
        </p:grpSpPr>
        <p:sp>
          <p:nvSpPr>
            <p:cNvPr id="21" name="Rectangle 20"/>
            <p:cNvSpPr/>
            <p:nvPr/>
          </p:nvSpPr>
          <p:spPr>
            <a:xfrm>
              <a:off x="553306" y="3861048"/>
              <a:ext cx="1642938" cy="164293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800" dirty="0" smtClean="0">
                  <a:solidFill>
                    <a:schemeClr val="tx1"/>
                  </a:solidFill>
                  <a:latin typeface="Roboto Black" pitchFamily="2" charset="0"/>
                  <a:ea typeface="Roboto Black" pitchFamily="2" charset="0"/>
                </a:rPr>
                <a:t>100 zł</a:t>
              </a:r>
              <a:endParaRPr lang="pl-PL" sz="2800" dirty="0">
                <a:solidFill>
                  <a:schemeClr val="tx1"/>
                </a:solidFill>
                <a:latin typeface="Roboto Black" pitchFamily="2" charset="0"/>
                <a:ea typeface="Roboto Black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3071" y="3853230"/>
              <a:ext cx="1642938" cy="164293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800" dirty="0" smtClean="0">
                  <a:solidFill>
                    <a:schemeClr val="tx1"/>
                  </a:solidFill>
                  <a:latin typeface="Roboto Black" pitchFamily="2" charset="0"/>
                  <a:ea typeface="Roboto Black" pitchFamily="2" charset="0"/>
                </a:rPr>
                <a:t>150 zł</a:t>
              </a:r>
              <a:endParaRPr lang="pl-PL" sz="2800" dirty="0">
                <a:solidFill>
                  <a:schemeClr val="tx1"/>
                </a:solidFill>
                <a:latin typeface="Roboto Black" pitchFamily="2" charset="0"/>
                <a:ea typeface="Roboto Black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83968" y="3861048"/>
              <a:ext cx="1642938" cy="164293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800" dirty="0" smtClean="0">
                  <a:solidFill>
                    <a:schemeClr val="tx1"/>
                  </a:solidFill>
                  <a:latin typeface="Roboto Black" pitchFamily="2" charset="0"/>
                  <a:ea typeface="Roboto Black" pitchFamily="2" charset="0"/>
                </a:rPr>
                <a:t>200 zł</a:t>
              </a:r>
              <a:endParaRPr lang="pl-PL" sz="2800" dirty="0">
                <a:solidFill>
                  <a:schemeClr val="tx1"/>
                </a:solidFill>
                <a:latin typeface="Roboto Black" pitchFamily="2" charset="0"/>
                <a:ea typeface="Roboto Black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56176" y="3868837"/>
              <a:ext cx="1642938" cy="164293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800" dirty="0" smtClean="0">
                  <a:solidFill>
                    <a:schemeClr val="tx1"/>
                  </a:solidFill>
                  <a:latin typeface="Roboto Black" pitchFamily="2" charset="0"/>
                  <a:ea typeface="Roboto Black" pitchFamily="2" charset="0"/>
                </a:rPr>
                <a:t>250 zł</a:t>
              </a:r>
              <a:endParaRPr lang="pl-PL" sz="2800" dirty="0">
                <a:solidFill>
                  <a:schemeClr val="tx1"/>
                </a:solidFill>
                <a:latin typeface="Roboto Black" pitchFamily="2" charset="0"/>
                <a:ea typeface="Roboto Black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69622" y="3861048"/>
              <a:ext cx="1642938" cy="164293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dirty="0" smtClean="0">
                  <a:solidFill>
                    <a:schemeClr val="tx1"/>
                  </a:solidFill>
                  <a:latin typeface="Roboto Black" pitchFamily="2" charset="0"/>
                  <a:ea typeface="Roboto Black" pitchFamily="2" charset="0"/>
                </a:rPr>
                <a:t>ustalenia indywidualne</a:t>
              </a:r>
              <a:endParaRPr lang="pl-PL" sz="1600" dirty="0">
                <a:solidFill>
                  <a:schemeClr val="tx1"/>
                </a:solidFill>
                <a:latin typeface="Roboto Black" pitchFamily="2" charset="0"/>
                <a:ea typeface="Roboto Black" pitchFamily="2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45093" y="3933054"/>
            <a:ext cx="1460112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5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do 10 dokumentów</a:t>
            </a:r>
            <a:endParaRPr lang="pl-PL" sz="1500" dirty="0">
              <a:solidFill>
                <a:schemeClr val="tx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08127" y="3933054"/>
            <a:ext cx="1460112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5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11- 25 dokumentów</a:t>
            </a:r>
            <a:endParaRPr lang="pl-PL" sz="1500" dirty="0">
              <a:solidFill>
                <a:schemeClr val="tx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63363" y="3933054"/>
            <a:ext cx="1460112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5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26-50 dokumentów</a:t>
            </a:r>
            <a:endParaRPr lang="pl-PL" sz="1500" dirty="0">
              <a:solidFill>
                <a:schemeClr val="tx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25813" y="3929134"/>
            <a:ext cx="1460112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5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51-75 dokumentów</a:t>
            </a:r>
            <a:endParaRPr lang="pl-PL" sz="1500" dirty="0">
              <a:solidFill>
                <a:schemeClr val="tx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38655" y="3920718"/>
            <a:ext cx="1460112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5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ponad 75 dokumentów</a:t>
            </a:r>
            <a:endParaRPr lang="pl-PL" sz="1500" dirty="0">
              <a:solidFill>
                <a:schemeClr val="tx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Bar chart free icon"/>
          <p:cNvSpPr>
            <a:spLocks noChangeAspect="1" noChangeArrowheads="1"/>
          </p:cNvSpPr>
          <p:nvPr/>
        </p:nvSpPr>
        <p:spPr bwMode="auto">
          <a:xfrm>
            <a:off x="307975" y="-8683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" name="AutoShape 6" descr="Bar chart free icon"/>
          <p:cNvSpPr>
            <a:spLocks noChangeAspect="1" noChangeArrowheads="1"/>
          </p:cNvSpPr>
          <p:nvPr/>
        </p:nvSpPr>
        <p:spPr bwMode="auto">
          <a:xfrm>
            <a:off x="460375" y="-7159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8" descr="Bar chart free icon"/>
          <p:cNvSpPr>
            <a:spLocks noChangeAspect="1" noChangeArrowheads="1"/>
          </p:cNvSpPr>
          <p:nvPr/>
        </p:nvSpPr>
        <p:spPr bwMode="auto">
          <a:xfrm>
            <a:off x="612775" y="-5635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" name="AutoShape 11" descr="Protection free icon"/>
          <p:cNvSpPr>
            <a:spLocks noChangeAspect="1" noChangeArrowheads="1"/>
          </p:cNvSpPr>
          <p:nvPr/>
        </p:nvSpPr>
        <p:spPr bwMode="auto">
          <a:xfrm>
            <a:off x="765175" y="-4111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1" name="AutoShape 13" descr="Protection free icon"/>
          <p:cNvSpPr>
            <a:spLocks noChangeAspect="1" noChangeArrowheads="1"/>
          </p:cNvSpPr>
          <p:nvPr/>
        </p:nvSpPr>
        <p:spPr bwMode="auto">
          <a:xfrm>
            <a:off x="917575" y="-258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99" y="655637"/>
            <a:ext cx="1425802" cy="142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732493" y="2349853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 smtClean="0">
                <a:latin typeface="Roboto Medium" pitchFamily="2" charset="0"/>
                <a:ea typeface="Roboto Medium" pitchFamily="2" charset="0"/>
              </a:rPr>
              <a:t>Usługi kadrowe:</a:t>
            </a:r>
            <a:endParaRPr lang="pl-PL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69080" y="3611586"/>
            <a:ext cx="1460112" cy="146011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  <a:latin typeface="Roboto Black" pitchFamily="2" charset="0"/>
                <a:ea typeface="Roboto Black" pitchFamily="2" charset="0"/>
              </a:rPr>
              <a:t>30 zł</a:t>
            </a:r>
            <a:endParaRPr lang="pl-PL" sz="2800" dirty="0">
              <a:solidFill>
                <a:schemeClr val="tx1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30778" y="3604638"/>
            <a:ext cx="1460112" cy="146011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  <a:latin typeface="Roboto Black" pitchFamily="2" charset="0"/>
                <a:ea typeface="Roboto Black" pitchFamily="2" charset="0"/>
              </a:rPr>
              <a:t>100 zł</a:t>
            </a:r>
            <a:endParaRPr lang="pl-PL" sz="2800" dirty="0">
              <a:solidFill>
                <a:schemeClr val="tx1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84595" y="3611586"/>
            <a:ext cx="1460112" cy="146011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  <a:latin typeface="Roboto Black" pitchFamily="2" charset="0"/>
                <a:ea typeface="Roboto Black" pitchFamily="2" charset="0"/>
              </a:rPr>
              <a:t>100 zł</a:t>
            </a:r>
            <a:endParaRPr lang="pl-PL" sz="2800" dirty="0">
              <a:solidFill>
                <a:schemeClr val="tx1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67744" y="3140968"/>
            <a:ext cx="1460112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1 pracownik</a:t>
            </a:r>
            <a:endParaRPr lang="pl-PL" sz="1500" dirty="0">
              <a:solidFill>
                <a:schemeClr val="tx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30778" y="3140968"/>
            <a:ext cx="1460112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Ryczałt</a:t>
            </a:r>
            <a:endParaRPr lang="pl-PL" sz="1500" dirty="0">
              <a:solidFill>
                <a:schemeClr val="tx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86014" y="3140968"/>
            <a:ext cx="1460112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Rejestr VAT</a:t>
            </a:r>
            <a:endParaRPr lang="pl-PL" sz="1500" dirty="0">
              <a:solidFill>
                <a:schemeClr val="tx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nalezione obrazy dla zapytania wrocła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9" b="42865"/>
          <a:stretch/>
        </p:blipFill>
        <p:spPr bwMode="auto">
          <a:xfrm>
            <a:off x="0" y="-20747"/>
            <a:ext cx="9144000" cy="228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Bar chart free icon"/>
          <p:cNvSpPr>
            <a:spLocks noChangeAspect="1" noChangeArrowheads="1"/>
          </p:cNvSpPr>
          <p:nvPr/>
        </p:nvSpPr>
        <p:spPr bwMode="auto">
          <a:xfrm>
            <a:off x="155575" y="-1020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4" descr="Bar chart free icon"/>
          <p:cNvSpPr>
            <a:spLocks noChangeAspect="1" noChangeArrowheads="1"/>
          </p:cNvSpPr>
          <p:nvPr/>
        </p:nvSpPr>
        <p:spPr bwMode="auto">
          <a:xfrm>
            <a:off x="307975" y="-8683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8" descr="Bar chart free icon"/>
          <p:cNvSpPr>
            <a:spLocks noChangeAspect="1" noChangeArrowheads="1"/>
          </p:cNvSpPr>
          <p:nvPr/>
        </p:nvSpPr>
        <p:spPr bwMode="auto">
          <a:xfrm>
            <a:off x="612775" y="-5635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" name="AutoShape 11" descr="Protection free icon"/>
          <p:cNvSpPr>
            <a:spLocks noChangeAspect="1" noChangeArrowheads="1"/>
          </p:cNvSpPr>
          <p:nvPr/>
        </p:nvSpPr>
        <p:spPr bwMode="auto">
          <a:xfrm>
            <a:off x="765175" y="-4111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1" name="AutoShape 13" descr="Protection free icon"/>
          <p:cNvSpPr>
            <a:spLocks noChangeAspect="1" noChangeArrowheads="1"/>
          </p:cNvSpPr>
          <p:nvPr/>
        </p:nvSpPr>
        <p:spPr bwMode="auto">
          <a:xfrm>
            <a:off x="917575" y="-258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" name="Rectangle 7"/>
          <p:cNvSpPr/>
          <p:nvPr/>
        </p:nvSpPr>
        <p:spPr>
          <a:xfrm>
            <a:off x="0" y="-27384"/>
            <a:ext cx="9144000" cy="2291098"/>
          </a:xfrm>
          <a:prstGeom prst="rect">
            <a:avLst/>
          </a:prstGeom>
          <a:solidFill>
            <a:schemeClr val="tx1">
              <a:lumMod val="50000"/>
              <a:lumOff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231741" y="1026296"/>
            <a:ext cx="468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rPr>
              <a:t>Jak możemy Ci pomóc?</a:t>
            </a:r>
            <a:endParaRPr lang="pl-PL" sz="2800" dirty="0">
              <a:solidFill>
                <a:schemeClr val="bg1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30575" y="672298"/>
            <a:ext cx="2682849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Znajdziesz nas we Wrocławiu</a:t>
            </a:r>
            <a:endParaRPr lang="pl-PL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99" y="2772217"/>
            <a:ext cx="931168" cy="93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52" y="2988241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 descr="C:\Users\augus\Downloads\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21" y="294138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615254" y="3924345"/>
            <a:ext cx="2294658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ul. Johanna Straussa 5</a:t>
            </a:r>
            <a:br>
              <a:rPr lang="pl-PL" sz="16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</a:br>
            <a:r>
              <a:rPr lang="pl-PL" sz="16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52-129 Wrocław</a:t>
            </a:r>
            <a:endParaRPr lang="pl-PL" sz="1400" dirty="0">
              <a:solidFill>
                <a:schemeClr val="tx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55029" y="3960401"/>
            <a:ext cx="2976184" cy="468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rPr>
              <a:t>rafal.kiedzierski@gmail.com</a:t>
            </a:r>
            <a:endParaRPr lang="pl-PL" sz="1400" dirty="0">
              <a:solidFill>
                <a:schemeClr val="tx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37469" y="3924345"/>
            <a:ext cx="2122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600" dirty="0" smtClean="0">
                <a:latin typeface="Roboto Light" pitchFamily="2" charset="0"/>
                <a:ea typeface="Roboto Light" pitchFamily="2" charset="0"/>
              </a:rPr>
              <a:t>+48 605 417 823</a:t>
            </a:r>
            <a:br>
              <a:rPr lang="pl-PL" sz="1600" dirty="0" smtClean="0">
                <a:latin typeface="Roboto Light" pitchFamily="2" charset="0"/>
                <a:ea typeface="Roboto Light" pitchFamily="2" charset="0"/>
              </a:rPr>
            </a:br>
            <a:r>
              <a:rPr lang="pl-PL" sz="1600" dirty="0" smtClean="0">
                <a:latin typeface="Roboto Light" pitchFamily="2" charset="0"/>
                <a:ea typeface="Roboto Light" pitchFamily="2" charset="0"/>
              </a:rPr>
              <a:t>+48 698 497 088</a:t>
            </a:r>
            <a:endParaRPr lang="pl-PL" sz="1600" dirty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3" b="4808"/>
          <a:stretch/>
        </p:blipFill>
        <p:spPr bwMode="auto">
          <a:xfrm>
            <a:off x="22862" y="4972265"/>
            <a:ext cx="9121138" cy="377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46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ar chart free icon"/>
          <p:cNvSpPr>
            <a:spLocks noChangeAspect="1" noChangeArrowheads="1"/>
          </p:cNvSpPr>
          <p:nvPr/>
        </p:nvSpPr>
        <p:spPr bwMode="auto">
          <a:xfrm>
            <a:off x="155575" y="-1020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4" descr="Bar chart free icon"/>
          <p:cNvSpPr>
            <a:spLocks noChangeAspect="1" noChangeArrowheads="1"/>
          </p:cNvSpPr>
          <p:nvPr/>
        </p:nvSpPr>
        <p:spPr bwMode="auto">
          <a:xfrm>
            <a:off x="307975" y="-8683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8" descr="Bar chart free icon"/>
          <p:cNvSpPr>
            <a:spLocks noChangeAspect="1" noChangeArrowheads="1"/>
          </p:cNvSpPr>
          <p:nvPr/>
        </p:nvSpPr>
        <p:spPr bwMode="auto">
          <a:xfrm>
            <a:off x="612775" y="-5635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" name="AutoShape 11" descr="Protection free icon"/>
          <p:cNvSpPr>
            <a:spLocks noChangeAspect="1" noChangeArrowheads="1"/>
          </p:cNvSpPr>
          <p:nvPr/>
        </p:nvSpPr>
        <p:spPr bwMode="auto">
          <a:xfrm>
            <a:off x="765175" y="-4111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1" name="AutoShape 13" descr="Protection free icon"/>
          <p:cNvSpPr>
            <a:spLocks noChangeAspect="1" noChangeArrowheads="1"/>
          </p:cNvSpPr>
          <p:nvPr/>
        </p:nvSpPr>
        <p:spPr bwMode="auto">
          <a:xfrm>
            <a:off x="917575" y="-258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grpSp>
        <p:nvGrpSpPr>
          <p:cNvPr id="3" name="Group 2"/>
          <p:cNvGrpSpPr/>
          <p:nvPr/>
        </p:nvGrpSpPr>
        <p:grpSpPr>
          <a:xfrm>
            <a:off x="467545" y="1966439"/>
            <a:ext cx="8208912" cy="3622801"/>
            <a:chOff x="612773" y="1948685"/>
            <a:chExt cx="7847658" cy="3622801"/>
          </a:xfrm>
        </p:grpSpPr>
        <p:grpSp>
          <p:nvGrpSpPr>
            <p:cNvPr id="2" name="Group 1"/>
            <p:cNvGrpSpPr/>
            <p:nvPr/>
          </p:nvGrpSpPr>
          <p:grpSpPr>
            <a:xfrm>
              <a:off x="612774" y="1948685"/>
              <a:ext cx="7847657" cy="544211"/>
              <a:chOff x="612775" y="1948685"/>
              <a:chExt cx="7350772" cy="5442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12775" y="1948685"/>
                <a:ext cx="3599186" cy="54421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800" dirty="0">
                  <a:solidFill>
                    <a:schemeClr val="tx1"/>
                  </a:solidFill>
                  <a:latin typeface="Roboto Black" pitchFamily="2" charset="0"/>
                  <a:ea typeface="Roboto Black" pitchFamily="2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64361" y="1948685"/>
                <a:ext cx="3599186" cy="54421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2800" dirty="0">
                  <a:solidFill>
                    <a:schemeClr val="tx1"/>
                  </a:solidFill>
                  <a:latin typeface="Roboto Black" pitchFamily="2" charset="0"/>
                  <a:ea typeface="Roboto Black" pitchFamily="2" charset="0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12773" y="2666145"/>
              <a:ext cx="7847656" cy="2275023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800" dirty="0">
                <a:solidFill>
                  <a:schemeClr val="tx1"/>
                </a:solidFill>
                <a:latin typeface="Roboto Black" pitchFamily="2" charset="0"/>
                <a:ea typeface="Roboto Black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90575" y="5229200"/>
              <a:ext cx="1728191" cy="3422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  <a:latin typeface="Roboto Medium" pitchFamily="2" charset="0"/>
                  <a:ea typeface="Roboto Medium" pitchFamily="2" charset="0"/>
                </a:rPr>
                <a:t>WYŚLIJ</a:t>
              </a:r>
              <a:endParaRPr lang="pl-PL" dirty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2296" y="1986790"/>
              <a:ext cx="3372476" cy="46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Imię i nazwisko</a:t>
              </a:r>
              <a:endParaRPr lang="pl-PL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96681" y="1986790"/>
              <a:ext cx="2367607" cy="46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E-mail</a:t>
              </a:r>
              <a:endParaRPr lang="pl-PL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1500" y="2780928"/>
              <a:ext cx="6823801" cy="46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Wpiszt tutaj swoją wiadomość</a:t>
              </a:r>
              <a:endParaRPr lang="pl-PL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7546" y="1177588"/>
            <a:ext cx="820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latin typeface="Roboto Medium" pitchFamily="2" charset="0"/>
                <a:ea typeface="Roboto Medium" pitchFamily="2" charset="0"/>
              </a:rPr>
              <a:t>Napisz do nas</a:t>
            </a:r>
            <a:endParaRPr lang="pl-PL" sz="2800" dirty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1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178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Piotr Augustyniak</dc:creator>
  <cp:lastModifiedBy>Piotr Augustyniak</cp:lastModifiedBy>
  <cp:revision>21</cp:revision>
  <dcterms:created xsi:type="dcterms:W3CDTF">2018-05-02T07:20:55Z</dcterms:created>
  <dcterms:modified xsi:type="dcterms:W3CDTF">2018-05-13T08:42:22Z</dcterms:modified>
</cp:coreProperties>
</file>