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5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F4393-5D65-A347-AE56-5E3745D1313E}" type="datetimeFigureOut">
              <a:rPr lang="ru-RU" smtClean="0"/>
              <a:t>19.12.2020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4F75-EB25-C744-A14A-62F2BB397C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86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E215EB-3BFF-6A41-B556-1998D97F7C2F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27F-279E-CC47-9FDD-FEE95C587BE7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5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E5E0-B2A9-1542-8FCE-C6D3B9B77C8F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9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A89-D777-0A4A-B248-28F158931CDC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703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D50F-3E27-6C4C-9C63-35B1BF66BB5C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869-A56E-644C-90A1-20CF9C2C1A6A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92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4966-DEB5-DE4D-BAB5-B09B13B55C8C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5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D6C5-B45A-3645-ABFF-85FC0FD29ADD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58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D479-B2DF-9C40-8C4F-849FD38537ED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1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E72D-298C-0949-8C66-131C68C7B571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2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5F65-765E-E44D-90DB-5616B8AFEB7E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5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23D7-B537-FD41-9499-ED128175D4E8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9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76D-997C-7444-BC67-EFDABC66EB5C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0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CFE6-F9B0-0B4F-99B2-DCF08418D84A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B35E-C7D8-714C-906A-7A88BBCB99F0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2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026-EC72-7F48-A402-E76DC97DDCB1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2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EA90-BF98-1243-84BE-3F4BE438C272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B02D-7BA3-0A44-9562-77C85B2EEE00}" type="datetime1">
              <a:rPr lang="ru-RU" smtClean="0"/>
              <a:t>19.12.2020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6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E1260-5BE3-0A4E-B83C-853C6969A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Расстояние </a:t>
            </a:r>
            <a:br>
              <a:rPr lang="de-CH" sz="5400" dirty="0"/>
            </a:br>
            <a:r>
              <a:rPr lang="ru-RU" sz="5400" dirty="0"/>
              <a:t>Дамерау</a:t>
            </a:r>
            <a:r>
              <a:rPr lang="de-CH" sz="5400" dirty="0"/>
              <a:t>-</a:t>
            </a:r>
            <a:r>
              <a:rPr lang="ru-RU" sz="5400" dirty="0"/>
              <a:t>Левенштейна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12CC96-AD4D-1946-8243-FB95F609E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Подготовил</a:t>
            </a:r>
            <a:r>
              <a:rPr lang="de-CH" sz="2400" dirty="0"/>
              <a:t>:</a:t>
            </a:r>
            <a:endParaRPr lang="ru-RU" sz="2400" dirty="0"/>
          </a:p>
          <a:p>
            <a:r>
              <a:rPr lang="ru-RU" sz="2400" dirty="0"/>
              <a:t>Капустянський Даниил</a:t>
            </a:r>
          </a:p>
          <a:p>
            <a:r>
              <a:rPr lang="ru-RU" sz="2400" dirty="0"/>
              <a:t>ПЗПИ</a:t>
            </a:r>
            <a:r>
              <a:rPr lang="de-CH" sz="2400" dirty="0"/>
              <a:t>-</a:t>
            </a:r>
            <a:r>
              <a:rPr lang="ru-RU" sz="2400" dirty="0"/>
              <a:t>19</a:t>
            </a:r>
            <a:r>
              <a:rPr lang="de-CH" sz="2400" dirty="0"/>
              <a:t>-2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3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2EBBB-9426-2340-82CA-ED11BFDC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F4EF1-EC33-654F-A805-E8FB3E65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В теории информации и информатике, Дамерау</a:t>
            </a:r>
            <a:r>
              <a:rPr lang="de-CH" dirty="0"/>
              <a:t> </a:t>
            </a:r>
            <a:r>
              <a:rPr lang="ru-RU" dirty="0"/>
              <a:t>–</a:t>
            </a:r>
            <a:r>
              <a:rPr lang="de-CH" dirty="0"/>
              <a:t> </a:t>
            </a:r>
            <a:r>
              <a:rPr lang="ru-RU" dirty="0"/>
              <a:t>Левенштейн (названный по имени Фредерика Дамеро и В.И. Левенштейн) является строка метрикой для измерения расстояния редактирования между двумя последовательностями. Неформально расстояние Дамерау – Левенштейна между двумя словами - это минимальное количество операций (состоящих из вставок, удалений или замен одного символа или транспонирования двух соседних символов), необходимых для преобразования одного слова в другое.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729E92-6B9E-6B48-AA60-AB7A1493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793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2EBBB-9426-2340-82CA-ED11BFDC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Отличие от расстояния Левенштейна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F4EF1-EC33-654F-A805-E8FB3E65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 Расстояние Дамерау-Левенштейна отличается от классического расстояния Левенштейна тем, что включает транспонирование в число его допустимых операций в дополнение к трем классическим односимвольным операциям редактирования:</a:t>
            </a:r>
            <a:endParaRPr lang="de-CH" dirty="0"/>
          </a:p>
          <a:p>
            <a:pPr algn="just"/>
            <a:r>
              <a:rPr lang="ru-RU" dirty="0"/>
              <a:t>вставки;</a:t>
            </a:r>
          </a:p>
          <a:p>
            <a:r>
              <a:rPr lang="ru-RU" dirty="0"/>
              <a:t>удаления;</a:t>
            </a:r>
          </a:p>
          <a:p>
            <a:r>
              <a:rPr lang="ru-RU" dirty="0"/>
              <a:t>замены.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BBBAAC-E70C-6340-9B4F-04E8139F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065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2EBBB-9426-2340-82CA-ED11BFDC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работа Дамерау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F4EF1-EC33-654F-A805-E8FB3E65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	В своей работе Дамерау заявил, что более 80% из всех орфографических ошибок можно отнести к одному из четырех типов. В работе Дамерау рассматривались только орфографические ошибки, которые можно исправить не более чем одной операцией редактирования. В то время как первоначальная задача заключалась в измерении расстояния между орфографическими ошибками для улучшения приложений проверки орфографии. Расстояние Дамерау-Левенштейна также используется в биологии для измерения вариаций между белковыми последовательностями.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51E58A-7E5B-6041-BDCE-E8998454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736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2EBBB-9426-2340-82CA-ED11BFDC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ДНК</a:t>
            </a:r>
            <a:endParaRPr lang="en-US" dirty="0">
              <a:effectLst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F4EF1-EC33-654F-A805-E8FB3E65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 Поскольку ДНК часто подвергается вставкам, делециям, заменам и транспозициям, и каждая из этих операций происходит примерно в одном и том же временном масштабе, расстояние Дамерау – Левенштейна является подходящей метрикой вариации между двумя цепями ДНК. В задачах выравнивания, связанных с ДНК, белками и другими биоинформатиками, более распространено использование тесно связанных алгоритмов, таких как алгоритм Нидлмана – Вунша или алгоритм Смита – Ватермана 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51E58A-7E5B-6041-BDCE-E8998454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975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2EBBB-9426-2340-82CA-ED11BFDC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Обнаружение мошенничества</a:t>
            </a:r>
            <a:endParaRPr lang="en-US" dirty="0">
              <a:effectLst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F4EF1-EC33-654F-A805-E8FB3E65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	 Алгоритм можно использовать с любым набором слов, например с именами поставщиков. Поскольку ввод осуществляется вручную по своей природе, существует риск ввода ложного поставщика. Сотрудник-мошенник может указать одного реального поставщика, такого как "</a:t>
            </a:r>
            <a:r>
              <a:rPr lang="en-US" dirty="0"/>
              <a:t>Rich Heir Estate Services", </a:t>
            </a:r>
            <a:r>
              <a:rPr lang="ru-RU" dirty="0"/>
              <a:t>а не ложного поставщика "</a:t>
            </a:r>
            <a:r>
              <a:rPr lang="en-US" dirty="0"/>
              <a:t>Rich Hier State Services". </a:t>
            </a:r>
            <a:r>
              <a:rPr lang="ru-RU" dirty="0"/>
              <a:t>Затем мошенник создает фальшивый банковский счет и отправляет чеки компании реальному поставщику и ложному поставщику. Алгоритм Дамерау – Левенштейна обнаружит переставленную и пропущенную букву и привлечет внимание проверяющего на предмет мошенничества.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51E58A-7E5B-6041-BDCE-E8998454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341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2EBBB-9426-2340-82CA-ED11BFDC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Описание</a:t>
            </a:r>
            <a:r>
              <a:rPr lang="ru-RU" b="1" dirty="0"/>
              <a:t> </a:t>
            </a:r>
            <a:r>
              <a:rPr lang="ru-RU" dirty="0"/>
              <a:t>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F4EF1-EC33-654F-A805-E8FB3E65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3697"/>
            <a:ext cx="9905999" cy="46140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sz="1800" dirty="0"/>
              <a:t>	</a:t>
            </a:r>
            <a:r>
              <a:rPr lang="ru-RU" sz="1800" dirty="0"/>
              <a:t> Для поиска расстояния Дамерау-Левенштейна, используют алгоритм в котором необходимо заполнить матрицу </a:t>
            </a:r>
            <a:r>
              <a:rPr lang="en-US" sz="1800" i="1" dirty="0"/>
              <a:t>D</a:t>
            </a:r>
            <a:r>
              <a:rPr lang="en-US" sz="1800" dirty="0"/>
              <a:t>, </a:t>
            </a:r>
            <a:r>
              <a:rPr lang="ru-RU" sz="1800" dirty="0"/>
              <a:t>размером </a:t>
            </a:r>
            <a:r>
              <a:rPr lang="en-US" sz="1800" i="1" dirty="0"/>
              <a:t>n + 1</a:t>
            </a:r>
            <a:r>
              <a:rPr lang="en-US" sz="1800" dirty="0"/>
              <a:t> </a:t>
            </a:r>
            <a:r>
              <a:rPr lang="ru-RU" sz="1800" dirty="0"/>
              <a:t>на </a:t>
            </a:r>
            <a:r>
              <a:rPr lang="en-US" sz="1800" i="1" dirty="0"/>
              <a:t>m + 1</a:t>
            </a:r>
            <a:r>
              <a:rPr lang="en-US" sz="1800" dirty="0"/>
              <a:t>, </a:t>
            </a:r>
            <a:r>
              <a:rPr lang="ru-RU" sz="1800" dirty="0"/>
              <a:t>где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i="1" dirty="0"/>
              <a:t>m</a:t>
            </a:r>
            <a:r>
              <a:rPr lang="en-US" sz="1800" dirty="0"/>
              <a:t> – </a:t>
            </a:r>
            <a:r>
              <a:rPr lang="ru-RU" sz="1800" dirty="0"/>
              <a:t>длины сравниваемых строк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i="1" dirty="0"/>
              <a:t>B</a:t>
            </a:r>
            <a:r>
              <a:rPr lang="en-US" sz="1800" dirty="0"/>
              <a:t>, </a:t>
            </a:r>
            <a:r>
              <a:rPr lang="ru-RU" sz="1800" dirty="0"/>
              <a:t>по следующим правилам:</a:t>
            </a:r>
            <a:endParaRPr lang="de-CH" sz="1800" dirty="0"/>
          </a:p>
          <a:p>
            <a:r>
              <a:rPr lang="en-US" sz="1800" i="1" dirty="0"/>
              <a:t> D</a:t>
            </a:r>
            <a:r>
              <a:rPr lang="en-US" sz="1800" i="1" baseline="-25000" dirty="0"/>
              <a:t>0,0</a:t>
            </a:r>
            <a:r>
              <a:rPr lang="en-US" sz="1800" i="1" dirty="0"/>
              <a:t> = 0</a:t>
            </a:r>
            <a:endParaRPr lang="en-US" sz="1800" dirty="0"/>
          </a:p>
          <a:p>
            <a:r>
              <a:rPr lang="en-US" sz="1800" i="1" dirty="0"/>
              <a:t>D</a:t>
            </a:r>
            <a:r>
              <a:rPr lang="en-US" sz="1800" i="1" baseline="-25000" dirty="0"/>
              <a:t>i,j</a:t>
            </a:r>
            <a:r>
              <a:rPr lang="en-US" sz="1800" i="1" dirty="0"/>
              <a:t> = </a:t>
            </a:r>
            <a:r>
              <a:rPr lang="ru-RU" sz="1800" i="1" dirty="0"/>
              <a:t>Минимальное из:</a:t>
            </a:r>
            <a:r>
              <a:rPr lang="ru-RU" sz="1800" dirty="0"/>
              <a:t> </a:t>
            </a:r>
          </a:p>
          <a:p>
            <a:pPr lvl="1"/>
            <a:r>
              <a:rPr lang="en-US" sz="1800" i="1" dirty="0"/>
              <a:t>D</a:t>
            </a:r>
            <a:r>
              <a:rPr lang="en-US" sz="1800" i="1" baseline="-25000" dirty="0"/>
              <a:t>i-1,j-1</a:t>
            </a:r>
            <a:r>
              <a:rPr lang="en-US" sz="1800" i="1" dirty="0"/>
              <a:t> + 0</a:t>
            </a:r>
            <a:r>
              <a:rPr lang="en-US" sz="1800" dirty="0"/>
              <a:t> (</a:t>
            </a:r>
            <a:r>
              <a:rPr lang="ru-RU" sz="1800" dirty="0"/>
              <a:t>символы одинаковые)</a:t>
            </a:r>
          </a:p>
          <a:p>
            <a:pPr lvl="1"/>
            <a:r>
              <a:rPr lang="en-US" sz="1800" i="1" dirty="0"/>
              <a:t>D</a:t>
            </a:r>
            <a:r>
              <a:rPr lang="en-US" sz="1800" i="1" baseline="-25000" dirty="0"/>
              <a:t>i,j-1</a:t>
            </a:r>
            <a:r>
              <a:rPr lang="en-US" sz="1800" i="1" dirty="0"/>
              <a:t> + w</a:t>
            </a:r>
            <a:r>
              <a:rPr lang="en-US" sz="1800" i="1" baseline="-25000" dirty="0"/>
              <a:t>delete</a:t>
            </a:r>
            <a:r>
              <a:rPr lang="en-US" sz="1800" dirty="0"/>
              <a:t> (</a:t>
            </a:r>
            <a:r>
              <a:rPr lang="ru-RU" sz="1800" dirty="0"/>
              <a:t>удаление символа)</a:t>
            </a:r>
          </a:p>
          <a:p>
            <a:pPr lvl="1"/>
            <a:r>
              <a:rPr lang="en-US" sz="1800" i="1" dirty="0"/>
              <a:t>D</a:t>
            </a:r>
            <a:r>
              <a:rPr lang="en-US" sz="1800" i="1" baseline="-25000" dirty="0"/>
              <a:t>i-1,j</a:t>
            </a:r>
            <a:r>
              <a:rPr lang="en-US" sz="1800" i="1" dirty="0"/>
              <a:t> + w</a:t>
            </a:r>
            <a:r>
              <a:rPr lang="en-US" sz="1800" i="1" baseline="-25000" dirty="0"/>
              <a:t>insert</a:t>
            </a:r>
            <a:r>
              <a:rPr lang="en-US" sz="1800" dirty="0"/>
              <a:t> (</a:t>
            </a:r>
            <a:r>
              <a:rPr lang="ru-RU" sz="1800" dirty="0"/>
              <a:t>вставка символа)</a:t>
            </a:r>
          </a:p>
          <a:p>
            <a:pPr lvl="1"/>
            <a:r>
              <a:rPr lang="en-US" sz="1800" i="1" dirty="0"/>
              <a:t>D</a:t>
            </a:r>
            <a:r>
              <a:rPr lang="en-US" sz="1800" i="1" baseline="-25000" dirty="0"/>
              <a:t>i-1,j-1</a:t>
            </a:r>
            <a:r>
              <a:rPr lang="en-US" sz="1800" i="1" dirty="0"/>
              <a:t> + w</a:t>
            </a:r>
            <a:r>
              <a:rPr lang="en-US" sz="1800" i="1" baseline="-25000" dirty="0"/>
              <a:t>replace</a:t>
            </a:r>
            <a:r>
              <a:rPr lang="en-US" sz="1800" dirty="0"/>
              <a:t> (</a:t>
            </a:r>
            <a:r>
              <a:rPr lang="ru-RU" sz="1800" dirty="0"/>
              <a:t>замена символа)</a:t>
            </a:r>
          </a:p>
          <a:p>
            <a:pPr lvl="1"/>
            <a:r>
              <a:rPr lang="en-US" sz="1800" i="1" dirty="0"/>
              <a:t>D</a:t>
            </a:r>
            <a:r>
              <a:rPr lang="en-US" sz="1800" i="1" baseline="-25000" dirty="0"/>
              <a:t>i-2,j-2</a:t>
            </a:r>
            <a:r>
              <a:rPr lang="en-US" sz="1800" i="1" dirty="0"/>
              <a:t> + w</a:t>
            </a:r>
            <a:r>
              <a:rPr lang="en-US" sz="1800" i="1" baseline="-25000" dirty="0"/>
              <a:t>transpose</a:t>
            </a:r>
            <a:r>
              <a:rPr lang="en-US" sz="1800" dirty="0"/>
              <a:t> (</a:t>
            </a:r>
            <a:r>
              <a:rPr lang="ru-RU" sz="1800" dirty="0"/>
              <a:t>перестановка символа)</a:t>
            </a:r>
          </a:p>
          <a:p>
            <a:r>
              <a:rPr lang="en-US" sz="1800" i="1" dirty="0"/>
              <a:t>w</a:t>
            </a:r>
            <a:r>
              <a:rPr lang="en-US" sz="1800" i="1" baseline="-25000" dirty="0"/>
              <a:t>delete</a:t>
            </a:r>
            <a:r>
              <a:rPr lang="en-US" sz="1800" i="1" dirty="0"/>
              <a:t>, w</a:t>
            </a:r>
            <a:r>
              <a:rPr lang="en-US" sz="1800" i="1" baseline="-25000" dirty="0"/>
              <a:t>insert</a:t>
            </a:r>
            <a:r>
              <a:rPr lang="en-US" sz="1800" i="1" dirty="0"/>
              <a:t>, w</a:t>
            </a:r>
            <a:r>
              <a:rPr lang="en-US" sz="1800" i="1" baseline="-25000" dirty="0"/>
              <a:t>replace</a:t>
            </a:r>
            <a:r>
              <a:rPr lang="en-US" sz="1800" i="1" dirty="0"/>
              <a:t>, w</a:t>
            </a:r>
            <a:r>
              <a:rPr lang="en-US" sz="1800" i="1" baseline="-25000" dirty="0"/>
              <a:t>transpose</a:t>
            </a:r>
            <a:r>
              <a:rPr lang="en-US" sz="1800" dirty="0"/>
              <a:t> – </a:t>
            </a:r>
            <a:r>
              <a:rPr lang="ru-RU" sz="1800" dirty="0"/>
              <a:t>цена или вес удаления, вставки, замены и перестановки символа.</a:t>
            </a:r>
          </a:p>
          <a:p>
            <a:r>
              <a:rPr lang="ru-RU" sz="1800" dirty="0"/>
              <a:t>При этом </a:t>
            </a:r>
            <a:r>
              <a:rPr lang="en-US" sz="1800" i="1" dirty="0"/>
              <a:t>D</a:t>
            </a:r>
            <a:r>
              <a:rPr lang="en-US" sz="1800" i="1" baseline="-25000" dirty="0"/>
              <a:t>n-1,m-1</a:t>
            </a:r>
            <a:r>
              <a:rPr lang="en-US" sz="1800" dirty="0"/>
              <a:t> – </a:t>
            </a:r>
            <a:r>
              <a:rPr lang="ru-RU" sz="1800" dirty="0"/>
              <a:t>содержит значение расстояния Дамерау-Левенштейна.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51E58A-7E5B-6041-BDCE-E8998454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597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2EBBB-9426-2340-82CA-ED11BFDC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ПСЕВдокод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F4EF1-EC33-654F-A805-E8FB3E65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2675"/>
            <a:ext cx="9905999" cy="465608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algorithm OSA-distance is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input: strings a[1..length(a)], b[1..length(b)]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output: distance, integer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let d[0..length(a), 0..length(b)] be a 2-d array of integers, dimensions length(a)+1, length(b)+1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	 // note that d is zero-indexed, while a and b are one-indexed.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for i := 0 to length(a) inclusive do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d[i, 0] := i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for j := 0 to length(b) inclusive do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d[0, j] := j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for i := 1 to length(a) inclusive do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for j := 1 to length(b) inclusive do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    if a[i] = b[j] then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        cost := 0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    else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        cost := 1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    d[i, j] := minimum(d[i-1, j] + 1,     // deletion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                       d[i, j-1] + 1,     // insertion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                       d[i-1, j-1] + cost)  // substitution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    if i &gt; 1 and j &gt; 1 and a[i] = b[j-1] and a[i-1] = b[j] then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        d[i, j] := minimum(d[i, j],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                               d[i-2, j-2] + 1)  // transposition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    return d[length(a), length(b)]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51E58A-7E5B-6041-BDCE-E8998454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4634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{7C8C3567-1DA4-AE4B-B644-A650C77B9598}tf10001122</Template>
  <TotalTime>54</TotalTime>
  <Words>785</Words>
  <Application>Microsoft Macintosh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Контур</vt:lpstr>
      <vt:lpstr>Расстояние  Дамерау-Левенштейна </vt:lpstr>
      <vt:lpstr>определение</vt:lpstr>
      <vt:lpstr>Отличие от расстояния Левенштейна </vt:lpstr>
      <vt:lpstr>работа Дамерау</vt:lpstr>
      <vt:lpstr>ДНК</vt:lpstr>
      <vt:lpstr>Обнаружение мошенничества</vt:lpstr>
      <vt:lpstr>Описание алгоритма</vt:lpstr>
      <vt:lpstr>ПСЕВдокод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Расстояние  Дамерау-Левенштейна </dc:title>
  <dc:creator>Microsoft Office User</dc:creator>
  <cp:lastModifiedBy>Microsoft Office User</cp:lastModifiedBy>
  <cp:revision>6</cp:revision>
  <dcterms:created xsi:type="dcterms:W3CDTF">2020-12-19T14:56:21Z</dcterms:created>
  <dcterms:modified xsi:type="dcterms:W3CDTF">2020-12-19T15:51:19Z</dcterms:modified>
</cp:coreProperties>
</file>