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65" r:id="rId3"/>
    <p:sldId id="267" r:id="rId4"/>
    <p:sldId id="258" r:id="rId5"/>
    <p:sldId id="266" r:id="rId6"/>
    <p:sldId id="259" r:id="rId7"/>
    <p:sldId id="260" r:id="rId8"/>
    <p:sldId id="268" r:id="rId9"/>
    <p:sldId id="269" r:id="rId10"/>
    <p:sldId id="261" r:id="rId11"/>
    <p:sldId id="262" r:id="rId12"/>
    <p:sldId id="264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28"/>
    <p:restoredTop sz="94789"/>
  </p:normalViewPr>
  <p:slideViewPr>
    <p:cSldViewPr snapToGrid="0" snapToObjects="1">
      <p:cViewPr varScale="1">
        <p:scale>
          <a:sx n="117" d="100"/>
          <a:sy n="117" d="100"/>
        </p:scale>
        <p:origin x="12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50A5F-06C5-574D-A3AD-9B8109EC25B6}" type="datetimeFigureOut">
              <a:rPr lang="en-US" smtClean="0"/>
              <a:t>3/1/21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64CE3-CF56-2D46-B05A-29D19B878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321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64CE3-CF56-2D46-B05A-29D19B8784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531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64CE3-CF56-2D46-B05A-29D19B8784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25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64CE3-CF56-2D46-B05A-29D19B8784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78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44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93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9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95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65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3/1/21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86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3/1/21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2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3/1/21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41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3/1/21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92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3/1/21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15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3/1/21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40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88AD6-A3BD-2D4B-9B4D-77B376F56745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78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07B1F-246D-EE46-9EA8-FF23AEE48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697" y="578070"/>
            <a:ext cx="8828689" cy="26778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Harmony: Model Checking Concurrent Programs without a Learning Curve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4835B-93BE-CB4F-8773-AC725A8CAC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Robbert</a:t>
            </a:r>
            <a:r>
              <a:rPr lang="en-US" dirty="0"/>
              <a:t> van </a:t>
            </a:r>
            <a:r>
              <a:rPr lang="en-US" dirty="0" err="1"/>
              <a:t>Renesse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71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EB64F-F069-944B-B6A7-84F416477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172"/>
            <a:ext cx="7886700" cy="748971"/>
          </a:xfrm>
        </p:spPr>
        <p:txBody>
          <a:bodyPr/>
          <a:lstStyle/>
          <a:p>
            <a:r>
              <a:rPr lang="en-US" dirty="0"/>
              <a:t>Visualizer/Animator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F2EC5C-5000-F64E-8032-5A7D2E266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70143"/>
            <a:ext cx="9144000" cy="531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322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295DB-8F02-EE43-9439-912A891C4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Visualizer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0D579-0F22-9744-BFBC-2859BE181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Stepping, </a:t>
            </a:r>
            <a:r>
              <a:rPr lang="en-US" i="1" dirty="0">
                <a:solidFill>
                  <a:srgbClr val="00B050"/>
                </a:solidFill>
              </a:rPr>
              <a:t>forwards and backwards</a:t>
            </a:r>
          </a:p>
          <a:p>
            <a:pPr lvl="1"/>
            <a:r>
              <a:rPr lang="en-US" dirty="0"/>
              <a:t>per bytecode instruction</a:t>
            </a:r>
          </a:p>
          <a:p>
            <a:pPr lvl="1"/>
            <a:r>
              <a:rPr lang="en-US" dirty="0"/>
              <a:t>per line of Harmony code</a:t>
            </a:r>
          </a:p>
          <a:p>
            <a:pPr lvl="1"/>
            <a:r>
              <a:rPr lang="en-US" dirty="0"/>
              <a:t>per context switch</a:t>
            </a:r>
          </a:p>
          <a:p>
            <a:r>
              <a:rPr lang="en-US" dirty="0">
                <a:solidFill>
                  <a:srgbClr val="00B050"/>
                </a:solidFill>
              </a:rPr>
              <a:t>Quick view of history that leads to bug</a:t>
            </a:r>
          </a:p>
          <a:p>
            <a:r>
              <a:rPr lang="en-US" dirty="0">
                <a:solidFill>
                  <a:srgbClr val="00B050"/>
                </a:solidFill>
              </a:rPr>
              <a:t>Detailed view of each thread in each state</a:t>
            </a:r>
          </a:p>
          <a:p>
            <a:pPr lvl="1"/>
            <a:r>
              <a:rPr lang="en-US" dirty="0"/>
              <a:t>stack trace</a:t>
            </a:r>
          </a:p>
          <a:p>
            <a:pPr lvl="1"/>
            <a:r>
              <a:rPr lang="en-US" dirty="0"/>
              <a:t>variables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797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0D6E-825C-5C4E-B114-4A28D143F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Text Book (135 pages)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E5B032-1C41-2F49-85DA-0CADE07D0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421" y="1390625"/>
            <a:ext cx="5647416" cy="533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810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E1886-C5E8-7146-B09B-BC7FB7700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experience (Fall 2020)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DADA8-E287-4A46-95C0-9783CEB0C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55080"/>
            <a:ext cx="7886700" cy="4351338"/>
          </a:xfrm>
        </p:spPr>
        <p:txBody>
          <a:bodyPr/>
          <a:lstStyle/>
          <a:p>
            <a:r>
              <a:rPr lang="en-US" dirty="0"/>
              <a:t>Integrated with Microsoft Visual Studio Code IDE</a:t>
            </a:r>
          </a:p>
          <a:p>
            <a:r>
              <a:rPr lang="en-US" dirty="0"/>
              <a:t>Students were able to use this immediately</a:t>
            </a:r>
          </a:p>
          <a:p>
            <a:r>
              <a:rPr lang="en-US" dirty="0"/>
              <a:t>Significantly better solutions to problems sets</a:t>
            </a:r>
          </a:p>
          <a:p>
            <a:r>
              <a:rPr lang="en-US" dirty="0"/>
              <a:t>Students still need to write the test programs</a:t>
            </a:r>
          </a:p>
          <a:p>
            <a:pPr lvl="1"/>
            <a:r>
              <a:rPr lang="en-US" dirty="0"/>
              <a:t>and add assertions and/or invariants</a:t>
            </a:r>
          </a:p>
          <a:p>
            <a:r>
              <a:rPr lang="en-US" dirty="0"/>
              <a:t>Solutions can be auto-graded</a:t>
            </a:r>
          </a:p>
          <a:p>
            <a:r>
              <a:rPr lang="en-US" dirty="0"/>
              <a:t>Easy to understand bug reports to students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13B8E6-409D-E041-B6D3-EA6A02E56D2B}"/>
              </a:ext>
            </a:extLst>
          </p:cNvPr>
          <p:cNvSpPr txBox="1"/>
          <p:nvPr/>
        </p:nvSpPr>
        <p:spPr>
          <a:xfrm>
            <a:off x="2341180" y="5675586"/>
            <a:ext cx="520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Book and code:   </a:t>
            </a:r>
            <a:r>
              <a:rPr lang="en-US" sz="2400" i="1" dirty="0" err="1">
                <a:solidFill>
                  <a:srgbClr val="FF0000"/>
                </a:solidFill>
              </a:rPr>
              <a:t>harmony.cs.cornell.edu</a:t>
            </a:r>
            <a:endParaRPr lang="en-US" sz="2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91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1C07B-1832-B740-BA68-841DE3E98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5A243-A665-4B48-B048-F7FA44C6D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290" y="1825625"/>
            <a:ext cx="8337331" cy="435133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 </a:t>
            </a:r>
            <a:r>
              <a:rPr lang="en-US" b="1" dirty="0">
                <a:solidFill>
                  <a:srgbClr val="FF0000"/>
                </a:solidFill>
              </a:rPr>
              <a:t>CS4410</a:t>
            </a:r>
            <a:r>
              <a:rPr lang="en-US" dirty="0">
                <a:solidFill>
                  <a:srgbClr val="FF0000"/>
                </a:solidFill>
              </a:rPr>
              <a:t>, most students were unable to solve most concurrency problems correctly</a:t>
            </a:r>
          </a:p>
          <a:p>
            <a:pPr lvl="1"/>
            <a:r>
              <a:rPr lang="en-US" dirty="0"/>
              <a:t>caused significant frustration because the students felt they had adequately tested their programs</a:t>
            </a:r>
          </a:p>
          <a:p>
            <a:r>
              <a:rPr lang="en-US" dirty="0">
                <a:solidFill>
                  <a:srgbClr val="FF0000"/>
                </a:solidFill>
              </a:rPr>
              <a:t>Teaching staff spent lots of time checking solutions visually and giving feedback to students</a:t>
            </a:r>
          </a:p>
          <a:p>
            <a:pPr lvl="1"/>
            <a:r>
              <a:rPr lang="en-US" dirty="0"/>
              <a:t>and also made plenty mistakes</a:t>
            </a:r>
          </a:p>
        </p:txBody>
      </p:sp>
    </p:spTree>
    <p:extLst>
      <p:ext uri="{BB962C8B-B14F-4D97-AF65-F5344CB8AC3E}">
        <p14:creationId xmlns:p14="http://schemas.microsoft.com/office/powerpoint/2010/main" val="3174912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1C07B-1832-B740-BA68-841DE3E98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5A243-A665-4B48-B048-F7FA44C6D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290" y="1825625"/>
            <a:ext cx="8337331" cy="435133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 </a:t>
            </a:r>
            <a:r>
              <a:rPr lang="en-US" b="1" dirty="0">
                <a:solidFill>
                  <a:srgbClr val="FF0000"/>
                </a:solidFill>
              </a:rPr>
              <a:t>CS4410</a:t>
            </a:r>
            <a:r>
              <a:rPr lang="en-US" dirty="0">
                <a:solidFill>
                  <a:srgbClr val="FF0000"/>
                </a:solidFill>
              </a:rPr>
              <a:t>, most students were unable to solve most concurrency problems correctly</a:t>
            </a:r>
          </a:p>
          <a:p>
            <a:pPr lvl="1"/>
            <a:r>
              <a:rPr lang="en-US" dirty="0"/>
              <a:t>caused significant frustration because the students felt they had adequately tested their programs</a:t>
            </a:r>
          </a:p>
          <a:p>
            <a:r>
              <a:rPr lang="en-US" dirty="0">
                <a:solidFill>
                  <a:srgbClr val="FF0000"/>
                </a:solidFill>
              </a:rPr>
              <a:t>Teaching staff spent lots of time checking solutions visually and giving feedback to students</a:t>
            </a:r>
          </a:p>
          <a:p>
            <a:pPr lvl="1"/>
            <a:r>
              <a:rPr lang="en-US" dirty="0"/>
              <a:t>and also made plenty mistakes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Why?</a:t>
            </a:r>
          </a:p>
          <a:p>
            <a:pPr lvl="1"/>
            <a:r>
              <a:rPr lang="en-US" i="1" dirty="0">
                <a:solidFill>
                  <a:srgbClr val="00B0F0"/>
                </a:solidFill>
              </a:rPr>
              <a:t>Concurrent programs are notoriously hard to test</a:t>
            </a:r>
          </a:p>
        </p:txBody>
      </p:sp>
    </p:spTree>
    <p:extLst>
      <p:ext uri="{BB962C8B-B14F-4D97-AF65-F5344CB8AC3E}">
        <p14:creationId xmlns:p14="http://schemas.microsoft.com/office/powerpoint/2010/main" val="4074465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81057-382A-9546-A738-375FADEC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025161"/>
          </a:xfrm>
        </p:spPr>
        <p:txBody>
          <a:bodyPr/>
          <a:lstStyle/>
          <a:p>
            <a:r>
              <a:rPr lang="en-US" dirty="0"/>
              <a:t>Model Checking to the rescue?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2AD67-B8AE-D146-8B39-F0375E9F1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79170"/>
            <a:ext cx="7886700" cy="4673984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Runs all possible executions, incl. any corner cases</a:t>
            </a:r>
          </a:p>
          <a:p>
            <a:r>
              <a:rPr lang="en-US" dirty="0">
                <a:solidFill>
                  <a:schemeClr val="accent6"/>
                </a:solidFill>
              </a:rPr>
              <a:t>Discovers easy to explain bugs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323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7BC725-A1C5-794B-86EC-B95F9C438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79618">
            <a:off x="449974" y="3067604"/>
            <a:ext cx="4506091" cy="256112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B20B48-8EBA-9141-A7EE-CCFC609DA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23316">
            <a:off x="3182138" y="3547683"/>
            <a:ext cx="5593109" cy="2756603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A81057-382A-9546-A738-375FADEC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025161"/>
          </a:xfrm>
        </p:spPr>
        <p:txBody>
          <a:bodyPr/>
          <a:lstStyle/>
          <a:p>
            <a:r>
              <a:rPr lang="en-US" dirty="0"/>
              <a:t>Model Checking to the rescue?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2AD67-B8AE-D146-8B39-F0375E9F1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79170"/>
            <a:ext cx="7886700" cy="4673984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Runs all possible executions, incl. any corner cases</a:t>
            </a:r>
          </a:p>
          <a:p>
            <a:r>
              <a:rPr lang="en-US" dirty="0">
                <a:solidFill>
                  <a:schemeClr val="accent6"/>
                </a:solidFill>
              </a:rPr>
              <a:t>Discovers easy to explain bugs</a:t>
            </a:r>
          </a:p>
          <a:p>
            <a:r>
              <a:rPr lang="en-US" i="1" dirty="0">
                <a:solidFill>
                  <a:srgbClr val="FF0000"/>
                </a:solidFill>
              </a:rPr>
              <a:t>But learning curve is steep: unfamiliar formalisms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2726FA-7390-8F43-A4D1-A695BF258E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3447" y="3178735"/>
            <a:ext cx="3012219" cy="3614663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C609AF-A249-DD41-8338-05177A83DFB7}"/>
              </a:ext>
            </a:extLst>
          </p:cNvPr>
          <p:cNvSpPr txBox="1"/>
          <p:nvPr/>
        </p:nvSpPr>
        <p:spPr>
          <a:xfrm rot="21325805">
            <a:off x="358253" y="2894375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7C65F9-7B34-4C45-AF57-049B1973A3C8}"/>
              </a:ext>
            </a:extLst>
          </p:cNvPr>
          <p:cNvSpPr txBox="1"/>
          <p:nvPr/>
        </p:nvSpPr>
        <p:spPr>
          <a:xfrm rot="492139">
            <a:off x="2923692" y="5978738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PlusCal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A54340-9DEF-CD4D-9D99-D49B832AA7EA}"/>
              </a:ext>
            </a:extLst>
          </p:cNvPr>
          <p:cNvSpPr txBox="1"/>
          <p:nvPr/>
        </p:nvSpPr>
        <p:spPr>
          <a:xfrm>
            <a:off x="8412541" y="2791457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TLA+</a:t>
            </a:r>
          </a:p>
        </p:txBody>
      </p:sp>
    </p:spTree>
    <p:extLst>
      <p:ext uri="{BB962C8B-B14F-4D97-AF65-F5344CB8AC3E}">
        <p14:creationId xmlns:p14="http://schemas.microsoft.com/office/powerpoint/2010/main" val="617369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34985-FB6F-FF41-9E11-80A23235D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</a:t>
            </a:r>
            <a:r>
              <a:rPr lang="en-US" i="1" dirty="0"/>
              <a:t>Harmony</a:t>
            </a:r>
            <a:r>
              <a:rPr lang="en-US" dirty="0"/>
              <a:t>, a Python dialect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29FD53A-1A7C-3E43-87E0-683E0E5D5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312816"/>
              </p:ext>
            </p:extLst>
          </p:nvPr>
        </p:nvGraphicFramePr>
        <p:xfrm>
          <a:off x="1024759" y="1554480"/>
          <a:ext cx="7211916" cy="3749040"/>
        </p:xfrm>
        <a:graphic>
          <a:graphicData uri="http://schemas.openxmlformats.org/drawingml/2006/table">
            <a:tbl>
              <a:tblPr/>
              <a:tblGrid>
                <a:gridCol w="7211916">
                  <a:extLst>
                    <a:ext uri="{9D8B030D-6E8A-4147-A177-3AD203B41FA5}">
                      <a16:colId xmlns:a16="http://schemas.microsoft.com/office/drawing/2014/main" val="1237234304"/>
                    </a:ext>
                  </a:extLst>
                </a:gridCol>
              </a:tblGrid>
              <a:tr h="3270211">
                <a:tc>
                  <a:txBody>
                    <a:bodyPr/>
                    <a:lstStyle/>
                    <a:p>
                      <a:r>
                        <a:rPr lang="en-US" i="1" dirty="0"/>
                        <a:t>flags</a:t>
                      </a:r>
                      <a:r>
                        <a:rPr lang="en-US" dirty="0"/>
                        <a:t> = [ </a:t>
                      </a:r>
                      <a:r>
                        <a:rPr lang="en-US" b="1" dirty="0"/>
                        <a:t>False</a:t>
                      </a:r>
                      <a:r>
                        <a:rPr lang="en-US" dirty="0"/>
                        <a:t>, </a:t>
                      </a:r>
                      <a:r>
                        <a:rPr lang="en-US" b="1" dirty="0"/>
                        <a:t>False</a:t>
                      </a:r>
                      <a:r>
                        <a:rPr lang="en-US" dirty="0"/>
                        <a:t> ]</a:t>
                      </a:r>
                    </a:p>
                    <a:p>
                      <a:r>
                        <a:rPr lang="en-US" i="1" dirty="0"/>
                        <a:t>turn</a:t>
                      </a:r>
                      <a:r>
                        <a:rPr lang="en-US" dirty="0"/>
                        <a:t> = 0</a:t>
                      </a:r>
                    </a:p>
                    <a:p>
                      <a:endParaRPr lang="en-US" sz="1000" dirty="0"/>
                    </a:p>
                    <a:p>
                      <a:r>
                        <a:rPr lang="en-US" b="1" dirty="0"/>
                        <a:t>def</a:t>
                      </a:r>
                      <a:r>
                        <a:rPr lang="en-US" dirty="0"/>
                        <a:t> process(</a:t>
                      </a:r>
                      <a:r>
                        <a:rPr lang="en-US" i="1" dirty="0"/>
                        <a:t>self</a:t>
                      </a:r>
                      <a:r>
                        <a:rPr lang="en-US" dirty="0"/>
                        <a:t>):</a:t>
                      </a:r>
                    </a:p>
                    <a:p>
                      <a:r>
                        <a:rPr lang="en-US" dirty="0"/>
                        <a:t>    </a:t>
                      </a:r>
                      <a:r>
                        <a:rPr lang="en-US" b="1" dirty="0"/>
                        <a:t>while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True</a:t>
                      </a:r>
                      <a:r>
                        <a:rPr lang="en-US" dirty="0"/>
                        <a:t>:</a:t>
                      </a:r>
                    </a:p>
                    <a:p>
                      <a:r>
                        <a:rPr lang="en-US" i="1" dirty="0"/>
                        <a:t>        flags</a:t>
                      </a:r>
                      <a:r>
                        <a:rPr lang="en-US" dirty="0"/>
                        <a:t>[</a:t>
                      </a:r>
                      <a:r>
                        <a:rPr lang="en-US" i="1" dirty="0"/>
                        <a:t>self</a:t>
                      </a:r>
                      <a:r>
                        <a:rPr lang="en-US" dirty="0"/>
                        <a:t>] = </a:t>
                      </a:r>
                      <a:r>
                        <a:rPr lang="en-US" b="1" dirty="0"/>
                        <a:t>True</a:t>
                      </a:r>
                      <a:endParaRPr lang="en-US" dirty="0"/>
                    </a:p>
                    <a:p>
                      <a:r>
                        <a:rPr lang="en-US" dirty="0"/>
                        <a:t>        </a:t>
                      </a:r>
                      <a:r>
                        <a:rPr lang="en-US" i="1" dirty="0"/>
                        <a:t>turn</a:t>
                      </a:r>
                      <a:r>
                        <a:rPr lang="en-US" dirty="0"/>
                        <a:t> = 1 - </a:t>
                      </a:r>
                      <a:r>
                        <a:rPr lang="en-US" i="1" dirty="0"/>
                        <a:t>self</a:t>
                      </a:r>
                      <a:endParaRPr lang="en-US" dirty="0"/>
                    </a:p>
                    <a:p>
                      <a:r>
                        <a:rPr lang="en-US" dirty="0"/>
                        <a:t>        </a:t>
                      </a:r>
                      <a:r>
                        <a:rPr lang="en-US" b="1" dirty="0"/>
                        <a:t>while</a:t>
                      </a:r>
                      <a:r>
                        <a:rPr lang="en-US" dirty="0"/>
                        <a:t> </a:t>
                      </a:r>
                      <a:r>
                        <a:rPr lang="en-US" i="1" dirty="0"/>
                        <a:t>flags</a:t>
                      </a:r>
                      <a:r>
                        <a:rPr lang="en-US" dirty="0"/>
                        <a:t>[1 - </a:t>
                      </a:r>
                      <a:r>
                        <a:rPr lang="en-US" i="1" dirty="0"/>
                        <a:t>self</a:t>
                      </a:r>
                      <a:r>
                        <a:rPr lang="en-US" dirty="0"/>
                        <a:t>] </a:t>
                      </a:r>
                      <a:r>
                        <a:rPr lang="en-US" b="1" dirty="0"/>
                        <a:t>and</a:t>
                      </a:r>
                      <a:r>
                        <a:rPr lang="en-US" dirty="0"/>
                        <a:t> (</a:t>
                      </a:r>
                      <a:r>
                        <a:rPr lang="en-US" i="1" dirty="0"/>
                        <a:t>turn</a:t>
                      </a:r>
                      <a:r>
                        <a:rPr lang="en-US" dirty="0"/>
                        <a:t> == (1 - </a:t>
                      </a:r>
                      <a:r>
                        <a:rPr lang="en-US" i="1" dirty="0"/>
                        <a:t>self</a:t>
                      </a:r>
                      <a:r>
                        <a:rPr lang="en-US" dirty="0"/>
                        <a:t>)): </a:t>
                      </a:r>
                      <a:r>
                        <a:rPr lang="en-US" b="1" dirty="0"/>
                        <a:t>pass</a:t>
                      </a:r>
                      <a:endParaRPr lang="en-US" dirty="0"/>
                    </a:p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        @cs: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pass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i="1" dirty="0"/>
                        <a:t>        flags</a:t>
                      </a:r>
                      <a:r>
                        <a:rPr lang="en-US" dirty="0"/>
                        <a:t>[</a:t>
                      </a:r>
                      <a:r>
                        <a:rPr lang="en-US" i="1" dirty="0"/>
                        <a:t>self</a:t>
                      </a:r>
                      <a:r>
                        <a:rPr lang="en-US" dirty="0"/>
                        <a:t>] = </a:t>
                      </a:r>
                      <a:r>
                        <a:rPr lang="en-US" b="1" dirty="0"/>
                        <a:t>False</a:t>
                      </a:r>
                      <a:endParaRPr lang="en-US" dirty="0"/>
                    </a:p>
                    <a:p>
                      <a:endParaRPr lang="en-US" sz="800" dirty="0"/>
                    </a:p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spawn</a:t>
                      </a:r>
                      <a:r>
                        <a:rPr lang="en-US" dirty="0"/>
                        <a:t> process(0)</a:t>
                      </a:r>
                    </a:p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spawn</a:t>
                      </a:r>
                      <a:r>
                        <a:rPr lang="en-US" dirty="0"/>
                        <a:t> process(1)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0616235"/>
                  </a:ext>
                </a:extLst>
              </a:tr>
              <a:tr h="3535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2322392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D8555589-A123-3642-81DE-8F36BF1C9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3270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964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D6CE8-7BAF-6542-A551-AC448AAB3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beyond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2BFF4-DFF8-AC43-BDA8-6BC6A73C7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421" y="1615418"/>
            <a:ext cx="8546881" cy="4877456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Modules </a:t>
            </a:r>
            <a:r>
              <a:rPr lang="en-US" i="1" dirty="0">
                <a:solidFill>
                  <a:srgbClr val="00B050"/>
                </a:solidFill>
              </a:rPr>
              <a:t>implemented in Harmony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/>
              <a:t>spinlocks, condition variables (both Mesa and Hoare), semaphores, synchronized queues, barrier synch, etc.</a:t>
            </a:r>
            <a:endParaRPr lang="en-US" i="1" dirty="0"/>
          </a:p>
          <a:p>
            <a:r>
              <a:rPr lang="en-US" dirty="0">
                <a:solidFill>
                  <a:srgbClr val="00B050"/>
                </a:solidFill>
              </a:rPr>
              <a:t>Atomic blocks</a:t>
            </a:r>
          </a:p>
          <a:p>
            <a:pPr lvl="1"/>
            <a:r>
              <a:rPr lang="en-US" dirty="0"/>
              <a:t>build your own interlock primitives</a:t>
            </a:r>
          </a:p>
          <a:p>
            <a:r>
              <a:rPr lang="en-US" dirty="0">
                <a:solidFill>
                  <a:srgbClr val="00B050"/>
                </a:solidFill>
              </a:rPr>
              <a:t>Continuations</a:t>
            </a:r>
          </a:p>
          <a:p>
            <a:pPr lvl="1"/>
            <a:r>
              <a:rPr lang="en-US" dirty="0"/>
              <a:t>you can implement fork() yourself</a:t>
            </a:r>
          </a:p>
          <a:p>
            <a:r>
              <a:rPr lang="en-US" dirty="0">
                <a:solidFill>
                  <a:srgbClr val="00B050"/>
                </a:solidFill>
              </a:rPr>
              <a:t>Invariant statements</a:t>
            </a:r>
          </a:p>
          <a:p>
            <a:pPr lvl="1"/>
            <a:r>
              <a:rPr lang="en-US" dirty="0"/>
              <a:t>predicates checked in every state</a:t>
            </a:r>
          </a:p>
          <a:p>
            <a:r>
              <a:rPr lang="en-US" dirty="0">
                <a:solidFill>
                  <a:srgbClr val="00B050"/>
                </a:solidFill>
              </a:rPr>
              <a:t>Liveness checking</a:t>
            </a:r>
          </a:p>
          <a:p>
            <a:pPr lvl="1"/>
            <a:r>
              <a:rPr lang="en-US" dirty="0"/>
              <a:t>without temporal logic formalism</a:t>
            </a:r>
          </a:p>
          <a:p>
            <a:r>
              <a:rPr lang="en-US" dirty="0">
                <a:solidFill>
                  <a:srgbClr val="00B050"/>
                </a:solidFill>
              </a:rPr>
              <a:t>Interrupts</a:t>
            </a:r>
          </a:p>
          <a:p>
            <a:pPr lvl="1"/>
            <a:r>
              <a:rPr lang="en-US" dirty="0"/>
              <a:t>handling interrupts is hard too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9CC957-BF7F-F84C-8C7F-A7468510676B}"/>
              </a:ext>
            </a:extLst>
          </p:cNvPr>
          <p:cNvSpPr txBox="1"/>
          <p:nvPr/>
        </p:nvSpPr>
        <p:spPr>
          <a:xfrm>
            <a:off x="5742219" y="2622308"/>
            <a:ext cx="2773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atomic</a:t>
            </a:r>
            <a:r>
              <a:rPr lang="en-US" sz="2800" dirty="0"/>
              <a:t>: x, y = y, x;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E36FA8-9D89-6A4F-BCA8-CE3A9BF16E3D}"/>
              </a:ext>
            </a:extLst>
          </p:cNvPr>
          <p:cNvSpPr txBox="1"/>
          <p:nvPr/>
        </p:nvSpPr>
        <p:spPr>
          <a:xfrm>
            <a:off x="5742219" y="3993908"/>
            <a:ext cx="2875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invariant </a:t>
            </a:r>
            <a:r>
              <a:rPr lang="en-US" sz="2800" dirty="0"/>
              <a:t>1 &lt; x &lt; 5;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75088E-BE4E-5940-9C77-EE8E1D935449}"/>
              </a:ext>
            </a:extLst>
          </p:cNvPr>
          <p:cNvSpPr txBox="1"/>
          <p:nvPr/>
        </p:nvSpPr>
        <p:spPr>
          <a:xfrm>
            <a:off x="5742219" y="3315991"/>
            <a:ext cx="1933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stop </a:t>
            </a:r>
            <a:r>
              <a:rPr lang="en-US" sz="2800" dirty="0"/>
              <a:t>x; </a:t>
            </a:r>
            <a:r>
              <a:rPr lang="en-US" sz="2800" b="1" dirty="0"/>
              <a:t>go</a:t>
            </a:r>
            <a:r>
              <a:rPr lang="en-US" sz="2800" dirty="0"/>
              <a:t> x;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DF9FE2-C22E-9F4B-BD43-994897A296C1}"/>
              </a:ext>
            </a:extLst>
          </p:cNvPr>
          <p:cNvSpPr txBox="1"/>
          <p:nvPr/>
        </p:nvSpPr>
        <p:spPr>
          <a:xfrm>
            <a:off x="5742219" y="5554695"/>
            <a:ext cx="2319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trap </a:t>
            </a:r>
            <a:r>
              <a:rPr lang="en-US" sz="2800" dirty="0"/>
              <a:t>handler();</a:t>
            </a:r>
          </a:p>
        </p:txBody>
      </p:sp>
    </p:spTree>
    <p:extLst>
      <p:ext uri="{BB962C8B-B14F-4D97-AF65-F5344CB8AC3E}">
        <p14:creationId xmlns:p14="http://schemas.microsoft.com/office/powerpoint/2010/main" val="422056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378C4-E2E3-EB4D-8454-779A04DA6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 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417F6-57AA-A74F-AD7F-979812074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Safety properties</a:t>
            </a:r>
          </a:p>
          <a:p>
            <a:pPr lvl="1"/>
            <a:r>
              <a:rPr lang="en-US" dirty="0"/>
              <a:t>invariant violations, uninitialized variables, divide-by-zero, etc.</a:t>
            </a:r>
          </a:p>
          <a:p>
            <a:r>
              <a:rPr lang="en-US" dirty="0"/>
              <a:t>Liveness properties</a:t>
            </a:r>
          </a:p>
          <a:p>
            <a:pPr lvl="1"/>
            <a:r>
              <a:rPr lang="en-US" dirty="0"/>
              <a:t>non-termination</a:t>
            </a:r>
          </a:p>
          <a:p>
            <a:r>
              <a:rPr lang="en-US" dirty="0" err="1"/>
              <a:t>Hyperproperties</a:t>
            </a:r>
            <a:endParaRPr lang="en-US" dirty="0"/>
          </a:p>
          <a:p>
            <a:pPr lvl="1"/>
            <a:r>
              <a:rPr lang="en-US" dirty="0"/>
              <a:t>Busy Waiting</a:t>
            </a:r>
          </a:p>
          <a:p>
            <a:pPr lvl="1"/>
            <a:r>
              <a:rPr lang="en-US" dirty="0"/>
              <a:t>Data Races</a:t>
            </a:r>
          </a:p>
        </p:txBody>
      </p:sp>
    </p:spTree>
    <p:extLst>
      <p:ext uri="{BB962C8B-B14F-4D97-AF65-F5344CB8AC3E}">
        <p14:creationId xmlns:p14="http://schemas.microsoft.com/office/powerpoint/2010/main" val="3953587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BB318-A29E-C64E-86EC-96742B74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62162-CA8C-2E43-BF34-62407CF7A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Harmony found data race in concurrent queue implementation in a 25-year-old PODC paper with over 1300 citations</a:t>
            </a:r>
          </a:p>
          <a:p>
            <a:pPr lvl="1"/>
            <a:r>
              <a:rPr lang="en-US" dirty="0"/>
              <a:t>tacitly assumes sequentially consistent memory</a:t>
            </a:r>
          </a:p>
          <a:p>
            <a:pPr lvl="1"/>
            <a:r>
              <a:rPr lang="en-US" dirty="0"/>
              <a:t>online C, Java, … implementations I found are incorrect because of this issue</a:t>
            </a:r>
          </a:p>
        </p:txBody>
      </p:sp>
    </p:spTree>
    <p:extLst>
      <p:ext uri="{BB962C8B-B14F-4D97-AF65-F5344CB8AC3E}">
        <p14:creationId xmlns:p14="http://schemas.microsoft.com/office/powerpoint/2010/main" val="2575149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6095</TotalTime>
  <Words>515</Words>
  <Application>Microsoft Macintosh PowerPoint</Application>
  <PresentationFormat>On-screen Show (4:3)</PresentationFormat>
  <Paragraphs>92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Harmony: Model Checking Concurrent Programs without a Learning Curve</vt:lpstr>
      <vt:lpstr>What is the problem?</vt:lpstr>
      <vt:lpstr>What is the problem?</vt:lpstr>
      <vt:lpstr>Model Checking to the rescue?</vt:lpstr>
      <vt:lpstr>Model Checking to the rescue?</vt:lpstr>
      <vt:lpstr>Enter Harmony, a Python dialect</vt:lpstr>
      <vt:lpstr>Features beyond Python</vt:lpstr>
      <vt:lpstr>Correctness checking</vt:lpstr>
      <vt:lpstr>Success story</vt:lpstr>
      <vt:lpstr>Visualizer/Animator</vt:lpstr>
      <vt:lpstr>Visualizer features</vt:lpstr>
      <vt:lpstr>Free Text Book (135 pages)</vt:lpstr>
      <vt:lpstr>Early experience (Fall 2020)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Checking Concurrent Programs without the Learning Curve</dc:title>
  <dc:creator>Robbert van Renesse</dc:creator>
  <cp:lastModifiedBy>Robbert van Renesse</cp:lastModifiedBy>
  <cp:revision>32</cp:revision>
  <dcterms:created xsi:type="dcterms:W3CDTF">2021-01-22T19:32:01Z</dcterms:created>
  <dcterms:modified xsi:type="dcterms:W3CDTF">2021-03-03T14:14:10Z</dcterms:modified>
</cp:coreProperties>
</file>