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9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</a:t>
            </a:r>
            <a:r>
              <a:rPr lang="en-US"/>
              <a:t>(143 </a:t>
            </a:r>
            <a:r>
              <a:rPr lang="en-US" dirty="0"/>
              <a:t>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problems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816"/>
              </p:ext>
            </p:extLst>
          </p:nvPr>
        </p:nvGraphicFramePr>
        <p:xfrm>
          <a:off x="1024759" y="1554480"/>
          <a:ext cx="7211916" cy="374904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3270211">
                <a:tc>
                  <a:txBody>
                    <a:bodyPr/>
                    <a:lstStyle/>
                    <a:p>
                      <a:r>
                        <a:rPr lang="en-US" i="1" dirty="0"/>
                        <a:t>flags</a:t>
                      </a:r>
                      <a:r>
                        <a:rPr lang="en-US" dirty="0"/>
                        <a:t> = [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 ]</a:t>
                      </a:r>
                    </a:p>
                    <a:p>
                      <a:r>
                        <a:rPr lang="en-US" i="1" dirty="0"/>
                        <a:t>turn</a:t>
                      </a:r>
                      <a:r>
                        <a:rPr lang="en-US" dirty="0"/>
                        <a:t> = 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b="1" dirty="0"/>
                        <a:t>def</a:t>
                      </a:r>
                      <a:r>
                        <a:rPr lang="en-US" dirty="0"/>
                        <a:t> process(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True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 1 - </a:t>
                      </a:r>
                      <a:r>
                        <a:rPr lang="en-US" i="1" dirty="0"/>
                        <a:t>self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== (1 -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)): </a:t>
                      </a:r>
                      <a:r>
                        <a:rPr lang="en-US" b="1" dirty="0"/>
                        <a:t>pass</a:t>
                      </a:r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       @cs: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False</a:t>
                      </a:r>
                      <a:endParaRPr lang="en-US" dirty="0"/>
                    </a:p>
                    <a:p>
                      <a:endParaRPr lang="en-US" sz="800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process(0)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353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interlock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“Volatile” variables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408867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774494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785393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166594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 in concurrent queue implementation in a 25-year-old PODC paper with over 1300 citations</a:t>
            </a:r>
          </a:p>
          <a:p>
            <a:pPr lvl="1"/>
            <a:r>
              <a:rPr lang="en-US" dirty="0"/>
              <a:t>tacitly assumes sequentially consistent memory</a:t>
            </a:r>
          </a:p>
          <a:p>
            <a:pPr lvl="1"/>
            <a:r>
              <a:rPr lang="en-US" dirty="0"/>
              <a:t>online C/C++ implementations I found are incorrect because of this issue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7243</TotalTime>
  <Words>527</Words>
  <Application>Microsoft Macintosh PowerPoint</Application>
  <PresentationFormat>On-screen Show (4:3)</PresentationFormat>
  <Paragraphs>95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Features beyond Python</vt:lpstr>
      <vt:lpstr>Correctness checking</vt:lpstr>
      <vt:lpstr>Success story</vt:lpstr>
      <vt:lpstr>Visualizer/Animator</vt:lpstr>
      <vt:lpstr>Visualizer features</vt:lpstr>
      <vt:lpstr>Free Text Book (143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36</cp:revision>
  <dcterms:created xsi:type="dcterms:W3CDTF">2021-01-22T19:32:01Z</dcterms:created>
  <dcterms:modified xsi:type="dcterms:W3CDTF">2021-03-28T23:43:52Z</dcterms:modified>
</cp:coreProperties>
</file>