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267" r:id="rId4"/>
    <p:sldId id="258" r:id="rId5"/>
    <p:sldId id="266" r:id="rId6"/>
    <p:sldId id="259" r:id="rId7"/>
    <p:sldId id="260" r:id="rId8"/>
    <p:sldId id="268" r:id="rId9"/>
    <p:sldId id="269" r:id="rId10"/>
    <p:sldId id="261" r:id="rId11"/>
    <p:sldId id="262" r:id="rId12"/>
    <p:sldId id="264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1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0A5F-06C5-574D-A3AD-9B8109EC25B6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4CE3-CF56-2D46-B05A-29D19B87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2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9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8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4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9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8AD6-A3BD-2D4B-9B4D-77B376F56745}" type="datetimeFigureOut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7B1F-246D-EE46-9EA8-FF23AEE48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97" y="578070"/>
            <a:ext cx="8828689" cy="2677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Harmony: Model Checking Concurrent Programs without a Learning Curve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4835B-93BE-CB4F-8773-AC725A8CA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Robbert</a:t>
            </a:r>
            <a:r>
              <a:rPr lang="en-US" dirty="0"/>
              <a:t> van </a:t>
            </a:r>
            <a:r>
              <a:rPr lang="en-US" dirty="0" err="1"/>
              <a:t>Renesse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B64F-F069-944B-B6A7-84F41647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72"/>
            <a:ext cx="7886700" cy="748971"/>
          </a:xfrm>
        </p:spPr>
        <p:txBody>
          <a:bodyPr/>
          <a:lstStyle/>
          <a:p>
            <a:r>
              <a:rPr lang="en-US" dirty="0"/>
              <a:t>Visualizer/Animator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2EC5C-5000-F64E-8032-5A7D2E266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0143"/>
            <a:ext cx="9144000" cy="53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2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95DB-8F02-EE43-9439-912A891C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D579-0F22-9744-BFBC-2859BE18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Stepping, </a:t>
            </a:r>
            <a:r>
              <a:rPr lang="en-US" i="1" dirty="0">
                <a:solidFill>
                  <a:srgbClr val="00B050"/>
                </a:solidFill>
              </a:rPr>
              <a:t>forwards and backwards</a:t>
            </a:r>
          </a:p>
          <a:p>
            <a:pPr lvl="1"/>
            <a:r>
              <a:rPr lang="en-US" dirty="0"/>
              <a:t>per bytecode instruction</a:t>
            </a:r>
          </a:p>
          <a:p>
            <a:pPr lvl="1"/>
            <a:r>
              <a:rPr lang="en-US" dirty="0"/>
              <a:t>per line of Harmony code</a:t>
            </a:r>
          </a:p>
          <a:p>
            <a:pPr lvl="1"/>
            <a:r>
              <a:rPr lang="en-US" dirty="0"/>
              <a:t>per context switch</a:t>
            </a:r>
          </a:p>
          <a:p>
            <a:r>
              <a:rPr lang="en-US" dirty="0">
                <a:solidFill>
                  <a:srgbClr val="00B050"/>
                </a:solidFill>
              </a:rPr>
              <a:t>Quick view of history that leads to bug</a:t>
            </a:r>
          </a:p>
          <a:p>
            <a:r>
              <a:rPr lang="en-US" dirty="0">
                <a:solidFill>
                  <a:srgbClr val="00B050"/>
                </a:solidFill>
              </a:rPr>
              <a:t>Detailed view of each thread in each state</a:t>
            </a:r>
          </a:p>
          <a:p>
            <a:pPr lvl="1"/>
            <a:r>
              <a:rPr lang="en-US" dirty="0"/>
              <a:t>stack trace</a:t>
            </a:r>
          </a:p>
          <a:p>
            <a:pPr lvl="1"/>
            <a:r>
              <a:rPr lang="en-US" dirty="0"/>
              <a:t>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9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0D6E-825C-5C4E-B114-4A28D143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Text Book (143 pages)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5B032-1C41-2F49-85DA-0CADE07D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21" y="1390625"/>
            <a:ext cx="5647416" cy="53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1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1886-C5E8-7146-B09B-BC7FB770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experience</a:t>
            </a:r>
            <a:br>
              <a:rPr lang="en-US" dirty="0"/>
            </a:br>
            <a:r>
              <a:rPr lang="en-US" dirty="0"/>
              <a:t>(Fall 2020, Spring 2021)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ADA8-E287-4A46-95C0-9783CEB0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077618"/>
          </a:xfrm>
        </p:spPr>
        <p:txBody>
          <a:bodyPr/>
          <a:lstStyle/>
          <a:p>
            <a:r>
              <a:rPr lang="en-US" dirty="0"/>
              <a:t>Integrated with Microsoft Visual Studio Code IDE</a:t>
            </a:r>
          </a:p>
          <a:p>
            <a:r>
              <a:rPr lang="en-US" dirty="0"/>
              <a:t>A purely online IDE available running in the cloud</a:t>
            </a:r>
          </a:p>
          <a:p>
            <a:r>
              <a:rPr lang="en-US" dirty="0"/>
              <a:t>Students were able to use this immediately</a:t>
            </a:r>
          </a:p>
          <a:p>
            <a:r>
              <a:rPr lang="en-US" dirty="0"/>
              <a:t>Significantly better solutions to problem sets</a:t>
            </a:r>
          </a:p>
          <a:p>
            <a:r>
              <a:rPr lang="en-US" dirty="0"/>
              <a:t>Students still need to write the test programs</a:t>
            </a:r>
          </a:p>
          <a:p>
            <a:pPr lvl="1"/>
            <a:r>
              <a:rPr lang="en-US" dirty="0"/>
              <a:t>and add assertions and/or invariants</a:t>
            </a:r>
          </a:p>
          <a:p>
            <a:r>
              <a:rPr lang="en-US" dirty="0"/>
              <a:t>Solutions can be auto-graded</a:t>
            </a:r>
          </a:p>
          <a:p>
            <a:r>
              <a:rPr lang="en-US" dirty="0"/>
              <a:t>Understandable bug reports to students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3B8E6-409D-E041-B6D3-EA6A02E56D2B}"/>
              </a:ext>
            </a:extLst>
          </p:cNvPr>
          <p:cNvSpPr txBox="1"/>
          <p:nvPr/>
        </p:nvSpPr>
        <p:spPr>
          <a:xfrm>
            <a:off x="2907237" y="5906418"/>
            <a:ext cx="520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Book and code:   </a:t>
            </a:r>
            <a:r>
              <a:rPr lang="en-US" sz="2400" i="1" dirty="0" err="1">
                <a:solidFill>
                  <a:srgbClr val="FF0000"/>
                </a:solidFill>
              </a:rPr>
              <a:t>harmony.cs.cornell.edu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</p:txBody>
      </p:sp>
    </p:spTree>
    <p:extLst>
      <p:ext uri="{BB962C8B-B14F-4D97-AF65-F5344CB8AC3E}">
        <p14:creationId xmlns:p14="http://schemas.microsoft.com/office/powerpoint/2010/main" val="31749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Why?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Concurrent programs are notoriously hard to test</a:t>
            </a:r>
          </a:p>
        </p:txBody>
      </p:sp>
    </p:spTree>
    <p:extLst>
      <p:ext uri="{BB962C8B-B14F-4D97-AF65-F5344CB8AC3E}">
        <p14:creationId xmlns:p14="http://schemas.microsoft.com/office/powerpoint/2010/main" val="407446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7BC725-A1C5-794B-86EC-B95F9C43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9618">
            <a:off x="449974" y="3067604"/>
            <a:ext cx="4506091" cy="25611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20B48-8EBA-9141-A7EE-CCFC609DA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3316">
            <a:off x="3182138" y="3547683"/>
            <a:ext cx="5593109" cy="275660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r>
              <a:rPr lang="en-US" i="1" dirty="0">
                <a:solidFill>
                  <a:srgbClr val="FF0000"/>
                </a:solidFill>
              </a:rPr>
              <a:t>But learning curve is steep: unfamiliar formalisms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726FA-7390-8F43-A4D1-A695BF258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447" y="3178735"/>
            <a:ext cx="3012219" cy="36146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609AF-A249-DD41-8338-05177A83DFB7}"/>
              </a:ext>
            </a:extLst>
          </p:cNvPr>
          <p:cNvSpPr txBox="1"/>
          <p:nvPr/>
        </p:nvSpPr>
        <p:spPr>
          <a:xfrm rot="21325805">
            <a:off x="358253" y="289437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C65F9-7B34-4C45-AF57-049B1973A3C8}"/>
              </a:ext>
            </a:extLst>
          </p:cNvPr>
          <p:cNvSpPr txBox="1"/>
          <p:nvPr/>
        </p:nvSpPr>
        <p:spPr>
          <a:xfrm rot="492139">
            <a:off x="2923692" y="597873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PlusCal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54340-9DEF-CD4D-9D99-D49B832AA7EA}"/>
              </a:ext>
            </a:extLst>
          </p:cNvPr>
          <p:cNvSpPr txBox="1"/>
          <p:nvPr/>
        </p:nvSpPr>
        <p:spPr>
          <a:xfrm>
            <a:off x="8412541" y="279145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TLA+</a:t>
            </a:r>
          </a:p>
        </p:txBody>
      </p:sp>
    </p:spTree>
    <p:extLst>
      <p:ext uri="{BB962C8B-B14F-4D97-AF65-F5344CB8AC3E}">
        <p14:creationId xmlns:p14="http://schemas.microsoft.com/office/powerpoint/2010/main" val="61736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985-FB6F-FF41-9E11-80A23235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</a:t>
            </a:r>
            <a:r>
              <a:rPr lang="en-US" i="1" dirty="0"/>
              <a:t>Harmony</a:t>
            </a:r>
            <a:r>
              <a:rPr lang="en-US" dirty="0"/>
              <a:t>, a Python dialect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9FD53A-1A7C-3E43-87E0-683E0E5D5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00523"/>
              </p:ext>
            </p:extLst>
          </p:nvPr>
        </p:nvGraphicFramePr>
        <p:xfrm>
          <a:off x="1024759" y="1554480"/>
          <a:ext cx="7211916" cy="5532120"/>
        </p:xfrm>
        <a:graphic>
          <a:graphicData uri="http://schemas.openxmlformats.org/drawingml/2006/table">
            <a:tbl>
              <a:tblPr/>
              <a:tblGrid>
                <a:gridCol w="7211916">
                  <a:extLst>
                    <a:ext uri="{9D8B030D-6E8A-4147-A177-3AD203B41FA5}">
                      <a16:colId xmlns:a16="http://schemas.microsoft.com/office/drawing/2014/main" val="1237234304"/>
                    </a:ext>
                  </a:extLst>
                </a:gridCol>
              </a:tblGrid>
              <a:tr h="2463171">
                <a:tc>
                  <a:txBody>
                    <a:bodyPr/>
                    <a:lstStyle/>
                    <a:p>
                      <a:r>
                        <a:rPr lang="en-US" sz="2400" i="1" dirty="0"/>
                        <a:t>flags</a:t>
                      </a:r>
                      <a:r>
                        <a:rPr lang="en-US" sz="2400" dirty="0"/>
                        <a:t> = [ </a:t>
                      </a:r>
                      <a:r>
                        <a:rPr lang="en-US" sz="2400" b="1" dirty="0"/>
                        <a:t>False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b="1" dirty="0"/>
                        <a:t>False</a:t>
                      </a:r>
                      <a:r>
                        <a:rPr lang="en-US" sz="2400" dirty="0"/>
                        <a:t> ]</a:t>
                      </a:r>
                    </a:p>
                    <a:p>
                      <a:r>
                        <a:rPr lang="en-US" sz="2400" i="1" dirty="0"/>
                        <a:t>turn</a:t>
                      </a:r>
                      <a:r>
                        <a:rPr lang="en-US" sz="2400" dirty="0"/>
                        <a:t> = 0</a:t>
                      </a:r>
                    </a:p>
                    <a:p>
                      <a:endParaRPr lang="en-US" sz="1100" dirty="0"/>
                    </a:p>
                    <a:p>
                      <a:r>
                        <a:rPr lang="en-US" sz="2400" b="1" dirty="0"/>
                        <a:t>def</a:t>
                      </a:r>
                      <a:r>
                        <a:rPr lang="en-US" sz="2400" dirty="0"/>
                        <a:t> thread(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):</a:t>
                      </a:r>
                    </a:p>
                    <a:p>
                      <a:r>
                        <a:rPr lang="en-US" sz="2400" dirty="0"/>
                        <a:t>    </a:t>
                      </a:r>
                      <a:r>
                        <a:rPr lang="en-US" sz="2400" b="1" dirty="0"/>
                        <a:t>while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True</a:t>
                      </a:r>
                      <a:r>
                        <a:rPr lang="en-US" sz="2400" dirty="0"/>
                        <a:t>:</a:t>
                      </a:r>
                    </a:p>
                    <a:p>
                      <a:r>
                        <a:rPr lang="en-US" sz="2400" i="1" dirty="0"/>
                        <a:t>        flags</a:t>
                      </a:r>
                      <a:r>
                        <a:rPr lang="en-US" sz="2400" dirty="0"/>
                        <a:t>[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] = </a:t>
                      </a:r>
                      <a:r>
                        <a:rPr lang="en-US" sz="2400" b="1" dirty="0"/>
                        <a:t>True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        </a:t>
                      </a:r>
                      <a:r>
                        <a:rPr lang="en-US" sz="2400" i="1" dirty="0"/>
                        <a:t>turn</a:t>
                      </a:r>
                      <a:r>
                        <a:rPr lang="en-US" sz="2400" dirty="0"/>
                        <a:t> = 1 - </a:t>
                      </a:r>
                      <a:r>
                        <a:rPr lang="en-US" sz="2400" i="1" dirty="0"/>
                        <a:t>self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        </a:t>
                      </a:r>
                      <a:r>
                        <a:rPr lang="en-US" sz="2400" b="1" dirty="0"/>
                        <a:t>while</a:t>
                      </a:r>
                      <a:r>
                        <a:rPr lang="en-US" sz="2400" dirty="0"/>
                        <a:t> </a:t>
                      </a:r>
                      <a:r>
                        <a:rPr lang="en-US" sz="2400" i="1" dirty="0"/>
                        <a:t>flags</a:t>
                      </a:r>
                      <a:r>
                        <a:rPr lang="en-US" sz="2400" dirty="0"/>
                        <a:t>[1 - 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] </a:t>
                      </a:r>
                      <a:r>
                        <a:rPr lang="en-US" sz="2400" b="1" dirty="0"/>
                        <a:t>and</a:t>
                      </a:r>
                      <a:r>
                        <a:rPr lang="en-US" sz="2400" dirty="0"/>
                        <a:t> (</a:t>
                      </a:r>
                      <a:r>
                        <a:rPr lang="en-US" sz="2400" i="1" dirty="0"/>
                        <a:t>turn</a:t>
                      </a:r>
                      <a:r>
                        <a:rPr lang="en-US" sz="2400" dirty="0"/>
                        <a:t> == (1 - 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)):</a:t>
                      </a:r>
                    </a:p>
                    <a:p>
                      <a:r>
                        <a:rPr lang="en-US" sz="2400" b="1" dirty="0"/>
                        <a:t>             pass</a:t>
                      </a:r>
                      <a:endParaRPr lang="en-US" sz="2400" dirty="0"/>
                    </a:p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        pass    </a:t>
                      </a:r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# critical section</a:t>
                      </a:r>
                    </a:p>
                    <a:p>
                      <a:r>
                        <a:rPr lang="en-US" sz="2400" i="1" dirty="0"/>
                        <a:t>        flags</a:t>
                      </a:r>
                      <a:r>
                        <a:rPr lang="en-US" sz="2400" dirty="0"/>
                        <a:t>[</a:t>
                      </a:r>
                      <a:r>
                        <a:rPr lang="en-US" sz="2400" i="1" dirty="0"/>
                        <a:t>self</a:t>
                      </a:r>
                      <a:r>
                        <a:rPr lang="en-US" sz="2400" dirty="0"/>
                        <a:t>] = </a:t>
                      </a:r>
                      <a:r>
                        <a:rPr lang="en-US" sz="2400" b="1" dirty="0"/>
                        <a:t>False</a:t>
                      </a:r>
                      <a:endParaRPr lang="en-US" sz="2400" dirty="0"/>
                    </a:p>
                    <a:p>
                      <a:endParaRPr lang="en-US" sz="1000" dirty="0"/>
                    </a:p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sz="2400" dirty="0"/>
                        <a:t> thread(0)</a:t>
                      </a:r>
                    </a:p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sz="2400" dirty="0"/>
                        <a:t> thread(1)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16235"/>
                  </a:ext>
                </a:extLst>
              </a:tr>
              <a:tr h="2662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322392"/>
                  </a:ext>
                </a:extLst>
              </a:tr>
              <a:tr h="2662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18280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8555589-A123-3642-81DE-8F36BF1C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7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1A1F83-FDCA-BA4C-88DA-663A9F37F4DB}"/>
              </a:ext>
            </a:extLst>
          </p:cNvPr>
          <p:cNvSpPr txBox="1"/>
          <p:nvPr/>
        </p:nvSpPr>
        <p:spPr>
          <a:xfrm>
            <a:off x="6006585" y="6031209"/>
            <a:ext cx="2776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Peterson’s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20696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6CE8-7BAF-6542-A551-AC448AAB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beyond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BFF4-DFF8-AC43-BDA8-6BC6A73C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21" y="1615418"/>
            <a:ext cx="8546881" cy="487745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Modules </a:t>
            </a:r>
            <a:r>
              <a:rPr lang="en-US" i="1" dirty="0">
                <a:solidFill>
                  <a:srgbClr val="00B050"/>
                </a:solidFill>
              </a:rPr>
              <a:t>implemented in Harmony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spinlocks, condition variables (both Mesa and Hoare), semaphores, synchronized queues, barrier synch, etc.</a:t>
            </a:r>
            <a:endParaRPr lang="en-US" i="1" dirty="0"/>
          </a:p>
          <a:p>
            <a:r>
              <a:rPr lang="en-US" dirty="0">
                <a:solidFill>
                  <a:srgbClr val="00B050"/>
                </a:solidFill>
              </a:rPr>
              <a:t>Atomic blocks</a:t>
            </a:r>
          </a:p>
          <a:p>
            <a:pPr lvl="1"/>
            <a:r>
              <a:rPr lang="en-US" dirty="0"/>
              <a:t>build your own atomic primitives</a:t>
            </a:r>
          </a:p>
          <a:p>
            <a:r>
              <a:rPr lang="en-US" dirty="0">
                <a:solidFill>
                  <a:srgbClr val="00B050"/>
                </a:solidFill>
              </a:rPr>
              <a:t>“Volatile” variables</a:t>
            </a:r>
          </a:p>
          <a:p>
            <a:pPr lvl="1"/>
            <a:r>
              <a:rPr lang="en-US" dirty="0"/>
              <a:t>variables with sequential consistency</a:t>
            </a:r>
          </a:p>
          <a:p>
            <a:r>
              <a:rPr lang="en-US" dirty="0">
                <a:solidFill>
                  <a:srgbClr val="00B050"/>
                </a:solidFill>
              </a:rPr>
              <a:t>Continuations</a:t>
            </a:r>
          </a:p>
          <a:p>
            <a:pPr lvl="1"/>
            <a:r>
              <a:rPr lang="en-US" dirty="0"/>
              <a:t>you can implement fork() yourself</a:t>
            </a:r>
          </a:p>
          <a:p>
            <a:r>
              <a:rPr lang="en-US" dirty="0">
                <a:solidFill>
                  <a:srgbClr val="00B050"/>
                </a:solidFill>
              </a:rPr>
              <a:t>Invariant statements</a:t>
            </a:r>
          </a:p>
          <a:p>
            <a:pPr lvl="1"/>
            <a:r>
              <a:rPr lang="en-US" dirty="0"/>
              <a:t>predicates checked in every state</a:t>
            </a:r>
          </a:p>
          <a:p>
            <a:r>
              <a:rPr lang="en-US" dirty="0">
                <a:solidFill>
                  <a:srgbClr val="00B050"/>
                </a:solidFill>
              </a:rPr>
              <a:t>Liveness checking</a:t>
            </a:r>
          </a:p>
          <a:p>
            <a:pPr lvl="1"/>
            <a:r>
              <a:rPr lang="en-US" dirty="0"/>
              <a:t>without temporal logic formalism</a:t>
            </a:r>
          </a:p>
          <a:p>
            <a:r>
              <a:rPr lang="en-US" dirty="0">
                <a:solidFill>
                  <a:srgbClr val="00B050"/>
                </a:solidFill>
              </a:rPr>
              <a:t>Interrupts</a:t>
            </a:r>
          </a:p>
          <a:p>
            <a:pPr lvl="1"/>
            <a:r>
              <a:rPr lang="en-US" dirty="0"/>
              <a:t>handling interrupts is hard too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CC957-BF7F-F84C-8C7F-A7468510676B}"/>
              </a:ext>
            </a:extLst>
          </p:cNvPr>
          <p:cNvSpPr txBox="1"/>
          <p:nvPr/>
        </p:nvSpPr>
        <p:spPr>
          <a:xfrm>
            <a:off x="5742219" y="2622308"/>
            <a:ext cx="2773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atomic</a:t>
            </a:r>
            <a:r>
              <a:rPr lang="en-US" sz="2800" dirty="0"/>
              <a:t>: x, y = y, x;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36FA8-9D89-6A4F-BCA8-CE3A9BF16E3D}"/>
              </a:ext>
            </a:extLst>
          </p:cNvPr>
          <p:cNvSpPr txBox="1"/>
          <p:nvPr/>
        </p:nvSpPr>
        <p:spPr>
          <a:xfrm>
            <a:off x="5742219" y="4408867"/>
            <a:ext cx="287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invariant </a:t>
            </a:r>
            <a:r>
              <a:rPr lang="en-US" sz="2800" dirty="0"/>
              <a:t>1 &lt; x &lt;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5088E-BE4E-5940-9C77-EE8E1D935449}"/>
              </a:ext>
            </a:extLst>
          </p:cNvPr>
          <p:cNvSpPr txBox="1"/>
          <p:nvPr/>
        </p:nvSpPr>
        <p:spPr>
          <a:xfrm>
            <a:off x="5742219" y="3774494"/>
            <a:ext cx="1933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stop </a:t>
            </a:r>
            <a:r>
              <a:rPr lang="en-US" sz="2800" dirty="0"/>
              <a:t>x; </a:t>
            </a:r>
            <a:r>
              <a:rPr lang="en-US" sz="2800" b="1" dirty="0"/>
              <a:t>go</a:t>
            </a:r>
            <a:r>
              <a:rPr lang="en-US" sz="2800" dirty="0"/>
              <a:t> x;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F9FE2-C22E-9F4B-BD43-994897A296C1}"/>
              </a:ext>
            </a:extLst>
          </p:cNvPr>
          <p:cNvSpPr txBox="1"/>
          <p:nvPr/>
        </p:nvSpPr>
        <p:spPr>
          <a:xfrm>
            <a:off x="5742219" y="5785393"/>
            <a:ext cx="231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trap </a:t>
            </a:r>
            <a:r>
              <a:rPr lang="en-US" sz="2800" dirty="0"/>
              <a:t>handler();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798B0-0ACB-614B-82CB-EF6226708A0F}"/>
              </a:ext>
            </a:extLst>
          </p:cNvPr>
          <p:cNvSpPr txBox="1"/>
          <p:nvPr/>
        </p:nvSpPr>
        <p:spPr>
          <a:xfrm>
            <a:off x="5742219" y="3166594"/>
            <a:ext cx="2419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sequential </a:t>
            </a:r>
            <a:r>
              <a:rPr lang="en-US" sz="2800" dirty="0"/>
              <a:t>x, y;</a:t>
            </a:r>
          </a:p>
        </p:txBody>
      </p:sp>
    </p:spTree>
    <p:extLst>
      <p:ext uri="{BB962C8B-B14F-4D97-AF65-F5344CB8AC3E}">
        <p14:creationId xmlns:p14="http://schemas.microsoft.com/office/powerpoint/2010/main" val="42205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78C4-E2E3-EB4D-8454-779A04DA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17F6-57AA-A74F-AD7F-97981207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properties</a:t>
            </a:r>
          </a:p>
          <a:p>
            <a:pPr lvl="1"/>
            <a:r>
              <a:rPr lang="en-US" dirty="0"/>
              <a:t>invariant violations, uninitialized variables, divide-by-zero, etc.</a:t>
            </a:r>
          </a:p>
          <a:p>
            <a:r>
              <a:rPr lang="en-US" dirty="0"/>
              <a:t>Liveness properties</a:t>
            </a:r>
          </a:p>
          <a:p>
            <a:pPr lvl="1"/>
            <a:r>
              <a:rPr lang="en-US" dirty="0"/>
              <a:t>non-termination</a:t>
            </a:r>
          </a:p>
          <a:p>
            <a:r>
              <a:rPr lang="en-US" dirty="0" err="1"/>
              <a:t>Hyperproperties</a:t>
            </a:r>
            <a:endParaRPr lang="en-US" dirty="0"/>
          </a:p>
          <a:p>
            <a:pPr lvl="1"/>
            <a:r>
              <a:rPr lang="en-US" dirty="0"/>
              <a:t>Absence of Busy Waiting</a:t>
            </a:r>
          </a:p>
          <a:p>
            <a:pPr lvl="1"/>
            <a:r>
              <a:rPr lang="en-US" dirty="0"/>
              <a:t>Data Race Freedom</a:t>
            </a:r>
          </a:p>
          <a:p>
            <a:pPr lvl="1"/>
            <a:r>
              <a:rPr lang="en-US" dirty="0"/>
              <a:t>Linearizability</a:t>
            </a:r>
          </a:p>
          <a:p>
            <a:pPr lvl="2"/>
            <a:r>
              <a:rPr lang="en-US" dirty="0"/>
              <a:t>(requires annotating linearization points)</a:t>
            </a:r>
          </a:p>
        </p:txBody>
      </p:sp>
    </p:spTree>
    <p:extLst>
      <p:ext uri="{BB962C8B-B14F-4D97-AF65-F5344CB8AC3E}">
        <p14:creationId xmlns:p14="http://schemas.microsoft.com/office/powerpoint/2010/main" val="395358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B318-A29E-C64E-86EC-96742B74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2162-CA8C-2E43-BF34-62407CF7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Harmony found data race in both concurrent queue implementations in a 25-year-old PODC paper with over 1300 citations</a:t>
            </a:r>
          </a:p>
          <a:p>
            <a:pPr lvl="1"/>
            <a:r>
              <a:rPr lang="en-US" dirty="0"/>
              <a:t>tacitly assume sequentially consistent memory</a:t>
            </a:r>
          </a:p>
        </p:txBody>
      </p:sp>
    </p:spTree>
    <p:extLst>
      <p:ext uri="{BB962C8B-B14F-4D97-AF65-F5344CB8AC3E}">
        <p14:creationId xmlns:p14="http://schemas.microsoft.com/office/powerpoint/2010/main" val="257514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7636</TotalTime>
  <Words>538</Words>
  <Application>Microsoft Macintosh PowerPoint</Application>
  <PresentationFormat>On-screen Show (4:3)</PresentationFormat>
  <Paragraphs>99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Harmony: Model Checking Concurrent Programs without a Learning Curve</vt:lpstr>
      <vt:lpstr>What is the problem?</vt:lpstr>
      <vt:lpstr>What is the problem?</vt:lpstr>
      <vt:lpstr>Model Checking to the rescue?</vt:lpstr>
      <vt:lpstr>Model Checking to the rescue?</vt:lpstr>
      <vt:lpstr>Enter Harmony, a Python dialect</vt:lpstr>
      <vt:lpstr>Features beyond Python</vt:lpstr>
      <vt:lpstr>Correctness checking</vt:lpstr>
      <vt:lpstr>Success story</vt:lpstr>
      <vt:lpstr>Visualizer/Animator</vt:lpstr>
      <vt:lpstr>Visualizer features</vt:lpstr>
      <vt:lpstr>Free Text Book (143 pages)</vt:lpstr>
      <vt:lpstr>Early experience (Fall 2020, Spring 2021)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Concurrent Programs without the Learning Curve</dc:title>
  <dc:creator>Robbert van Renesse</dc:creator>
  <cp:lastModifiedBy>Robbert van Renesse</cp:lastModifiedBy>
  <cp:revision>39</cp:revision>
  <dcterms:created xsi:type="dcterms:W3CDTF">2021-01-22T19:32:01Z</dcterms:created>
  <dcterms:modified xsi:type="dcterms:W3CDTF">2021-04-05T13:48:39Z</dcterms:modified>
</cp:coreProperties>
</file>