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  <p:sldId id="271" r:id="rId14"/>
    <p:sldId id="272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r s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069"/>
    <a:srgbClr val="032A45"/>
    <a:srgbClr val="0980D1"/>
    <a:srgbClr val="030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3" autoAdjust="0"/>
    <p:restoredTop sz="96911" autoAdjust="0"/>
  </p:normalViewPr>
  <p:slideViewPr>
    <p:cSldViewPr snapToGrid="0">
      <p:cViewPr varScale="1">
        <p:scale>
          <a:sx n="83" d="100"/>
          <a:sy n="83" d="100"/>
        </p:scale>
        <p:origin x="20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96BE4-B554-4280-A50E-8BD0ECADEC6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AF57-ADD6-4391-9CE6-87A58E0E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5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0B188-CF69-4CE9-9E2D-925D69713D87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94D78-0509-4D2B-A856-C333C106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94D78-0509-4D2B-A856-C333C1061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5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נניח</a:t>
            </a:r>
            <a:r>
              <a:rPr lang="he-IL" baseline="0" dirty="0" smtClean="0"/>
              <a:t> כי גודל הקבצים הם מ-500 ק"ב עד 5 מ"ב</a:t>
            </a:r>
          </a:p>
          <a:p>
            <a:r>
              <a:rPr lang="he-IL" baseline="0" dirty="0" smtClean="0"/>
              <a:t>ונניח כי בקשה קטנה ניתן לבקש 100 פעמים ובקשה גדולה נאפשר 25 פעמים.</a:t>
            </a:r>
          </a:p>
          <a:p>
            <a:r>
              <a:rPr lang="he-IL" baseline="0" dirty="0" smtClean="0"/>
              <a:t>כעת מגיעה בקשה לקובץ השוקל 3 מ"ב.</a:t>
            </a:r>
          </a:p>
          <a:p>
            <a:r>
              <a:rPr lang="he-IL" baseline="0" dirty="0" smtClean="0"/>
              <a:t>השאלה כמה בקשות נאפשר לו?</a:t>
            </a:r>
          </a:p>
          <a:p>
            <a:r>
              <a:rPr lang="en-US" baseline="0" dirty="0" smtClean="0"/>
              <a:t>Y</a:t>
            </a:r>
            <a:r>
              <a:rPr lang="he-IL" baseline="0" dirty="0" smtClean="0"/>
              <a:t> =</a:t>
            </a:r>
            <a:r>
              <a:rPr lang="en-US" baseline="0" dirty="0" smtClean="0"/>
              <a:t> (</a:t>
            </a:r>
            <a:r>
              <a:rPr lang="he-IL" baseline="0" dirty="0" smtClean="0"/>
              <a:t>3000-500</a:t>
            </a:r>
            <a:r>
              <a:rPr lang="en-US" baseline="0" dirty="0" smtClean="0"/>
              <a:t>)/(</a:t>
            </a:r>
            <a:r>
              <a:rPr lang="he-IL" baseline="0" dirty="0" smtClean="0"/>
              <a:t>50</a:t>
            </a:r>
            <a:r>
              <a:rPr lang="en-US" baseline="0" dirty="0" smtClean="0"/>
              <a:t>00-500) = </a:t>
            </a:r>
            <a:r>
              <a:rPr lang="he-IL" baseline="0" dirty="0" smtClean="0"/>
              <a:t>2500/4500</a:t>
            </a:r>
            <a:r>
              <a:rPr lang="en-US" baseline="0" dirty="0" smtClean="0"/>
              <a:t>=</a:t>
            </a:r>
            <a:r>
              <a:rPr lang="he-IL" baseline="0" dirty="0" smtClean="0"/>
              <a:t>0.56</a:t>
            </a:r>
            <a:endParaRPr lang="en-US" baseline="0" dirty="0" smtClean="0"/>
          </a:p>
          <a:p>
            <a:r>
              <a:rPr lang="en-US" baseline="0" dirty="0" err="1" smtClean="0"/>
              <a:t>AnssRequest</a:t>
            </a:r>
            <a:r>
              <a:rPr lang="en-US" baseline="0" dirty="0" smtClean="0"/>
              <a:t> = 1</a:t>
            </a:r>
            <a:r>
              <a:rPr lang="he-IL" baseline="0" dirty="0" smtClean="0"/>
              <a:t>0</a:t>
            </a:r>
            <a:r>
              <a:rPr lang="en-US" baseline="0" dirty="0" smtClean="0"/>
              <a:t>0 – ((1</a:t>
            </a:r>
            <a:r>
              <a:rPr lang="he-IL" baseline="0" dirty="0" smtClean="0"/>
              <a:t>0</a:t>
            </a:r>
            <a:r>
              <a:rPr lang="en-US" baseline="0" dirty="0" smtClean="0"/>
              <a:t>0-</a:t>
            </a:r>
            <a:r>
              <a:rPr lang="he-IL" baseline="0" dirty="0" smtClean="0"/>
              <a:t>25</a:t>
            </a:r>
            <a:r>
              <a:rPr lang="en-US" baseline="0" dirty="0" smtClean="0"/>
              <a:t>)*</a:t>
            </a:r>
            <a:r>
              <a:rPr lang="he-IL" baseline="0" dirty="0" smtClean="0"/>
              <a:t>0.56</a:t>
            </a:r>
            <a:r>
              <a:rPr lang="en-US" baseline="0" dirty="0" smtClean="0"/>
              <a:t>) = </a:t>
            </a:r>
            <a:r>
              <a:rPr lang="he-IL" baseline="0" dirty="0" smtClean="0"/>
              <a:t>100-75</a:t>
            </a:r>
            <a:r>
              <a:rPr lang="en-US" baseline="0" dirty="0" smtClean="0"/>
              <a:t>*0.56 =58</a:t>
            </a:r>
          </a:p>
          <a:p>
            <a:r>
              <a:rPr lang="he-IL" baseline="0" dirty="0" smtClean="0"/>
              <a:t>נקבל סה"כ 58 בקשות.</a:t>
            </a:r>
          </a:p>
          <a:p>
            <a:endParaRPr lang="he-IL" baseline="0" dirty="0" smtClean="0"/>
          </a:p>
          <a:p>
            <a:r>
              <a:rPr lang="he-IL" baseline="0" smtClean="0"/>
              <a:t>חצי = 2250 = 62</a:t>
            </a:r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94D78-0509-4D2B-A856-C333C10616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3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94D78-0509-4D2B-A856-C333C10616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DE8A-57A9-4ED1-947C-3496DEC5E2EA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F778-FAAA-4D27-965E-646F524B85B8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C72E-D50D-4E21-8818-01797C3B7B53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5E98-D06E-4860-A0E5-7E0392ED651F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34F-2A27-4C55-9A8B-EC88A6E1CF8A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858C-19B5-4241-B781-4A3801E9DEB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B43A-D8FF-4E8A-9744-5817C2A4C1F9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BD6-2F8B-41F5-90F5-38DD499DADC3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מלבן 29"/>
          <p:cNvSpPr/>
          <p:nvPr userDrawn="1"/>
        </p:nvSpPr>
        <p:spPr>
          <a:xfrm>
            <a:off x="-1890" y="0"/>
            <a:ext cx="1525890" cy="6858000"/>
          </a:xfrm>
          <a:prstGeom prst="rect">
            <a:avLst/>
          </a:prstGeom>
          <a:solidFill>
            <a:srgbClr val="2D5069">
              <a:alpha val="91765"/>
            </a:srgbClr>
          </a:solidFill>
        </p:spPr>
        <p:style>
          <a:lnRef idx="2">
            <a:schemeClr val="accent3">
              <a:shade val="50000"/>
            </a:schemeClr>
          </a:lnRef>
          <a:fillRef idx="1001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5514" y="6487604"/>
            <a:ext cx="1146283" cy="370396"/>
          </a:xfrm>
        </p:spPr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480" y="6487604"/>
            <a:ext cx="7619999" cy="365125"/>
          </a:xfrm>
        </p:spPr>
        <p:txBody>
          <a:bodyPr/>
          <a:lstStyle/>
          <a:p>
            <a:r>
              <a:rPr lang="en-US" dirty="0" smtClean="0"/>
              <a:t>DDoS Mitigation – </a:t>
            </a:r>
            <a:r>
              <a:rPr lang="en-US" dirty="0" err="1" smtClean="0"/>
              <a:t>Yinon</a:t>
            </a:r>
            <a:r>
              <a:rPr lang="en-US" dirty="0" smtClean="0"/>
              <a:t> Cohen and Maor Shabtay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8364" y="6500833"/>
            <a:ext cx="595993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מלבן מעוגל 31"/>
          <p:cNvSpPr/>
          <p:nvPr userDrawn="1"/>
        </p:nvSpPr>
        <p:spPr>
          <a:xfrm>
            <a:off x="89807" y="624110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</a:t>
            </a:r>
            <a:endParaRPr lang="en-US" sz="1100" u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מלבן מעוגל 32"/>
          <p:cNvSpPr/>
          <p:nvPr userDrawn="1"/>
        </p:nvSpPr>
        <p:spPr>
          <a:xfrm>
            <a:off x="89807" y="1082670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DoS and DDoS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4" name="תמונה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28" y="0"/>
            <a:ext cx="3552972" cy="716463"/>
          </a:xfrm>
          <a:prstGeom prst="rect">
            <a:avLst/>
          </a:prstGeom>
        </p:spPr>
      </p:pic>
      <p:sp>
        <p:nvSpPr>
          <p:cNvPr id="35" name="מלבן מעוגל 34"/>
          <p:cNvSpPr/>
          <p:nvPr userDrawn="1"/>
        </p:nvSpPr>
        <p:spPr>
          <a:xfrm>
            <a:off x="89807" y="1541230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Innovations</a:t>
            </a:r>
            <a:endParaRPr lang="en-US" sz="11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מלבן מעוגל 35"/>
          <p:cNvSpPr/>
          <p:nvPr userDrawn="1"/>
        </p:nvSpPr>
        <p:spPr>
          <a:xfrm>
            <a:off x="89807" y="1999790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Difficulties</a:t>
            </a:r>
            <a:endParaRPr lang="en-US" sz="11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מלבן מעוגל 36"/>
          <p:cNvSpPr/>
          <p:nvPr userDrawn="1"/>
        </p:nvSpPr>
        <p:spPr>
          <a:xfrm>
            <a:off x="89806" y="2458350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Mitigation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38" name="מלבן מעוגל 37"/>
          <p:cNvSpPr/>
          <p:nvPr userDrawn="1"/>
        </p:nvSpPr>
        <p:spPr>
          <a:xfrm>
            <a:off x="107572" y="2918726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Algorithms</a:t>
            </a:r>
            <a:endParaRPr lang="en-US" sz="11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מלבן מעוגל 38"/>
          <p:cNvSpPr/>
          <p:nvPr userDrawn="1"/>
        </p:nvSpPr>
        <p:spPr>
          <a:xfrm>
            <a:off x="107572" y="3377286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</a:t>
            </a:r>
            <a:endParaRPr lang="en-US" sz="11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מלבן מעוגל 41"/>
          <p:cNvSpPr/>
          <p:nvPr userDrawn="1"/>
        </p:nvSpPr>
        <p:spPr>
          <a:xfrm>
            <a:off x="107572" y="3834030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Experiments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43" name="מלבן מעוגל 42"/>
          <p:cNvSpPr/>
          <p:nvPr userDrawn="1"/>
        </p:nvSpPr>
        <p:spPr>
          <a:xfrm>
            <a:off x="89805" y="4290774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Integration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44" name="מלבן מעוגל 43"/>
          <p:cNvSpPr/>
          <p:nvPr userDrawn="1"/>
        </p:nvSpPr>
        <p:spPr>
          <a:xfrm>
            <a:off x="89804" y="4745220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45" name="מלבן מעוגל 44"/>
          <p:cNvSpPr/>
          <p:nvPr userDrawn="1"/>
        </p:nvSpPr>
        <p:spPr>
          <a:xfrm>
            <a:off x="107572" y="5198508"/>
            <a:ext cx="1330779" cy="36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work</a:t>
            </a:r>
            <a:endParaRPr lang="en-US" sz="11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B3BE-4D90-46A7-8CD4-0870A688C311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D29F-2C2A-4DD4-9034-3E20FA68EEDF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B65D-0B8E-4E43-BDBD-3E0D1DDE2502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C8EE-B309-4D9D-927D-0C4BC94BD782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7359-9E45-45B1-9216-9C59C7E03B59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DA3A-2E8F-454D-A676-6B04DDE7743A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740C-B208-49D8-BF99-1A05A7383AC5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F335-EA0A-462F-BFB3-B7CB1ADFB559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89211" y="3008870"/>
            <a:ext cx="8915399" cy="1398373"/>
          </a:xfrm>
        </p:spPr>
        <p:txBody>
          <a:bodyPr/>
          <a:lstStyle/>
          <a:p>
            <a:r>
              <a:rPr lang="en-US" dirty="0" smtClean="0"/>
              <a:t>DDoS Mitigation	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89212" y="4727951"/>
            <a:ext cx="8915399" cy="1985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Yinon</a:t>
            </a:r>
            <a:r>
              <a:rPr lang="en-US" dirty="0" smtClean="0"/>
              <a:t> Cohen and Maor Shabtay</a:t>
            </a:r>
          </a:p>
          <a:p>
            <a:r>
              <a:rPr lang="en-US" dirty="0"/>
              <a:t>Advisor: Dr. Amit </a:t>
            </a:r>
            <a:r>
              <a:rPr lang="en-US" dirty="0" err="1" smtClean="0"/>
              <a:t>Dvir</a:t>
            </a:r>
            <a:endParaRPr lang="en-US" dirty="0" smtClean="0"/>
          </a:p>
          <a:p>
            <a:r>
              <a:rPr lang="en-US" dirty="0"/>
              <a:t>September 2018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28" y="57894"/>
            <a:ext cx="3552972" cy="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>
            <a:off x="1503827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/>
              <a:t>Handle </a:t>
            </a:r>
            <a:r>
              <a:rPr lang="en-US" sz="2800" dirty="0" smtClean="0"/>
              <a:t>request</a:t>
            </a:r>
            <a:endParaRPr lang="en-US" sz="28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46" y="640445"/>
            <a:ext cx="6362700" cy="4019550"/>
          </a:xfrm>
          <a:prstGeom prst="rect">
            <a:avLst/>
          </a:prstGeom>
        </p:spPr>
      </p:pic>
      <p:sp>
        <p:nvSpPr>
          <p:cNvPr id="7" name="כותרת 1"/>
          <p:cNvSpPr txBox="1">
            <a:spLocks/>
          </p:cNvSpPr>
          <p:nvPr/>
        </p:nvSpPr>
        <p:spPr>
          <a:xfrm>
            <a:off x="1503826" y="4769962"/>
            <a:ext cx="8911687" cy="1101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Intervals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46" y="5231299"/>
            <a:ext cx="3657600" cy="561975"/>
          </a:xfrm>
          <a:prstGeom prst="rect">
            <a:avLst/>
          </a:prstGeom>
        </p:spPr>
      </p:pic>
      <p:sp>
        <p:nvSpPr>
          <p:cNvPr id="11" name="מלבן מעוגל 10"/>
          <p:cNvSpPr/>
          <p:nvPr/>
        </p:nvSpPr>
        <p:spPr>
          <a:xfrm>
            <a:off x="102560" y="2909261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Algorithms</a:t>
            </a:r>
            <a:endParaRPr lang="en-US" sz="1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440294" y="36051"/>
            <a:ext cx="3499352" cy="1227142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CREATE</a:t>
            </a:r>
            <a:endParaRPr lang="en-US" sz="6600" b="1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762" y="5905619"/>
            <a:ext cx="2295238" cy="952381"/>
          </a:xfrm>
          <a:prstGeom prst="rect">
            <a:avLst/>
          </a:prstGeom>
        </p:spPr>
      </p:pic>
      <p:sp>
        <p:nvSpPr>
          <p:cNvPr id="9" name="מלבן מעוגל 8"/>
          <p:cNvSpPr/>
          <p:nvPr/>
        </p:nvSpPr>
        <p:spPr>
          <a:xfrm>
            <a:off x="102560" y="3361747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CREATE</a:t>
            </a:r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82" y="593412"/>
            <a:ext cx="6920780" cy="626458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2118717">
            <a:off x="3758819" y="2544759"/>
            <a:ext cx="2755210" cy="1068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8657" y="1812261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CDN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 rot="20036166">
            <a:off x="2835455" y="3932088"/>
            <a:ext cx="2755210" cy="1068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08860" y="3941623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01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4" y="408333"/>
            <a:ext cx="8911687" cy="128089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r="2371" b="3831"/>
          <a:stretch/>
        </p:blipFill>
        <p:spPr>
          <a:xfrm>
            <a:off x="1608364" y="1583703"/>
            <a:ext cx="4987144" cy="3704734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" r="1739" b="3809"/>
          <a:stretch/>
        </p:blipFill>
        <p:spPr>
          <a:xfrm>
            <a:off x="6872140" y="1583703"/>
            <a:ext cx="4976966" cy="3704734"/>
          </a:xfrm>
          <a:prstGeom prst="rect">
            <a:avLst/>
          </a:prstGeom>
        </p:spPr>
      </p:pic>
      <p:sp>
        <p:nvSpPr>
          <p:cNvPr id="8" name="מלבן מעוגל 7"/>
          <p:cNvSpPr/>
          <p:nvPr/>
        </p:nvSpPr>
        <p:spPr>
          <a:xfrm>
            <a:off x="102560" y="3832388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Experiments</a:t>
            </a:r>
            <a:endParaRPr lang="en-US" sz="1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4" y="426147"/>
            <a:ext cx="8911687" cy="1280890"/>
          </a:xfrm>
        </p:spPr>
        <p:txBody>
          <a:bodyPr/>
          <a:lstStyle/>
          <a:p>
            <a:r>
              <a:rPr lang="en-US" dirty="0" smtClean="0"/>
              <a:t>Integration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90607" y="1533524"/>
            <a:ext cx="9514394" cy="4595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</a:t>
            </a:r>
            <a:r>
              <a:rPr lang="en-US" sz="2000" dirty="0"/>
              <a:t>Tests = No </a:t>
            </a:r>
            <a:r>
              <a:rPr lang="en-US" sz="2000" dirty="0" smtClean="0"/>
              <a:t>System</a:t>
            </a:r>
          </a:p>
          <a:p>
            <a:r>
              <a:rPr lang="en-US" sz="2000" dirty="0" smtClean="0"/>
              <a:t>Our </a:t>
            </a:r>
            <a:r>
              <a:rPr lang="en-US" sz="2000" dirty="0"/>
              <a:t>project is manages by </a:t>
            </a:r>
            <a:r>
              <a:rPr lang="en-US" sz="2000" dirty="0" err="1"/>
              <a:t>Git</a:t>
            </a:r>
            <a:r>
              <a:rPr lang="en-US" sz="2000" dirty="0"/>
              <a:t>, and connected directly to Continuous Integration server.57 tests - </a:t>
            </a:r>
            <a:r>
              <a:rPr lang="en-US" sz="2000" b="1" dirty="0"/>
              <a:t>52 units and 5 integration tests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Lint </a:t>
            </a:r>
            <a:r>
              <a:rPr lang="en-US" sz="2000" dirty="0"/>
              <a:t>- </a:t>
            </a:r>
            <a:r>
              <a:rPr lang="en-US" sz="2000" b="1" dirty="0" err="1"/>
              <a:t>EsLint</a:t>
            </a:r>
            <a:r>
              <a:rPr lang="en-US" sz="2000" dirty="0"/>
              <a:t> - around 30 rules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Circle </a:t>
            </a:r>
            <a:r>
              <a:rPr lang="en-US" sz="2000" dirty="0" err="1"/>
              <a:t>Ci</a:t>
            </a:r>
            <a:r>
              <a:rPr lang="en-US" sz="2000" dirty="0"/>
              <a:t> integration server - each commit in </a:t>
            </a:r>
            <a:r>
              <a:rPr lang="en-US" sz="2000" dirty="0" err="1"/>
              <a:t>GitHub</a:t>
            </a:r>
            <a:r>
              <a:rPr lang="en-US" sz="2000" dirty="0"/>
              <a:t> must </a:t>
            </a:r>
            <a:r>
              <a:rPr lang="en-US" sz="2000" b="1" dirty="0"/>
              <a:t>pass CI </a:t>
            </a:r>
            <a:r>
              <a:rPr lang="en-US" sz="2000" dirty="0"/>
              <a:t>before merged to master branch.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מלבן מעוגל 5"/>
          <p:cNvSpPr/>
          <p:nvPr/>
        </p:nvSpPr>
        <p:spPr>
          <a:xfrm>
            <a:off x="93133" y="4275448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Integration</a:t>
            </a:r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56" y="4395131"/>
            <a:ext cx="1371600" cy="13716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46" y="5299445"/>
            <a:ext cx="4023336" cy="1109662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73" y="4076005"/>
            <a:ext cx="2156705" cy="122344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19" y="4018288"/>
            <a:ext cx="2952742" cy="95901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60" y="5143507"/>
            <a:ext cx="1373626" cy="11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2" y="292797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08363" y="1171575"/>
            <a:ext cx="10382531" cy="5329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DoS </a:t>
            </a:r>
            <a:r>
              <a:rPr lang="en-US" sz="1600" dirty="0"/>
              <a:t>and DDoS protections have existed for many years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However</a:t>
            </a:r>
            <a:r>
              <a:rPr lang="en-US" sz="1600" dirty="0"/>
              <a:t>, there is no protection intended and researched </a:t>
            </a:r>
            <a:r>
              <a:rPr lang="en-US" sz="1600" b="1" dirty="0"/>
              <a:t>specific for Application-Layer </a:t>
            </a:r>
            <a:r>
              <a:rPr lang="en-US" sz="1600" dirty="0"/>
              <a:t>(OSI) flood </a:t>
            </a:r>
            <a:r>
              <a:rPr lang="en-US" sz="1600" dirty="0" smtClean="0"/>
              <a:t>attacks.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 </a:t>
            </a:r>
            <a:r>
              <a:rPr lang="en-US" sz="1600" dirty="0"/>
              <a:t>order to build our system, we successfully meet the following requirements: </a:t>
            </a:r>
            <a:endParaRPr lang="en-US" sz="1600" dirty="0" smtClean="0"/>
          </a:p>
          <a:p>
            <a:pPr lvl="1"/>
            <a:r>
              <a:rPr lang="en-US" b="1" dirty="0" smtClean="0"/>
              <a:t>Investigating</a:t>
            </a:r>
            <a:r>
              <a:rPr lang="en-US" dirty="0" smtClean="0"/>
              <a:t> </a:t>
            </a:r>
            <a:r>
              <a:rPr lang="en-US" dirty="0"/>
              <a:t>what is DoS and DDoS attacks, focusing on Application-Layer - http flood attacks.  </a:t>
            </a:r>
            <a:endParaRPr lang="en-US" dirty="0" smtClean="0"/>
          </a:p>
          <a:p>
            <a:pPr lvl="1"/>
            <a:r>
              <a:rPr lang="en-US" b="1" dirty="0" smtClean="0"/>
              <a:t>Researching</a:t>
            </a:r>
            <a:r>
              <a:rPr lang="en-US" dirty="0" smtClean="0"/>
              <a:t> </a:t>
            </a:r>
            <a:r>
              <a:rPr lang="en-US" dirty="0"/>
              <a:t>about other existing </a:t>
            </a:r>
            <a:r>
              <a:rPr lang="en-US" b="1" dirty="0"/>
              <a:t>solutions</a:t>
            </a:r>
            <a:r>
              <a:rPr lang="en-US" dirty="0"/>
              <a:t>, which already invented such defenses / algorithms.  </a:t>
            </a:r>
            <a:endParaRPr lang="en-US" dirty="0" smtClean="0"/>
          </a:p>
          <a:p>
            <a:pPr lvl="1"/>
            <a:r>
              <a:rPr lang="en-US" b="1" dirty="0" smtClean="0"/>
              <a:t>Developing </a:t>
            </a:r>
            <a:r>
              <a:rPr lang="en-US" b="1" dirty="0"/>
              <a:t>our own </a:t>
            </a:r>
            <a:r>
              <a:rPr lang="en-US" dirty="0"/>
              <a:t>servers, and end-points representing clients or attackers.  </a:t>
            </a:r>
            <a:endParaRPr lang="en-US" dirty="0" smtClean="0"/>
          </a:p>
          <a:p>
            <a:pPr lvl="1"/>
            <a:r>
              <a:rPr lang="en-US" b="1" dirty="0" smtClean="0"/>
              <a:t>Experimenting</a:t>
            </a:r>
            <a:r>
              <a:rPr lang="en-US" dirty="0" smtClean="0"/>
              <a:t> </a:t>
            </a:r>
            <a:r>
              <a:rPr lang="en-US" dirty="0"/>
              <a:t>our system with several tools - Integration tools and </a:t>
            </a:r>
            <a:r>
              <a:rPr lang="en-US" b="1" dirty="0"/>
              <a:t>multi end-points servers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b="1" u="sng" dirty="0" smtClean="0"/>
              <a:t>Brand </a:t>
            </a:r>
            <a:r>
              <a:rPr lang="en-US" sz="1600" b="1" u="sng" dirty="0"/>
              <a:t>New </a:t>
            </a:r>
            <a:r>
              <a:rPr lang="en-US" sz="1600" b="1" u="sng" dirty="0" smtClean="0"/>
              <a:t>Innovations</a:t>
            </a:r>
            <a:endParaRPr lang="en-US" sz="1600" dirty="0" smtClean="0"/>
          </a:p>
          <a:p>
            <a:pPr lvl="1"/>
            <a:r>
              <a:rPr lang="en-US" b="1" dirty="0" smtClean="0"/>
              <a:t>CDN </a:t>
            </a:r>
            <a:r>
              <a:rPr lang="en-US" b="1" dirty="0"/>
              <a:t>implementation </a:t>
            </a:r>
            <a:r>
              <a:rPr lang="en-US" dirty="0"/>
              <a:t>- CDN server should allow the server deal with the databases and to perform complex calculations and run the algorithm itself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Ranking </a:t>
            </a:r>
            <a:r>
              <a:rPr lang="en-US" dirty="0"/>
              <a:t>requests significance - less dealing with </a:t>
            </a:r>
            <a:r>
              <a:rPr lang="en-US" b="1" dirty="0"/>
              <a:t>small significant requests </a:t>
            </a:r>
            <a:r>
              <a:rPr lang="en-US" dirty="0"/>
              <a:t>(in terms of bandwidth and calculation).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מלבן מעוגל 5"/>
          <p:cNvSpPr/>
          <p:nvPr/>
        </p:nvSpPr>
        <p:spPr>
          <a:xfrm>
            <a:off x="93132" y="4737362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Conclusion</a:t>
            </a:r>
            <a:endParaRPr lang="en-US" sz="1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4" y="435574"/>
            <a:ext cx="8911687" cy="128089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08364" y="1510252"/>
            <a:ext cx="10495652" cy="516255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We’ve </a:t>
            </a:r>
            <a:r>
              <a:rPr lang="en-US" dirty="0"/>
              <a:t>done a huge research work, and built multiple modules that could handle </a:t>
            </a:r>
            <a:r>
              <a:rPr lang="en-US" dirty="0" smtClean="0"/>
              <a:t>DoS </a:t>
            </a:r>
            <a:r>
              <a:rPr lang="en-US" dirty="0"/>
              <a:t>and DDoS attacks when needed. 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However</a:t>
            </a:r>
            <a:r>
              <a:rPr lang="en-US" dirty="0"/>
              <a:t>, we would like to suggest a few improvements for our system</a:t>
            </a:r>
            <a:r>
              <a:rPr lang="en-US" dirty="0" smtClean="0"/>
              <a:t>:</a:t>
            </a:r>
          </a:p>
          <a:p>
            <a:pPr lvl="1">
              <a:spcBef>
                <a:spcPts val="1800"/>
              </a:spcBef>
              <a:buAutoNum type="arabicPeriod"/>
            </a:pPr>
            <a:r>
              <a:rPr lang="en-US" sz="1800" b="1" dirty="0" smtClean="0"/>
              <a:t>Not </a:t>
            </a:r>
            <a:r>
              <a:rPr lang="en-US" sz="1800" b="1" dirty="0"/>
              <a:t>only Application-layer </a:t>
            </a:r>
            <a:r>
              <a:rPr lang="en-US" sz="1800" dirty="0"/>
              <a:t>mitigation, but also transport and link layers</a:t>
            </a:r>
            <a:r>
              <a:rPr lang="en-US" sz="1800" dirty="0" smtClean="0"/>
              <a:t>.</a:t>
            </a:r>
          </a:p>
          <a:p>
            <a:pPr lvl="1">
              <a:spcBef>
                <a:spcPts val="1800"/>
              </a:spcBef>
              <a:buAutoNum type="arabicPeriod"/>
            </a:pPr>
            <a:r>
              <a:rPr lang="en-US" sz="1800" dirty="0" smtClean="0"/>
              <a:t>“</a:t>
            </a:r>
            <a:r>
              <a:rPr lang="en-US" sz="1800" dirty="0"/>
              <a:t>White List” and “Black List</a:t>
            </a:r>
            <a:r>
              <a:rPr lang="en-US" sz="1800" dirty="0" smtClean="0"/>
              <a:t>”.</a:t>
            </a:r>
          </a:p>
          <a:p>
            <a:pPr lvl="1">
              <a:spcBef>
                <a:spcPts val="1800"/>
              </a:spcBef>
              <a:buAutoNum type="arabicPeriod"/>
            </a:pPr>
            <a:r>
              <a:rPr lang="en-US" sz="1800" dirty="0" smtClean="0"/>
              <a:t>Extending </a:t>
            </a:r>
            <a:r>
              <a:rPr lang="en-US" sz="1800" dirty="0"/>
              <a:t>our system for </a:t>
            </a:r>
            <a:r>
              <a:rPr lang="en-US" sz="1800" b="1" dirty="0"/>
              <a:t>Apache and cloud </a:t>
            </a:r>
            <a:r>
              <a:rPr lang="en-US" sz="1800" dirty="0"/>
              <a:t>servers</a:t>
            </a:r>
            <a:r>
              <a:rPr lang="en-US" sz="1800" dirty="0" smtClean="0"/>
              <a:t>.</a:t>
            </a:r>
          </a:p>
          <a:p>
            <a:pPr lvl="1">
              <a:spcBef>
                <a:spcPts val="1800"/>
              </a:spcBef>
              <a:buAutoNum type="arabicPeriod"/>
            </a:pPr>
            <a:r>
              <a:rPr lang="en-US" sz="1800" dirty="0" smtClean="0"/>
              <a:t>Testing </a:t>
            </a:r>
            <a:r>
              <a:rPr lang="en-US" sz="1800" dirty="0"/>
              <a:t>Implementations - Asynchronous Single Threaded and Synchronous Multi-Threaded</a:t>
            </a:r>
            <a:r>
              <a:rPr lang="en-US" sz="1800" dirty="0" smtClean="0"/>
              <a:t>.</a:t>
            </a:r>
          </a:p>
          <a:p>
            <a:pPr lvl="1">
              <a:spcBef>
                <a:spcPts val="1800"/>
              </a:spcBef>
              <a:buAutoNum type="arabicPeriod"/>
            </a:pPr>
            <a:r>
              <a:rPr lang="en-US" sz="1800" dirty="0" smtClean="0"/>
              <a:t>Future </a:t>
            </a:r>
            <a:r>
              <a:rPr lang="en-US" sz="1800" dirty="0"/>
              <a:t>DoS and DDoS attacks.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מלבן מעוגל 6"/>
          <p:cNvSpPr/>
          <p:nvPr/>
        </p:nvSpPr>
        <p:spPr>
          <a:xfrm>
            <a:off x="102558" y="5189848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Future work</a:t>
            </a:r>
            <a:endParaRPr lang="en-US" sz="1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48188" y="1583703"/>
            <a:ext cx="9279135" cy="2559589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Questions ?	</a:t>
            </a:r>
            <a:endParaRPr lang="en-US" sz="9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28" y="57894"/>
            <a:ext cx="3552972" cy="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4" y="404004"/>
            <a:ext cx="8911687" cy="128089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08365" y="1407995"/>
            <a:ext cx="9896248" cy="5016172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out 2nd year, we </a:t>
            </a:r>
            <a:r>
              <a:rPr lang="en-US" sz="1800" dirty="0" smtClean="0"/>
              <a:t>made a </a:t>
            </a:r>
            <a:r>
              <a:rPr lang="en-US" sz="1800" dirty="0"/>
              <a:t>phishing website over </a:t>
            </a:r>
            <a:r>
              <a:rPr lang="en-US" sz="1800" b="1" dirty="0"/>
              <a:t>Amit </a:t>
            </a:r>
            <a:r>
              <a:rPr lang="en-US" sz="1800" b="1" dirty="0" err="1"/>
              <a:t>Dvir's</a:t>
            </a:r>
            <a:r>
              <a:rPr lang="en-US" sz="1800" b="1" dirty="0"/>
              <a:t> </a:t>
            </a:r>
            <a:r>
              <a:rPr lang="en-US" sz="1800" b="1" dirty="0" smtClean="0"/>
              <a:t>website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order to download his entire site without working hard, we used </a:t>
            </a:r>
            <a:r>
              <a:rPr lang="en-US" sz="1800" b="1" dirty="0" err="1"/>
              <a:t>HtTrack</a:t>
            </a:r>
            <a:r>
              <a:rPr lang="en-US" sz="1800" b="1" dirty="0"/>
              <a:t> </a:t>
            </a:r>
            <a:r>
              <a:rPr lang="en-US" sz="1800" dirty="0" smtClean="0"/>
              <a:t>software.</a:t>
            </a:r>
            <a:br>
              <a:rPr lang="en-US" sz="1800" dirty="0" smtClean="0"/>
            </a:b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We ran it </a:t>
            </a:r>
            <a:r>
              <a:rPr lang="en-US" sz="1800" dirty="0"/>
              <a:t>several </a:t>
            </a:r>
            <a:r>
              <a:rPr lang="en-US" sz="1800" dirty="0" smtClean="0"/>
              <a:t>times </a:t>
            </a:r>
            <a:r>
              <a:rPr lang="mr-IN" sz="1800" dirty="0" smtClean="0"/>
              <a:t>–</a:t>
            </a:r>
            <a:r>
              <a:rPr lang="en-US" sz="1800" dirty="0" smtClean="0"/>
              <a:t> and it </a:t>
            </a:r>
            <a:r>
              <a:rPr lang="en-US" sz="1800" b="1" dirty="0" smtClean="0"/>
              <a:t>made </a:t>
            </a:r>
            <a:r>
              <a:rPr lang="en-US" sz="1800" b="1" dirty="0"/>
              <a:t>a DoS attack </a:t>
            </a:r>
            <a:r>
              <a:rPr lang="en-US" sz="1800" dirty="0"/>
              <a:t>which shut down </a:t>
            </a:r>
            <a:r>
              <a:rPr lang="en-US" sz="1800" dirty="0" smtClean="0"/>
              <a:t>his website.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1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DDoS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Mitigation - Traffic Flood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Attacks</a:t>
            </a:r>
            <a:endParaRPr lang="en-US" sz="300" dirty="0" smtClean="0"/>
          </a:p>
          <a:p>
            <a:pPr marL="400050" lvl="1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Our </a:t>
            </a:r>
            <a:r>
              <a:rPr lang="en-US" sz="1800" dirty="0"/>
              <a:t>project is a system, running on a </a:t>
            </a:r>
            <a:r>
              <a:rPr lang="en-US" sz="1800" b="1" dirty="0"/>
              <a:t>CDN server</a:t>
            </a:r>
            <a:r>
              <a:rPr lang="en-US" sz="1800" dirty="0"/>
              <a:t>, which </a:t>
            </a:r>
            <a:r>
              <a:rPr lang="en-US" sz="1800" b="1" dirty="0"/>
              <a:t>analyzes and </a:t>
            </a:r>
            <a:r>
              <a:rPr lang="en-US" sz="1800" b="1" dirty="0" smtClean="0"/>
              <a:t>identifying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which </a:t>
            </a:r>
            <a:r>
              <a:rPr lang="en-US" sz="1800" dirty="0"/>
              <a:t>requests are valid and which are part of </a:t>
            </a:r>
            <a:r>
              <a:rPr lang="en-US" sz="1800" b="1" dirty="0"/>
              <a:t>DoS or DDoS attacks</a:t>
            </a:r>
            <a:r>
              <a:rPr lang="en-US" sz="1800" dirty="0"/>
              <a:t>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מלבן מעוגל 5"/>
          <p:cNvSpPr/>
          <p:nvPr/>
        </p:nvSpPr>
        <p:spPr>
          <a:xfrm>
            <a:off x="83897" y="618068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Motivation</a:t>
            </a:r>
            <a:endParaRPr lang="en-US" sz="1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4" y="378577"/>
            <a:ext cx="8911687" cy="882957"/>
          </a:xfrm>
        </p:spPr>
        <p:txBody>
          <a:bodyPr/>
          <a:lstStyle/>
          <a:p>
            <a:r>
              <a:rPr lang="en-US" dirty="0"/>
              <a:t>DoS and DDoS - In General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18733" y="1236133"/>
            <a:ext cx="10303934" cy="519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To divide </a:t>
            </a:r>
            <a:r>
              <a:rPr lang="en-US" sz="1600" dirty="0"/>
              <a:t>types of DoS and DDoS attacks, we will use OSI model</a:t>
            </a:r>
            <a:r>
              <a:rPr lang="en-US" sz="1600" dirty="0" smtClean="0"/>
              <a:t>:</a:t>
            </a:r>
            <a:endParaRPr lang="he-IL" sz="1600" dirty="0" smtClean="0"/>
          </a:p>
          <a:p>
            <a:pPr>
              <a:buFont typeface="+mj-lt"/>
              <a:buAutoNum type="arabicPeriod"/>
            </a:pPr>
            <a:r>
              <a:rPr lang="en-US" b="1" u="sng" dirty="0" smtClean="0"/>
              <a:t>Application layer</a:t>
            </a:r>
          </a:p>
          <a:p>
            <a:pPr lvl="1"/>
            <a:r>
              <a:rPr lang="en-US" u="sng" dirty="0" smtClean="0"/>
              <a:t>HTTP </a:t>
            </a:r>
            <a:r>
              <a:rPr lang="en-US" u="sng" dirty="0"/>
              <a:t>POST Flood </a:t>
            </a:r>
            <a:r>
              <a:rPr lang="en-US" dirty="0"/>
              <a:t>- Creating and sending very large number of POST </a:t>
            </a:r>
            <a:r>
              <a:rPr lang="en-US" dirty="0" smtClean="0"/>
              <a:t>methods.</a:t>
            </a:r>
            <a:endParaRPr lang="he-IL" dirty="0" smtClean="0"/>
          </a:p>
          <a:p>
            <a:pPr lvl="1"/>
            <a:r>
              <a:rPr lang="en-US" u="sng" dirty="0" smtClean="0"/>
              <a:t>HTTPS </a:t>
            </a:r>
            <a:r>
              <a:rPr lang="en-US" u="sng" dirty="0"/>
              <a:t>POST Flood </a:t>
            </a:r>
            <a:r>
              <a:rPr lang="mr-IN" dirty="0" smtClean="0"/>
              <a:t>–</a:t>
            </a:r>
            <a:r>
              <a:rPr lang="en-US" dirty="0" smtClean="0"/>
              <a:t> Great amount </a:t>
            </a:r>
            <a:r>
              <a:rPr lang="en-US" dirty="0"/>
              <a:t>of post methods </a:t>
            </a:r>
            <a:r>
              <a:rPr lang="en-US" dirty="0" smtClean="0"/>
              <a:t>through </a:t>
            </a:r>
            <a:r>
              <a:rPr lang="en-US" dirty="0"/>
              <a:t>Secure Sockets Layer (SSL) Session</a:t>
            </a:r>
            <a:r>
              <a:rPr lang="en-US" dirty="0" smtClean="0"/>
              <a:t>.</a:t>
            </a:r>
            <a:endParaRPr lang="he-IL" dirty="0" smtClean="0"/>
          </a:p>
          <a:p>
            <a:pPr lvl="1"/>
            <a:r>
              <a:rPr lang="en-US" u="sng" dirty="0" smtClean="0"/>
              <a:t>HTTP </a:t>
            </a:r>
            <a:r>
              <a:rPr lang="en-US" u="sng" dirty="0"/>
              <a:t>GET Flood </a:t>
            </a:r>
            <a:r>
              <a:rPr lang="mr-IN" dirty="0" smtClean="0"/>
              <a:t>–</a:t>
            </a:r>
            <a:r>
              <a:rPr lang="en-US" dirty="0" smtClean="0"/>
              <a:t> Creating and sending to </a:t>
            </a:r>
            <a:r>
              <a:rPr lang="en-US" dirty="0"/>
              <a:t>the server a huge amount of GET requests. The server needs to analyze all of them and return some data</a:t>
            </a:r>
            <a:r>
              <a:rPr lang="en-US" dirty="0" smtClean="0"/>
              <a:t>.</a:t>
            </a:r>
            <a:endParaRPr lang="he-IL" dirty="0" smtClean="0"/>
          </a:p>
          <a:p>
            <a:pPr lvl="1"/>
            <a:r>
              <a:rPr lang="en-US" u="sng" dirty="0" smtClean="0"/>
              <a:t>HTTPS </a:t>
            </a:r>
            <a:r>
              <a:rPr lang="en-US" u="sng" dirty="0"/>
              <a:t>GET Flood </a:t>
            </a:r>
            <a:r>
              <a:rPr lang="en-US" dirty="0"/>
              <a:t>- Overflow of GET requests on HTTPS protocol requires a lot of work from SSL </a:t>
            </a:r>
            <a:r>
              <a:rPr lang="en-US" dirty="0" smtClean="0"/>
              <a:t>Session.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b="1" u="sng" dirty="0"/>
              <a:t>Transport </a:t>
            </a:r>
            <a:r>
              <a:rPr lang="en-US" b="1" u="sng" dirty="0" smtClean="0"/>
              <a:t>layer</a:t>
            </a:r>
          </a:p>
          <a:p>
            <a:pPr lvl="1"/>
            <a:r>
              <a:rPr lang="en-US" u="sng" dirty="0" smtClean="0"/>
              <a:t>Syn </a:t>
            </a:r>
            <a:r>
              <a:rPr lang="en-US" u="sng" dirty="0"/>
              <a:t>Flood </a:t>
            </a:r>
            <a:r>
              <a:rPr lang="mr-IN" dirty="0" smtClean="0"/>
              <a:t>–</a:t>
            </a:r>
            <a:r>
              <a:rPr lang="en-US" dirty="0" smtClean="0"/>
              <a:t> The attacker </a:t>
            </a:r>
            <a:r>
              <a:rPr lang="en-US" dirty="0"/>
              <a:t>takes advantage of the </a:t>
            </a:r>
            <a:r>
              <a:rPr lang="en-US" dirty="0" smtClean="0"/>
              <a:t>TCP </a:t>
            </a:r>
            <a:r>
              <a:rPr lang="en-US" dirty="0"/>
              <a:t>principles that the server always wants to </a:t>
            </a:r>
            <a:r>
              <a:rPr lang="en-US" dirty="0" smtClean="0"/>
              <a:t>reach</a:t>
            </a:r>
            <a:r>
              <a:rPr lang="en-US" dirty="0"/>
              <a:t> </a:t>
            </a:r>
            <a:r>
              <a:rPr lang="en-US" dirty="0" smtClean="0"/>
              <a:t>(3 hand shake).</a:t>
            </a:r>
          </a:p>
          <a:p>
            <a:pPr lvl="1"/>
            <a:r>
              <a:rPr lang="en-US" u="sng" dirty="0" smtClean="0"/>
              <a:t>Rst </a:t>
            </a:r>
            <a:r>
              <a:rPr lang="en-US" u="sng" dirty="0"/>
              <a:t>Flood </a:t>
            </a:r>
            <a:r>
              <a:rPr lang="en-US" dirty="0"/>
              <a:t>- </a:t>
            </a:r>
            <a:r>
              <a:rPr lang="en-US" dirty="0" smtClean="0"/>
              <a:t>In </a:t>
            </a:r>
            <a:r>
              <a:rPr lang="en-US" dirty="0"/>
              <a:t>case that a socket is closed or when one of the sides </a:t>
            </a:r>
            <a:r>
              <a:rPr lang="en-US" dirty="0" smtClean="0"/>
              <a:t>disconnected, client sends </a:t>
            </a:r>
            <a:r>
              <a:rPr lang="en-US" dirty="0"/>
              <a:t>a packet with a Rst flag </a:t>
            </a:r>
            <a:r>
              <a:rPr lang="en-US" dirty="0" smtClean="0"/>
              <a:t>to </a:t>
            </a:r>
            <a:r>
              <a:rPr lang="en-US" dirty="0"/>
              <a:t>re-open the connection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UDP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מלבן מעוגל 7"/>
          <p:cNvSpPr/>
          <p:nvPr/>
        </p:nvSpPr>
        <p:spPr>
          <a:xfrm>
            <a:off x="93133" y="1071034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DoS and DDoS</a:t>
            </a:r>
            <a:endParaRPr lang="en-US" sz="11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43263" y="368543"/>
            <a:ext cx="8911687" cy="671290"/>
          </a:xfrm>
        </p:spPr>
        <p:txBody>
          <a:bodyPr/>
          <a:lstStyle/>
          <a:p>
            <a:r>
              <a:rPr lang="en-US" dirty="0"/>
              <a:t>DoS and DDoS - In General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18733" y="1295400"/>
            <a:ext cx="10329333" cy="5461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US" sz="1700" b="1" u="sng" dirty="0"/>
              <a:t>Network layer </a:t>
            </a:r>
          </a:p>
          <a:p>
            <a:pPr marL="0" indent="0">
              <a:buNone/>
            </a:pPr>
            <a:r>
              <a:rPr lang="en-US" sz="1500" dirty="0" smtClean="0"/>
              <a:t>DoS and DDoS attacks over the Network layer are characterized with </a:t>
            </a:r>
            <a:r>
              <a:rPr lang="en-US" sz="1500" b="1" dirty="0" smtClean="0"/>
              <a:t>a large number of packets </a:t>
            </a:r>
            <a:r>
              <a:rPr lang="en-US" sz="1500" dirty="0" smtClean="0"/>
              <a:t>in order to overload the bandwidth and exhaust network resources (routers, firewalls and servers).</a:t>
            </a:r>
          </a:p>
          <a:p>
            <a:pPr lvl="1"/>
            <a:r>
              <a:rPr lang="en-US" sz="1500" u="sng" dirty="0" smtClean="0"/>
              <a:t>ICMP Flood </a:t>
            </a:r>
            <a:r>
              <a:rPr lang="en-US" sz="1500" dirty="0" smtClean="0"/>
              <a:t>- ICMP protocol is typically used for </a:t>
            </a:r>
            <a:r>
              <a:rPr lang="en-US" sz="1500" b="1" dirty="0" smtClean="0"/>
              <a:t>error messages </a:t>
            </a:r>
            <a:r>
              <a:rPr lang="en-US" sz="1500" dirty="0" smtClean="0"/>
              <a:t>between systems. Flooding messages with ICMP protocol – e.g. </a:t>
            </a:r>
            <a:r>
              <a:rPr lang="en-US" sz="1500" b="1" dirty="0" smtClean="0"/>
              <a:t>ping</a:t>
            </a:r>
            <a:r>
              <a:rPr lang="en-US" sz="1500" dirty="0" smtClean="0"/>
              <a:t> – is intended to overload the network.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>
              <a:buFont typeface="+mj-lt"/>
              <a:buAutoNum type="arabicPeriod" startAt="4"/>
            </a:pPr>
            <a:r>
              <a:rPr lang="en-US" sz="1700" b="1" u="sng" dirty="0" smtClean="0"/>
              <a:t>Link layer </a:t>
            </a:r>
          </a:p>
          <a:p>
            <a:pPr marL="0" indent="0">
              <a:buNone/>
            </a:pPr>
            <a:r>
              <a:rPr lang="en-US" sz="1500" dirty="0" smtClean="0"/>
              <a:t>DoS </a:t>
            </a:r>
            <a:r>
              <a:rPr lang="en-US" sz="1500" dirty="0"/>
              <a:t>and DDoS attacks over the </a:t>
            </a:r>
            <a:r>
              <a:rPr lang="en-US" sz="1500" dirty="0" smtClean="0"/>
              <a:t>network </a:t>
            </a:r>
            <a:r>
              <a:rPr lang="en-US" sz="1500" dirty="0"/>
              <a:t>layer require access to </a:t>
            </a:r>
            <a:r>
              <a:rPr lang="en-US" sz="1500" b="1" dirty="0"/>
              <a:t>the local network</a:t>
            </a:r>
            <a:r>
              <a:rPr lang="en-US" sz="1500" dirty="0"/>
              <a:t>. </a:t>
            </a:r>
            <a:endParaRPr lang="en-US" sz="1500" dirty="0" smtClean="0"/>
          </a:p>
          <a:p>
            <a:pPr lvl="1"/>
            <a:r>
              <a:rPr lang="en-US" sz="1500" u="sng" dirty="0" smtClean="0"/>
              <a:t>Media </a:t>
            </a:r>
            <a:r>
              <a:rPr lang="en-US" sz="1500" u="sng" dirty="0"/>
              <a:t>Access Control (MAC) Flood </a:t>
            </a:r>
            <a:r>
              <a:rPr lang="en-US" sz="1500" dirty="0"/>
              <a:t>- A rare attack, </a:t>
            </a:r>
            <a:r>
              <a:rPr lang="en-US" sz="1500" dirty="0" smtClean="0"/>
              <a:t>which </a:t>
            </a:r>
            <a:r>
              <a:rPr lang="en-US" sz="1500" dirty="0"/>
              <a:t>the attacker </a:t>
            </a:r>
            <a:r>
              <a:rPr lang="en-US" sz="1500" dirty="0" smtClean="0"/>
              <a:t>must be connected </a:t>
            </a:r>
            <a:r>
              <a:rPr lang="en-US" sz="1500" dirty="0"/>
              <a:t>to the local switch. The attacker sends multiple dummy Ethernet frames, each with different invalid MAC address</a:t>
            </a:r>
            <a:r>
              <a:rPr lang="en-US" sz="1500" dirty="0" smtClean="0"/>
              <a:t>.</a:t>
            </a:r>
          </a:p>
          <a:p>
            <a:pPr>
              <a:buFont typeface="+mj-lt"/>
              <a:buAutoNum type="arabicPeriod" startAt="5"/>
            </a:pPr>
            <a:endParaRPr lang="en-US" sz="700" b="1" u="sng" dirty="0"/>
          </a:p>
          <a:p>
            <a:pPr>
              <a:buFont typeface="+mj-lt"/>
              <a:buAutoNum type="arabicPeriod" startAt="5"/>
            </a:pPr>
            <a:r>
              <a:rPr lang="en-US" sz="1700" b="1" u="sng" dirty="0" err="1" smtClean="0"/>
              <a:t>APDoS</a:t>
            </a:r>
            <a:r>
              <a:rPr lang="en-US" sz="1700" b="1" u="sng" dirty="0" smtClean="0"/>
              <a:t> Attack </a:t>
            </a:r>
          </a:p>
          <a:p>
            <a:pPr marL="0" indent="0">
              <a:buNone/>
            </a:pPr>
            <a:r>
              <a:rPr lang="en-US" sz="1500" dirty="0" smtClean="0"/>
              <a:t>The </a:t>
            </a:r>
            <a:r>
              <a:rPr lang="en-US" sz="1500" dirty="0"/>
              <a:t>Advanced Persistent Denial-of-Service (</a:t>
            </a:r>
            <a:r>
              <a:rPr lang="en-US" sz="1500" dirty="0" err="1"/>
              <a:t>APDoS</a:t>
            </a:r>
            <a:r>
              <a:rPr lang="en-US" sz="1500" dirty="0"/>
              <a:t>) is an attack that combines many DoS and DDoS attacks, and is carried out by a lot of hostile elements over time. The idea behind it is a combination of many attacks from multiple endpoints, and over long period of time, hence its name Advances Persistent DoS.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מלבן מעוגל 10"/>
          <p:cNvSpPr/>
          <p:nvPr/>
        </p:nvSpPr>
        <p:spPr>
          <a:xfrm>
            <a:off x="93133" y="1071034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DoS and DDoS</a:t>
            </a:r>
            <a:endParaRPr lang="en-US" sz="11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4" y="433610"/>
            <a:ext cx="8911687" cy="1280890"/>
          </a:xfrm>
        </p:spPr>
        <p:txBody>
          <a:bodyPr/>
          <a:lstStyle/>
          <a:p>
            <a:r>
              <a:rPr lang="en-US" dirty="0"/>
              <a:t>How Do we </a:t>
            </a:r>
            <a:r>
              <a:rPr lang="en-US" dirty="0" smtClean="0"/>
              <a:t>Mitigate?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08364" y="1319783"/>
            <a:ext cx="10127157" cy="4563590"/>
          </a:xfrm>
        </p:spPr>
        <p:txBody>
          <a:bodyPr/>
          <a:lstStyle/>
          <a:p>
            <a:pPr marL="400050" lvl="1" indent="-230188">
              <a:buNone/>
              <a:tabLst>
                <a:tab pos="282575" algn="l"/>
              </a:tabLst>
            </a:pPr>
            <a:r>
              <a:rPr lang="en-US" sz="1500" dirty="0" smtClean="0"/>
              <a:t>Our </a:t>
            </a:r>
            <a:r>
              <a:rPr lang="en-US" sz="1500" dirty="0"/>
              <a:t>related workers, (Check Point, CISCO, `</a:t>
            </a:r>
            <a:r>
              <a:rPr lang="en-US" sz="1500" dirty="0" err="1"/>
              <a:t>doi</a:t>
            </a:r>
            <a:r>
              <a:rPr lang="en-US" sz="1500" dirty="0"/>
              <a:t>` operations) had used several approaches in order to mitigate DoS and DDoS attacks</a:t>
            </a:r>
            <a:r>
              <a:rPr lang="en-US" sz="1500" dirty="0" smtClean="0"/>
              <a:t>:</a:t>
            </a:r>
          </a:p>
          <a:p>
            <a:pPr marL="400050" lvl="1" indent="-230188">
              <a:tabLst>
                <a:tab pos="282575" algn="l"/>
              </a:tabLst>
            </a:pPr>
            <a:r>
              <a:rPr lang="en-US" sz="1500" b="1" dirty="0" smtClean="0"/>
              <a:t>Analyzing</a:t>
            </a:r>
            <a:r>
              <a:rPr lang="en-US" sz="1500" dirty="0" smtClean="0"/>
              <a:t> </a:t>
            </a:r>
            <a:r>
              <a:rPr lang="en-US" sz="1500" dirty="0"/>
              <a:t>the whole network, determining which state is a regular state, and which is under DoS or DDoS attack</a:t>
            </a:r>
            <a:r>
              <a:rPr lang="en-US" sz="1500" dirty="0" smtClean="0"/>
              <a:t>.</a:t>
            </a:r>
          </a:p>
          <a:p>
            <a:pPr marL="400050" lvl="1" indent="-230188">
              <a:tabLst>
                <a:tab pos="282575" algn="l"/>
              </a:tabLst>
            </a:pPr>
            <a:r>
              <a:rPr lang="en-US" sz="1500" dirty="0" smtClean="0"/>
              <a:t> </a:t>
            </a:r>
            <a:r>
              <a:rPr lang="en-US" sz="1500" b="1" dirty="0"/>
              <a:t>Blocking</a:t>
            </a:r>
            <a:r>
              <a:rPr lang="en-US" sz="1500" dirty="0"/>
              <a:t> any suspicious end-point if needed (flooder) - sometimes the whole subnet</a:t>
            </a:r>
            <a:r>
              <a:rPr lang="en-US" sz="1500" dirty="0" smtClean="0"/>
              <a:t>.</a:t>
            </a:r>
          </a:p>
          <a:p>
            <a:pPr marL="400050" lvl="1" indent="-230188">
              <a:tabLst>
                <a:tab pos="282575" algn="l"/>
              </a:tabLst>
            </a:pPr>
            <a:r>
              <a:rPr lang="en-US" sz="1500" b="1" dirty="0" smtClean="0"/>
              <a:t>Forwarding </a:t>
            </a:r>
            <a:r>
              <a:rPr lang="en-US" sz="1500" b="1" dirty="0"/>
              <a:t>the good traffic </a:t>
            </a:r>
            <a:r>
              <a:rPr lang="en-US" sz="1500" dirty="0"/>
              <a:t>to maintain business continuity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ct val="0"/>
              </a:spcBef>
              <a:buNone/>
            </a:pP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Our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Innovations:</a:t>
            </a:r>
          </a:p>
          <a:p>
            <a:pPr marL="395288" lvl="1" indent="-225425"/>
            <a:r>
              <a:rPr lang="en-US" sz="1500" dirty="0" smtClean="0"/>
              <a:t> </a:t>
            </a:r>
            <a:r>
              <a:rPr lang="en-US" sz="1500" b="1" dirty="0"/>
              <a:t>Developing</a:t>
            </a:r>
            <a:r>
              <a:rPr lang="en-US" sz="1500" dirty="0"/>
              <a:t> the whole algorithm upon the </a:t>
            </a:r>
            <a:r>
              <a:rPr lang="en-US" sz="1500" b="1" dirty="0"/>
              <a:t>CDN server</a:t>
            </a:r>
            <a:r>
              <a:rPr lang="en-US" sz="1500" dirty="0"/>
              <a:t>, and not on the server itself</a:t>
            </a:r>
            <a:r>
              <a:rPr lang="en-US" sz="1500" dirty="0" smtClean="0"/>
              <a:t>.</a:t>
            </a:r>
          </a:p>
          <a:p>
            <a:pPr marL="395288" lvl="1" indent="-225425"/>
            <a:r>
              <a:rPr lang="en-US" sz="1500" dirty="0" smtClean="0"/>
              <a:t> </a:t>
            </a:r>
            <a:r>
              <a:rPr lang="en-US" sz="1500" b="1" dirty="0"/>
              <a:t>Ranking requests </a:t>
            </a:r>
            <a:r>
              <a:rPr lang="en-US" sz="1500" dirty="0"/>
              <a:t>by their significance and traffic bandwidth.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מלבן מעוגל 5"/>
          <p:cNvSpPr/>
          <p:nvPr/>
        </p:nvSpPr>
        <p:spPr>
          <a:xfrm>
            <a:off x="83896" y="1524000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Innovations</a:t>
            </a:r>
            <a:endParaRPr lang="en-US" sz="1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4" y="393201"/>
            <a:ext cx="8911687" cy="1280890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08364" y="1246909"/>
            <a:ext cx="10583636" cy="512618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u="sng" dirty="0" smtClean="0"/>
              <a:t>Building </a:t>
            </a:r>
            <a:r>
              <a:rPr lang="en-US" b="1" u="sng" dirty="0"/>
              <a:t>our own </a:t>
            </a:r>
            <a:r>
              <a:rPr lang="en-US" b="1" u="sng" dirty="0" smtClean="0"/>
              <a:t>system </a:t>
            </a:r>
          </a:p>
          <a:p>
            <a:pPr marL="400050" lvl="1" indent="0">
              <a:buNone/>
            </a:pPr>
            <a:r>
              <a:rPr lang="en-US" dirty="0" smtClean="0"/>
              <a:t>In </a:t>
            </a:r>
            <a:r>
              <a:rPr lang="en-US" dirty="0"/>
              <a:t>order to determine the specific behavior and requests </a:t>
            </a:r>
            <a:r>
              <a:rPr lang="en-US" dirty="0" smtClean="0"/>
              <a:t>handling, </a:t>
            </a:r>
            <a:r>
              <a:rPr lang="en-US" dirty="0"/>
              <a:t>we must develop our </a:t>
            </a:r>
            <a:r>
              <a:rPr lang="en-US" dirty="0" smtClean="0"/>
              <a:t>servers:  </a:t>
            </a:r>
          </a:p>
          <a:p>
            <a:pPr lvl="1"/>
            <a:r>
              <a:rPr lang="en-US" dirty="0" smtClean="0"/>
              <a:t>Coding </a:t>
            </a:r>
            <a:r>
              <a:rPr lang="en-US" dirty="0"/>
              <a:t>a </a:t>
            </a:r>
            <a:r>
              <a:rPr lang="en-US" b="1" dirty="0"/>
              <a:t>server</a:t>
            </a:r>
            <a:r>
              <a:rPr lang="en-US" dirty="0"/>
              <a:t> which listens and handles </a:t>
            </a:r>
            <a:r>
              <a:rPr lang="en-US" dirty="0" smtClean="0"/>
              <a:t>all requests.  </a:t>
            </a:r>
          </a:p>
          <a:p>
            <a:pPr lvl="1"/>
            <a:r>
              <a:rPr lang="en-US" dirty="0"/>
              <a:t>Coding a </a:t>
            </a:r>
            <a:r>
              <a:rPr lang="en-US" b="1" dirty="0"/>
              <a:t>client end-point </a:t>
            </a:r>
            <a:r>
              <a:rPr lang="en-US" dirty="0"/>
              <a:t>which could send regular request or multiple flooding requests over the server.  </a:t>
            </a:r>
            <a:endParaRPr lang="en-US" dirty="0" smtClean="0"/>
          </a:p>
          <a:p>
            <a:pPr lvl="1"/>
            <a:r>
              <a:rPr lang="en-US" dirty="0" smtClean="0"/>
              <a:t>Developing </a:t>
            </a:r>
            <a:r>
              <a:rPr lang="en-US" dirty="0"/>
              <a:t>a </a:t>
            </a:r>
            <a:r>
              <a:rPr lang="en-US" b="1" dirty="0"/>
              <a:t>CDN server</a:t>
            </a:r>
            <a:r>
              <a:rPr lang="en-US" dirty="0"/>
              <a:t>, which accepts requests from clients, </a:t>
            </a:r>
            <a:r>
              <a:rPr lang="en-US" b="1" dirty="0"/>
              <a:t>following them to the server</a:t>
            </a:r>
            <a:r>
              <a:rPr lang="en-US" dirty="0"/>
              <a:t>, and return answers it to the </a:t>
            </a:r>
            <a:r>
              <a:rPr lang="en-US" b="1" dirty="0"/>
              <a:t>right client</a:t>
            </a:r>
            <a:r>
              <a:rPr lang="en-US" dirty="0"/>
              <a:t>.  </a:t>
            </a: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b="1" u="sng" dirty="0" smtClean="0"/>
              <a:t>Creating </a:t>
            </a:r>
            <a:r>
              <a:rPr lang="en-US" b="1" u="sng" dirty="0"/>
              <a:t>a proper network </a:t>
            </a:r>
            <a:r>
              <a:rPr lang="en-US" b="1" u="sng" dirty="0" smtClean="0"/>
              <a:t>environment</a:t>
            </a:r>
          </a:p>
          <a:p>
            <a:pPr marL="400050" lvl="1" indent="0">
              <a:buNone/>
            </a:pPr>
            <a:r>
              <a:rPr lang="en-US" dirty="0" smtClean="0"/>
              <a:t>To determine </a:t>
            </a:r>
            <a:r>
              <a:rPr lang="en-US" dirty="0"/>
              <a:t>that our system really </a:t>
            </a:r>
            <a:r>
              <a:rPr lang="en-US" b="1" dirty="0"/>
              <a:t>providing a proper solution </a:t>
            </a:r>
            <a:r>
              <a:rPr lang="en-US" dirty="0"/>
              <a:t>for DoS and DDoS attacks, we had </a:t>
            </a:r>
            <a:r>
              <a:rPr lang="en-US" dirty="0" smtClean="0"/>
              <a:t>to:  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a </a:t>
            </a:r>
            <a:r>
              <a:rPr lang="en-US" b="1" dirty="0"/>
              <a:t>network simulation </a:t>
            </a:r>
            <a:r>
              <a:rPr lang="en-US" dirty="0"/>
              <a:t>of our network architecture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it in a </a:t>
            </a:r>
            <a:r>
              <a:rPr lang="en-US" b="1" dirty="0"/>
              <a:t>third-party application </a:t>
            </a:r>
            <a:r>
              <a:rPr lang="en-US" dirty="0" smtClean="0"/>
              <a:t>to demonstrate </a:t>
            </a:r>
            <a:r>
              <a:rPr lang="en-US" dirty="0"/>
              <a:t>a real DoS and DDoS </a:t>
            </a:r>
            <a:r>
              <a:rPr lang="en-US" dirty="0" smtClean="0"/>
              <a:t>attack.</a:t>
            </a:r>
          </a:p>
          <a:p>
            <a:pPr>
              <a:buFont typeface="+mj-lt"/>
              <a:buAutoNum type="arabicPeriod" startAt="3"/>
            </a:pPr>
            <a:r>
              <a:rPr lang="en-US" b="1" u="sng" dirty="0" smtClean="0"/>
              <a:t>Experimenting </a:t>
            </a:r>
            <a:r>
              <a:rPr lang="en-US" b="1" u="sng" dirty="0"/>
              <a:t>the </a:t>
            </a:r>
            <a:r>
              <a:rPr lang="en-US" b="1" u="sng" dirty="0" smtClean="0"/>
              <a:t>system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planning, developing and using our system, we should decide if it is </a:t>
            </a:r>
            <a:r>
              <a:rPr lang="en-US" dirty="0" smtClean="0"/>
              <a:t>a </a:t>
            </a:r>
            <a:r>
              <a:rPr lang="en-US" dirty="0"/>
              <a:t>proper solution for </a:t>
            </a:r>
            <a:r>
              <a:rPr lang="en-US" dirty="0" smtClean="0"/>
              <a:t>servers</a:t>
            </a:r>
            <a:r>
              <a:rPr lang="en-US" dirty="0"/>
              <a:t>.  </a:t>
            </a:r>
            <a:endParaRPr lang="en-US" dirty="0" smtClean="0"/>
          </a:p>
          <a:p>
            <a:pPr lvl="1"/>
            <a:r>
              <a:rPr lang="en-US" dirty="0" smtClean="0"/>
              <a:t>Experimenting </a:t>
            </a:r>
            <a:r>
              <a:rPr lang="en-US" dirty="0"/>
              <a:t>our system, and analyzing it against other existing solutions.  </a:t>
            </a:r>
            <a:endParaRPr lang="en-US" dirty="0" smtClean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מלבן מעוגל 5"/>
          <p:cNvSpPr/>
          <p:nvPr/>
        </p:nvSpPr>
        <p:spPr>
          <a:xfrm>
            <a:off x="93133" y="1985434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Difficulties</a:t>
            </a:r>
            <a:endParaRPr lang="en-US" sz="11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8364" y="445001"/>
            <a:ext cx="8911687" cy="1280890"/>
          </a:xfrm>
        </p:spPr>
        <p:txBody>
          <a:bodyPr/>
          <a:lstStyle/>
          <a:p>
            <a:r>
              <a:rPr lang="en-US" dirty="0"/>
              <a:t>Our Mitigation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04357" y="1963917"/>
            <a:ext cx="9314324" cy="3777622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Our </a:t>
            </a:r>
            <a:r>
              <a:rPr lang="en-US" dirty="0"/>
              <a:t>mitigating algorithm consists several components, </a:t>
            </a:r>
            <a:r>
              <a:rPr lang="en-US" b="1" dirty="0"/>
              <a:t>working on the CDN server</a:t>
            </a:r>
            <a:r>
              <a:rPr lang="en-US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sz="1800" b="1" dirty="0" smtClean="0"/>
              <a:t>Initializing</a:t>
            </a:r>
            <a:r>
              <a:rPr lang="en-US" sz="1800" dirty="0" smtClean="0"/>
              <a:t> </a:t>
            </a:r>
            <a:r>
              <a:rPr lang="en-US" sz="1800" dirty="0"/>
              <a:t>- CDN server ask from the server list of request answers and ranks them by significance.  </a:t>
            </a:r>
            <a:endParaRPr lang="en-US" sz="1800" dirty="0" smtClean="0"/>
          </a:p>
          <a:p>
            <a:pPr lvl="1" indent="1588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 Before </a:t>
            </a:r>
            <a:r>
              <a:rPr lang="en-US" dirty="0"/>
              <a:t>starting being available to clients</a:t>
            </a:r>
            <a:r>
              <a:rPr lang="en-US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/>
              <a:t>When </a:t>
            </a:r>
            <a:r>
              <a:rPr lang="en-US" sz="1800" dirty="0"/>
              <a:t>accepting a request, </a:t>
            </a:r>
            <a:r>
              <a:rPr lang="en-US" sz="1800" b="1" dirty="0"/>
              <a:t>determining either it's dummy </a:t>
            </a:r>
            <a:r>
              <a:rPr lang="en-US" sz="1800" b="1" dirty="0" smtClean="0"/>
              <a:t>request</a:t>
            </a:r>
          </a:p>
          <a:p>
            <a:pPr lvl="1">
              <a:spcBef>
                <a:spcPts val="1800"/>
              </a:spcBef>
            </a:pPr>
            <a:r>
              <a:rPr lang="en-US" sz="1800" b="1" dirty="0" smtClean="0"/>
              <a:t>Blocking</a:t>
            </a:r>
            <a:r>
              <a:rPr lang="en-US" sz="1800" dirty="0" smtClean="0"/>
              <a:t> </a:t>
            </a:r>
            <a:r>
              <a:rPr lang="en-US" sz="1800" dirty="0"/>
              <a:t>flooding end-points</a:t>
            </a:r>
            <a:r>
              <a:rPr lang="en-US" sz="18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n-US" sz="1800" b="1" dirty="0" smtClean="0"/>
              <a:t>Reset</a:t>
            </a:r>
            <a:r>
              <a:rPr lang="en-US" sz="1800" dirty="0" smtClean="0"/>
              <a:t> </a:t>
            </a:r>
            <a:r>
              <a:rPr lang="en-US" sz="1800" dirty="0"/>
              <a:t>marks each X time.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מלבן מעוגל 5"/>
          <p:cNvSpPr/>
          <p:nvPr/>
        </p:nvSpPr>
        <p:spPr>
          <a:xfrm>
            <a:off x="93133" y="2447347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Mitigation</a:t>
            </a:r>
            <a:endParaRPr lang="en-US" sz="11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>
            <a:off x="1608364" y="628871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Calculating approved count of times for each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sp>
        <p:nvSpPr>
          <p:cNvPr id="11" name="מלבן מעוגל 10"/>
          <p:cNvSpPr/>
          <p:nvPr/>
        </p:nvSpPr>
        <p:spPr>
          <a:xfrm>
            <a:off x="102560" y="2909261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Algorithms</a:t>
            </a:r>
            <a:endParaRPr lang="en-US" sz="1100" u="sng" dirty="0">
              <a:solidFill>
                <a:schemeClr val="bg1"/>
              </a:solidFill>
            </a:endParaRPr>
          </a:p>
        </p:txBody>
      </p:sp>
      <p:grpSp>
        <p:nvGrpSpPr>
          <p:cNvPr id="15" name="קבוצה 14"/>
          <p:cNvGrpSpPr/>
          <p:nvPr/>
        </p:nvGrpSpPr>
        <p:grpSpPr>
          <a:xfrm>
            <a:off x="2204357" y="1250102"/>
            <a:ext cx="7771032" cy="5250731"/>
            <a:chOff x="2978815" y="1348033"/>
            <a:chExt cx="7771032" cy="5250731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 rotWithShape="1">
            <a:blip r:embed="rId3"/>
            <a:srcRect t="5518" b="1207"/>
            <a:stretch/>
          </p:blipFill>
          <p:spPr>
            <a:xfrm>
              <a:off x="3101272" y="1348033"/>
              <a:ext cx="7648575" cy="5250730"/>
            </a:xfrm>
            <a:prstGeom prst="rect">
              <a:avLst/>
            </a:prstGeom>
          </p:spPr>
        </p:pic>
        <p:pic>
          <p:nvPicPr>
            <p:cNvPr id="14" name="תמונה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815" y="1348034"/>
              <a:ext cx="6948036" cy="5250730"/>
            </a:xfrm>
            <a:prstGeom prst="rect">
              <a:avLst/>
            </a:prstGeom>
          </p:spPr>
        </p:pic>
      </p:grpSp>
      <p:grpSp>
        <p:nvGrpSpPr>
          <p:cNvPr id="21" name="קבוצה 20"/>
          <p:cNvGrpSpPr/>
          <p:nvPr/>
        </p:nvGrpSpPr>
        <p:grpSpPr>
          <a:xfrm>
            <a:off x="9196133" y="1096682"/>
            <a:ext cx="1012290" cy="849174"/>
            <a:chOff x="9196133" y="1096682"/>
            <a:chExt cx="1012290" cy="849174"/>
          </a:xfrm>
        </p:grpSpPr>
        <p:pic>
          <p:nvPicPr>
            <p:cNvPr id="1026" name="Picture 2" descr="×ª××¦××ª ×ª××× × ×¢×××¨ âªfileâ¬â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856" y="1415631"/>
              <a:ext cx="530225" cy="53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9196133" y="1096682"/>
              <a:ext cx="1012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500 KB</a:t>
              </a:r>
            </a:p>
          </p:txBody>
        </p:sp>
      </p:grpSp>
      <p:grpSp>
        <p:nvGrpSpPr>
          <p:cNvPr id="28" name="קבוצה 27"/>
          <p:cNvGrpSpPr/>
          <p:nvPr/>
        </p:nvGrpSpPr>
        <p:grpSpPr>
          <a:xfrm>
            <a:off x="10940182" y="694484"/>
            <a:ext cx="1058152" cy="1276921"/>
            <a:chOff x="10940182" y="694484"/>
            <a:chExt cx="1058152" cy="1276921"/>
          </a:xfrm>
        </p:grpSpPr>
        <p:pic>
          <p:nvPicPr>
            <p:cNvPr id="18" name="Picture 2" descr="×ª××¦××ª ×ª××× × ×¢×××¨ âªfileâ¬â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4501" y="1023006"/>
              <a:ext cx="948399" cy="948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940182" y="694484"/>
              <a:ext cx="105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 MB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73406" y="1945857"/>
            <a:ext cx="16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requests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17097" y="1945857"/>
            <a:ext cx="150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requests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62968" y="3337192"/>
            <a:ext cx="16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?? requests</a:t>
            </a:r>
            <a:endParaRPr lang="en-US" dirty="0"/>
          </a:p>
        </p:txBody>
      </p:sp>
      <p:grpSp>
        <p:nvGrpSpPr>
          <p:cNvPr id="29" name="קבוצה 28"/>
          <p:cNvGrpSpPr/>
          <p:nvPr/>
        </p:nvGrpSpPr>
        <p:grpSpPr>
          <a:xfrm>
            <a:off x="10056910" y="2312566"/>
            <a:ext cx="822997" cy="1046467"/>
            <a:chOff x="10056910" y="2312566"/>
            <a:chExt cx="822997" cy="1046467"/>
          </a:xfrm>
        </p:grpSpPr>
        <p:pic>
          <p:nvPicPr>
            <p:cNvPr id="23" name="Picture 2" descr="×ª××¦××ª ×ª××× × ×¢×××¨ âªfileâ¬â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3354" y="2628923"/>
              <a:ext cx="730110" cy="73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0056910" y="2312566"/>
              <a:ext cx="822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 MB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087947" y="4156553"/>
                <a:ext cx="3024928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Y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3000 −500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5000 −500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≈0.56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947" y="4156553"/>
                <a:ext cx="3024928" cy="489686"/>
              </a:xfrm>
              <a:prstGeom prst="rect">
                <a:avLst/>
              </a:prstGeom>
              <a:blipFill rotWithShape="0">
                <a:blip r:embed="rId6"/>
                <a:stretch>
                  <a:fillRect l="-181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28127" y="4941326"/>
                <a:ext cx="2944567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requestCount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∗0.56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 smtClean="0"/>
                  <a:t> requests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127" y="4941326"/>
                <a:ext cx="2944567" cy="916982"/>
              </a:xfrm>
              <a:prstGeom prst="rect">
                <a:avLst/>
              </a:prstGeom>
              <a:blipFill rotWithShape="0">
                <a:blip r:embed="rId7"/>
                <a:stretch>
                  <a:fillRect l="-1656" t="-8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603A-F6B5-41D6-967F-4CB68921EC56}" type="datetime1">
              <a:rPr lang="en-US" smtClean="0"/>
              <a:t>9/3/18</a:t>
            </a:fld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>
            <a:off x="1608364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/>
              <a:t>Handle request for tracking table</a:t>
            </a: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73" y="473653"/>
            <a:ext cx="4889249" cy="6392305"/>
          </a:xfrm>
          <a:prstGeom prst="rect">
            <a:avLst/>
          </a:prstGeom>
        </p:spPr>
      </p:pic>
      <p:sp>
        <p:nvSpPr>
          <p:cNvPr id="12" name="מלבן מעוגל 11"/>
          <p:cNvSpPr/>
          <p:nvPr/>
        </p:nvSpPr>
        <p:spPr>
          <a:xfrm>
            <a:off x="102560" y="2909261"/>
            <a:ext cx="1337733" cy="381000"/>
          </a:xfrm>
          <a:prstGeom prst="roundRect">
            <a:avLst/>
          </a:prstGeom>
          <a:solidFill>
            <a:srgbClr val="2D5069">
              <a:alpha val="92157"/>
            </a:srgb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Algorithms</a:t>
            </a:r>
            <a:endParaRPr lang="en-US" sz="1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1129</Words>
  <Application>Microsoft Macintosh PowerPoint</Application>
  <PresentationFormat>Widescreen</PresentationFormat>
  <Paragraphs>162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Cambria Math</vt:lpstr>
      <vt:lpstr>Century Gothic</vt:lpstr>
      <vt:lpstr>Gisha</vt:lpstr>
      <vt:lpstr>Mangal</vt:lpstr>
      <vt:lpstr>Wingdings</vt:lpstr>
      <vt:lpstr>Wingdings 3</vt:lpstr>
      <vt:lpstr>Arial</vt:lpstr>
      <vt:lpstr>עשן מתפתל</vt:lpstr>
      <vt:lpstr>DDoS Mitigation </vt:lpstr>
      <vt:lpstr>Motivation</vt:lpstr>
      <vt:lpstr>DoS and DDoS - In General</vt:lpstr>
      <vt:lpstr>DoS and DDoS - In General</vt:lpstr>
      <vt:lpstr>How Do we Mitigate?</vt:lpstr>
      <vt:lpstr>Difficulties</vt:lpstr>
      <vt:lpstr>Our Mitigation</vt:lpstr>
      <vt:lpstr>Calculating approved count of times for each file</vt:lpstr>
      <vt:lpstr>Handle request for tracking table</vt:lpstr>
      <vt:lpstr>Handle request</vt:lpstr>
      <vt:lpstr>CREATE</vt:lpstr>
      <vt:lpstr>Experiments</vt:lpstr>
      <vt:lpstr>Integration </vt:lpstr>
      <vt:lpstr>Conclusion </vt:lpstr>
      <vt:lpstr>Future work</vt:lpstr>
      <vt:lpstr>Questions ?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Mitigation</dc:title>
  <dc:creator>maor s</dc:creator>
  <cp:lastModifiedBy>Microsoft Office User</cp:lastModifiedBy>
  <cp:revision>41</cp:revision>
  <dcterms:created xsi:type="dcterms:W3CDTF">2018-08-30T09:00:30Z</dcterms:created>
  <dcterms:modified xsi:type="dcterms:W3CDTF">2018-09-04T07:51:24Z</dcterms:modified>
</cp:coreProperties>
</file>