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0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0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FF9D-833C-4EE8-B5CF-AD3000B96294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DE7E-E3AB-4362-A2A7-61E571376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7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Telegram</a:t>
            </a:r>
            <a:r>
              <a:rPr lang="ru-RU" dirty="0" smtClean="0"/>
              <a:t> бот для русскоязычного синтеза речи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4810" y="792356"/>
            <a:ext cx="10685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1531" hangingPunct="0"/>
            <a:r>
              <a:rPr lang="ru-RU" dirty="0"/>
              <a:t>Проблема преобразования текста в речь исследуется уже несколько десятилетий. Тем не менее, несмотря на десятилетия исследований, задача создания естественной и разборчивой высококачественной речи остается сложной задачей. Это стало особенно актуально с развитием нейронных сетей и широким внедрением голосовых помощников.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F1C0ED-32A8-491C-33B9-955E02F09795}"/>
              </a:ext>
            </a:extLst>
          </p:cNvPr>
          <p:cNvSpPr txBox="1"/>
          <p:nvPr/>
        </p:nvSpPr>
        <p:spPr>
          <a:xfrm>
            <a:off x="684810" y="2149610"/>
            <a:ext cx="91013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b="1" dirty="0"/>
              <a:t>Области применения синтеза речи:</a:t>
            </a:r>
          </a:p>
          <a:p>
            <a:r>
              <a:rPr lang="en-US" dirty="0"/>
              <a:t> - </a:t>
            </a:r>
            <a:r>
              <a:rPr lang="ru-RU" dirty="0"/>
              <a:t>Неотъемлемая часть голосовых помощников</a:t>
            </a:r>
          </a:p>
          <a:p>
            <a:r>
              <a:rPr lang="ru-RU" dirty="0"/>
              <a:t> - Автоматическая генерация аудиокниг</a:t>
            </a:r>
          </a:p>
          <a:p>
            <a:r>
              <a:rPr lang="ru-RU" dirty="0"/>
              <a:t> - Помощь в навигации для слабовидящих</a:t>
            </a:r>
          </a:p>
          <a:p>
            <a:endParaRPr lang="ru-RU" dirty="0"/>
          </a:p>
          <a:p>
            <a:r>
              <a:rPr lang="ru-RU" b="1" dirty="0"/>
              <a:t>Сложности работы:</a:t>
            </a:r>
          </a:p>
          <a:p>
            <a:r>
              <a:rPr lang="ru-RU" dirty="0"/>
              <a:t> - Большинство публикаций, посвященных синтезу русской речи, не содержат открытого исходного кода</a:t>
            </a:r>
          </a:p>
          <a:p>
            <a:r>
              <a:rPr lang="ru-RU" dirty="0"/>
              <a:t> - Небольшое количество предварительно обученных моделей и опубликованных наборов данных</a:t>
            </a:r>
          </a:p>
          <a:p>
            <a:r>
              <a:rPr lang="ru-RU" dirty="0"/>
              <a:t> - Значительная часть </a:t>
            </a:r>
            <a:r>
              <a:rPr lang="ru-RU" dirty="0" err="1"/>
              <a:t>open-source</a:t>
            </a:r>
            <a:r>
              <a:rPr lang="ru-RU" dirty="0"/>
              <a:t> решений не работают “из коробки” и больше не поддерживаются.</a:t>
            </a:r>
          </a:p>
        </p:txBody>
      </p:sp>
    </p:spTree>
    <p:extLst>
      <p:ext uri="{BB962C8B-B14F-4D97-AF65-F5344CB8AC3E}">
        <p14:creationId xmlns:p14="http://schemas.microsoft.com/office/powerpoint/2010/main" val="31045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2936" y="1690688"/>
            <a:ext cx="1048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Разработка </a:t>
            </a:r>
            <a:r>
              <a:rPr lang="ru-RU" dirty="0" err="1"/>
              <a:t>open-source</a:t>
            </a:r>
            <a:r>
              <a:rPr lang="ru-RU" dirty="0"/>
              <a:t> </a:t>
            </a:r>
            <a:r>
              <a:rPr lang="ru-RU" dirty="0" err="1"/>
              <a:t>end-to-end</a:t>
            </a:r>
            <a:r>
              <a:rPr lang="ru-RU" dirty="0"/>
              <a:t> решения задачи синтеза высококачественной и разборчивой русскоязычной речи. Качество речи определяется человеком.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В качестве дополнений к синтезу будет добавлена настройка генерируемого текста, а именно</a:t>
            </a:r>
            <a:r>
              <a:rPr lang="en-US" dirty="0"/>
              <a:t> </a:t>
            </a:r>
            <a:r>
              <a:rPr lang="ru-RU" dirty="0"/>
              <a:t>модуль фильтрации нецензурной речи</a:t>
            </a:r>
            <a:r>
              <a:rPr lang="en-US" dirty="0"/>
              <a:t>. </a:t>
            </a:r>
            <a:r>
              <a:rPr lang="ru-RU" dirty="0"/>
              <a:t>Возможно (модуль </a:t>
            </a:r>
            <a:r>
              <a:rPr lang="ru-RU" dirty="0" err="1"/>
              <a:t>global-style-token</a:t>
            </a:r>
            <a:r>
              <a:rPr lang="ru-RU" dirty="0"/>
              <a:t>, но если хватит времени)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Полученная модель должна быть интегрирована в телеграмм бота, где пользователь может написать текст и в ответ получить голосовое сообщение</a:t>
            </a:r>
            <a:r>
              <a:rPr lang="ru-RU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 качестве метрики качества должна использоваться </a:t>
            </a:r>
            <a:r>
              <a:rPr lang="en-US" dirty="0" smtClean="0"/>
              <a:t>Mean Opinion Score, </a:t>
            </a:r>
            <a:r>
              <a:rPr lang="ru-RU" dirty="0" smtClean="0"/>
              <a:t>которая должна быть не меньше 4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6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6631"/>
            <a:ext cx="94873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ru-RU" dirty="0" smtClean="0">
              <a:latin typeface="Helvetica Light (Заголовки)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Helvetica Light (Заголовки)"/>
              </a:rPr>
              <a:t>Разработать </a:t>
            </a:r>
            <a:r>
              <a:rPr lang="ru-RU" dirty="0" err="1" smtClean="0">
                <a:latin typeface="Helvetica Light (Заголовки)"/>
              </a:rPr>
              <a:t>end-to-end</a:t>
            </a:r>
            <a:r>
              <a:rPr lang="ru-RU" dirty="0" smtClean="0">
                <a:latin typeface="Helvetica Light (Заголовки)"/>
              </a:rPr>
              <a:t> конвейер на языке </a:t>
            </a:r>
            <a:r>
              <a:rPr lang="ru-RU" dirty="0" err="1" smtClean="0">
                <a:latin typeface="Helvetica Light (Заголовки)"/>
              </a:rPr>
              <a:t>Python</a:t>
            </a:r>
            <a:r>
              <a:rPr lang="ru-RU" dirty="0" smtClean="0">
                <a:latin typeface="Helvetica Light (Заголовки)"/>
              </a:rPr>
              <a:t>, реализующий все этапы синтеза речи. В качестве основного </a:t>
            </a:r>
            <a:r>
              <a:rPr lang="ru-RU" dirty="0" err="1" smtClean="0">
                <a:latin typeface="Helvetica Light (Заголовки)"/>
              </a:rPr>
              <a:t>фреймворка</a:t>
            </a:r>
            <a:r>
              <a:rPr lang="ru-RU" dirty="0" smtClean="0">
                <a:latin typeface="Helvetica Light (Заголовки)"/>
              </a:rPr>
              <a:t> глубокого обучения будет взят </a:t>
            </a:r>
            <a:r>
              <a:rPr lang="ru-RU" dirty="0" err="1" smtClean="0">
                <a:latin typeface="Helvetica Light (Заголовки)"/>
              </a:rPr>
              <a:t>pytorch</a:t>
            </a:r>
            <a:endParaRPr lang="ru-RU" dirty="0" smtClean="0">
              <a:latin typeface="Helvetica Light (Заголовки)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Helvetica Light (Заголовки)"/>
              </a:rPr>
              <a:t>Реализовать предобработку входных данных (текста), генерацию речи на основе входных данных и постобработку полученной речи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Helvetica Light (Заголовки)"/>
              </a:rPr>
              <a:t>В качестве пользовательского интерфейса необходимо написать телеграмм бота с возможность включения дополнительной обработки речи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Helvetica Light (Заголовки)"/>
              </a:rPr>
              <a:t>Объединить модель и телеграмм-бота и протестировать его работу</a:t>
            </a:r>
            <a:endParaRPr lang="ru-RU" dirty="0">
              <a:latin typeface="Helvetica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81478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+mn-lt"/>
              </a:rPr>
              <a:t>Датасет</a:t>
            </a:r>
            <a:endParaRPr lang="ru-RU" dirty="0">
              <a:latin typeface="+mn-l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6FE390D-191A-4A8F-BC1D-895D5C060564}"/>
              </a:ext>
            </a:extLst>
          </p:cNvPr>
          <p:cNvSpPr txBox="1"/>
          <p:nvPr/>
        </p:nvSpPr>
        <p:spPr>
          <a:xfrm>
            <a:off x="624858" y="1690688"/>
            <a:ext cx="11096662" cy="2568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71437" tIns="71437" rIns="71437" bIns="71437" numCol="1" spcCol="3810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Требования к </a:t>
            </a: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датасету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:</a:t>
            </a:r>
          </a:p>
          <a:p>
            <a:pPr marL="285750" marR="0" indent="-28575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Датасет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 должен содержать речь только на русском языке;</a:t>
            </a:r>
          </a:p>
          <a:p>
            <a:pPr marL="285750" marR="0" indent="-28575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Датасет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 должен состоять из записей речи только одного диктора, что должно значительно упростить процесс обучения модели и улучшить качество генерируемой речи;</a:t>
            </a:r>
          </a:p>
          <a:p>
            <a:pPr marL="285750" marR="0" indent="-28575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Датасет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 должен содержать аудиозаписи с достаточной суммарной продолжительностью (не менее 10 часов);</a:t>
            </a:r>
          </a:p>
          <a:p>
            <a:pPr marL="285750" marR="0" indent="-28575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Аудиозаписи не должны быть излишне зашумлены;</a:t>
            </a:r>
          </a:p>
          <a:p>
            <a:pPr marL="285750" marR="0" indent="-28575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Датасет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 должен быть аннотирован – для каждой аудиозаписи должен присутствовать произносимый в ней текст;</a:t>
            </a:r>
          </a:p>
          <a:p>
            <a:pPr marL="285750" marR="0" indent="-285750" defTabSz="821531" rtl="0" fontAlgn="auto" latinLnBrk="0" hangingPunct="0">
              <a:lnSpc>
                <a:spcPts val="21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Датасет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 должен быть публичным. Данное требование основалось на принципе того, что решение должно быть воспроизводило сторонними пользователями.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53936" y="4479120"/>
            <a:ext cx="2339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1531" hangingPunct="0"/>
            <a:r>
              <a:rPr lang="ru-RU" dirty="0">
                <a:solidFill>
                  <a:srgbClr val="000000"/>
                </a:solidFill>
                <a:sym typeface="Helvetica Light"/>
              </a:rPr>
              <a:t>Сравнение </a:t>
            </a:r>
            <a:r>
              <a:rPr lang="ru-RU" dirty="0" err="1">
                <a:solidFill>
                  <a:srgbClr val="000000"/>
                </a:solidFill>
                <a:sym typeface="Helvetica Light"/>
              </a:rPr>
              <a:t>датасетов</a:t>
            </a:r>
            <a:r>
              <a:rPr lang="en-US" dirty="0">
                <a:solidFill>
                  <a:srgbClr val="000000"/>
                </a:solidFill>
                <a:sym typeface="Helvetica Light"/>
              </a:rPr>
              <a:t>:</a:t>
            </a:r>
            <a:endParaRPr lang="ru-RU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6AD7D1-BBF6-4DC0-954A-EB5BA7D3A367}"/>
              </a:ext>
            </a:extLst>
          </p:cNvPr>
          <p:cNvSpPr txBox="1"/>
          <p:nvPr/>
        </p:nvSpPr>
        <p:spPr>
          <a:xfrm>
            <a:off x="2053204" y="5068875"/>
            <a:ext cx="4166429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71437" tIns="71437" rIns="71437" bIns="71437" numCol="1" spcCol="3810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RUSLAN:</a:t>
            </a:r>
          </a:p>
          <a:p>
            <a:pPr marL="285750" marR="0" indent="-2857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О</a:t>
            </a:r>
            <a:r>
              <a:rPr lang="ru-RU" sz="1600" dirty="0">
                <a:solidFill>
                  <a:srgbClr val="000000"/>
                </a:solidFill>
                <a:ea typeface="+mj-ea"/>
                <a:cs typeface="+mj-cs"/>
                <a:sym typeface="Helvetica Light"/>
              </a:rPr>
              <a:t>дноголосый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;</a:t>
            </a:r>
          </a:p>
          <a:p>
            <a:pPr marL="285750" marR="0" indent="-2857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22200 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аудиозаписей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;</a:t>
            </a:r>
          </a:p>
          <a:p>
            <a:pPr marL="285750" marR="0" indent="-2857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1600" dirty="0">
                <a:solidFill>
                  <a:srgbClr val="000000"/>
                </a:solidFill>
                <a:ea typeface="+mj-ea"/>
                <a:cs typeface="+mj-cs"/>
                <a:sym typeface="Helvetica Light"/>
              </a:rPr>
              <a:t>Суммарная продолжительной аудиозаписей – 31 час</a:t>
            </a:r>
            <a:r>
              <a:rPr lang="en-US" sz="1600" dirty="0">
                <a:solidFill>
                  <a:srgbClr val="000000"/>
                </a:solidFill>
                <a:ea typeface="+mj-ea"/>
                <a:cs typeface="+mj-cs"/>
                <a:sym typeface="Helvetica Light"/>
              </a:rPr>
              <a:t>.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Light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B1062C-4C8D-4A06-AEFE-A8267B6B09DA}"/>
              </a:ext>
            </a:extLst>
          </p:cNvPr>
          <p:cNvSpPr txBox="1"/>
          <p:nvPr/>
        </p:nvSpPr>
        <p:spPr>
          <a:xfrm>
            <a:off x="7335813" y="4938137"/>
            <a:ext cx="4166429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71437" tIns="71437" rIns="71437" bIns="71437" numCol="1" spcCol="3810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NATASHA:</a:t>
            </a:r>
          </a:p>
          <a:p>
            <a:pPr marL="285750" marR="0" indent="-2857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О</a:t>
            </a:r>
            <a:r>
              <a:rPr lang="ru-RU" sz="1600" dirty="0">
                <a:solidFill>
                  <a:srgbClr val="000000"/>
                </a:solidFill>
                <a:ea typeface="+mj-ea"/>
                <a:cs typeface="+mj-cs"/>
                <a:sym typeface="Helvetica Light"/>
              </a:rPr>
              <a:t>дноголосый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;</a:t>
            </a:r>
          </a:p>
          <a:p>
            <a:pPr marL="285750" marR="0" indent="-2857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11526 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аудиозаписей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Light"/>
              </a:rPr>
              <a:t>;</a:t>
            </a:r>
          </a:p>
          <a:p>
            <a:pPr marL="285750" marR="0" indent="-2857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1600" dirty="0">
                <a:solidFill>
                  <a:srgbClr val="000000"/>
                </a:solidFill>
                <a:ea typeface="+mj-ea"/>
                <a:cs typeface="+mj-cs"/>
                <a:sym typeface="Helvetica Light"/>
              </a:rPr>
              <a:t>Суммарная продолжительной аудиозаписей – 12 часов</a:t>
            </a:r>
            <a:r>
              <a:rPr lang="en-US" sz="1600" dirty="0">
                <a:solidFill>
                  <a:srgbClr val="000000"/>
                </a:solidFill>
                <a:ea typeface="+mj-ea"/>
                <a:cs typeface="+mj-cs"/>
                <a:sym typeface="Helvetica Light"/>
              </a:rPr>
              <a:t>.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058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B964BEB1-EE43-AE3A-B628-30910923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18"/>
            <a:ext cx="5940425" cy="100838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C26F599D-2DE5-E7A0-0EEF-ADC98A30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58" y="950767"/>
            <a:ext cx="2719450" cy="23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27F7624-B814-A6F2-EF2C-6A63C0DC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686" y="3915928"/>
            <a:ext cx="3084195" cy="2133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059" y="4011577"/>
            <a:ext cx="5431768" cy="16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95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392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Light</vt:lpstr>
      <vt:lpstr>Helvetica Light (Заголовки)</vt:lpstr>
      <vt:lpstr>Тема Office</vt:lpstr>
      <vt:lpstr>Telegram бот для русскоязычного синтеза речи</vt:lpstr>
      <vt:lpstr>Презентация PowerPoint</vt:lpstr>
      <vt:lpstr>Техническое задание</vt:lpstr>
      <vt:lpstr>План работы</vt:lpstr>
      <vt:lpstr>Датасет</vt:lpstr>
      <vt:lpstr>Эксперименты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для русскоязычного синтеза речи</dc:title>
  <dc:creator>YakhtinLeonid</dc:creator>
  <cp:lastModifiedBy>YakhtinLeonid</cp:lastModifiedBy>
  <cp:revision>7</cp:revision>
  <dcterms:created xsi:type="dcterms:W3CDTF">2023-06-16T11:56:54Z</dcterms:created>
  <dcterms:modified xsi:type="dcterms:W3CDTF">2023-06-16T17:12:35Z</dcterms:modified>
</cp:coreProperties>
</file>