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3" r:id="rId2"/>
    <p:sldId id="494" r:id="rId3"/>
    <p:sldId id="495" r:id="rId4"/>
    <p:sldId id="496" r:id="rId5"/>
    <p:sldId id="497" r:id="rId6"/>
    <p:sldId id="498" r:id="rId7"/>
    <p:sldId id="500" r:id="rId8"/>
    <p:sldId id="501" r:id="rId9"/>
    <p:sldId id="499" r:id="rId10"/>
    <p:sldId id="50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5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23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9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6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76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38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96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13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5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3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7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73B7-BBCC-4543-A978-1F6980C7A14E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B314-995D-5024-B2AE-F0687D86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9" y="987775"/>
            <a:ext cx="7631723" cy="833882"/>
          </a:xfrm>
        </p:spPr>
        <p:txBody>
          <a:bodyPr anchor="ctr">
            <a:normAutofit/>
          </a:bodyPr>
          <a:lstStyle/>
          <a:p>
            <a:pPr algn="ctr"/>
            <a:r>
              <a:rPr lang="en-US" sz="3000"/>
              <a:t>Hard vs Soft Clustering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0A767349-A1AB-D76E-3754-49EE93AC0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2" y="2312387"/>
            <a:ext cx="7886696" cy="280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66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ABF1-FC03-43BD-9AD8-4A809149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Elbow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5835-CAA7-8D81-A52A-FAF6D0F6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elbow point is the optimal k value.</a:t>
            </a:r>
          </a:p>
          <a:p>
            <a:endParaRPr lang="en-US" dirty="0"/>
          </a:p>
          <a:p>
            <a:r>
              <a:rPr lang="en-US" dirty="0"/>
              <a:t>It is the point where inertia starts to level off or decreases at a slower rate.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more clusters beyond this point may not significantly improve clustering quality.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8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530E-FBE3-6E6E-6652-92EB8F71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A599-643F-4167-B09D-2C0BC6E5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Exclusive Clustering or Crisp Clustering.</a:t>
            </a:r>
          </a:p>
          <a:p>
            <a:r>
              <a:rPr lang="en-US" dirty="0"/>
              <a:t>Each data point is assigned to exactly one cluster.</a:t>
            </a:r>
          </a:p>
          <a:p>
            <a:r>
              <a:rPr lang="en-US" dirty="0"/>
              <a:t>Results in non-overlapping clusters with clear boundaries.</a:t>
            </a:r>
          </a:p>
          <a:p>
            <a:r>
              <a:rPr lang="en-US" dirty="0"/>
              <a:t>E.g., K-means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3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6A46-3129-48E4-5490-1E9A0700E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5492"/>
            <a:ext cx="7886700" cy="4049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u="sng" dirty="0"/>
              <a:t>Advantages</a:t>
            </a:r>
          </a:p>
          <a:p>
            <a:endParaRPr lang="en-US" sz="1500" dirty="0"/>
          </a:p>
          <a:p>
            <a:r>
              <a:rPr lang="en-US" sz="1500" u="sng" dirty="0"/>
              <a:t>Simplicity and Ease of Implementation</a:t>
            </a:r>
            <a:r>
              <a:rPr lang="en-US" sz="1500" dirty="0"/>
              <a:t>: Hard clustering algorithms are straightforward to understand and implement.</a:t>
            </a:r>
          </a:p>
          <a:p>
            <a:endParaRPr lang="en-US" sz="1500" dirty="0"/>
          </a:p>
          <a:p>
            <a:r>
              <a:rPr lang="en-US" sz="1500" u="sng" dirty="0"/>
              <a:t>Computational Efficiency</a:t>
            </a:r>
            <a:r>
              <a:rPr lang="en-US" sz="1500" dirty="0"/>
              <a:t>: Ideal for handling large datasets efficiently.</a:t>
            </a:r>
          </a:p>
          <a:p>
            <a:endParaRPr lang="en-US" sz="1500" dirty="0"/>
          </a:p>
          <a:p>
            <a:r>
              <a:rPr lang="en-US" sz="1500" u="sng" dirty="0"/>
              <a:t>Clear Cluster Membership</a:t>
            </a:r>
            <a:r>
              <a:rPr lang="en-US" sz="1500" dirty="0"/>
              <a:t>: Each data point unambiguously belongs to a single cluster.</a:t>
            </a: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500" b="1" u="sng" dirty="0"/>
              <a:t>Disadvantages</a:t>
            </a:r>
          </a:p>
          <a:p>
            <a:pPr marL="0" indent="0">
              <a:buNone/>
            </a:pPr>
            <a:endParaRPr lang="en-US" sz="1500" b="1" u="sng" dirty="0"/>
          </a:p>
          <a:p>
            <a:r>
              <a:rPr lang="en-US" sz="1500" u="sng" dirty="0"/>
              <a:t>Sensitive to Initial Placement</a:t>
            </a:r>
            <a:r>
              <a:rPr lang="en-US" sz="1500" dirty="0"/>
              <a:t>: Results can vary depending on the initial cluster centroids.</a:t>
            </a:r>
          </a:p>
          <a:p>
            <a:endParaRPr lang="en-US" sz="1500" dirty="0"/>
          </a:p>
          <a:p>
            <a:r>
              <a:rPr lang="en-US" sz="1500" u="sng" dirty="0"/>
              <a:t>Limited Handling of Overlapping Data</a:t>
            </a:r>
            <a:r>
              <a:rPr lang="en-US" sz="1500" dirty="0"/>
              <a:t>: May struggle with complex data structures that have overlapping clusters.</a:t>
            </a:r>
          </a:p>
          <a:p>
            <a:endParaRPr lang="en-US" sz="1500" dirty="0"/>
          </a:p>
          <a:p>
            <a:r>
              <a:rPr lang="en-US" sz="1500" u="sng" dirty="0"/>
              <a:t>Impact of Outliers</a:t>
            </a:r>
            <a:r>
              <a:rPr lang="en-US" sz="1500" dirty="0"/>
              <a:t>: Outliers can significantly affect cluster assignments.</a:t>
            </a:r>
          </a:p>
          <a:p>
            <a:pPr marL="0" indent="0">
              <a:buNone/>
            </a:pPr>
            <a:br>
              <a:rPr lang="en-US" sz="1500" dirty="0"/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5278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79B7-D9AA-D465-EA9C-7F7B1D6E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BC11-0686-21FD-3DE7-8A123A15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Also known as Fuzzy Clustering.</a:t>
            </a:r>
          </a:p>
          <a:p>
            <a:endParaRPr lang="en-US" dirty="0"/>
          </a:p>
          <a:p>
            <a:r>
              <a:rPr lang="en-US" dirty="0"/>
              <a:t>Allows data points to belong to multiple clusters with varying membership degrees.</a:t>
            </a:r>
          </a:p>
          <a:p>
            <a:endParaRPr lang="en-US" dirty="0"/>
          </a:p>
          <a:p>
            <a:r>
              <a:rPr lang="en-US" dirty="0"/>
              <a:t>Provides more flexibility and captures uncertainty in cluster assignments.</a:t>
            </a:r>
          </a:p>
          <a:p>
            <a:endParaRPr lang="en-US" dirty="0"/>
          </a:p>
          <a:p>
            <a:r>
              <a:rPr lang="en-US" dirty="0"/>
              <a:t>E.g., Fuzzy C-means (FCM)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DF01-200E-D6A8-733A-E1F26C89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8912"/>
            <a:ext cx="7886700" cy="43410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u="sng" dirty="0"/>
              <a:t>Advantages</a:t>
            </a:r>
          </a:p>
          <a:p>
            <a:r>
              <a:rPr lang="en-US" u="sng" dirty="0"/>
              <a:t>Nuanced Cluster Assignments</a:t>
            </a:r>
            <a:r>
              <a:rPr lang="en-US" dirty="0"/>
              <a:t>: Data points can have partial membership in multiple clusters, providing a more nuanced representation.</a:t>
            </a:r>
          </a:p>
          <a:p>
            <a:endParaRPr lang="en-US" dirty="0"/>
          </a:p>
          <a:p>
            <a:r>
              <a:rPr lang="en-US" u="sng" dirty="0"/>
              <a:t>Handling Overlapping Data</a:t>
            </a:r>
            <a:r>
              <a:rPr lang="en-US" dirty="0"/>
              <a:t>: Well-suited for datasets with complex or overlapping structures.</a:t>
            </a:r>
          </a:p>
          <a:p>
            <a:endParaRPr lang="en-US" dirty="0"/>
          </a:p>
          <a:p>
            <a:r>
              <a:rPr lang="en-US" u="sng" dirty="0"/>
              <a:t>Robustness to outliers:</a:t>
            </a:r>
            <a:r>
              <a:rPr lang="en-US" dirty="0"/>
              <a:t> The ability of a clustering algorithm to minimize the influence of outliers on the assignment of data points to clusters. (probability distribution over clusters instead of a hard assignment to a single cluster)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Disadvantages</a:t>
            </a:r>
          </a:p>
          <a:p>
            <a:r>
              <a:rPr lang="en-US" u="sng" dirty="0"/>
              <a:t>Computational Complexity</a:t>
            </a:r>
            <a:r>
              <a:rPr lang="en-US" dirty="0"/>
              <a:t>: Soft clustering methods can be more computationally expensive than their hard clustering counterparts.</a:t>
            </a:r>
          </a:p>
          <a:p>
            <a:endParaRPr lang="en-US" dirty="0"/>
          </a:p>
          <a:p>
            <a:r>
              <a:rPr lang="en-US" u="sng" dirty="0"/>
              <a:t>Determining the Number of Clusters</a:t>
            </a:r>
            <a:r>
              <a:rPr lang="en-US" dirty="0"/>
              <a:t>: Requires the pre-specification of the number of clusters or fuzziness coefficient.</a:t>
            </a:r>
          </a:p>
          <a:p>
            <a:endParaRPr lang="en-US" dirty="0"/>
          </a:p>
          <a:p>
            <a:r>
              <a:rPr lang="en-US" u="sng" dirty="0"/>
              <a:t>Interpretability Challenges</a:t>
            </a:r>
            <a:r>
              <a:rPr lang="en-US" dirty="0"/>
              <a:t>: Fuzzy memberships might be more challenging to interpret.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3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DD88-D3C3-09F8-392A-9C5DDCD6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Find the Optimal Number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B587-19E8-A4CC-3045-43A0FDC1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elbow method is a popular technique used to determine the optimal number of clusters (k) in a clustering algorithm, such as K-means. </a:t>
            </a:r>
          </a:p>
          <a:p>
            <a:endParaRPr lang="en-US" dirty="0"/>
          </a:p>
          <a:p>
            <a:r>
              <a:rPr lang="en-US" dirty="0"/>
              <a:t>It involves plotting the cost (inertia) of clustering as a function of the number of clusters and looking for the "elbow point" in the plot. </a:t>
            </a:r>
          </a:p>
          <a:p>
            <a:endParaRPr lang="en-US" dirty="0"/>
          </a:p>
          <a:p>
            <a:r>
              <a:rPr lang="en-US" dirty="0"/>
              <a:t>The elbow point is the value of k at which the inertia starts to level off or decrease at a slower rate.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This point indicates that adding more clusters does not significantly improve the clustering quality and suggests the appropriate number of clusters for the data.</a:t>
            </a:r>
          </a:p>
        </p:txBody>
      </p:sp>
    </p:spTree>
    <p:extLst>
      <p:ext uri="{BB962C8B-B14F-4D97-AF65-F5344CB8AC3E}">
        <p14:creationId xmlns:p14="http://schemas.microsoft.com/office/powerpoint/2010/main" val="117970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7C92-6B5F-ED61-897A-9ADC6EE6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495B-414B-910D-6916-417B1445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elbow method helps us find the optimal number of clusters for our data.</a:t>
            </a:r>
          </a:p>
          <a:p>
            <a:endParaRPr lang="en-US" dirty="0"/>
          </a:p>
          <a:p>
            <a:r>
              <a:rPr lang="en-US" dirty="0"/>
              <a:t>It involves analyzing the inertia (within-cluster sum of squares) as a function of the number of clusters.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7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9964-E50C-4B12-B673-E650F5E6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Method: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B1C8-7321-7701-F274-5EB61790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Choose a range of k values to consider (e.g., 1 to 10).</a:t>
            </a:r>
          </a:p>
          <a:p>
            <a:endParaRPr lang="en-US" dirty="0"/>
          </a:p>
          <a:p>
            <a:r>
              <a:rPr lang="en-US" dirty="0"/>
              <a:t>For each k value, run the K-means algorithm with k clusters on the data.</a:t>
            </a:r>
          </a:p>
          <a:p>
            <a:endParaRPr lang="en-US" dirty="0"/>
          </a:p>
          <a:p>
            <a:r>
              <a:rPr lang="en-US" dirty="0"/>
              <a:t>Calculate the inertia (sum of squared distances within clusters) for each k.</a:t>
            </a:r>
          </a:p>
          <a:p>
            <a:endParaRPr lang="en-US" dirty="0"/>
          </a:p>
          <a:p>
            <a:r>
              <a:rPr lang="en-US" dirty="0"/>
              <a:t>Plot the inertia values against the corresponding k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9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D4DA-8382-1468-B358-94066FD8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" name="Content Placeholder 4" descr="A graph of a hand with a line drawn on it&#10;&#10;Description automatically generated">
            <a:extLst>
              <a:ext uri="{FF2B5EF4-FFF2-40B4-BE49-F238E27FC236}">
                <a16:creationId xmlns:a16="http://schemas.microsoft.com/office/drawing/2014/main" id="{03290195-C4D4-E54F-9B23-178D078DA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2258021"/>
            <a:ext cx="4305300" cy="3200400"/>
          </a:xfrm>
        </p:spPr>
      </p:pic>
    </p:spTree>
    <p:extLst>
      <p:ext uri="{BB962C8B-B14F-4D97-AF65-F5344CB8AC3E}">
        <p14:creationId xmlns:p14="http://schemas.microsoft.com/office/powerpoint/2010/main" val="385023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547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Hard vs Soft Clustering</vt:lpstr>
      <vt:lpstr>Hard Clustering</vt:lpstr>
      <vt:lpstr>PowerPoint Presentation</vt:lpstr>
      <vt:lpstr>Soft Clustering</vt:lpstr>
      <vt:lpstr>PowerPoint Presentation</vt:lpstr>
      <vt:lpstr>How to Find the Optimal Number of Clusters</vt:lpstr>
      <vt:lpstr>Cont.</vt:lpstr>
      <vt:lpstr>Elbow Method: Step by Step</vt:lpstr>
      <vt:lpstr>Cont.</vt:lpstr>
      <vt:lpstr>Identifying the Elbow 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HPZ</cp:lastModifiedBy>
  <cp:revision>31</cp:revision>
  <dcterms:created xsi:type="dcterms:W3CDTF">2023-08-08T06:57:03Z</dcterms:created>
  <dcterms:modified xsi:type="dcterms:W3CDTF">2024-08-14T04:34:34Z</dcterms:modified>
</cp:coreProperties>
</file>