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59" r:id="rId6"/>
    <p:sldId id="261" r:id="rId7"/>
    <p:sldId id="262" r:id="rId8"/>
    <p:sldId id="1832" r:id="rId9"/>
    <p:sldId id="263" r:id="rId10"/>
    <p:sldId id="266" r:id="rId11"/>
    <p:sldId id="1835" r:id="rId12"/>
    <p:sldId id="1836" r:id="rId13"/>
    <p:sldId id="1837" r:id="rId14"/>
    <p:sldId id="1838" r:id="rId15"/>
    <p:sldId id="1855" r:id="rId16"/>
    <p:sldId id="298" r:id="rId17"/>
    <p:sldId id="267" r:id="rId18"/>
    <p:sldId id="269" r:id="rId19"/>
    <p:sldId id="1839" r:id="rId20"/>
    <p:sldId id="1840" r:id="rId21"/>
    <p:sldId id="1856" r:id="rId22"/>
    <p:sldId id="1857" r:id="rId23"/>
    <p:sldId id="1858" r:id="rId24"/>
    <p:sldId id="1859" r:id="rId25"/>
    <p:sldId id="1844" r:id="rId26"/>
    <p:sldId id="1845" r:id="rId27"/>
    <p:sldId id="1846" r:id="rId28"/>
    <p:sldId id="1847" r:id="rId29"/>
    <p:sldId id="1843" r:id="rId30"/>
    <p:sldId id="268" r:id="rId31"/>
    <p:sldId id="271" r:id="rId32"/>
    <p:sldId id="272" r:id="rId33"/>
    <p:sldId id="274" r:id="rId34"/>
    <p:sldId id="1849" r:id="rId35"/>
    <p:sldId id="1850" r:id="rId36"/>
    <p:sldId id="1851" r:id="rId37"/>
    <p:sldId id="1854" r:id="rId38"/>
    <p:sldId id="270" r:id="rId39"/>
    <p:sldId id="276" r:id="rId40"/>
    <p:sldId id="275" r:id="rId41"/>
    <p:sldId id="283" r:id="rId42"/>
    <p:sldId id="284" r:id="rId43"/>
    <p:sldId id="260" r:id="rId44"/>
    <p:sldId id="285" r:id="rId45"/>
    <p:sldId id="286" r:id="rId46"/>
    <p:sldId id="287" r:id="rId47"/>
    <p:sldId id="288" r:id="rId48"/>
    <p:sldId id="1848" r:id="rId49"/>
    <p:sldId id="289" r:id="rId50"/>
    <p:sldId id="290" r:id="rId51"/>
    <p:sldId id="1852" r:id="rId52"/>
    <p:sldId id="1853" r:id="rId53"/>
    <p:sldId id="292" r:id="rId54"/>
    <p:sldId id="293" r:id="rId55"/>
    <p:sldId id="291" r:id="rId56"/>
    <p:sldId id="294" r:id="rId57"/>
    <p:sldId id="295" r:id="rId58"/>
    <p:sldId id="296" r:id="rId59"/>
    <p:sldId id="264"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D2C81-1E7E-4C33-A4AB-0565AB1788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757C25-F30E-476E-9E1A-0F7122F6C4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ED14989-B827-40E8-A25C-FEA7B5C37534}"/>
              </a:ext>
            </a:extLst>
          </p:cNvPr>
          <p:cNvSpPr>
            <a:spLocks noGrp="1"/>
          </p:cNvSpPr>
          <p:nvPr>
            <p:ph type="dt" sz="half" idx="10"/>
          </p:nvPr>
        </p:nvSpPr>
        <p:spPr/>
        <p:txBody>
          <a:bodyPr/>
          <a:lstStyle/>
          <a:p>
            <a:fld id="{44933C62-6AD3-4768-9248-C5815D18DA19}" type="datetimeFigureOut">
              <a:rPr lang="en-IN" smtClean="0"/>
              <a:pPr/>
              <a:t>11-09-2024</a:t>
            </a:fld>
            <a:endParaRPr lang="en-IN"/>
          </a:p>
        </p:txBody>
      </p:sp>
      <p:sp>
        <p:nvSpPr>
          <p:cNvPr id="5" name="Footer Placeholder 4">
            <a:extLst>
              <a:ext uri="{FF2B5EF4-FFF2-40B4-BE49-F238E27FC236}">
                <a16:creationId xmlns:a16="http://schemas.microsoft.com/office/drawing/2014/main" id="{68C4944A-26E6-48DA-95B5-77FBDB8079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C68545-9137-4A4F-9051-F55C0182D00C}"/>
              </a:ext>
            </a:extLst>
          </p:cNvPr>
          <p:cNvSpPr>
            <a:spLocks noGrp="1"/>
          </p:cNvSpPr>
          <p:nvPr>
            <p:ph type="sldNum" sz="quarter" idx="12"/>
          </p:nvPr>
        </p:nvSpPr>
        <p:spPr/>
        <p:txBody>
          <a:bodyPr/>
          <a:lstStyle/>
          <a:p>
            <a:fld id="{1E00E835-E502-42E1-9E5E-66A3A090103C}" type="slidenum">
              <a:rPr lang="en-IN" smtClean="0"/>
              <a:pPr/>
              <a:t>‹#›</a:t>
            </a:fld>
            <a:endParaRPr lang="en-IN"/>
          </a:p>
        </p:txBody>
      </p:sp>
    </p:spTree>
    <p:extLst>
      <p:ext uri="{BB962C8B-B14F-4D97-AF65-F5344CB8AC3E}">
        <p14:creationId xmlns:p14="http://schemas.microsoft.com/office/powerpoint/2010/main" val="338850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4EE00-B9EA-4AD2-8B81-BC5836E55AF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1B8299-7C52-4D23-B073-477498BE87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671E1C-5835-4690-A790-BFEBA05C2050}"/>
              </a:ext>
            </a:extLst>
          </p:cNvPr>
          <p:cNvSpPr>
            <a:spLocks noGrp="1"/>
          </p:cNvSpPr>
          <p:nvPr>
            <p:ph type="dt" sz="half" idx="10"/>
          </p:nvPr>
        </p:nvSpPr>
        <p:spPr/>
        <p:txBody>
          <a:bodyPr/>
          <a:lstStyle/>
          <a:p>
            <a:fld id="{44933C62-6AD3-4768-9248-C5815D18DA19}" type="datetimeFigureOut">
              <a:rPr lang="en-IN" smtClean="0"/>
              <a:pPr/>
              <a:t>11-09-2024</a:t>
            </a:fld>
            <a:endParaRPr lang="en-IN"/>
          </a:p>
        </p:txBody>
      </p:sp>
      <p:sp>
        <p:nvSpPr>
          <p:cNvPr id="5" name="Footer Placeholder 4">
            <a:extLst>
              <a:ext uri="{FF2B5EF4-FFF2-40B4-BE49-F238E27FC236}">
                <a16:creationId xmlns:a16="http://schemas.microsoft.com/office/drawing/2014/main" id="{0C118DE3-FF6C-407A-B84A-EC65128CAA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64423C-7D72-40E7-851F-3F39DA2E89F4}"/>
              </a:ext>
            </a:extLst>
          </p:cNvPr>
          <p:cNvSpPr>
            <a:spLocks noGrp="1"/>
          </p:cNvSpPr>
          <p:nvPr>
            <p:ph type="sldNum" sz="quarter" idx="12"/>
          </p:nvPr>
        </p:nvSpPr>
        <p:spPr/>
        <p:txBody>
          <a:bodyPr/>
          <a:lstStyle/>
          <a:p>
            <a:fld id="{1E00E835-E502-42E1-9E5E-66A3A090103C}" type="slidenum">
              <a:rPr lang="en-IN" smtClean="0"/>
              <a:pPr/>
              <a:t>‹#›</a:t>
            </a:fld>
            <a:endParaRPr lang="en-IN"/>
          </a:p>
        </p:txBody>
      </p:sp>
    </p:spTree>
    <p:extLst>
      <p:ext uri="{BB962C8B-B14F-4D97-AF65-F5344CB8AC3E}">
        <p14:creationId xmlns:p14="http://schemas.microsoft.com/office/powerpoint/2010/main" val="4197139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836986-4931-4339-99B1-7324DE46B8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784BB8-DFFF-4025-B00F-9ACA710820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1F5002-DD25-4322-B4E2-FC28DF0DF3D6}"/>
              </a:ext>
            </a:extLst>
          </p:cNvPr>
          <p:cNvSpPr>
            <a:spLocks noGrp="1"/>
          </p:cNvSpPr>
          <p:nvPr>
            <p:ph type="dt" sz="half" idx="10"/>
          </p:nvPr>
        </p:nvSpPr>
        <p:spPr/>
        <p:txBody>
          <a:bodyPr/>
          <a:lstStyle/>
          <a:p>
            <a:fld id="{44933C62-6AD3-4768-9248-C5815D18DA19}" type="datetimeFigureOut">
              <a:rPr lang="en-IN" smtClean="0"/>
              <a:pPr/>
              <a:t>11-09-2024</a:t>
            </a:fld>
            <a:endParaRPr lang="en-IN"/>
          </a:p>
        </p:txBody>
      </p:sp>
      <p:sp>
        <p:nvSpPr>
          <p:cNvPr id="5" name="Footer Placeholder 4">
            <a:extLst>
              <a:ext uri="{FF2B5EF4-FFF2-40B4-BE49-F238E27FC236}">
                <a16:creationId xmlns:a16="http://schemas.microsoft.com/office/drawing/2014/main" id="{B9D0B57E-361E-48C1-8239-92C786BC2E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C1C5DB-CBE7-4B83-9D31-C3B5AD67E162}"/>
              </a:ext>
            </a:extLst>
          </p:cNvPr>
          <p:cNvSpPr>
            <a:spLocks noGrp="1"/>
          </p:cNvSpPr>
          <p:nvPr>
            <p:ph type="sldNum" sz="quarter" idx="12"/>
          </p:nvPr>
        </p:nvSpPr>
        <p:spPr/>
        <p:txBody>
          <a:bodyPr/>
          <a:lstStyle/>
          <a:p>
            <a:fld id="{1E00E835-E502-42E1-9E5E-66A3A090103C}" type="slidenum">
              <a:rPr lang="en-IN" smtClean="0"/>
              <a:pPr/>
              <a:t>‹#›</a:t>
            </a:fld>
            <a:endParaRPr lang="en-IN"/>
          </a:p>
        </p:txBody>
      </p:sp>
    </p:spTree>
    <p:extLst>
      <p:ext uri="{BB962C8B-B14F-4D97-AF65-F5344CB8AC3E}">
        <p14:creationId xmlns:p14="http://schemas.microsoft.com/office/powerpoint/2010/main" val="1166732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01393-EC6C-4ADE-9047-64373B9C5F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E675EF-78AB-41F8-AA4A-881D3DBABF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1F34EC-4213-4974-A08B-D72A8DB0BB0B}"/>
              </a:ext>
            </a:extLst>
          </p:cNvPr>
          <p:cNvSpPr>
            <a:spLocks noGrp="1"/>
          </p:cNvSpPr>
          <p:nvPr>
            <p:ph type="dt" sz="half" idx="10"/>
          </p:nvPr>
        </p:nvSpPr>
        <p:spPr/>
        <p:txBody>
          <a:bodyPr/>
          <a:lstStyle/>
          <a:p>
            <a:fld id="{44933C62-6AD3-4768-9248-C5815D18DA19}" type="datetimeFigureOut">
              <a:rPr lang="en-IN" smtClean="0"/>
              <a:pPr/>
              <a:t>11-09-2024</a:t>
            </a:fld>
            <a:endParaRPr lang="en-IN"/>
          </a:p>
        </p:txBody>
      </p:sp>
      <p:sp>
        <p:nvSpPr>
          <p:cNvPr id="5" name="Footer Placeholder 4">
            <a:extLst>
              <a:ext uri="{FF2B5EF4-FFF2-40B4-BE49-F238E27FC236}">
                <a16:creationId xmlns:a16="http://schemas.microsoft.com/office/drawing/2014/main" id="{F35B6B24-DC72-40DD-908B-6E910E6399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B006F9-A386-46C8-A269-971D9F616A7F}"/>
              </a:ext>
            </a:extLst>
          </p:cNvPr>
          <p:cNvSpPr>
            <a:spLocks noGrp="1"/>
          </p:cNvSpPr>
          <p:nvPr>
            <p:ph type="sldNum" sz="quarter" idx="12"/>
          </p:nvPr>
        </p:nvSpPr>
        <p:spPr/>
        <p:txBody>
          <a:bodyPr/>
          <a:lstStyle/>
          <a:p>
            <a:fld id="{1E00E835-E502-42E1-9E5E-66A3A090103C}" type="slidenum">
              <a:rPr lang="en-IN" smtClean="0"/>
              <a:pPr/>
              <a:t>‹#›</a:t>
            </a:fld>
            <a:endParaRPr lang="en-IN"/>
          </a:p>
        </p:txBody>
      </p:sp>
    </p:spTree>
    <p:extLst>
      <p:ext uri="{BB962C8B-B14F-4D97-AF65-F5344CB8AC3E}">
        <p14:creationId xmlns:p14="http://schemas.microsoft.com/office/powerpoint/2010/main" val="1831381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4E063-BA05-41C2-BC10-555DAF7682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804FBF6-F391-4C58-AB9B-06A5E12A15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0FB59F-5724-4F54-A3EE-EDEC8CDED760}"/>
              </a:ext>
            </a:extLst>
          </p:cNvPr>
          <p:cNvSpPr>
            <a:spLocks noGrp="1"/>
          </p:cNvSpPr>
          <p:nvPr>
            <p:ph type="dt" sz="half" idx="10"/>
          </p:nvPr>
        </p:nvSpPr>
        <p:spPr/>
        <p:txBody>
          <a:bodyPr/>
          <a:lstStyle/>
          <a:p>
            <a:fld id="{44933C62-6AD3-4768-9248-C5815D18DA19}" type="datetimeFigureOut">
              <a:rPr lang="en-IN" smtClean="0"/>
              <a:pPr/>
              <a:t>11-09-2024</a:t>
            </a:fld>
            <a:endParaRPr lang="en-IN"/>
          </a:p>
        </p:txBody>
      </p:sp>
      <p:sp>
        <p:nvSpPr>
          <p:cNvPr id="5" name="Footer Placeholder 4">
            <a:extLst>
              <a:ext uri="{FF2B5EF4-FFF2-40B4-BE49-F238E27FC236}">
                <a16:creationId xmlns:a16="http://schemas.microsoft.com/office/drawing/2014/main" id="{5AB066E9-D727-4204-B8A4-45C5B3FE5C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D866B5-2621-4BA4-923C-9CCCB0370085}"/>
              </a:ext>
            </a:extLst>
          </p:cNvPr>
          <p:cNvSpPr>
            <a:spLocks noGrp="1"/>
          </p:cNvSpPr>
          <p:nvPr>
            <p:ph type="sldNum" sz="quarter" idx="12"/>
          </p:nvPr>
        </p:nvSpPr>
        <p:spPr/>
        <p:txBody>
          <a:bodyPr/>
          <a:lstStyle/>
          <a:p>
            <a:fld id="{1E00E835-E502-42E1-9E5E-66A3A090103C}" type="slidenum">
              <a:rPr lang="en-IN" smtClean="0"/>
              <a:pPr/>
              <a:t>‹#›</a:t>
            </a:fld>
            <a:endParaRPr lang="en-IN"/>
          </a:p>
        </p:txBody>
      </p:sp>
    </p:spTree>
    <p:extLst>
      <p:ext uri="{BB962C8B-B14F-4D97-AF65-F5344CB8AC3E}">
        <p14:creationId xmlns:p14="http://schemas.microsoft.com/office/powerpoint/2010/main" val="659143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2D471-D1F6-4A4C-8FE4-06A81240A9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4D5E2D-62BC-430D-9FAD-4834ECB691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B3323AD-1D6B-4257-B0F0-E834218DBB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191088-8FF3-4152-853E-3590FDBE0AC6}"/>
              </a:ext>
            </a:extLst>
          </p:cNvPr>
          <p:cNvSpPr>
            <a:spLocks noGrp="1"/>
          </p:cNvSpPr>
          <p:nvPr>
            <p:ph type="dt" sz="half" idx="10"/>
          </p:nvPr>
        </p:nvSpPr>
        <p:spPr/>
        <p:txBody>
          <a:bodyPr/>
          <a:lstStyle/>
          <a:p>
            <a:fld id="{44933C62-6AD3-4768-9248-C5815D18DA19}" type="datetimeFigureOut">
              <a:rPr lang="en-IN" smtClean="0"/>
              <a:pPr/>
              <a:t>11-09-2024</a:t>
            </a:fld>
            <a:endParaRPr lang="en-IN"/>
          </a:p>
        </p:txBody>
      </p:sp>
      <p:sp>
        <p:nvSpPr>
          <p:cNvPr id="6" name="Footer Placeholder 5">
            <a:extLst>
              <a:ext uri="{FF2B5EF4-FFF2-40B4-BE49-F238E27FC236}">
                <a16:creationId xmlns:a16="http://schemas.microsoft.com/office/drawing/2014/main" id="{9B183991-76F1-4F81-BD80-E81501FA26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80B330-8AF7-4440-A158-249E457EDFE5}"/>
              </a:ext>
            </a:extLst>
          </p:cNvPr>
          <p:cNvSpPr>
            <a:spLocks noGrp="1"/>
          </p:cNvSpPr>
          <p:nvPr>
            <p:ph type="sldNum" sz="quarter" idx="12"/>
          </p:nvPr>
        </p:nvSpPr>
        <p:spPr/>
        <p:txBody>
          <a:bodyPr/>
          <a:lstStyle/>
          <a:p>
            <a:fld id="{1E00E835-E502-42E1-9E5E-66A3A090103C}" type="slidenum">
              <a:rPr lang="en-IN" smtClean="0"/>
              <a:pPr/>
              <a:t>‹#›</a:t>
            </a:fld>
            <a:endParaRPr lang="en-IN"/>
          </a:p>
        </p:txBody>
      </p:sp>
    </p:spTree>
    <p:extLst>
      <p:ext uri="{BB962C8B-B14F-4D97-AF65-F5344CB8AC3E}">
        <p14:creationId xmlns:p14="http://schemas.microsoft.com/office/powerpoint/2010/main" val="1579064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D505-F046-4F95-B9D5-9BAD4722C8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D6B0BF-C7CB-4544-A2F9-37E09BB236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0DC88C-51C7-491E-AD6A-51705CC44D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10A6AF-61B0-4236-BB8C-DBB0F2B7A6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BCFD0B-7B32-4633-90C3-36517CE00C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6E1AEF6-F1AC-4258-A6D1-A479153C7773}"/>
              </a:ext>
            </a:extLst>
          </p:cNvPr>
          <p:cNvSpPr>
            <a:spLocks noGrp="1"/>
          </p:cNvSpPr>
          <p:nvPr>
            <p:ph type="dt" sz="half" idx="10"/>
          </p:nvPr>
        </p:nvSpPr>
        <p:spPr/>
        <p:txBody>
          <a:bodyPr/>
          <a:lstStyle/>
          <a:p>
            <a:fld id="{44933C62-6AD3-4768-9248-C5815D18DA19}" type="datetimeFigureOut">
              <a:rPr lang="en-IN" smtClean="0"/>
              <a:pPr/>
              <a:t>11-09-2024</a:t>
            </a:fld>
            <a:endParaRPr lang="en-IN"/>
          </a:p>
        </p:txBody>
      </p:sp>
      <p:sp>
        <p:nvSpPr>
          <p:cNvPr id="8" name="Footer Placeholder 7">
            <a:extLst>
              <a:ext uri="{FF2B5EF4-FFF2-40B4-BE49-F238E27FC236}">
                <a16:creationId xmlns:a16="http://schemas.microsoft.com/office/drawing/2014/main" id="{C8BF8593-43A9-463C-911F-AE43BF788BB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34D4535-D753-4069-92CD-D926F06D6FB8}"/>
              </a:ext>
            </a:extLst>
          </p:cNvPr>
          <p:cNvSpPr>
            <a:spLocks noGrp="1"/>
          </p:cNvSpPr>
          <p:nvPr>
            <p:ph type="sldNum" sz="quarter" idx="12"/>
          </p:nvPr>
        </p:nvSpPr>
        <p:spPr/>
        <p:txBody>
          <a:bodyPr/>
          <a:lstStyle/>
          <a:p>
            <a:fld id="{1E00E835-E502-42E1-9E5E-66A3A090103C}" type="slidenum">
              <a:rPr lang="en-IN" smtClean="0"/>
              <a:pPr/>
              <a:t>‹#›</a:t>
            </a:fld>
            <a:endParaRPr lang="en-IN"/>
          </a:p>
        </p:txBody>
      </p:sp>
    </p:spTree>
    <p:extLst>
      <p:ext uri="{BB962C8B-B14F-4D97-AF65-F5344CB8AC3E}">
        <p14:creationId xmlns:p14="http://schemas.microsoft.com/office/powerpoint/2010/main" val="1970920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173EA-111C-4728-A8DB-F7932330621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205DBC0-55C4-46D4-B097-0745652BB623}"/>
              </a:ext>
            </a:extLst>
          </p:cNvPr>
          <p:cNvSpPr>
            <a:spLocks noGrp="1"/>
          </p:cNvSpPr>
          <p:nvPr>
            <p:ph type="dt" sz="half" idx="10"/>
          </p:nvPr>
        </p:nvSpPr>
        <p:spPr/>
        <p:txBody>
          <a:bodyPr/>
          <a:lstStyle/>
          <a:p>
            <a:fld id="{44933C62-6AD3-4768-9248-C5815D18DA19}" type="datetimeFigureOut">
              <a:rPr lang="en-IN" smtClean="0"/>
              <a:pPr/>
              <a:t>11-09-2024</a:t>
            </a:fld>
            <a:endParaRPr lang="en-IN"/>
          </a:p>
        </p:txBody>
      </p:sp>
      <p:sp>
        <p:nvSpPr>
          <p:cNvPr id="4" name="Footer Placeholder 3">
            <a:extLst>
              <a:ext uri="{FF2B5EF4-FFF2-40B4-BE49-F238E27FC236}">
                <a16:creationId xmlns:a16="http://schemas.microsoft.com/office/drawing/2014/main" id="{9D011431-23F7-4042-AF15-86EDA4500BD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010334B-557C-4F46-A212-617D93036712}"/>
              </a:ext>
            </a:extLst>
          </p:cNvPr>
          <p:cNvSpPr>
            <a:spLocks noGrp="1"/>
          </p:cNvSpPr>
          <p:nvPr>
            <p:ph type="sldNum" sz="quarter" idx="12"/>
          </p:nvPr>
        </p:nvSpPr>
        <p:spPr/>
        <p:txBody>
          <a:bodyPr/>
          <a:lstStyle/>
          <a:p>
            <a:fld id="{1E00E835-E502-42E1-9E5E-66A3A090103C}" type="slidenum">
              <a:rPr lang="en-IN" smtClean="0"/>
              <a:pPr/>
              <a:t>‹#›</a:t>
            </a:fld>
            <a:endParaRPr lang="en-IN"/>
          </a:p>
        </p:txBody>
      </p:sp>
    </p:spTree>
    <p:extLst>
      <p:ext uri="{BB962C8B-B14F-4D97-AF65-F5344CB8AC3E}">
        <p14:creationId xmlns:p14="http://schemas.microsoft.com/office/powerpoint/2010/main" val="2897406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7A702B-F3ED-46E3-B961-B82BAED7834B}"/>
              </a:ext>
            </a:extLst>
          </p:cNvPr>
          <p:cNvSpPr>
            <a:spLocks noGrp="1"/>
          </p:cNvSpPr>
          <p:nvPr>
            <p:ph type="dt" sz="half" idx="10"/>
          </p:nvPr>
        </p:nvSpPr>
        <p:spPr/>
        <p:txBody>
          <a:bodyPr/>
          <a:lstStyle/>
          <a:p>
            <a:fld id="{44933C62-6AD3-4768-9248-C5815D18DA19}" type="datetimeFigureOut">
              <a:rPr lang="en-IN" smtClean="0"/>
              <a:pPr/>
              <a:t>11-09-2024</a:t>
            </a:fld>
            <a:endParaRPr lang="en-IN"/>
          </a:p>
        </p:txBody>
      </p:sp>
      <p:sp>
        <p:nvSpPr>
          <p:cNvPr id="3" name="Footer Placeholder 2">
            <a:extLst>
              <a:ext uri="{FF2B5EF4-FFF2-40B4-BE49-F238E27FC236}">
                <a16:creationId xmlns:a16="http://schemas.microsoft.com/office/drawing/2014/main" id="{CD9FDDB7-3305-4E42-B9C6-B519CBB05E0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C57DC1B-52D6-485C-B656-9EAF210F8559}"/>
              </a:ext>
            </a:extLst>
          </p:cNvPr>
          <p:cNvSpPr>
            <a:spLocks noGrp="1"/>
          </p:cNvSpPr>
          <p:nvPr>
            <p:ph type="sldNum" sz="quarter" idx="12"/>
          </p:nvPr>
        </p:nvSpPr>
        <p:spPr/>
        <p:txBody>
          <a:bodyPr/>
          <a:lstStyle/>
          <a:p>
            <a:fld id="{1E00E835-E502-42E1-9E5E-66A3A090103C}" type="slidenum">
              <a:rPr lang="en-IN" smtClean="0"/>
              <a:pPr/>
              <a:t>‹#›</a:t>
            </a:fld>
            <a:endParaRPr lang="en-IN"/>
          </a:p>
        </p:txBody>
      </p:sp>
    </p:spTree>
    <p:extLst>
      <p:ext uri="{BB962C8B-B14F-4D97-AF65-F5344CB8AC3E}">
        <p14:creationId xmlns:p14="http://schemas.microsoft.com/office/powerpoint/2010/main" val="209463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F8633-673E-480B-8C7D-E2CB10C0D5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EC64909-3B30-4B09-B9CD-32C3D1E772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B26A622-605A-4CD0-A175-245EB874C0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18CAE8-E1C7-45D0-BAC6-DF98001D2BD8}"/>
              </a:ext>
            </a:extLst>
          </p:cNvPr>
          <p:cNvSpPr>
            <a:spLocks noGrp="1"/>
          </p:cNvSpPr>
          <p:nvPr>
            <p:ph type="dt" sz="half" idx="10"/>
          </p:nvPr>
        </p:nvSpPr>
        <p:spPr/>
        <p:txBody>
          <a:bodyPr/>
          <a:lstStyle/>
          <a:p>
            <a:fld id="{44933C62-6AD3-4768-9248-C5815D18DA19}" type="datetimeFigureOut">
              <a:rPr lang="en-IN" smtClean="0"/>
              <a:pPr/>
              <a:t>11-09-2024</a:t>
            </a:fld>
            <a:endParaRPr lang="en-IN"/>
          </a:p>
        </p:txBody>
      </p:sp>
      <p:sp>
        <p:nvSpPr>
          <p:cNvPr id="6" name="Footer Placeholder 5">
            <a:extLst>
              <a:ext uri="{FF2B5EF4-FFF2-40B4-BE49-F238E27FC236}">
                <a16:creationId xmlns:a16="http://schemas.microsoft.com/office/drawing/2014/main" id="{79CFD83A-B9E0-4F05-96F6-F41BE0B303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5E1F01-1CBE-47C1-A1D1-6E6A1CC791A0}"/>
              </a:ext>
            </a:extLst>
          </p:cNvPr>
          <p:cNvSpPr>
            <a:spLocks noGrp="1"/>
          </p:cNvSpPr>
          <p:nvPr>
            <p:ph type="sldNum" sz="quarter" idx="12"/>
          </p:nvPr>
        </p:nvSpPr>
        <p:spPr/>
        <p:txBody>
          <a:bodyPr/>
          <a:lstStyle/>
          <a:p>
            <a:fld id="{1E00E835-E502-42E1-9E5E-66A3A090103C}" type="slidenum">
              <a:rPr lang="en-IN" smtClean="0"/>
              <a:pPr/>
              <a:t>‹#›</a:t>
            </a:fld>
            <a:endParaRPr lang="en-IN"/>
          </a:p>
        </p:txBody>
      </p:sp>
    </p:spTree>
    <p:extLst>
      <p:ext uri="{BB962C8B-B14F-4D97-AF65-F5344CB8AC3E}">
        <p14:creationId xmlns:p14="http://schemas.microsoft.com/office/powerpoint/2010/main" val="2088135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660A-59D8-4671-80CC-D2660B9E8E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93DD0CE-8CD8-41A9-857B-119BB9E91B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F695F05-5743-4B43-AA6D-1F1360E69F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8C27DA-A95E-47A6-B389-40AECFC3C985}"/>
              </a:ext>
            </a:extLst>
          </p:cNvPr>
          <p:cNvSpPr>
            <a:spLocks noGrp="1"/>
          </p:cNvSpPr>
          <p:nvPr>
            <p:ph type="dt" sz="half" idx="10"/>
          </p:nvPr>
        </p:nvSpPr>
        <p:spPr/>
        <p:txBody>
          <a:bodyPr/>
          <a:lstStyle/>
          <a:p>
            <a:fld id="{44933C62-6AD3-4768-9248-C5815D18DA19}" type="datetimeFigureOut">
              <a:rPr lang="en-IN" smtClean="0"/>
              <a:pPr/>
              <a:t>11-09-2024</a:t>
            </a:fld>
            <a:endParaRPr lang="en-IN"/>
          </a:p>
        </p:txBody>
      </p:sp>
      <p:sp>
        <p:nvSpPr>
          <p:cNvPr id="6" name="Footer Placeholder 5">
            <a:extLst>
              <a:ext uri="{FF2B5EF4-FFF2-40B4-BE49-F238E27FC236}">
                <a16:creationId xmlns:a16="http://schemas.microsoft.com/office/drawing/2014/main" id="{AB8035D2-8A71-4762-9FC8-C30523C878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EE360B-0488-42E5-AB70-89B7012E28DD}"/>
              </a:ext>
            </a:extLst>
          </p:cNvPr>
          <p:cNvSpPr>
            <a:spLocks noGrp="1"/>
          </p:cNvSpPr>
          <p:nvPr>
            <p:ph type="sldNum" sz="quarter" idx="12"/>
          </p:nvPr>
        </p:nvSpPr>
        <p:spPr/>
        <p:txBody>
          <a:bodyPr/>
          <a:lstStyle/>
          <a:p>
            <a:fld id="{1E00E835-E502-42E1-9E5E-66A3A090103C}" type="slidenum">
              <a:rPr lang="en-IN" smtClean="0"/>
              <a:pPr/>
              <a:t>‹#›</a:t>
            </a:fld>
            <a:endParaRPr lang="en-IN"/>
          </a:p>
        </p:txBody>
      </p:sp>
    </p:spTree>
    <p:extLst>
      <p:ext uri="{BB962C8B-B14F-4D97-AF65-F5344CB8AC3E}">
        <p14:creationId xmlns:p14="http://schemas.microsoft.com/office/powerpoint/2010/main" val="1755111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12C7E7-DDB0-49AA-AC3A-E1F82C520F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D21EAD-EB65-44EA-8E68-C9521D4C7B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6F2F5C-D4AC-47FC-A736-3553DC9E26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933C62-6AD3-4768-9248-C5815D18DA19}" type="datetimeFigureOut">
              <a:rPr lang="en-IN" smtClean="0"/>
              <a:pPr/>
              <a:t>11-09-2024</a:t>
            </a:fld>
            <a:endParaRPr lang="en-IN"/>
          </a:p>
        </p:txBody>
      </p:sp>
      <p:sp>
        <p:nvSpPr>
          <p:cNvPr id="5" name="Footer Placeholder 4">
            <a:extLst>
              <a:ext uri="{FF2B5EF4-FFF2-40B4-BE49-F238E27FC236}">
                <a16:creationId xmlns:a16="http://schemas.microsoft.com/office/drawing/2014/main" id="{3B863AB5-47EA-43B9-A772-3AA8FB198D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6D51861-992F-46BD-AE76-518206E4E2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00E835-E502-42E1-9E5E-66A3A090103C}" type="slidenum">
              <a:rPr lang="en-IN" smtClean="0"/>
              <a:pPr/>
              <a:t>‹#›</a:t>
            </a:fld>
            <a:endParaRPr lang="en-IN"/>
          </a:p>
        </p:txBody>
      </p:sp>
    </p:spTree>
    <p:extLst>
      <p:ext uri="{BB962C8B-B14F-4D97-AF65-F5344CB8AC3E}">
        <p14:creationId xmlns:p14="http://schemas.microsoft.com/office/powerpoint/2010/main" val="2519285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830F7-D562-4413-91A5-440CB4304892}"/>
              </a:ext>
            </a:extLst>
          </p:cNvPr>
          <p:cNvSpPr>
            <a:spLocks noGrp="1"/>
          </p:cNvSpPr>
          <p:nvPr>
            <p:ph type="ctrTitle"/>
          </p:nvPr>
        </p:nvSpPr>
        <p:spPr/>
        <p:txBody>
          <a:bodyPr>
            <a:normAutofit/>
          </a:bodyPr>
          <a:lstStyle/>
          <a:p>
            <a:r>
              <a:rPr lang="en-IN" sz="4400" b="1" i="0" u="none" strike="noStrike" baseline="0" dirty="0">
                <a:solidFill>
                  <a:srgbClr val="FF0000"/>
                </a:solidFill>
                <a:latin typeface="Times New Roman" panose="02020603050405020304" pitchFamily="18" charset="0"/>
                <a:cs typeface="Times New Roman" panose="02020603050405020304" pitchFamily="18" charset="0"/>
              </a:rPr>
              <a:t>Clustering metrics</a:t>
            </a:r>
            <a:endParaRPr lang="en-IN" sz="4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7644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50A661E-F171-4A67-B36F-573444A49E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208" y="1078977"/>
            <a:ext cx="4325922" cy="13060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0C53F53-C41F-46DB-8914-5FDD4511A8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157" y="3546165"/>
            <a:ext cx="6302408" cy="206278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6001FB8-DFE7-4143-949C-4DBE4A96F63A}"/>
              </a:ext>
            </a:extLst>
          </p:cNvPr>
          <p:cNvSpPr txBox="1"/>
          <p:nvPr/>
        </p:nvSpPr>
        <p:spPr>
          <a:xfrm>
            <a:off x="1941922" y="2780907"/>
            <a:ext cx="1857080" cy="523220"/>
          </a:xfrm>
          <a:prstGeom prst="rect">
            <a:avLst/>
          </a:prstGeom>
          <a:noFill/>
        </p:spPr>
        <p:txBody>
          <a:bodyPr wrap="square" rtlCol="0">
            <a:spAutoFit/>
          </a:bodyPr>
          <a:lstStyle/>
          <a:p>
            <a:r>
              <a:rPr lang="en-IN" sz="2800" dirty="0">
                <a:solidFill>
                  <a:srgbClr val="FF0000"/>
                </a:solidFill>
                <a:latin typeface="Times New Roman" panose="02020603050405020304" pitchFamily="18" charset="0"/>
                <a:cs typeface="Times New Roman" panose="02020603050405020304" pitchFamily="18" charset="0"/>
              </a:rPr>
              <a:t>Where,</a:t>
            </a:r>
          </a:p>
        </p:txBody>
      </p:sp>
    </p:spTree>
    <p:extLst>
      <p:ext uri="{BB962C8B-B14F-4D97-AF65-F5344CB8AC3E}">
        <p14:creationId xmlns:p14="http://schemas.microsoft.com/office/powerpoint/2010/main" val="4156269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BAB09-D94E-0EB5-D92B-4FEB523D7311}"/>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78B3AB92-BA02-26AA-4271-F2FC44ED7C9D}"/>
              </a:ext>
            </a:extLst>
          </p:cNvPr>
          <p:cNvSpPr>
            <a:spLocks noGrp="1"/>
          </p:cNvSpPr>
          <p:nvPr>
            <p:ph idx="1"/>
          </p:nvPr>
        </p:nvSpPr>
        <p:spPr/>
        <p:txBody>
          <a:bodyPr/>
          <a:lstStyle/>
          <a:p>
            <a:r>
              <a:rPr lang="en-US" dirty="0"/>
              <a:t>Data Point 1: (2, 3)</a:t>
            </a:r>
          </a:p>
          <a:p>
            <a:r>
              <a:rPr lang="en-US" dirty="0"/>
              <a:t>Data Point 2: (3, 2)</a:t>
            </a:r>
          </a:p>
          <a:p>
            <a:r>
              <a:rPr lang="en-US" dirty="0"/>
              <a:t>Data Point 3: (8, 8)</a:t>
            </a:r>
          </a:p>
          <a:p>
            <a:r>
              <a:rPr lang="en-US" dirty="0"/>
              <a:t>Data Point 4: (9, 7)</a:t>
            </a:r>
          </a:p>
          <a:p>
            <a:r>
              <a:rPr lang="en-US" dirty="0"/>
              <a:t>Data Point 5: (15, 14)</a:t>
            </a:r>
          </a:p>
          <a:p>
            <a:r>
              <a:rPr lang="en-US" dirty="0"/>
              <a:t>Data Point 6: (16, 13)</a:t>
            </a:r>
          </a:p>
          <a:p>
            <a:endParaRPr lang="en-US" dirty="0"/>
          </a:p>
        </p:txBody>
      </p:sp>
    </p:spTree>
    <p:extLst>
      <p:ext uri="{BB962C8B-B14F-4D97-AF65-F5344CB8AC3E}">
        <p14:creationId xmlns:p14="http://schemas.microsoft.com/office/powerpoint/2010/main" val="2158458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2BF626-A296-5D02-B4FA-6FC7F1342124}"/>
              </a:ext>
            </a:extLst>
          </p:cNvPr>
          <p:cNvSpPr>
            <a:spLocks noGrp="1"/>
          </p:cNvSpPr>
          <p:nvPr>
            <p:ph idx="1"/>
          </p:nvPr>
        </p:nvSpPr>
        <p:spPr>
          <a:xfrm>
            <a:off x="838200" y="585627"/>
            <a:ext cx="10515600" cy="5591336"/>
          </a:xfrm>
        </p:spPr>
        <p:txBody>
          <a:bodyPr>
            <a:normAutofit lnSpcReduction="10000"/>
          </a:bodyPr>
          <a:lstStyle/>
          <a:p>
            <a:r>
              <a:rPr lang="en-US" dirty="0"/>
              <a:t>Let's say we want to perform K-means clustering on this dataset with K = 2. After clustering, the data points are divided into two clusters:</a:t>
            </a:r>
          </a:p>
          <a:p>
            <a:endParaRPr lang="en-US" dirty="0"/>
          </a:p>
          <a:p>
            <a:r>
              <a:rPr lang="en-US" dirty="0"/>
              <a:t>Cluster 1: {Data Point 1, Data Point 2} Cluster 2: {Data Point 3, Data Point 4, Data Point 5, Data Point 6}</a:t>
            </a:r>
          </a:p>
          <a:p>
            <a:endParaRPr lang="en-US" dirty="0"/>
          </a:p>
          <a:p>
            <a:r>
              <a:rPr lang="en-US" dirty="0"/>
              <a:t>The centroids of these clusters are approximately:</a:t>
            </a:r>
          </a:p>
          <a:p>
            <a:endParaRPr lang="en-US" dirty="0"/>
          </a:p>
          <a:p>
            <a:r>
              <a:rPr lang="en-US" dirty="0"/>
              <a:t>Centroid of Cluster 1: (2.5, 2.5) Centroid of Cluster 2: (12, 10.5)</a:t>
            </a:r>
          </a:p>
          <a:p>
            <a:endParaRPr lang="en-US" dirty="0"/>
          </a:p>
          <a:p>
            <a:r>
              <a:rPr lang="en-US" dirty="0"/>
              <a:t>Now, let's calculate the pairwise distances between the centroids of each cluster:</a:t>
            </a:r>
          </a:p>
          <a:p>
            <a:endParaRPr lang="en-US" dirty="0"/>
          </a:p>
        </p:txBody>
      </p:sp>
    </p:spTree>
    <p:extLst>
      <p:ext uri="{BB962C8B-B14F-4D97-AF65-F5344CB8AC3E}">
        <p14:creationId xmlns:p14="http://schemas.microsoft.com/office/powerpoint/2010/main" val="3895927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D1E0B4-E26F-1D90-DB57-47AC8663884D}"/>
              </a:ext>
            </a:extLst>
          </p:cNvPr>
          <p:cNvSpPr>
            <a:spLocks noGrp="1"/>
          </p:cNvSpPr>
          <p:nvPr>
            <p:ph idx="1"/>
          </p:nvPr>
        </p:nvSpPr>
        <p:spPr>
          <a:xfrm>
            <a:off x="838200" y="1493931"/>
            <a:ext cx="10515600" cy="4351338"/>
          </a:xfrm>
        </p:spPr>
        <p:txBody>
          <a:bodyPr>
            <a:normAutofit/>
          </a:bodyPr>
          <a:lstStyle/>
          <a:p>
            <a:r>
              <a:rPr lang="en-US" dirty="0"/>
              <a:t>Now, let's calculate the pairwise distances between the centroids of each cluster: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4459CDD5-8E03-6494-6CA2-C052E12B7A70}"/>
              </a:ext>
            </a:extLst>
          </p:cNvPr>
          <p:cNvPicPr>
            <a:picLocks noChangeAspect="1"/>
          </p:cNvPicPr>
          <p:nvPr/>
        </p:nvPicPr>
        <p:blipFill>
          <a:blip r:embed="rId2"/>
          <a:stretch>
            <a:fillRect/>
          </a:stretch>
        </p:blipFill>
        <p:spPr>
          <a:xfrm>
            <a:off x="1183341" y="1763285"/>
            <a:ext cx="5463180" cy="2213477"/>
          </a:xfrm>
          <a:prstGeom prst="rect">
            <a:avLst/>
          </a:prstGeom>
        </p:spPr>
      </p:pic>
      <p:pic>
        <p:nvPicPr>
          <p:cNvPr id="7" name="Picture 6">
            <a:extLst>
              <a:ext uri="{FF2B5EF4-FFF2-40B4-BE49-F238E27FC236}">
                <a16:creationId xmlns:a16="http://schemas.microsoft.com/office/drawing/2014/main" id="{0C1EDFFE-81EA-A6D9-8F5E-68645FF1B613}"/>
              </a:ext>
            </a:extLst>
          </p:cNvPr>
          <p:cNvPicPr>
            <a:picLocks noChangeAspect="1"/>
          </p:cNvPicPr>
          <p:nvPr/>
        </p:nvPicPr>
        <p:blipFill>
          <a:blip r:embed="rId3"/>
          <a:stretch>
            <a:fillRect/>
          </a:stretch>
        </p:blipFill>
        <p:spPr>
          <a:xfrm>
            <a:off x="1183341" y="4008386"/>
            <a:ext cx="5463180" cy="3038897"/>
          </a:xfrm>
          <a:prstGeom prst="rect">
            <a:avLst/>
          </a:prstGeom>
        </p:spPr>
      </p:pic>
    </p:spTree>
    <p:extLst>
      <p:ext uri="{BB962C8B-B14F-4D97-AF65-F5344CB8AC3E}">
        <p14:creationId xmlns:p14="http://schemas.microsoft.com/office/powerpoint/2010/main" val="1647365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51B52B-F970-EF74-DF44-D43BAD11BA9C}"/>
              </a:ext>
            </a:extLst>
          </p:cNvPr>
          <p:cNvSpPr>
            <a:spLocks noGrp="1"/>
          </p:cNvSpPr>
          <p:nvPr>
            <p:ph idx="1"/>
          </p:nvPr>
        </p:nvSpPr>
        <p:spPr>
          <a:xfrm>
            <a:off x="838200" y="1323601"/>
            <a:ext cx="10515600" cy="4351338"/>
          </a:xfrm>
        </p:spPr>
        <p:txBody>
          <a:bodyPr>
            <a:normAutofit/>
          </a:bodyPr>
          <a:lstStyle/>
          <a:p>
            <a:endParaRPr lang="en-US" dirty="0"/>
          </a:p>
        </p:txBody>
      </p:sp>
      <p:pic>
        <p:nvPicPr>
          <p:cNvPr id="4" name="Picture 3">
            <a:extLst>
              <a:ext uri="{FF2B5EF4-FFF2-40B4-BE49-F238E27FC236}">
                <a16:creationId xmlns:a16="http://schemas.microsoft.com/office/drawing/2014/main" id="{53B233AF-B19C-AEB3-6653-FFBDAF97E23B}"/>
              </a:ext>
            </a:extLst>
          </p:cNvPr>
          <p:cNvPicPr>
            <a:picLocks noChangeAspect="1"/>
          </p:cNvPicPr>
          <p:nvPr/>
        </p:nvPicPr>
        <p:blipFill>
          <a:blip r:embed="rId2"/>
          <a:stretch>
            <a:fillRect/>
          </a:stretch>
        </p:blipFill>
        <p:spPr>
          <a:xfrm>
            <a:off x="1347905" y="932329"/>
            <a:ext cx="7450100" cy="4993341"/>
          </a:xfrm>
          <a:prstGeom prst="rect">
            <a:avLst/>
          </a:prstGeom>
        </p:spPr>
      </p:pic>
    </p:spTree>
    <p:extLst>
      <p:ext uri="{BB962C8B-B14F-4D97-AF65-F5344CB8AC3E}">
        <p14:creationId xmlns:p14="http://schemas.microsoft.com/office/powerpoint/2010/main" val="492082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D070711-2A05-1FD1-CDB7-2E946EA80E81}"/>
              </a:ext>
            </a:extLst>
          </p:cNvPr>
          <p:cNvPicPr>
            <a:picLocks noChangeAspect="1"/>
          </p:cNvPicPr>
          <p:nvPr/>
        </p:nvPicPr>
        <p:blipFill>
          <a:blip r:embed="rId2"/>
          <a:stretch>
            <a:fillRect/>
          </a:stretch>
        </p:blipFill>
        <p:spPr>
          <a:xfrm>
            <a:off x="982469" y="1013013"/>
            <a:ext cx="7785399" cy="3814199"/>
          </a:xfrm>
          <a:prstGeom prst="rect">
            <a:avLst/>
          </a:prstGeom>
        </p:spPr>
      </p:pic>
    </p:spTree>
    <p:extLst>
      <p:ext uri="{BB962C8B-B14F-4D97-AF65-F5344CB8AC3E}">
        <p14:creationId xmlns:p14="http://schemas.microsoft.com/office/powerpoint/2010/main" val="2797384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B0D931-BA04-418F-A188-5A10873B2BFE}"/>
              </a:ext>
            </a:extLst>
          </p:cNvPr>
          <p:cNvSpPr txBox="1"/>
          <p:nvPr/>
        </p:nvSpPr>
        <p:spPr>
          <a:xfrm>
            <a:off x="671660" y="194872"/>
            <a:ext cx="9886361" cy="7048083"/>
          </a:xfrm>
          <a:prstGeom prst="rect">
            <a:avLst/>
          </a:prstGeom>
          <a:noFill/>
        </p:spPr>
        <p:txBody>
          <a:bodyPr wrap="square">
            <a:spAutoFit/>
          </a:bodyPr>
          <a:lstStyle/>
          <a:p>
            <a:r>
              <a:rPr lang="en-IN" sz="2800" b="0" dirty="0">
                <a:solidFill>
                  <a:srgbClr val="AF00DB"/>
                </a:solidFill>
                <a:effectLst/>
                <a:latin typeface="Courier New" panose="02070309020205020404" pitchFamily="49" charset="0"/>
              </a:rPr>
              <a:t>from</a:t>
            </a:r>
            <a:r>
              <a:rPr lang="en-IN" sz="2800" b="0" dirty="0">
                <a:solidFill>
                  <a:srgbClr val="000000"/>
                </a:solidFill>
                <a:effectLst/>
                <a:latin typeface="Courier New" panose="02070309020205020404" pitchFamily="49" charset="0"/>
              </a:rPr>
              <a:t> </a:t>
            </a:r>
            <a:r>
              <a:rPr lang="en-IN" sz="2800" b="0" dirty="0" err="1">
                <a:solidFill>
                  <a:srgbClr val="000000"/>
                </a:solidFill>
                <a:effectLst/>
                <a:latin typeface="Courier New" panose="02070309020205020404" pitchFamily="49" charset="0"/>
              </a:rPr>
              <a:t>sklearn.datasets</a:t>
            </a:r>
            <a:r>
              <a:rPr lang="en-IN" sz="2800" b="0" dirty="0">
                <a:solidFill>
                  <a:srgbClr val="000000"/>
                </a:solidFill>
                <a:effectLst/>
                <a:latin typeface="Courier New" panose="02070309020205020404" pitchFamily="49" charset="0"/>
              </a:rPr>
              <a:t> </a:t>
            </a:r>
            <a:r>
              <a:rPr lang="en-IN" sz="2800" b="0" dirty="0">
                <a:solidFill>
                  <a:srgbClr val="AF00DB"/>
                </a:solidFill>
                <a:effectLst/>
                <a:latin typeface="Courier New" panose="02070309020205020404" pitchFamily="49" charset="0"/>
              </a:rPr>
              <a:t>import</a:t>
            </a:r>
            <a:r>
              <a:rPr lang="en-IN" sz="2800" b="0" dirty="0">
                <a:solidFill>
                  <a:srgbClr val="000000"/>
                </a:solidFill>
                <a:effectLst/>
                <a:latin typeface="Courier New" panose="02070309020205020404" pitchFamily="49" charset="0"/>
              </a:rPr>
              <a:t> </a:t>
            </a:r>
            <a:r>
              <a:rPr lang="en-IN" sz="2800" b="0" dirty="0" err="1">
                <a:solidFill>
                  <a:srgbClr val="000000"/>
                </a:solidFill>
                <a:effectLst/>
                <a:latin typeface="Courier New" panose="02070309020205020404" pitchFamily="49" charset="0"/>
              </a:rPr>
              <a:t>make_blobs</a:t>
            </a:r>
            <a:endParaRPr lang="en-IN" sz="2800" b="0" dirty="0">
              <a:solidFill>
                <a:srgbClr val="000000"/>
              </a:solidFill>
              <a:effectLst/>
              <a:latin typeface="Courier New" panose="02070309020205020404" pitchFamily="49" charset="0"/>
            </a:endParaRPr>
          </a:p>
          <a:p>
            <a:r>
              <a:rPr lang="en-IN" sz="2800" b="0" dirty="0">
                <a:solidFill>
                  <a:srgbClr val="AF00DB"/>
                </a:solidFill>
                <a:effectLst/>
                <a:latin typeface="Courier New" panose="02070309020205020404" pitchFamily="49" charset="0"/>
              </a:rPr>
              <a:t>from</a:t>
            </a:r>
            <a:r>
              <a:rPr lang="en-IN" sz="2800" b="0" dirty="0">
                <a:solidFill>
                  <a:srgbClr val="000000"/>
                </a:solidFill>
                <a:effectLst/>
                <a:latin typeface="Courier New" panose="02070309020205020404" pitchFamily="49" charset="0"/>
              </a:rPr>
              <a:t> </a:t>
            </a:r>
            <a:r>
              <a:rPr lang="en-IN" sz="2800" b="0" dirty="0" err="1">
                <a:solidFill>
                  <a:srgbClr val="000000"/>
                </a:solidFill>
                <a:effectLst/>
                <a:latin typeface="Courier New" panose="02070309020205020404" pitchFamily="49" charset="0"/>
              </a:rPr>
              <a:t>sklearn.cluster</a:t>
            </a:r>
            <a:r>
              <a:rPr lang="en-IN" sz="2800" b="0" dirty="0">
                <a:solidFill>
                  <a:srgbClr val="000000"/>
                </a:solidFill>
                <a:effectLst/>
                <a:latin typeface="Courier New" panose="02070309020205020404" pitchFamily="49" charset="0"/>
              </a:rPr>
              <a:t> </a:t>
            </a:r>
            <a:r>
              <a:rPr lang="en-IN" sz="2800" b="0" dirty="0">
                <a:solidFill>
                  <a:srgbClr val="AF00DB"/>
                </a:solidFill>
                <a:effectLst/>
                <a:latin typeface="Courier New" panose="02070309020205020404" pitchFamily="49" charset="0"/>
              </a:rPr>
              <a:t>import</a:t>
            </a:r>
            <a:r>
              <a:rPr lang="en-IN" sz="2800" b="0" dirty="0">
                <a:solidFill>
                  <a:srgbClr val="000000"/>
                </a:solidFill>
                <a:effectLst/>
                <a:latin typeface="Courier New" panose="02070309020205020404" pitchFamily="49" charset="0"/>
              </a:rPr>
              <a:t> </a:t>
            </a:r>
            <a:r>
              <a:rPr lang="en-IN" sz="2800" b="0" dirty="0" err="1">
                <a:solidFill>
                  <a:srgbClr val="000000"/>
                </a:solidFill>
                <a:effectLst/>
                <a:latin typeface="Courier New" panose="02070309020205020404" pitchFamily="49" charset="0"/>
              </a:rPr>
              <a:t>KMeans</a:t>
            </a:r>
            <a:endParaRPr lang="en-IN" sz="2800" b="0" dirty="0">
              <a:solidFill>
                <a:srgbClr val="000000"/>
              </a:solidFill>
              <a:effectLst/>
              <a:latin typeface="Courier New" panose="02070309020205020404" pitchFamily="49" charset="0"/>
            </a:endParaRPr>
          </a:p>
          <a:p>
            <a:r>
              <a:rPr lang="en-IN" sz="2800" b="0" dirty="0">
                <a:solidFill>
                  <a:srgbClr val="AF00DB"/>
                </a:solidFill>
                <a:effectLst/>
                <a:latin typeface="Courier New" panose="02070309020205020404" pitchFamily="49" charset="0"/>
              </a:rPr>
              <a:t>from</a:t>
            </a:r>
            <a:r>
              <a:rPr lang="en-IN" sz="2800" b="0" dirty="0">
                <a:solidFill>
                  <a:srgbClr val="000000"/>
                </a:solidFill>
                <a:effectLst/>
                <a:latin typeface="Courier New" panose="02070309020205020404" pitchFamily="49" charset="0"/>
              </a:rPr>
              <a:t> </a:t>
            </a:r>
            <a:r>
              <a:rPr lang="en-IN" sz="2800" b="0" dirty="0" err="1">
                <a:solidFill>
                  <a:srgbClr val="000000"/>
                </a:solidFill>
                <a:effectLst/>
                <a:latin typeface="Courier New" panose="02070309020205020404" pitchFamily="49" charset="0"/>
              </a:rPr>
              <a:t>sklearn.metrics</a:t>
            </a:r>
            <a:r>
              <a:rPr lang="en-IN" sz="2800" b="0" dirty="0">
                <a:solidFill>
                  <a:srgbClr val="000000"/>
                </a:solidFill>
                <a:effectLst/>
                <a:latin typeface="Courier New" panose="02070309020205020404" pitchFamily="49" charset="0"/>
              </a:rPr>
              <a:t> </a:t>
            </a:r>
            <a:r>
              <a:rPr lang="en-IN" sz="2800" b="0" dirty="0">
                <a:solidFill>
                  <a:srgbClr val="AF00DB"/>
                </a:solidFill>
                <a:effectLst/>
                <a:latin typeface="Courier New" panose="02070309020205020404" pitchFamily="49" charset="0"/>
              </a:rPr>
              <a:t>import</a:t>
            </a:r>
            <a:r>
              <a:rPr lang="en-IN" sz="2800" b="0" dirty="0">
                <a:solidFill>
                  <a:srgbClr val="000000"/>
                </a:solidFill>
                <a:effectLst/>
                <a:latin typeface="Courier New" panose="02070309020205020404" pitchFamily="49" charset="0"/>
              </a:rPr>
              <a:t> </a:t>
            </a:r>
            <a:r>
              <a:rPr lang="en-IN" sz="2800" b="0" dirty="0" err="1">
                <a:solidFill>
                  <a:srgbClr val="000000"/>
                </a:solidFill>
                <a:effectLst/>
                <a:latin typeface="Courier New" panose="02070309020205020404" pitchFamily="49" charset="0"/>
              </a:rPr>
              <a:t>silhouette_score</a:t>
            </a:r>
            <a:endParaRPr lang="en-IN" sz="2800" b="0" dirty="0">
              <a:solidFill>
                <a:srgbClr val="000000"/>
              </a:solidFill>
              <a:effectLst/>
              <a:latin typeface="Courier New" panose="02070309020205020404" pitchFamily="49" charset="0"/>
            </a:endParaRPr>
          </a:p>
          <a:p>
            <a:r>
              <a:rPr lang="en-IN" sz="2800" b="0" dirty="0">
                <a:solidFill>
                  <a:srgbClr val="AF00DB"/>
                </a:solidFill>
                <a:effectLst/>
                <a:latin typeface="Courier New" panose="02070309020205020404" pitchFamily="49" charset="0"/>
              </a:rPr>
              <a:t>import</a:t>
            </a:r>
            <a:r>
              <a:rPr lang="en-IN" sz="2800" b="0" dirty="0">
                <a:solidFill>
                  <a:srgbClr val="000000"/>
                </a:solidFill>
                <a:effectLst/>
                <a:latin typeface="Courier New" panose="02070309020205020404" pitchFamily="49" charset="0"/>
              </a:rPr>
              <a:t> </a:t>
            </a:r>
            <a:r>
              <a:rPr lang="en-IN" sz="2800" b="0" dirty="0" err="1">
                <a:solidFill>
                  <a:srgbClr val="000000"/>
                </a:solidFill>
                <a:effectLst/>
                <a:latin typeface="Courier New" panose="02070309020205020404" pitchFamily="49" charset="0"/>
              </a:rPr>
              <a:t>matplotlib.pyplot</a:t>
            </a:r>
            <a:r>
              <a:rPr lang="en-IN" sz="2800" b="0" dirty="0">
                <a:solidFill>
                  <a:srgbClr val="000000"/>
                </a:solidFill>
                <a:effectLst/>
                <a:latin typeface="Courier New" panose="02070309020205020404" pitchFamily="49" charset="0"/>
              </a:rPr>
              <a:t> </a:t>
            </a:r>
            <a:r>
              <a:rPr lang="en-IN" sz="2800" b="0" dirty="0">
                <a:solidFill>
                  <a:srgbClr val="AF00DB"/>
                </a:solidFill>
                <a:effectLst/>
                <a:latin typeface="Courier New" panose="02070309020205020404" pitchFamily="49" charset="0"/>
              </a:rPr>
              <a:t>as</a:t>
            </a:r>
            <a:r>
              <a:rPr lang="en-IN" sz="2800" b="0" dirty="0">
                <a:solidFill>
                  <a:srgbClr val="000000"/>
                </a:solidFill>
                <a:effectLst/>
                <a:latin typeface="Courier New" panose="02070309020205020404" pitchFamily="49" charset="0"/>
              </a:rPr>
              <a:t> </a:t>
            </a:r>
            <a:r>
              <a:rPr lang="en-IN" sz="2800" b="0" dirty="0" err="1">
                <a:solidFill>
                  <a:srgbClr val="000000"/>
                </a:solidFill>
                <a:effectLst/>
                <a:latin typeface="Courier New" panose="02070309020205020404" pitchFamily="49" charset="0"/>
              </a:rPr>
              <a:t>plt</a:t>
            </a:r>
            <a:endParaRPr lang="en-IN" sz="2800" b="0" dirty="0">
              <a:solidFill>
                <a:srgbClr val="000000"/>
              </a:solidFill>
              <a:effectLst/>
              <a:latin typeface="Courier New" panose="02070309020205020404" pitchFamily="49" charset="0"/>
            </a:endParaRPr>
          </a:p>
          <a:p>
            <a:r>
              <a:rPr lang="en-IN" sz="2800" b="0" dirty="0">
                <a:solidFill>
                  <a:srgbClr val="AF00DB"/>
                </a:solidFill>
                <a:effectLst/>
                <a:latin typeface="Courier New" panose="02070309020205020404" pitchFamily="49" charset="0"/>
              </a:rPr>
              <a:t>import</a:t>
            </a:r>
            <a:r>
              <a:rPr lang="en-IN" sz="2800" b="0" dirty="0">
                <a:solidFill>
                  <a:srgbClr val="000000"/>
                </a:solidFill>
                <a:effectLst/>
                <a:latin typeface="Courier New" panose="02070309020205020404" pitchFamily="49" charset="0"/>
              </a:rPr>
              <a:t> </a:t>
            </a:r>
            <a:r>
              <a:rPr lang="en-IN" sz="2800" b="0" dirty="0" err="1">
                <a:solidFill>
                  <a:srgbClr val="000000"/>
                </a:solidFill>
                <a:effectLst/>
                <a:latin typeface="Courier New" panose="02070309020205020404" pitchFamily="49" charset="0"/>
              </a:rPr>
              <a:t>numpy</a:t>
            </a:r>
            <a:r>
              <a:rPr lang="en-IN" sz="2800" b="0" dirty="0">
                <a:solidFill>
                  <a:srgbClr val="000000"/>
                </a:solidFill>
                <a:effectLst/>
                <a:latin typeface="Courier New" panose="02070309020205020404" pitchFamily="49" charset="0"/>
              </a:rPr>
              <a:t> </a:t>
            </a:r>
            <a:r>
              <a:rPr lang="en-IN" sz="2800" b="0" dirty="0">
                <a:solidFill>
                  <a:srgbClr val="AF00DB"/>
                </a:solidFill>
                <a:effectLst/>
                <a:latin typeface="Courier New" panose="02070309020205020404" pitchFamily="49" charset="0"/>
              </a:rPr>
              <a:t>as</a:t>
            </a:r>
            <a:r>
              <a:rPr lang="en-IN" sz="2800" b="0" dirty="0">
                <a:solidFill>
                  <a:srgbClr val="000000"/>
                </a:solidFill>
                <a:effectLst/>
                <a:latin typeface="Courier New" panose="02070309020205020404" pitchFamily="49" charset="0"/>
              </a:rPr>
              <a:t> np</a:t>
            </a:r>
          </a:p>
          <a:p>
            <a:r>
              <a:rPr lang="en-IN" sz="2800" b="0" dirty="0">
                <a:solidFill>
                  <a:srgbClr val="AF00DB"/>
                </a:solidFill>
                <a:effectLst/>
                <a:latin typeface="Courier New" panose="02070309020205020404" pitchFamily="49" charset="0"/>
              </a:rPr>
              <a:t>from</a:t>
            </a:r>
            <a:r>
              <a:rPr lang="en-IN" sz="2800" b="0" dirty="0">
                <a:solidFill>
                  <a:srgbClr val="000000"/>
                </a:solidFill>
                <a:effectLst/>
                <a:latin typeface="Courier New" panose="02070309020205020404" pitchFamily="49" charset="0"/>
              </a:rPr>
              <a:t> </a:t>
            </a:r>
            <a:r>
              <a:rPr lang="en-IN" sz="2800" b="0" dirty="0" err="1">
                <a:solidFill>
                  <a:srgbClr val="000000"/>
                </a:solidFill>
                <a:effectLst/>
                <a:latin typeface="Courier New" panose="02070309020205020404" pitchFamily="49" charset="0"/>
              </a:rPr>
              <a:t>sklearn.metrics</a:t>
            </a:r>
            <a:r>
              <a:rPr lang="en-IN" sz="2800" b="0" dirty="0">
                <a:solidFill>
                  <a:srgbClr val="000000"/>
                </a:solidFill>
                <a:effectLst/>
                <a:latin typeface="Courier New" panose="02070309020205020404" pitchFamily="49" charset="0"/>
              </a:rPr>
              <a:t> </a:t>
            </a:r>
            <a:r>
              <a:rPr lang="en-IN" sz="2800" b="0" dirty="0">
                <a:solidFill>
                  <a:srgbClr val="AF00DB"/>
                </a:solidFill>
                <a:effectLst/>
                <a:latin typeface="Courier New" panose="02070309020205020404" pitchFamily="49" charset="0"/>
              </a:rPr>
              <a:t>import</a:t>
            </a:r>
            <a:r>
              <a:rPr lang="en-IN" sz="2800" b="0" dirty="0">
                <a:solidFill>
                  <a:srgbClr val="000000"/>
                </a:solidFill>
                <a:effectLst/>
                <a:latin typeface="Courier New" panose="02070309020205020404" pitchFamily="49" charset="0"/>
              </a:rPr>
              <a:t> </a:t>
            </a:r>
            <a:r>
              <a:rPr lang="en-IN" sz="2800" b="0" dirty="0" err="1">
                <a:solidFill>
                  <a:srgbClr val="000000"/>
                </a:solidFill>
                <a:effectLst/>
                <a:latin typeface="Courier New" panose="02070309020205020404" pitchFamily="49" charset="0"/>
              </a:rPr>
              <a:t>davies_bouldin_score</a:t>
            </a:r>
            <a:endParaRPr lang="en-IN" sz="2800" b="0" dirty="0">
              <a:solidFill>
                <a:srgbClr val="000000"/>
              </a:solidFill>
              <a:effectLst/>
              <a:latin typeface="Courier New" panose="02070309020205020404" pitchFamily="49" charset="0"/>
            </a:endParaRPr>
          </a:p>
          <a:p>
            <a:r>
              <a:rPr lang="en-IN" sz="2800" b="0" dirty="0">
                <a:solidFill>
                  <a:srgbClr val="000000"/>
                </a:solidFill>
                <a:effectLst/>
                <a:latin typeface="Courier New" panose="02070309020205020404" pitchFamily="49" charset="0"/>
              </a:rPr>
              <a:t>data1 = </a:t>
            </a:r>
            <a:r>
              <a:rPr lang="en-IN" sz="2800" b="0" dirty="0" err="1">
                <a:solidFill>
                  <a:srgbClr val="000000"/>
                </a:solidFill>
                <a:effectLst/>
                <a:latin typeface="Courier New" panose="02070309020205020404" pitchFamily="49" charset="0"/>
              </a:rPr>
              <a:t>np.array</a:t>
            </a:r>
            <a:r>
              <a:rPr lang="en-IN" sz="2800" b="0" dirty="0">
                <a:solidFill>
                  <a:srgbClr val="000000"/>
                </a:solidFill>
                <a:effectLst/>
                <a:latin typeface="Courier New" panose="02070309020205020404" pitchFamily="49" charset="0"/>
              </a:rPr>
              <a:t>([[</a:t>
            </a:r>
            <a:r>
              <a:rPr lang="en-IN" sz="2800" b="0" dirty="0">
                <a:solidFill>
                  <a:srgbClr val="098156"/>
                </a:solidFill>
                <a:effectLst/>
                <a:latin typeface="Courier New" panose="02070309020205020404" pitchFamily="49" charset="0"/>
              </a:rPr>
              <a:t>6</a:t>
            </a:r>
            <a:r>
              <a:rPr lang="en-IN" sz="2800" b="0" dirty="0">
                <a:solidFill>
                  <a:srgbClr val="000000"/>
                </a:solidFill>
                <a:effectLst/>
                <a:latin typeface="Courier New" panose="02070309020205020404" pitchFamily="49" charset="0"/>
              </a:rPr>
              <a:t>, </a:t>
            </a:r>
            <a:r>
              <a:rPr lang="en-IN" sz="2800" b="0" dirty="0">
                <a:solidFill>
                  <a:srgbClr val="098156"/>
                </a:solidFill>
                <a:effectLst/>
                <a:latin typeface="Courier New" panose="02070309020205020404" pitchFamily="49" charset="0"/>
              </a:rPr>
              <a:t>8</a:t>
            </a:r>
            <a:r>
              <a:rPr lang="en-IN" sz="2800" b="0" dirty="0">
                <a:solidFill>
                  <a:srgbClr val="000000"/>
                </a:solidFill>
                <a:effectLst/>
                <a:latin typeface="Courier New" panose="02070309020205020404" pitchFamily="49" charset="0"/>
              </a:rPr>
              <a:t>], [</a:t>
            </a:r>
            <a:r>
              <a:rPr lang="en-IN" sz="2800" b="0" dirty="0">
                <a:solidFill>
                  <a:srgbClr val="098156"/>
                </a:solidFill>
                <a:effectLst/>
                <a:latin typeface="Courier New" panose="02070309020205020404" pitchFamily="49" charset="0"/>
              </a:rPr>
              <a:t>9</a:t>
            </a:r>
            <a:r>
              <a:rPr lang="en-IN" sz="2800" b="0" dirty="0">
                <a:solidFill>
                  <a:srgbClr val="000000"/>
                </a:solidFill>
                <a:effectLst/>
                <a:latin typeface="Courier New" panose="02070309020205020404" pitchFamily="49" charset="0"/>
              </a:rPr>
              <a:t>, </a:t>
            </a:r>
            <a:r>
              <a:rPr lang="en-IN" sz="2800" b="0" dirty="0">
                <a:solidFill>
                  <a:srgbClr val="098156"/>
                </a:solidFill>
                <a:effectLst/>
                <a:latin typeface="Courier New" panose="02070309020205020404" pitchFamily="49" charset="0"/>
              </a:rPr>
              <a:t>5</a:t>
            </a:r>
            <a:r>
              <a:rPr lang="en-IN" sz="2800" b="0" dirty="0">
                <a:solidFill>
                  <a:srgbClr val="000000"/>
                </a:solidFill>
                <a:effectLst/>
                <a:latin typeface="Courier New" panose="02070309020205020404" pitchFamily="49" charset="0"/>
              </a:rPr>
              <a:t>], [</a:t>
            </a:r>
            <a:r>
              <a:rPr lang="en-IN" sz="2800" b="0" dirty="0">
                <a:solidFill>
                  <a:srgbClr val="098156"/>
                </a:solidFill>
                <a:effectLst/>
                <a:latin typeface="Courier New" panose="02070309020205020404" pitchFamily="49" charset="0"/>
              </a:rPr>
              <a:t>5</a:t>
            </a:r>
            <a:r>
              <a:rPr lang="en-IN" sz="2800" b="0" dirty="0">
                <a:solidFill>
                  <a:srgbClr val="000000"/>
                </a:solidFill>
                <a:effectLst/>
                <a:latin typeface="Courier New" panose="02070309020205020404" pitchFamily="49" charset="0"/>
              </a:rPr>
              <a:t>, </a:t>
            </a:r>
            <a:r>
              <a:rPr lang="en-IN" sz="2800" b="0" dirty="0">
                <a:solidFill>
                  <a:srgbClr val="098156"/>
                </a:solidFill>
                <a:effectLst/>
                <a:latin typeface="Courier New" panose="02070309020205020404" pitchFamily="49" charset="0"/>
              </a:rPr>
              <a:t>4</a:t>
            </a:r>
            <a:r>
              <a:rPr lang="en-IN" sz="2800" b="0" dirty="0">
                <a:solidFill>
                  <a:srgbClr val="000000"/>
                </a:solidFill>
                <a:effectLst/>
                <a:latin typeface="Courier New" panose="02070309020205020404" pitchFamily="49" charset="0"/>
              </a:rPr>
              <a:t>], [</a:t>
            </a:r>
            <a:r>
              <a:rPr lang="en-IN" sz="2800" b="0" dirty="0">
                <a:solidFill>
                  <a:srgbClr val="098156"/>
                </a:solidFill>
                <a:effectLst/>
                <a:latin typeface="Courier New" panose="02070309020205020404" pitchFamily="49" charset="0"/>
              </a:rPr>
              <a:t>2</a:t>
            </a:r>
            <a:r>
              <a:rPr lang="en-IN" sz="2800" b="0" dirty="0">
                <a:solidFill>
                  <a:srgbClr val="000000"/>
                </a:solidFill>
                <a:effectLst/>
                <a:latin typeface="Courier New" panose="02070309020205020404" pitchFamily="49" charset="0"/>
              </a:rPr>
              <a:t>, </a:t>
            </a:r>
            <a:r>
              <a:rPr lang="en-IN" sz="2800" b="0" dirty="0">
                <a:solidFill>
                  <a:srgbClr val="098156"/>
                </a:solidFill>
                <a:effectLst/>
                <a:latin typeface="Courier New" panose="02070309020205020404" pitchFamily="49" charset="0"/>
              </a:rPr>
              <a:t>6</a:t>
            </a:r>
            <a:r>
              <a:rPr lang="en-IN" sz="2800" b="0" dirty="0">
                <a:solidFill>
                  <a:srgbClr val="000000"/>
                </a:solidFill>
                <a:effectLst/>
                <a:latin typeface="Courier New" panose="02070309020205020404" pitchFamily="49" charset="0"/>
              </a:rPr>
              <a:t>], [</a:t>
            </a:r>
            <a:r>
              <a:rPr lang="en-IN" sz="2800" b="0" dirty="0">
                <a:solidFill>
                  <a:srgbClr val="098156"/>
                </a:solidFill>
                <a:effectLst/>
                <a:latin typeface="Courier New" panose="02070309020205020404" pitchFamily="49" charset="0"/>
              </a:rPr>
              <a:t>5</a:t>
            </a:r>
            <a:r>
              <a:rPr lang="en-IN" sz="2800" b="0" dirty="0">
                <a:solidFill>
                  <a:srgbClr val="000000"/>
                </a:solidFill>
                <a:effectLst/>
                <a:latin typeface="Courier New" panose="02070309020205020404" pitchFamily="49" charset="0"/>
              </a:rPr>
              <a:t>,</a:t>
            </a:r>
            <a:r>
              <a:rPr lang="en-IN" sz="2800" b="0" dirty="0">
                <a:solidFill>
                  <a:srgbClr val="098156"/>
                </a:solidFill>
                <a:effectLst/>
                <a:latin typeface="Courier New" panose="02070309020205020404" pitchFamily="49" charset="0"/>
              </a:rPr>
              <a:t>6</a:t>
            </a:r>
            <a:r>
              <a:rPr lang="en-IN" sz="2800" b="0" dirty="0">
                <a:solidFill>
                  <a:srgbClr val="000000"/>
                </a:solidFill>
                <a:effectLst/>
                <a:latin typeface="Courier New" panose="02070309020205020404" pitchFamily="49" charset="0"/>
              </a:rPr>
              <a:t>], [</a:t>
            </a:r>
            <a:r>
              <a:rPr lang="en-IN" sz="2800" b="0" dirty="0">
                <a:solidFill>
                  <a:srgbClr val="098156"/>
                </a:solidFill>
                <a:effectLst/>
                <a:latin typeface="Courier New" panose="02070309020205020404" pitchFamily="49" charset="0"/>
              </a:rPr>
              <a:t>3</a:t>
            </a:r>
            <a:r>
              <a:rPr lang="en-IN" sz="2800" b="0" dirty="0">
                <a:solidFill>
                  <a:srgbClr val="000000"/>
                </a:solidFill>
                <a:effectLst/>
                <a:latin typeface="Courier New" panose="02070309020205020404" pitchFamily="49" charset="0"/>
              </a:rPr>
              <a:t>,</a:t>
            </a:r>
            <a:r>
              <a:rPr lang="en-IN" sz="2800" b="0" dirty="0">
                <a:solidFill>
                  <a:srgbClr val="098156"/>
                </a:solidFill>
                <a:effectLst/>
                <a:latin typeface="Courier New" panose="02070309020205020404" pitchFamily="49" charset="0"/>
              </a:rPr>
              <a:t>4</a:t>
            </a:r>
            <a:r>
              <a:rPr lang="en-IN" sz="2800" b="0" dirty="0">
                <a:solidFill>
                  <a:srgbClr val="000000"/>
                </a:solidFill>
                <a:effectLst/>
                <a:latin typeface="Courier New" panose="02070309020205020404" pitchFamily="49" charset="0"/>
              </a:rPr>
              <a:t>]])</a:t>
            </a:r>
          </a:p>
          <a:p>
            <a:r>
              <a:rPr lang="en-IN" sz="2800" b="0" dirty="0">
                <a:solidFill>
                  <a:srgbClr val="000000"/>
                </a:solidFill>
                <a:effectLst/>
                <a:latin typeface="Courier New" panose="02070309020205020404" pitchFamily="49" charset="0"/>
              </a:rPr>
              <a:t>labels1 = </a:t>
            </a:r>
            <a:r>
              <a:rPr lang="en-IN" sz="2800" b="0" dirty="0" err="1">
                <a:solidFill>
                  <a:srgbClr val="000000"/>
                </a:solidFill>
                <a:effectLst/>
                <a:latin typeface="Courier New" panose="02070309020205020404" pitchFamily="49" charset="0"/>
              </a:rPr>
              <a:t>np.array</a:t>
            </a:r>
            <a:r>
              <a:rPr lang="en-IN" sz="2800" b="0" dirty="0">
                <a:solidFill>
                  <a:srgbClr val="000000"/>
                </a:solidFill>
                <a:effectLst/>
                <a:latin typeface="Courier New" panose="02070309020205020404" pitchFamily="49" charset="0"/>
              </a:rPr>
              <a:t>([</a:t>
            </a:r>
            <a:r>
              <a:rPr lang="en-IN" sz="2800" b="0" dirty="0">
                <a:solidFill>
                  <a:srgbClr val="098156"/>
                </a:solidFill>
                <a:effectLst/>
                <a:latin typeface="Courier New" panose="02070309020205020404" pitchFamily="49" charset="0"/>
              </a:rPr>
              <a:t>0</a:t>
            </a:r>
            <a:r>
              <a:rPr lang="en-IN" sz="2800" b="0" dirty="0">
                <a:solidFill>
                  <a:srgbClr val="000000"/>
                </a:solidFill>
                <a:effectLst/>
                <a:latin typeface="Courier New" panose="02070309020205020404" pitchFamily="49" charset="0"/>
              </a:rPr>
              <a:t>, </a:t>
            </a:r>
            <a:r>
              <a:rPr lang="en-IN" sz="2800" b="0" dirty="0">
                <a:solidFill>
                  <a:srgbClr val="098156"/>
                </a:solidFill>
                <a:effectLst/>
                <a:latin typeface="Courier New" panose="02070309020205020404" pitchFamily="49" charset="0"/>
              </a:rPr>
              <a:t>0</a:t>
            </a:r>
            <a:r>
              <a:rPr lang="en-IN" sz="2800" b="0" dirty="0">
                <a:solidFill>
                  <a:srgbClr val="000000"/>
                </a:solidFill>
                <a:effectLst/>
                <a:latin typeface="Courier New" panose="02070309020205020404" pitchFamily="49" charset="0"/>
              </a:rPr>
              <a:t>, </a:t>
            </a:r>
            <a:r>
              <a:rPr lang="en-IN" sz="2800" b="0" dirty="0">
                <a:solidFill>
                  <a:srgbClr val="098156"/>
                </a:solidFill>
                <a:effectLst/>
                <a:latin typeface="Courier New" panose="02070309020205020404" pitchFamily="49" charset="0"/>
              </a:rPr>
              <a:t>1</a:t>
            </a:r>
            <a:r>
              <a:rPr lang="en-IN" sz="2800" b="0" dirty="0">
                <a:solidFill>
                  <a:srgbClr val="000000"/>
                </a:solidFill>
                <a:effectLst/>
                <a:latin typeface="Courier New" panose="02070309020205020404" pitchFamily="49" charset="0"/>
              </a:rPr>
              <a:t>, </a:t>
            </a:r>
            <a:r>
              <a:rPr lang="en-IN" sz="2800" b="0" dirty="0">
                <a:solidFill>
                  <a:srgbClr val="098156"/>
                </a:solidFill>
                <a:effectLst/>
                <a:latin typeface="Courier New" panose="02070309020205020404" pitchFamily="49" charset="0"/>
              </a:rPr>
              <a:t>1</a:t>
            </a:r>
            <a:r>
              <a:rPr lang="en-IN" sz="2800" b="0" dirty="0">
                <a:solidFill>
                  <a:srgbClr val="000000"/>
                </a:solidFill>
                <a:effectLst/>
                <a:latin typeface="Courier New" panose="02070309020205020404" pitchFamily="49" charset="0"/>
              </a:rPr>
              <a:t>, </a:t>
            </a:r>
            <a:r>
              <a:rPr lang="en-IN" sz="2800" b="0" dirty="0">
                <a:solidFill>
                  <a:srgbClr val="098156"/>
                </a:solidFill>
                <a:effectLst/>
                <a:latin typeface="Courier New" panose="02070309020205020404" pitchFamily="49" charset="0"/>
              </a:rPr>
              <a:t>1</a:t>
            </a:r>
            <a:r>
              <a:rPr lang="en-IN" sz="2800" b="0" dirty="0">
                <a:solidFill>
                  <a:srgbClr val="000000"/>
                </a:solidFill>
                <a:effectLst/>
                <a:latin typeface="Courier New" panose="02070309020205020404" pitchFamily="49" charset="0"/>
              </a:rPr>
              <a:t>, </a:t>
            </a:r>
            <a:r>
              <a:rPr lang="en-IN" sz="2800" b="0" dirty="0">
                <a:solidFill>
                  <a:srgbClr val="098156"/>
                </a:solidFill>
                <a:effectLst/>
                <a:latin typeface="Courier New" panose="02070309020205020404" pitchFamily="49" charset="0"/>
              </a:rPr>
              <a:t>0</a:t>
            </a:r>
            <a:r>
              <a:rPr lang="en-IN" sz="2800" b="0" dirty="0">
                <a:solidFill>
                  <a:srgbClr val="000000"/>
                </a:solidFill>
                <a:effectLst/>
                <a:latin typeface="Courier New" panose="02070309020205020404" pitchFamily="49" charset="0"/>
              </a:rPr>
              <a:t>])</a:t>
            </a:r>
          </a:p>
          <a:p>
            <a:r>
              <a:rPr lang="en-IN" sz="2800" b="0" dirty="0" err="1">
                <a:solidFill>
                  <a:srgbClr val="000000"/>
                </a:solidFill>
                <a:effectLst/>
                <a:latin typeface="Courier New" panose="02070309020205020404" pitchFamily="49" charset="0"/>
              </a:rPr>
              <a:t>davies_bouldin_index</a:t>
            </a:r>
            <a:r>
              <a:rPr lang="en-IN" sz="2800" b="0" dirty="0">
                <a:solidFill>
                  <a:srgbClr val="000000"/>
                </a:solidFill>
                <a:effectLst/>
                <a:latin typeface="Courier New" panose="02070309020205020404" pitchFamily="49" charset="0"/>
              </a:rPr>
              <a:t> = </a:t>
            </a:r>
            <a:r>
              <a:rPr lang="en-IN" sz="2800" b="0" dirty="0" err="1">
                <a:solidFill>
                  <a:srgbClr val="000000"/>
                </a:solidFill>
                <a:effectLst/>
                <a:latin typeface="Courier New" panose="02070309020205020404" pitchFamily="49" charset="0"/>
              </a:rPr>
              <a:t>davies_bouldin_score</a:t>
            </a:r>
            <a:r>
              <a:rPr lang="en-IN" sz="2800" b="0" dirty="0">
                <a:solidFill>
                  <a:srgbClr val="000000"/>
                </a:solidFill>
                <a:effectLst/>
                <a:latin typeface="Courier New" panose="02070309020205020404" pitchFamily="49" charset="0"/>
              </a:rPr>
              <a:t>(data1, labels1)</a:t>
            </a:r>
          </a:p>
          <a:p>
            <a:r>
              <a:rPr lang="en-IN" sz="2800" b="0" dirty="0">
                <a:solidFill>
                  <a:srgbClr val="795E26"/>
                </a:solidFill>
                <a:effectLst/>
                <a:latin typeface="Courier New" panose="02070309020205020404" pitchFamily="49" charset="0"/>
              </a:rPr>
              <a:t>print</a:t>
            </a:r>
            <a:r>
              <a:rPr lang="en-IN" sz="2800" b="0" dirty="0">
                <a:solidFill>
                  <a:srgbClr val="000000"/>
                </a:solidFill>
                <a:effectLst/>
                <a:latin typeface="Courier New" panose="02070309020205020404" pitchFamily="49" charset="0"/>
              </a:rPr>
              <a:t>(</a:t>
            </a:r>
            <a:r>
              <a:rPr lang="en-IN" sz="2800" b="0" dirty="0">
                <a:solidFill>
                  <a:srgbClr val="A31515"/>
                </a:solidFill>
                <a:effectLst/>
                <a:latin typeface="Courier New" panose="02070309020205020404" pitchFamily="49" charset="0"/>
              </a:rPr>
              <a:t>"Davies-Bouldin Index:"</a:t>
            </a:r>
            <a:r>
              <a:rPr lang="en-IN" sz="2800" b="0" dirty="0">
                <a:solidFill>
                  <a:srgbClr val="000000"/>
                </a:solidFill>
                <a:effectLst/>
                <a:latin typeface="Courier New" panose="02070309020205020404" pitchFamily="49" charset="0"/>
              </a:rPr>
              <a:t>, </a:t>
            </a:r>
            <a:r>
              <a:rPr lang="en-IN" sz="2800" b="0" dirty="0" err="1">
                <a:solidFill>
                  <a:srgbClr val="000000"/>
                </a:solidFill>
                <a:effectLst/>
                <a:latin typeface="Courier New" panose="02070309020205020404" pitchFamily="49" charset="0"/>
              </a:rPr>
              <a:t>davies_bouldin_index</a:t>
            </a:r>
            <a:r>
              <a:rPr lang="en-IN" sz="2000" b="0" dirty="0">
                <a:solidFill>
                  <a:srgbClr val="000000"/>
                </a:solidFill>
                <a:effectLst/>
                <a:latin typeface="Courier New" panose="02070309020205020404" pitchFamily="49" charset="0"/>
              </a:rPr>
              <a:t>)</a:t>
            </a:r>
          </a:p>
          <a:p>
            <a:br>
              <a:rPr lang="en-IN" sz="2000" b="0" dirty="0">
                <a:solidFill>
                  <a:srgbClr val="000000"/>
                </a:solidFill>
                <a:effectLst/>
                <a:latin typeface="Courier New" panose="02070309020205020404" pitchFamily="49" charset="0"/>
              </a:rPr>
            </a:br>
            <a:endParaRPr lang="en-IN" sz="2000" b="0" dirty="0">
              <a:solidFill>
                <a:srgbClr val="000000"/>
              </a:solidFill>
              <a:effectLst/>
              <a:latin typeface="Courier New" panose="02070309020205020404" pitchFamily="49" charset="0"/>
            </a:endParaRPr>
          </a:p>
          <a:p>
            <a:endParaRPr lang="en-IN" sz="2000"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3202806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B1043-C0B2-442D-B0F1-2C0ACBE3B12C}"/>
              </a:ext>
            </a:extLst>
          </p:cNvPr>
          <p:cNvSpPr>
            <a:spLocks noGrp="1"/>
          </p:cNvSpPr>
          <p:nvPr>
            <p:ph type="title"/>
          </p:nvPr>
        </p:nvSpPr>
        <p:spPr/>
        <p:txBody>
          <a:bodyPr/>
          <a:lstStyle/>
          <a:p>
            <a:r>
              <a:rPr lang="en-US" b="1" i="0" dirty="0">
                <a:solidFill>
                  <a:srgbClr val="FF0000"/>
                </a:solidFill>
                <a:effectLst/>
                <a:latin typeface="Nunito" pitchFamily="2" charset="0"/>
              </a:rPr>
              <a:t>Dunn index:</a:t>
            </a:r>
            <a:endParaRPr lang="en-IN" dirty="0">
              <a:solidFill>
                <a:srgbClr val="FF0000"/>
              </a:solidFill>
            </a:endParaRPr>
          </a:p>
        </p:txBody>
      </p:sp>
      <p:sp>
        <p:nvSpPr>
          <p:cNvPr id="3" name="Content Placeholder 2">
            <a:extLst>
              <a:ext uri="{FF2B5EF4-FFF2-40B4-BE49-F238E27FC236}">
                <a16:creationId xmlns:a16="http://schemas.microsoft.com/office/drawing/2014/main" id="{E8DE8553-EE5D-44E1-B100-1362166450D3}"/>
              </a:ext>
            </a:extLst>
          </p:cNvPr>
          <p:cNvSpPr>
            <a:spLocks noGrp="1"/>
          </p:cNvSpPr>
          <p:nvPr>
            <p:ph idx="1"/>
          </p:nvPr>
        </p:nvSpPr>
        <p:spPr>
          <a:xfrm>
            <a:off x="838200" y="1552247"/>
            <a:ext cx="10515600" cy="4351338"/>
          </a:xfrm>
        </p:spPr>
        <p:txBody>
          <a:bodyPr>
            <a:normAutofit/>
          </a:bodyPr>
          <a:lstStyle/>
          <a:p>
            <a:pPr algn="just" fontAlgn="base"/>
            <a:r>
              <a:rPr lang="en-US" sz="2400" b="0" i="0" dirty="0">
                <a:solidFill>
                  <a:srgbClr val="273239"/>
                </a:solidFill>
                <a:effectLst/>
                <a:latin typeface="Times New Roman" panose="02020603050405020304" pitchFamily="18" charset="0"/>
                <a:cs typeface="Times New Roman" panose="02020603050405020304" pitchFamily="18" charset="0"/>
              </a:rPr>
              <a:t>A metric for evaluating clustering algorithms, is an internal evaluation scheme, where the result is based on the clustered data itself. </a:t>
            </a:r>
          </a:p>
          <a:p>
            <a:pPr algn="just" fontAlgn="base"/>
            <a:r>
              <a:rPr lang="en-US" sz="2400" b="0" i="0" dirty="0">
                <a:solidFill>
                  <a:srgbClr val="273239"/>
                </a:solidFill>
                <a:effectLst/>
                <a:latin typeface="Times New Roman" panose="02020603050405020304" pitchFamily="18" charset="0"/>
                <a:cs typeface="Times New Roman" panose="02020603050405020304" pitchFamily="18" charset="0"/>
              </a:rPr>
              <a:t>Like all other such indices, the aim of this Dunn index to identify sets of clusters that are compact, with a small variance between members of the cluster, and well separated, where the means of different clusters are sufficiently far apart, as compared to the within cluster variance. </a:t>
            </a:r>
          </a:p>
          <a:p>
            <a:pPr algn="just" fontAlgn="base"/>
            <a:r>
              <a:rPr lang="en-US" sz="2400" b="0" i="0" dirty="0">
                <a:solidFill>
                  <a:srgbClr val="273239"/>
                </a:solidFill>
                <a:effectLst/>
                <a:latin typeface="Times New Roman" panose="02020603050405020304" pitchFamily="18" charset="0"/>
                <a:cs typeface="Times New Roman" panose="02020603050405020304" pitchFamily="18" charset="0"/>
              </a:rPr>
              <a:t>Higher the Dunn index value, better is the clustering. </a:t>
            </a:r>
          </a:p>
          <a:p>
            <a:pPr algn="just" fontAlgn="base"/>
            <a:r>
              <a:rPr lang="en-US" sz="2400" b="0" i="0" dirty="0">
                <a:solidFill>
                  <a:srgbClr val="273239"/>
                </a:solidFill>
                <a:effectLst/>
                <a:latin typeface="Times New Roman" panose="02020603050405020304" pitchFamily="18" charset="0"/>
                <a:cs typeface="Times New Roman" panose="02020603050405020304" pitchFamily="18" charset="0"/>
              </a:rPr>
              <a:t>The number of clusters that maximizes Dunn index is taken as the optimal number of clusters k.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3343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B0DA53A-13FD-4593-B706-F0736414CE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77" y="2977549"/>
            <a:ext cx="7078697" cy="151012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F1D93C3-B404-449E-B667-836751AF22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0927" y="4317526"/>
            <a:ext cx="4357344" cy="177454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27B785D-B91E-4B5D-A6EE-5C80A798A65A}"/>
              </a:ext>
            </a:extLst>
          </p:cNvPr>
          <p:cNvSpPr txBox="1"/>
          <p:nvPr/>
        </p:nvSpPr>
        <p:spPr>
          <a:xfrm>
            <a:off x="7147874" y="2977548"/>
            <a:ext cx="6094428" cy="461665"/>
          </a:xfrm>
          <a:prstGeom prst="rect">
            <a:avLst/>
          </a:prstGeom>
          <a:noFill/>
        </p:spPr>
        <p:txBody>
          <a:bodyPr wrap="square">
            <a:spAutoFit/>
          </a:bodyPr>
          <a:lstStyle/>
          <a:p>
            <a:r>
              <a:rPr lang="en-IN" sz="2400" dirty="0">
                <a:solidFill>
                  <a:srgbClr val="FF0000"/>
                </a:solidFill>
                <a:latin typeface="Times New Roman" panose="02020603050405020304" pitchFamily="18" charset="0"/>
                <a:cs typeface="Times New Roman" panose="02020603050405020304" pitchFamily="18" charset="0"/>
              </a:rPr>
              <a:t>Where,</a:t>
            </a:r>
          </a:p>
        </p:txBody>
      </p:sp>
    </p:spTree>
    <p:extLst>
      <p:ext uri="{BB962C8B-B14F-4D97-AF65-F5344CB8AC3E}">
        <p14:creationId xmlns:p14="http://schemas.microsoft.com/office/powerpoint/2010/main" val="4155451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C9511D-C319-7B71-47BF-385CF6EC1EF9}"/>
              </a:ext>
            </a:extLst>
          </p:cNvPr>
          <p:cNvSpPr>
            <a:spLocks noGrp="1"/>
          </p:cNvSpPr>
          <p:nvPr>
            <p:ph idx="1"/>
          </p:nvPr>
        </p:nvSpPr>
        <p:spPr/>
        <p:txBody>
          <a:bodyPr/>
          <a:lstStyle/>
          <a:p>
            <a:r>
              <a:rPr lang="en-US" dirty="0"/>
              <a:t>A higher Dunn Index value indicates better clustering, as it implies that the clusters are compact and well-separated. Let's go through a numerical example to illustrate the concept.</a:t>
            </a:r>
          </a:p>
          <a:p>
            <a:r>
              <a:rPr lang="en-US" dirty="0"/>
              <a:t>Consider a dataset with 8 data points in a 2D space:</a:t>
            </a:r>
          </a:p>
          <a:p>
            <a:endParaRPr lang="en-US" dirty="0"/>
          </a:p>
          <a:p>
            <a:r>
              <a:rPr lang="en-US" dirty="0"/>
              <a:t>Data Point 1: (2, 3) Data Point 2: (3, 2) Data Point 3: (4, 3) Data Point 4: (8, 8) Data Point 5: (9, 7) Data Point 6: (10, 8) Data Point 7: (15, 14) Data Point 8: (16, 13)</a:t>
            </a:r>
          </a:p>
          <a:p>
            <a:endParaRPr lang="en-US" dirty="0"/>
          </a:p>
        </p:txBody>
      </p:sp>
    </p:spTree>
    <p:extLst>
      <p:ext uri="{BB962C8B-B14F-4D97-AF65-F5344CB8AC3E}">
        <p14:creationId xmlns:p14="http://schemas.microsoft.com/office/powerpoint/2010/main" val="2924805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F975B-D845-42D0-A84A-48ED8299E882}"/>
              </a:ext>
            </a:extLst>
          </p:cNvPr>
          <p:cNvSpPr>
            <a:spLocks noGrp="1"/>
          </p:cNvSpPr>
          <p:nvPr>
            <p:ph type="title"/>
          </p:nvPr>
        </p:nvSpPr>
        <p:spPr/>
        <p:txBody>
          <a:bodyPr/>
          <a:lstStyle/>
          <a:p>
            <a:pPr algn="ctr"/>
            <a:r>
              <a:rPr lang="en-US" dirty="0">
                <a:solidFill>
                  <a:srgbClr val="FF0000"/>
                </a:solidFill>
                <a:latin typeface="Times New Roman" panose="02020603050405020304" pitchFamily="18" charset="0"/>
                <a:cs typeface="Times New Roman" panose="02020603050405020304" pitchFamily="18" charset="0"/>
              </a:rPr>
              <a:t>Clustering metrics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BDCC4E-FFE7-4D67-B1C3-D60BCCA76764}"/>
              </a:ext>
            </a:extLst>
          </p:cNvPr>
          <p:cNvSpPr>
            <a:spLocks noGrp="1"/>
          </p:cNvSpPr>
          <p:nvPr>
            <p:ph idx="1"/>
          </p:nvPr>
        </p:nvSpPr>
        <p:spPr>
          <a:xfrm>
            <a:off x="838200" y="1690688"/>
            <a:ext cx="10515600" cy="4351338"/>
          </a:xfrm>
        </p:spPr>
        <p:txBody>
          <a:bodyPr>
            <a:normAutofit lnSpcReduction="10000"/>
          </a:bodyPr>
          <a:lstStyle/>
          <a:p>
            <a:pPr algn="just"/>
            <a:r>
              <a:rPr lang="en-US" sz="2400" dirty="0"/>
              <a:t>Clustering metrics are quantitative measures used to evaluate the quality of clustering algorithms and the resulting clusters. </a:t>
            </a:r>
          </a:p>
          <a:p>
            <a:pPr algn="just"/>
            <a:r>
              <a:rPr lang="en-IN" sz="2400" dirty="0">
                <a:solidFill>
                  <a:srgbClr val="FF0000"/>
                </a:solidFill>
              </a:rPr>
              <a:t>Internal Evaluation Metrics: </a:t>
            </a:r>
            <a:r>
              <a:rPr lang="en-IN" sz="2400" dirty="0"/>
              <a:t>These metrics evaluate the quality of clusters without any external reference. They measure the compactness of data points within the same cluster and the separation between different clusters.</a:t>
            </a:r>
          </a:p>
          <a:p>
            <a:pPr algn="just"/>
            <a:r>
              <a:rPr lang="en-IN" sz="2400" dirty="0">
                <a:solidFill>
                  <a:schemeClr val="accent1"/>
                </a:solidFill>
              </a:rPr>
              <a:t>Such as: </a:t>
            </a:r>
            <a:r>
              <a:rPr lang="en-IN" sz="2000" dirty="0"/>
              <a:t>Silhouette Score, Davies-Bouldin Index, </a:t>
            </a:r>
            <a:r>
              <a:rPr lang="en-IN" sz="2000" dirty="0" err="1"/>
              <a:t>Calinski-Harabasz</a:t>
            </a:r>
            <a:r>
              <a:rPr lang="en-IN" sz="2000" dirty="0"/>
              <a:t> Index (Variance Ratio Criterion), Dunn Index</a:t>
            </a:r>
          </a:p>
          <a:p>
            <a:pPr algn="just"/>
            <a:r>
              <a:rPr lang="en-IN" sz="2400" dirty="0">
                <a:solidFill>
                  <a:srgbClr val="FF0000"/>
                </a:solidFill>
              </a:rPr>
              <a:t>External Evaluation Metrics: </a:t>
            </a:r>
            <a:r>
              <a:rPr lang="en-IN" sz="2400" dirty="0"/>
              <a:t>These metrics require a ground truth or a reference set of labels to compare the clustering results against. They measure the agreement between the generated clusters and the true classes in the reference set.</a:t>
            </a:r>
          </a:p>
          <a:p>
            <a:pPr algn="just"/>
            <a:r>
              <a:rPr lang="en-IN" sz="2400" dirty="0">
                <a:solidFill>
                  <a:schemeClr val="accent1"/>
                </a:solidFill>
              </a:rPr>
              <a:t>Such as: </a:t>
            </a:r>
            <a:r>
              <a:rPr lang="en-IN" sz="2000" dirty="0"/>
              <a:t>Adjusted Rand Index (ARI), Normalized Mutual Information (NMI), Fowlkes-Mallows Index </a:t>
            </a:r>
          </a:p>
        </p:txBody>
      </p:sp>
    </p:spTree>
    <p:extLst>
      <p:ext uri="{BB962C8B-B14F-4D97-AF65-F5344CB8AC3E}">
        <p14:creationId xmlns:p14="http://schemas.microsoft.com/office/powerpoint/2010/main" val="3458008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E3601D-B573-D3DD-1B37-5524FB87B42E}"/>
              </a:ext>
            </a:extLst>
          </p:cNvPr>
          <p:cNvSpPr>
            <a:spLocks noGrp="1"/>
          </p:cNvSpPr>
          <p:nvPr>
            <p:ph idx="1"/>
          </p:nvPr>
        </p:nvSpPr>
        <p:spPr/>
        <p:txBody>
          <a:bodyPr/>
          <a:lstStyle/>
          <a:p>
            <a:r>
              <a:rPr lang="en-US" dirty="0"/>
              <a:t>Let's say we want to perform K-means clustering on this dataset with K = 2. After clustering, the data points are divided into two clusters:</a:t>
            </a:r>
          </a:p>
          <a:p>
            <a:r>
              <a:rPr lang="en-US" dirty="0"/>
              <a:t>Cluster 1: {Data Point 1, Data Point 2, Data Point 3} Cluster 2: {Data Point 4, Data Point 5, Data Point 6, Data Point 7, Data Point 8}</a:t>
            </a:r>
          </a:p>
          <a:p>
            <a:r>
              <a:rPr lang="en-US" dirty="0"/>
              <a:t>Now, let's calculate the inter-cluster distances (minimum distance between any two points from different clusters) and intra-cluster distances (maximum distance between any two points within the same cluster):</a:t>
            </a:r>
          </a:p>
          <a:p>
            <a:endParaRPr lang="en-US" dirty="0"/>
          </a:p>
        </p:txBody>
      </p:sp>
    </p:spTree>
    <p:extLst>
      <p:ext uri="{BB962C8B-B14F-4D97-AF65-F5344CB8AC3E}">
        <p14:creationId xmlns:p14="http://schemas.microsoft.com/office/powerpoint/2010/main" val="1263294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583699-DE0E-2D59-C12D-F18C335B499E}"/>
              </a:ext>
            </a:extLst>
          </p:cNvPr>
          <p:cNvPicPr>
            <a:picLocks noChangeAspect="1"/>
          </p:cNvPicPr>
          <p:nvPr/>
        </p:nvPicPr>
        <p:blipFill>
          <a:blip r:embed="rId2"/>
          <a:stretch>
            <a:fillRect/>
          </a:stretch>
        </p:blipFill>
        <p:spPr>
          <a:xfrm>
            <a:off x="1647204" y="1256997"/>
            <a:ext cx="8897592" cy="4344006"/>
          </a:xfrm>
          <a:prstGeom prst="rect">
            <a:avLst/>
          </a:prstGeom>
        </p:spPr>
      </p:pic>
    </p:spTree>
    <p:extLst>
      <p:ext uri="{BB962C8B-B14F-4D97-AF65-F5344CB8AC3E}">
        <p14:creationId xmlns:p14="http://schemas.microsoft.com/office/powerpoint/2010/main" val="673709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C5ECF5-EEA0-DD3C-6F67-F445F963D47E}"/>
              </a:ext>
            </a:extLst>
          </p:cNvPr>
          <p:cNvPicPr>
            <a:picLocks noChangeAspect="1"/>
          </p:cNvPicPr>
          <p:nvPr/>
        </p:nvPicPr>
        <p:blipFill>
          <a:blip r:embed="rId2"/>
          <a:stretch>
            <a:fillRect/>
          </a:stretch>
        </p:blipFill>
        <p:spPr>
          <a:xfrm>
            <a:off x="1502105" y="955111"/>
            <a:ext cx="8649907" cy="2724530"/>
          </a:xfrm>
          <a:prstGeom prst="rect">
            <a:avLst/>
          </a:prstGeom>
        </p:spPr>
      </p:pic>
    </p:spTree>
    <p:extLst>
      <p:ext uri="{BB962C8B-B14F-4D97-AF65-F5344CB8AC3E}">
        <p14:creationId xmlns:p14="http://schemas.microsoft.com/office/powerpoint/2010/main" val="517859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AF39F4-6D14-D24C-544D-C81BD6261496}"/>
              </a:ext>
            </a:extLst>
          </p:cNvPr>
          <p:cNvPicPr>
            <a:picLocks noChangeAspect="1"/>
          </p:cNvPicPr>
          <p:nvPr/>
        </p:nvPicPr>
        <p:blipFill>
          <a:blip r:embed="rId2"/>
          <a:stretch>
            <a:fillRect/>
          </a:stretch>
        </p:blipFill>
        <p:spPr>
          <a:xfrm>
            <a:off x="1299493" y="318653"/>
            <a:ext cx="9593014" cy="6220693"/>
          </a:xfrm>
          <a:prstGeom prst="rect">
            <a:avLst/>
          </a:prstGeom>
        </p:spPr>
      </p:pic>
    </p:spTree>
    <p:extLst>
      <p:ext uri="{BB962C8B-B14F-4D97-AF65-F5344CB8AC3E}">
        <p14:creationId xmlns:p14="http://schemas.microsoft.com/office/powerpoint/2010/main" val="1592306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C8A271-8E1F-6919-3CFF-495E60632B7D}"/>
              </a:ext>
            </a:extLst>
          </p:cNvPr>
          <p:cNvPicPr>
            <a:picLocks noChangeAspect="1"/>
          </p:cNvPicPr>
          <p:nvPr/>
        </p:nvPicPr>
        <p:blipFill>
          <a:blip r:embed="rId2"/>
          <a:stretch>
            <a:fillRect/>
          </a:stretch>
        </p:blipFill>
        <p:spPr>
          <a:xfrm>
            <a:off x="1749790" y="1533260"/>
            <a:ext cx="8154538" cy="1895740"/>
          </a:xfrm>
          <a:prstGeom prst="rect">
            <a:avLst/>
          </a:prstGeom>
        </p:spPr>
      </p:pic>
    </p:spTree>
    <p:extLst>
      <p:ext uri="{BB962C8B-B14F-4D97-AF65-F5344CB8AC3E}">
        <p14:creationId xmlns:p14="http://schemas.microsoft.com/office/powerpoint/2010/main" val="3538805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70000" lnSpcReduction="20000"/>
          </a:bodyPr>
          <a:lstStyle/>
          <a:p>
            <a:r>
              <a:rPr lang="en-US" dirty="0"/>
              <a:t>Let's work through a numerical example to calculate the Dunn Index for a simple set of clusters. Suppose you have the following data points and their corresponding clusters:</a:t>
            </a:r>
          </a:p>
          <a:p>
            <a:pPr>
              <a:buNone/>
            </a:pPr>
            <a:r>
              <a:rPr lang="en-US" dirty="0"/>
              <a:t>Data Points:</a:t>
            </a:r>
          </a:p>
          <a:p>
            <a:r>
              <a:rPr lang="en-US" dirty="0"/>
              <a:t>A(1, 2)</a:t>
            </a:r>
          </a:p>
          <a:p>
            <a:r>
              <a:rPr lang="en-US" dirty="0"/>
              <a:t>B(2, 2)</a:t>
            </a:r>
          </a:p>
          <a:p>
            <a:r>
              <a:rPr lang="en-US" dirty="0"/>
              <a:t>C(5, 8)</a:t>
            </a:r>
          </a:p>
          <a:p>
            <a:r>
              <a:rPr lang="en-US" dirty="0"/>
              <a:t>D(6, 8)</a:t>
            </a:r>
          </a:p>
          <a:p>
            <a:r>
              <a:rPr lang="en-US" dirty="0"/>
              <a:t>E(10, 12)</a:t>
            </a:r>
          </a:p>
          <a:p>
            <a:r>
              <a:rPr lang="en-US" dirty="0"/>
              <a:t>F(11, 12)</a:t>
            </a:r>
          </a:p>
          <a:p>
            <a:pPr>
              <a:buNone/>
            </a:pPr>
            <a:r>
              <a:rPr lang="en-US" dirty="0"/>
              <a:t>Clusters:</a:t>
            </a:r>
          </a:p>
          <a:p>
            <a:r>
              <a:rPr lang="en-US" dirty="0"/>
              <a:t>Cluster 1: {A, B}</a:t>
            </a:r>
          </a:p>
          <a:p>
            <a:r>
              <a:rPr lang="en-US" dirty="0"/>
              <a:t>Cluster 2: {C, D}</a:t>
            </a:r>
          </a:p>
          <a:p>
            <a:r>
              <a:rPr lang="en-US" dirty="0"/>
              <a:t>Cluster 3: {E, F}</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1886"/>
            <a:ext cx="10515600" cy="5785077"/>
          </a:xfrm>
        </p:spPr>
        <p:txBody>
          <a:bodyPr>
            <a:normAutofit fontScale="77500" lnSpcReduction="20000"/>
          </a:bodyPr>
          <a:lstStyle/>
          <a:p>
            <a:r>
              <a:rPr lang="en-US" dirty="0"/>
              <a:t>Distance between Cluster 1 and Cluster 2 (d(1, 2)):</a:t>
            </a:r>
          </a:p>
          <a:p>
            <a:pPr lvl="1"/>
            <a:r>
              <a:rPr lang="en-US" dirty="0"/>
              <a:t>d(A, C) = </a:t>
            </a:r>
            <a:r>
              <a:rPr lang="en-US" dirty="0" err="1"/>
              <a:t>sqrt</a:t>
            </a:r>
            <a:r>
              <a:rPr lang="en-US" dirty="0"/>
              <a:t>((1-5)^2 + (2-8)^2) = </a:t>
            </a:r>
            <a:r>
              <a:rPr lang="en-US" dirty="0" err="1"/>
              <a:t>sqrt</a:t>
            </a:r>
            <a:r>
              <a:rPr lang="en-US" dirty="0"/>
              <a:t>(32) = 4√2</a:t>
            </a:r>
          </a:p>
          <a:p>
            <a:pPr lvl="1"/>
            <a:r>
              <a:rPr lang="en-US" dirty="0"/>
              <a:t>d(A, D) = </a:t>
            </a:r>
            <a:r>
              <a:rPr lang="en-US" dirty="0" err="1"/>
              <a:t>sqrt</a:t>
            </a:r>
            <a:r>
              <a:rPr lang="en-US" dirty="0"/>
              <a:t>((1-6)^2 + (2-8)^2) = </a:t>
            </a:r>
            <a:r>
              <a:rPr lang="en-US" dirty="0" err="1"/>
              <a:t>sqrt</a:t>
            </a:r>
            <a:r>
              <a:rPr lang="en-US" dirty="0"/>
              <a:t>(41) ≈ 6.40</a:t>
            </a:r>
          </a:p>
          <a:p>
            <a:pPr lvl="1"/>
            <a:r>
              <a:rPr lang="en-US" dirty="0"/>
              <a:t>d(B, C) = </a:t>
            </a:r>
            <a:r>
              <a:rPr lang="en-US" dirty="0" err="1"/>
              <a:t>sqrt</a:t>
            </a:r>
            <a:r>
              <a:rPr lang="en-US" dirty="0"/>
              <a:t>((2-5)^2 + (2-8)^2) = </a:t>
            </a:r>
            <a:r>
              <a:rPr lang="en-US" dirty="0" err="1"/>
              <a:t>sqrt</a:t>
            </a:r>
            <a:r>
              <a:rPr lang="en-US" dirty="0"/>
              <a:t>(29) ≈ 5.39</a:t>
            </a:r>
          </a:p>
          <a:p>
            <a:pPr lvl="1"/>
            <a:r>
              <a:rPr lang="en-US" dirty="0"/>
              <a:t>d(B, D) = </a:t>
            </a:r>
            <a:r>
              <a:rPr lang="en-US" dirty="0" err="1"/>
              <a:t>sqrt</a:t>
            </a:r>
            <a:r>
              <a:rPr lang="en-US" dirty="0"/>
              <a:t>((2-6)^2 + (2-8)^2) = </a:t>
            </a:r>
            <a:r>
              <a:rPr lang="en-US" dirty="0" err="1"/>
              <a:t>sqrt</a:t>
            </a:r>
            <a:r>
              <a:rPr lang="en-US" dirty="0"/>
              <a:t>(36) = 6</a:t>
            </a:r>
          </a:p>
          <a:p>
            <a:r>
              <a:rPr lang="en-US" dirty="0"/>
              <a:t>So, d(1, 2) = 4√2</a:t>
            </a:r>
          </a:p>
          <a:p>
            <a:r>
              <a:rPr lang="en-US" dirty="0"/>
              <a:t>Distance between Cluster 1 and Cluster 3 (d(1, 3)):</a:t>
            </a:r>
          </a:p>
          <a:p>
            <a:pPr lvl="1"/>
            <a:r>
              <a:rPr lang="en-US" dirty="0"/>
              <a:t>d(A, E) = </a:t>
            </a:r>
            <a:r>
              <a:rPr lang="en-US" dirty="0" err="1"/>
              <a:t>sqrt</a:t>
            </a:r>
            <a:r>
              <a:rPr lang="en-US" dirty="0"/>
              <a:t>((1-10)^2 + (2-12)^2) = </a:t>
            </a:r>
            <a:r>
              <a:rPr lang="en-US" dirty="0" err="1"/>
              <a:t>sqrt</a:t>
            </a:r>
            <a:r>
              <a:rPr lang="en-US" dirty="0"/>
              <a:t>(170) ≈ 13.04</a:t>
            </a:r>
          </a:p>
          <a:p>
            <a:pPr lvl="1"/>
            <a:r>
              <a:rPr lang="en-US" dirty="0"/>
              <a:t>d(A, F) = </a:t>
            </a:r>
            <a:r>
              <a:rPr lang="en-US" dirty="0" err="1"/>
              <a:t>sqrt</a:t>
            </a:r>
            <a:r>
              <a:rPr lang="en-US" dirty="0"/>
              <a:t>((1-11)^2 + (2-12)^2) = </a:t>
            </a:r>
            <a:r>
              <a:rPr lang="en-US" dirty="0" err="1"/>
              <a:t>sqrt</a:t>
            </a:r>
            <a:r>
              <a:rPr lang="en-US" dirty="0"/>
              <a:t>(200) ≈ 14.14</a:t>
            </a:r>
          </a:p>
          <a:p>
            <a:pPr lvl="1"/>
            <a:r>
              <a:rPr lang="en-US" dirty="0"/>
              <a:t>d(B, E) = </a:t>
            </a:r>
            <a:r>
              <a:rPr lang="en-US" dirty="0" err="1"/>
              <a:t>sqrt</a:t>
            </a:r>
            <a:r>
              <a:rPr lang="en-US" dirty="0"/>
              <a:t>((2-10)^2 + (2-12)^2) = </a:t>
            </a:r>
            <a:r>
              <a:rPr lang="en-US" dirty="0" err="1"/>
              <a:t>sqrt</a:t>
            </a:r>
            <a:r>
              <a:rPr lang="en-US" dirty="0"/>
              <a:t>(164) ≈ 12.81</a:t>
            </a:r>
          </a:p>
          <a:p>
            <a:pPr lvl="1"/>
            <a:r>
              <a:rPr lang="en-US" dirty="0"/>
              <a:t>d(B, F) = </a:t>
            </a:r>
            <a:r>
              <a:rPr lang="en-US" dirty="0" err="1"/>
              <a:t>sqrt</a:t>
            </a:r>
            <a:r>
              <a:rPr lang="en-US" dirty="0"/>
              <a:t>((2-11)^2 + (2-12)^2) = </a:t>
            </a:r>
            <a:r>
              <a:rPr lang="en-US" dirty="0" err="1"/>
              <a:t>sqrt</a:t>
            </a:r>
            <a:r>
              <a:rPr lang="en-US" dirty="0"/>
              <a:t>(194) ≈ 13.93</a:t>
            </a:r>
          </a:p>
          <a:p>
            <a:r>
              <a:rPr lang="en-US" dirty="0"/>
              <a:t>So, d(1, 3) = 12.81</a:t>
            </a:r>
          </a:p>
          <a:p>
            <a:r>
              <a:rPr lang="en-US" dirty="0"/>
              <a:t>Distance between Cluster 2 and Cluster 3 (d(2, 3)):</a:t>
            </a:r>
          </a:p>
          <a:p>
            <a:r>
              <a:rPr lang="en-US" dirty="0"/>
              <a:t>d(C, E) = </a:t>
            </a:r>
            <a:r>
              <a:rPr lang="en-US" dirty="0" err="1"/>
              <a:t>sqrt</a:t>
            </a:r>
            <a:r>
              <a:rPr lang="en-US" dirty="0"/>
              <a:t>((5-10)^2 + (8-12)^2) = </a:t>
            </a:r>
            <a:r>
              <a:rPr lang="en-US" dirty="0" err="1"/>
              <a:t>sqrt</a:t>
            </a:r>
            <a:r>
              <a:rPr lang="en-US" dirty="0"/>
              <a:t>(20) ≈ 4.47</a:t>
            </a:r>
          </a:p>
          <a:p>
            <a:r>
              <a:rPr lang="en-US" dirty="0"/>
              <a:t>d(C, F) = </a:t>
            </a:r>
            <a:r>
              <a:rPr lang="en-US" dirty="0" err="1"/>
              <a:t>sqrt</a:t>
            </a:r>
            <a:r>
              <a:rPr lang="en-US" dirty="0"/>
              <a:t>((5-11)^2 + (8-12)^2) = </a:t>
            </a:r>
            <a:r>
              <a:rPr lang="en-US" dirty="0" err="1"/>
              <a:t>sqrt</a:t>
            </a:r>
            <a:r>
              <a:rPr lang="en-US" dirty="0"/>
              <a:t>(32) ≈ 5.66</a:t>
            </a:r>
          </a:p>
          <a:p>
            <a:r>
              <a:rPr lang="en-US" dirty="0"/>
              <a:t>d(D, E) = </a:t>
            </a:r>
            <a:r>
              <a:rPr lang="en-US" dirty="0" err="1"/>
              <a:t>sqrt</a:t>
            </a:r>
            <a:r>
              <a:rPr lang="en-US" dirty="0"/>
              <a:t>((6-10)^2 + (8-12)^2) = </a:t>
            </a:r>
            <a:r>
              <a:rPr lang="en-US" dirty="0" err="1"/>
              <a:t>sqrt</a:t>
            </a:r>
            <a:r>
              <a:rPr lang="en-US" dirty="0"/>
              <a:t>(16) = 4</a:t>
            </a:r>
          </a:p>
          <a:p>
            <a:r>
              <a:rPr lang="en-US" dirty="0"/>
              <a:t>d(D, F) = </a:t>
            </a:r>
            <a:r>
              <a:rPr lang="en-US" dirty="0" err="1"/>
              <a:t>sqrt</a:t>
            </a:r>
            <a:r>
              <a:rPr lang="en-US" dirty="0"/>
              <a:t>((6-11)^2 + (8-12)^2) = </a:t>
            </a:r>
            <a:r>
              <a:rPr lang="en-US" dirty="0" err="1"/>
              <a:t>sqrt</a:t>
            </a:r>
            <a:r>
              <a:rPr lang="en-US" dirty="0"/>
              <a:t>(29) ≈ 5.39</a:t>
            </a:r>
          </a:p>
          <a:p>
            <a:r>
              <a:rPr lang="en-US" dirty="0"/>
              <a:t>So, d(2, 3) = 4.47</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Now, let's calculate the minimum inter-cluster distance and the maximum intra-cluster distance:</a:t>
            </a:r>
          </a:p>
          <a:p>
            <a:r>
              <a:rPr lang="en-US" dirty="0"/>
              <a:t>Minimum Inter-cluster Distance: min(d(1, 2), d(1, 3), d(2, 3)) = min(4√2, 12.81, 4.47) = 4√2</a:t>
            </a:r>
          </a:p>
          <a:p>
            <a:r>
              <a:rPr lang="en-US" dirty="0"/>
              <a:t>Maximum Intra-cluster Distance: max(max(d(A, B), d(C, D), d(E, F))) = max(6.40, 6.40, 14.14) = 14.14</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Finally, we can calculate the Dunn Index:</a:t>
            </a:r>
          </a:p>
          <a:p>
            <a:r>
              <a:rPr lang="en-US" dirty="0"/>
              <a:t>Dunn Index = min(d(1, 2), d(1, 3), d(2, 3)) / max(max(d(A, B), d(C, D), d(E, F))) Dunn Index = (4√2) / 14.14 ≈ 0.2828</a:t>
            </a:r>
          </a:p>
          <a:p>
            <a:r>
              <a:rPr lang="en-US" dirty="0"/>
              <a:t>So, the Dunn Index for these clusters is approximately 0.2828.</a:t>
            </a:r>
          </a:p>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EA59A34-56CA-4281-BC1A-37E44175CE3A}"/>
              </a:ext>
            </a:extLst>
          </p:cNvPr>
          <p:cNvGraphicFramePr>
            <a:graphicFrameLocks noGrp="1"/>
          </p:cNvGraphicFramePr>
          <p:nvPr>
            <p:extLst>
              <p:ext uri="{D42A27DB-BD31-4B8C-83A1-F6EECF244321}">
                <p14:modId xmlns:p14="http://schemas.microsoft.com/office/powerpoint/2010/main" val="2812528318"/>
              </p:ext>
            </p:extLst>
          </p:nvPr>
        </p:nvGraphicFramePr>
        <p:xfrm>
          <a:off x="3513802" y="1235470"/>
          <a:ext cx="4975860" cy="4023360"/>
        </p:xfrm>
        <a:graphic>
          <a:graphicData uri="http://schemas.openxmlformats.org/drawingml/2006/table">
            <a:tbl>
              <a:tblPr/>
              <a:tblGrid>
                <a:gridCol w="1658620">
                  <a:extLst>
                    <a:ext uri="{9D8B030D-6E8A-4147-A177-3AD203B41FA5}">
                      <a16:colId xmlns:a16="http://schemas.microsoft.com/office/drawing/2014/main" val="626857323"/>
                    </a:ext>
                  </a:extLst>
                </a:gridCol>
                <a:gridCol w="1658620">
                  <a:extLst>
                    <a:ext uri="{9D8B030D-6E8A-4147-A177-3AD203B41FA5}">
                      <a16:colId xmlns:a16="http://schemas.microsoft.com/office/drawing/2014/main" val="36856104"/>
                    </a:ext>
                  </a:extLst>
                </a:gridCol>
                <a:gridCol w="1658620">
                  <a:extLst>
                    <a:ext uri="{9D8B030D-6E8A-4147-A177-3AD203B41FA5}">
                      <a16:colId xmlns:a16="http://schemas.microsoft.com/office/drawing/2014/main" val="2783872036"/>
                    </a:ext>
                  </a:extLst>
                </a:gridCol>
              </a:tblGrid>
              <a:tr h="0">
                <a:tc>
                  <a:txBody>
                    <a:bodyPr/>
                    <a:lstStyle/>
                    <a:p>
                      <a:pPr fontAlgn="b"/>
                      <a:r>
                        <a:rPr lang="en-IN" b="1">
                          <a:effectLst/>
                        </a:rPr>
                        <a:t>Data Point</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b="1">
                          <a:effectLst/>
                        </a:rPr>
                        <a:t>Coordinates</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b="1">
                          <a:effectLst/>
                        </a:rPr>
                        <a:t>Cluster</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916674864"/>
                  </a:ext>
                </a:extLst>
              </a:tr>
              <a:tr h="0">
                <a:tc>
                  <a:txBody>
                    <a:bodyPr/>
                    <a:lstStyle/>
                    <a:p>
                      <a:pPr fontAlgn="base"/>
                      <a:r>
                        <a:rPr lang="en-IN">
                          <a:effectLst/>
                        </a:rPr>
                        <a:t>1</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(2, 3)</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A</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196158341"/>
                  </a:ext>
                </a:extLst>
              </a:tr>
              <a:tr h="0">
                <a:tc>
                  <a:txBody>
                    <a:bodyPr/>
                    <a:lstStyle/>
                    <a:p>
                      <a:pPr fontAlgn="base"/>
                      <a:r>
                        <a:rPr lang="en-IN">
                          <a:effectLst/>
                        </a:rPr>
                        <a:t>2</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(2, 5)</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A</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9226075"/>
                  </a:ext>
                </a:extLst>
              </a:tr>
              <a:tr h="0">
                <a:tc>
                  <a:txBody>
                    <a:bodyPr/>
                    <a:lstStyle/>
                    <a:p>
                      <a:pPr fontAlgn="base"/>
                      <a:r>
                        <a:rPr lang="en-IN">
                          <a:effectLst/>
                        </a:rPr>
                        <a:t>3</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(3, 8)</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B</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452024093"/>
                  </a:ext>
                </a:extLst>
              </a:tr>
              <a:tr h="0">
                <a:tc>
                  <a:txBody>
                    <a:bodyPr/>
                    <a:lstStyle/>
                    <a:p>
                      <a:pPr fontAlgn="base"/>
                      <a:r>
                        <a:rPr lang="en-IN">
                          <a:effectLst/>
                        </a:rPr>
                        <a:t>4</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(6, 5)</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B</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488611475"/>
                  </a:ext>
                </a:extLst>
              </a:tr>
              <a:tr h="0">
                <a:tc>
                  <a:txBody>
                    <a:bodyPr/>
                    <a:lstStyle/>
                    <a:p>
                      <a:pPr fontAlgn="base"/>
                      <a:r>
                        <a:rPr lang="en-IN">
                          <a:effectLst/>
                        </a:rPr>
                        <a:t>5</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(8, 8)</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C</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478917925"/>
                  </a:ext>
                </a:extLst>
              </a:tr>
              <a:tr h="0">
                <a:tc>
                  <a:txBody>
                    <a:bodyPr/>
                    <a:lstStyle/>
                    <a:p>
                      <a:pPr fontAlgn="base"/>
                      <a:r>
                        <a:rPr lang="en-IN">
                          <a:effectLst/>
                        </a:rPr>
                        <a:t>6</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(9, 6)</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C</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958694476"/>
                  </a:ext>
                </a:extLst>
              </a:tr>
              <a:tr h="0">
                <a:tc>
                  <a:txBody>
                    <a:bodyPr/>
                    <a:lstStyle/>
                    <a:p>
                      <a:pPr fontAlgn="base"/>
                      <a:r>
                        <a:rPr lang="en-IN">
                          <a:effectLst/>
                        </a:rPr>
                        <a:t>7</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(10, 2)</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A</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254914080"/>
                  </a:ext>
                </a:extLst>
              </a:tr>
              <a:tr h="0">
                <a:tc>
                  <a:txBody>
                    <a:bodyPr/>
                    <a:lstStyle/>
                    <a:p>
                      <a:pPr fontAlgn="base"/>
                      <a:r>
                        <a:rPr lang="en-IN">
                          <a:effectLst/>
                        </a:rPr>
                        <a:t>8</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(12, 4)</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A</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510698542"/>
                  </a:ext>
                </a:extLst>
              </a:tr>
              <a:tr h="0">
                <a:tc>
                  <a:txBody>
                    <a:bodyPr/>
                    <a:lstStyle/>
                    <a:p>
                      <a:pPr fontAlgn="base"/>
                      <a:r>
                        <a:rPr lang="en-IN">
                          <a:effectLst/>
                        </a:rPr>
                        <a:t>9</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(15, 7)</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C</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034980107"/>
                  </a:ext>
                </a:extLst>
              </a:tr>
              <a:tr h="0">
                <a:tc>
                  <a:txBody>
                    <a:bodyPr/>
                    <a:lstStyle/>
                    <a:p>
                      <a:pPr fontAlgn="base"/>
                      <a:r>
                        <a:rPr lang="en-IN">
                          <a:effectLst/>
                        </a:rPr>
                        <a:t>10</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(17, 5)</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IN" dirty="0">
                          <a:effectLst/>
                        </a:rPr>
                        <a:t>C</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612734593"/>
                  </a:ext>
                </a:extLst>
              </a:tr>
            </a:tbl>
          </a:graphicData>
        </a:graphic>
      </p:graphicFrame>
    </p:spTree>
    <p:extLst>
      <p:ext uri="{BB962C8B-B14F-4D97-AF65-F5344CB8AC3E}">
        <p14:creationId xmlns:p14="http://schemas.microsoft.com/office/powerpoint/2010/main" val="4072316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84D70-468A-4AAB-8E14-DE267BCC5442}"/>
              </a:ext>
            </a:extLst>
          </p:cNvPr>
          <p:cNvSpPr>
            <a:spLocks noGrp="1"/>
          </p:cNvSpPr>
          <p:nvPr>
            <p:ph type="title"/>
          </p:nvPr>
        </p:nvSpPr>
        <p:spPr/>
        <p:txBody>
          <a:bodyPr/>
          <a:lstStyle/>
          <a:p>
            <a:pPr algn="ctr"/>
            <a:r>
              <a:rPr lang="en-IN" sz="4400" b="0" i="0" u="none" strike="noStrike" baseline="0" dirty="0">
                <a:solidFill>
                  <a:srgbClr val="FF0000"/>
                </a:solidFill>
                <a:latin typeface="Verdana" panose="020B0604030504040204" pitchFamily="34" charset="0"/>
              </a:rPr>
              <a:t>Silhouette Score</a:t>
            </a:r>
            <a:endParaRPr lang="en-IN" dirty="0">
              <a:solidFill>
                <a:srgbClr val="FF0000"/>
              </a:solidFill>
            </a:endParaRPr>
          </a:p>
        </p:txBody>
      </p:sp>
      <p:sp>
        <p:nvSpPr>
          <p:cNvPr id="3" name="Content Placeholder 2">
            <a:extLst>
              <a:ext uri="{FF2B5EF4-FFF2-40B4-BE49-F238E27FC236}">
                <a16:creationId xmlns:a16="http://schemas.microsoft.com/office/drawing/2014/main" id="{4C98FF44-822F-40D4-B3BD-7ED027D0993C}"/>
              </a:ext>
            </a:extLst>
          </p:cNvPr>
          <p:cNvSpPr>
            <a:spLocks noGrp="1"/>
          </p:cNvSpPr>
          <p:nvPr>
            <p:ph idx="1"/>
          </p:nvPr>
        </p:nvSpPr>
        <p:spPr/>
        <p:txBody>
          <a:bodyPr>
            <a:normAutofit fontScale="92500" lnSpcReduction="10000"/>
          </a:bodyPr>
          <a:lstStyle/>
          <a:p>
            <a:pPr algn="just"/>
            <a:r>
              <a:rPr lang="en-US" b="0" i="0" dirty="0">
                <a:solidFill>
                  <a:srgbClr val="242424"/>
                </a:solidFill>
                <a:effectLst/>
                <a:latin typeface="source-serif-pro"/>
              </a:rPr>
              <a:t>Silhouette Coefficient or silhouette score is a metric used to calculate the goodness of a clustering technique. This score is calculated by measuring each data point’s similarity to the cluster it belongs to and how different it is from other clusters. The Silhouette score is commonly used to assess the performance of clustering algorithms like K-Means.</a:t>
            </a:r>
          </a:p>
          <a:p>
            <a:pPr algn="just"/>
            <a:r>
              <a:rPr lang="en-US" b="0" i="0" dirty="0">
                <a:solidFill>
                  <a:srgbClr val="242424"/>
                </a:solidFill>
                <a:effectLst/>
                <a:latin typeface="source-serif-pro"/>
              </a:rPr>
              <a:t> Its value ranges from -1 to 1.</a:t>
            </a:r>
          </a:p>
          <a:p>
            <a:pPr algn="just"/>
            <a:r>
              <a:rPr lang="en-US" b="0" i="0" dirty="0">
                <a:solidFill>
                  <a:srgbClr val="242424"/>
                </a:solidFill>
                <a:effectLst/>
                <a:latin typeface="source-serif-pro"/>
              </a:rPr>
              <a:t>1: Means clusters are well apart from each other and clearly distinguished </a:t>
            </a:r>
            <a:r>
              <a:rPr lang="en-US" b="0" i="0" dirty="0">
                <a:solidFill>
                  <a:srgbClr val="FF0000"/>
                </a:solidFill>
                <a:effectLst/>
                <a:latin typeface="source-serif-pro"/>
              </a:rPr>
              <a:t>(Best Case)</a:t>
            </a:r>
          </a:p>
          <a:p>
            <a:pPr algn="just"/>
            <a:r>
              <a:rPr lang="en-US" b="0" i="0" dirty="0">
                <a:solidFill>
                  <a:srgbClr val="242424"/>
                </a:solidFill>
                <a:effectLst/>
                <a:latin typeface="source-serif-pro"/>
              </a:rPr>
              <a:t>0: Means clusters are indifferent, or we can say that the distance between clusters is not significant </a:t>
            </a:r>
            <a:r>
              <a:rPr lang="en-US" b="0" i="0" dirty="0">
                <a:solidFill>
                  <a:srgbClr val="FF0000"/>
                </a:solidFill>
                <a:effectLst/>
                <a:latin typeface="source-serif-pro"/>
              </a:rPr>
              <a:t>(Overlapping Clusters)</a:t>
            </a:r>
          </a:p>
          <a:p>
            <a:pPr algn="just"/>
            <a:r>
              <a:rPr lang="en-US" b="0" i="0" dirty="0">
                <a:solidFill>
                  <a:srgbClr val="242424"/>
                </a:solidFill>
                <a:effectLst/>
                <a:latin typeface="source-serif-pro"/>
              </a:rPr>
              <a:t>-1: Means clusters are assigned in the wrong way </a:t>
            </a:r>
            <a:r>
              <a:rPr lang="en-US" b="0" i="0" dirty="0">
                <a:solidFill>
                  <a:srgbClr val="FF0000"/>
                </a:solidFill>
                <a:effectLst/>
                <a:latin typeface="source-serif-pro"/>
              </a:rPr>
              <a:t>(Worst Case)</a:t>
            </a:r>
          </a:p>
          <a:p>
            <a:pPr algn="just"/>
            <a:endParaRPr lang="en-IN" dirty="0"/>
          </a:p>
        </p:txBody>
      </p:sp>
    </p:spTree>
    <p:extLst>
      <p:ext uri="{BB962C8B-B14F-4D97-AF65-F5344CB8AC3E}">
        <p14:creationId xmlns:p14="http://schemas.microsoft.com/office/powerpoint/2010/main" val="1450850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80020-D14E-4BF9-AA33-621DBBE0252A}"/>
              </a:ext>
            </a:extLst>
          </p:cNvPr>
          <p:cNvSpPr>
            <a:spLocks noGrp="1"/>
          </p:cNvSpPr>
          <p:nvPr>
            <p:ph type="title"/>
          </p:nvPr>
        </p:nvSpPr>
        <p:spPr/>
        <p:txBody>
          <a:bodyPr/>
          <a:lstStyle/>
          <a:p>
            <a:r>
              <a:rPr lang="en-US" dirty="0">
                <a:solidFill>
                  <a:srgbClr val="FF0000"/>
                </a:solidFill>
                <a:latin typeface="Nunito" pitchFamily="2" charset="0"/>
              </a:rPr>
              <a:t>D</a:t>
            </a:r>
            <a:r>
              <a:rPr lang="en-US" b="0" i="0" dirty="0">
                <a:solidFill>
                  <a:srgbClr val="FF0000"/>
                </a:solidFill>
                <a:effectLst/>
                <a:latin typeface="Nunito" pitchFamily="2" charset="0"/>
              </a:rPr>
              <a:t>rawbacks of Dunn index:</a:t>
            </a:r>
            <a:endParaRPr lang="en-IN" dirty="0">
              <a:solidFill>
                <a:srgbClr val="FF0000"/>
              </a:solidFill>
            </a:endParaRPr>
          </a:p>
        </p:txBody>
      </p:sp>
      <p:sp>
        <p:nvSpPr>
          <p:cNvPr id="3" name="Content Placeholder 2">
            <a:extLst>
              <a:ext uri="{FF2B5EF4-FFF2-40B4-BE49-F238E27FC236}">
                <a16:creationId xmlns:a16="http://schemas.microsoft.com/office/drawing/2014/main" id="{30E36CC6-0D5E-45F5-B863-009F6237B0C0}"/>
              </a:ext>
            </a:extLst>
          </p:cNvPr>
          <p:cNvSpPr>
            <a:spLocks noGrp="1"/>
          </p:cNvSpPr>
          <p:nvPr>
            <p:ph idx="1"/>
          </p:nvPr>
        </p:nvSpPr>
        <p:spPr>
          <a:xfrm>
            <a:off x="838200" y="1533394"/>
            <a:ext cx="10515600" cy="4351338"/>
          </a:xfrm>
        </p:spPr>
        <p:txBody>
          <a:bodyPr/>
          <a:lstStyle/>
          <a:p>
            <a:pPr algn="just"/>
            <a:r>
              <a:rPr lang="en-US" b="0" i="0" dirty="0">
                <a:solidFill>
                  <a:srgbClr val="273239"/>
                </a:solidFill>
                <a:effectLst/>
                <a:latin typeface="Nunito" pitchFamily="2" charset="0"/>
              </a:rPr>
              <a:t>As the number of clusters and dimensionality of the data increase, the computational cost also increases. </a:t>
            </a:r>
          </a:p>
          <a:p>
            <a:pPr algn="just"/>
            <a:endParaRPr lang="en-IN" dirty="0"/>
          </a:p>
        </p:txBody>
      </p:sp>
    </p:spTree>
    <p:extLst>
      <p:ext uri="{BB962C8B-B14F-4D97-AF65-F5344CB8AC3E}">
        <p14:creationId xmlns:p14="http://schemas.microsoft.com/office/powerpoint/2010/main" val="26831686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34BB9-6EC0-4EB1-8A5A-944BAC925188}"/>
              </a:ext>
            </a:extLst>
          </p:cNvPr>
          <p:cNvSpPr>
            <a:spLocks noGrp="1"/>
          </p:cNvSpPr>
          <p:nvPr>
            <p:ph type="title"/>
          </p:nvPr>
        </p:nvSpPr>
        <p:spPr>
          <a:xfrm>
            <a:off x="838200" y="365125"/>
            <a:ext cx="10515600" cy="1067749"/>
          </a:xfrm>
        </p:spPr>
        <p:txBody>
          <a:bodyPr/>
          <a:lstStyle/>
          <a:p>
            <a:r>
              <a:rPr lang="en-IN" dirty="0">
                <a:solidFill>
                  <a:srgbClr val="FF0000"/>
                </a:solidFill>
                <a:latin typeface="Times New Roman" panose="02020603050405020304" pitchFamily="18" charset="0"/>
                <a:cs typeface="Times New Roman" panose="02020603050405020304" pitchFamily="18" charset="0"/>
              </a:rPr>
              <a:t>Adjusted Rand Index (ARI)</a:t>
            </a:r>
          </a:p>
        </p:txBody>
      </p:sp>
      <p:sp>
        <p:nvSpPr>
          <p:cNvPr id="3" name="Content Placeholder 2">
            <a:extLst>
              <a:ext uri="{FF2B5EF4-FFF2-40B4-BE49-F238E27FC236}">
                <a16:creationId xmlns:a16="http://schemas.microsoft.com/office/drawing/2014/main" id="{E718174A-8925-4C4E-875F-2BAD0F3E560D}"/>
              </a:ext>
            </a:extLst>
          </p:cNvPr>
          <p:cNvSpPr>
            <a:spLocks noGrp="1"/>
          </p:cNvSpPr>
          <p:nvPr>
            <p:ph idx="1"/>
          </p:nvPr>
        </p:nvSpPr>
        <p:spPr>
          <a:xfrm>
            <a:off x="838200" y="1580528"/>
            <a:ext cx="10515600" cy="4351338"/>
          </a:xfrm>
        </p:spPr>
        <p:txBody>
          <a:bodyPr/>
          <a:lstStyle/>
          <a:p>
            <a:pPr algn="just"/>
            <a:r>
              <a:rPr lang="en-US" dirty="0"/>
              <a:t>It measures the similarity between the true class labels and the clusters generated by a clustering algorithm while accounting for chance agreement. </a:t>
            </a:r>
          </a:p>
          <a:p>
            <a:pPr algn="just"/>
            <a:r>
              <a:rPr lang="en-US" dirty="0"/>
              <a:t>The ARI produces a score between -1 and 1, where higher values indicate better agreement between the predicted clusters and the true labels.</a:t>
            </a:r>
          </a:p>
          <a:p>
            <a:pPr algn="just"/>
            <a:r>
              <a:rPr lang="en-US" dirty="0" err="1"/>
              <a:t>Contigency</a:t>
            </a:r>
            <a:r>
              <a:rPr lang="en-US" dirty="0"/>
              <a:t> table- m x n</a:t>
            </a:r>
          </a:p>
          <a:p>
            <a:pPr algn="just"/>
            <a:r>
              <a:rPr lang="en-US" dirty="0"/>
              <a:t>m= number of clusters by c1 algo.</a:t>
            </a:r>
          </a:p>
          <a:p>
            <a:pPr algn="just"/>
            <a:r>
              <a:rPr lang="en-US" dirty="0"/>
              <a:t>n= number of clusters by c2 algo (Ground Truth)</a:t>
            </a:r>
            <a:endParaRPr lang="en-IN" dirty="0"/>
          </a:p>
        </p:txBody>
      </p:sp>
    </p:spTree>
    <p:extLst>
      <p:ext uri="{BB962C8B-B14F-4D97-AF65-F5344CB8AC3E}">
        <p14:creationId xmlns:p14="http://schemas.microsoft.com/office/powerpoint/2010/main" val="1334147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131D36-7A29-4B54-B802-F21AF10FA037}"/>
              </a:ext>
            </a:extLst>
          </p:cNvPr>
          <p:cNvSpPr txBox="1"/>
          <p:nvPr/>
        </p:nvSpPr>
        <p:spPr>
          <a:xfrm>
            <a:off x="735291" y="716437"/>
            <a:ext cx="10887958" cy="2246769"/>
          </a:xfrm>
          <a:prstGeom prst="rect">
            <a:avLst/>
          </a:prstGeom>
          <a:noFill/>
        </p:spPr>
        <p:txBody>
          <a:bodyPr wrap="square">
            <a:spAutoFit/>
          </a:bodyPr>
          <a:lstStyle/>
          <a:p>
            <a:pPr algn="just"/>
            <a:r>
              <a:rPr lang="en-IN" sz="2000" dirty="0"/>
              <a:t>To use the Adjusted Rand Index for evaluating clustering, follow these steps:</a:t>
            </a:r>
          </a:p>
          <a:p>
            <a:pPr algn="just"/>
            <a:endParaRPr lang="en-IN" sz="2000" dirty="0">
              <a:solidFill>
                <a:srgbClr val="FF0000"/>
              </a:solidFill>
            </a:endParaRPr>
          </a:p>
          <a:p>
            <a:pPr algn="just"/>
            <a:r>
              <a:rPr lang="en-IN" sz="2000" dirty="0">
                <a:solidFill>
                  <a:srgbClr val="FF0000"/>
                </a:solidFill>
              </a:rPr>
              <a:t>Perform Clustering: </a:t>
            </a:r>
            <a:r>
              <a:rPr lang="en-IN" sz="2000" dirty="0"/>
              <a:t>Apply a clustering algorithm to your dataset to create clusters of data points. This could be an algorithm like k-means, hierarchical clustering, DBSCAN, or any other clustering technique.</a:t>
            </a:r>
          </a:p>
          <a:p>
            <a:pPr algn="just"/>
            <a:endParaRPr lang="en-IN" sz="2000" dirty="0">
              <a:solidFill>
                <a:srgbClr val="FF0000"/>
              </a:solidFill>
            </a:endParaRPr>
          </a:p>
          <a:p>
            <a:pPr algn="just"/>
            <a:r>
              <a:rPr lang="en-IN" sz="2000" dirty="0">
                <a:solidFill>
                  <a:srgbClr val="FF0000"/>
                </a:solidFill>
              </a:rPr>
              <a:t>Obtain True Class Labels: </a:t>
            </a:r>
            <a:r>
              <a:rPr lang="en-IN" sz="2000" dirty="0"/>
              <a:t>If you have access to ground truth labels or class assignments for your data, this is ideal. These true labels represent the actual groups or categories that your data points belong to.</a:t>
            </a:r>
          </a:p>
        </p:txBody>
      </p:sp>
    </p:spTree>
    <p:extLst>
      <p:ext uri="{BB962C8B-B14F-4D97-AF65-F5344CB8AC3E}">
        <p14:creationId xmlns:p14="http://schemas.microsoft.com/office/powerpoint/2010/main" val="42564986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EEF3A910-D74C-4818-A3EE-F2DCD6518D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0837" y="2094126"/>
            <a:ext cx="6410325" cy="110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5994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92500" lnSpcReduction="20000"/>
          </a:bodyPr>
          <a:lstStyle/>
          <a:p>
            <a:r>
              <a:rPr lang="en-US" dirty="0"/>
              <a:t>Suppose you have two clustering results for a dataset with 100 data points:</a:t>
            </a:r>
          </a:p>
          <a:p>
            <a:r>
              <a:rPr lang="en-US" dirty="0"/>
              <a:t>Create a contingency table that shows the number of data points in common between the two </a:t>
            </a:r>
            <a:r>
              <a:rPr lang="en-US" dirty="0" err="1"/>
              <a:t>clusterings</a:t>
            </a:r>
            <a:r>
              <a:rPr lang="en-US" dirty="0"/>
              <a:t>. Rows represent clusters in Clustering A, and columns represent clusters in Clustering B. The table might look like this:</a:t>
            </a:r>
          </a:p>
          <a:p>
            <a:r>
              <a:rPr lang="en-US" dirty="0"/>
              <a:t>            | Cluster 1 | Cluster 2 |</a:t>
            </a:r>
          </a:p>
          <a:p>
            <a:r>
              <a:rPr lang="en-US" dirty="0"/>
              <a:t>-----------------------------------</a:t>
            </a:r>
          </a:p>
          <a:p>
            <a:r>
              <a:rPr lang="en-US" dirty="0"/>
              <a:t>Cluster 1 |    30     |    20     |</a:t>
            </a:r>
          </a:p>
          <a:p>
            <a:r>
              <a:rPr lang="en-US" dirty="0"/>
              <a:t>-----------------------------------</a:t>
            </a:r>
          </a:p>
          <a:p>
            <a:r>
              <a:rPr lang="en-US" dirty="0"/>
              <a:t>Cluster 2 |    40     |    10     |</a:t>
            </a:r>
          </a:p>
          <a:p>
            <a:r>
              <a:rPr lang="en-US" dirty="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Calculate the sum of squares for the rows and columns of the contingency table. Let's denote these as SSR (Sum of Squares for Rows) and SSC (Sum of Squares for Columns):</a:t>
            </a:r>
          </a:p>
          <a:p>
            <a:r>
              <a:rPr lang="pt-BR" dirty="0"/>
              <a:t>SSR = (30^2 + 20^2) + (40^2 + 10^2) = (900 + 400)+(1600+100) = 3000</a:t>
            </a:r>
          </a:p>
          <a:p>
            <a:r>
              <a:rPr lang="pt-BR" dirty="0"/>
              <a:t>SSC = (30^2 + 40^2) + (20^2 + 10^2) = 2500 + 500 = 3000</a:t>
            </a:r>
          </a:p>
          <a:p>
            <a:r>
              <a:rPr lang="en-US" dirty="0"/>
              <a:t>Now Calculate ARI = [ (RI - </a:t>
            </a:r>
            <a:r>
              <a:rPr lang="en-US" dirty="0" err="1"/>
              <a:t>Expected_RI</a:t>
            </a:r>
            <a:r>
              <a:rPr lang="en-US" dirty="0"/>
              <a:t>) ] / [ max(RI) - </a:t>
            </a:r>
            <a:r>
              <a:rPr lang="en-US" dirty="0" err="1"/>
              <a:t>Expected_RI</a:t>
            </a:r>
            <a:r>
              <a:rPr lang="en-US" dirty="0"/>
              <a:t> ) ]</a:t>
            </a:r>
          </a:p>
          <a:p>
            <a:endParaRPr lang="en-US" dirty="0"/>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The Rand Index (RI) is calculated as (SSR + SSC) / [2 * (N choose 2)], where N is the total number of data points (100 in this case).</a:t>
            </a:r>
          </a:p>
          <a:p>
            <a:r>
              <a:rPr lang="en-US" dirty="0"/>
              <a:t>Choose (100,2)</a:t>
            </a:r>
          </a:p>
          <a:p>
            <a:endParaRPr lang="en-US" dirty="0"/>
          </a:p>
          <a:p>
            <a:endParaRPr lang="en-US" dirty="0"/>
          </a:p>
          <a:p>
            <a:endParaRPr lang="en-US" dirty="0"/>
          </a:p>
          <a:p>
            <a:r>
              <a:rPr lang="en-US" dirty="0"/>
              <a:t>There are 4,950 ways that </a:t>
            </a:r>
            <a:r>
              <a:rPr lang="en-US" b="1" dirty="0"/>
              <a:t>2</a:t>
            </a:r>
            <a:r>
              <a:rPr lang="en-US" dirty="0"/>
              <a:t> items </a:t>
            </a:r>
            <a:r>
              <a:rPr lang="en-US" b="1" dirty="0"/>
              <a:t>chosen</a:t>
            </a:r>
            <a:r>
              <a:rPr lang="en-US" dirty="0"/>
              <a:t> from a set of </a:t>
            </a:r>
            <a:r>
              <a:rPr lang="en-US" b="1" dirty="0"/>
              <a:t>100</a:t>
            </a:r>
            <a:r>
              <a:rPr lang="en-US" dirty="0"/>
              <a:t> can be combined.</a:t>
            </a:r>
          </a:p>
          <a:p>
            <a:r>
              <a:rPr lang="it-IT" dirty="0"/>
              <a:t>RI = (3000 + 3000) / [2 * (100 choose 2)] = 6000 / [2 * 4950] ≈ 0.606</a:t>
            </a:r>
          </a:p>
          <a:p>
            <a:r>
              <a:rPr lang="en-US" dirty="0" err="1"/>
              <a:t>Expected_RI</a:t>
            </a:r>
            <a:r>
              <a:rPr lang="en-US" dirty="0"/>
              <a:t> = (SSR * SSC) / [2 * (N choose 2)^2] = (3000 * 3000) / [2 * 4950^2] ≈ 0.183</a:t>
            </a:r>
          </a:p>
          <a:p>
            <a:endParaRPr lang="en-US" dirty="0"/>
          </a:p>
          <a:p>
            <a:r>
              <a:rPr lang="it-IT" dirty="0"/>
              <a:t>ARI = [ (0.606 - 0.183) ] / [ 1 - 0.183 ] ≈ 0.517</a:t>
            </a:r>
          </a:p>
          <a:p>
            <a:pPr algn="just"/>
            <a:r>
              <a:rPr lang="en-US" dirty="0"/>
              <a:t>So, the Adjusted Rand Index (ARI) for the given clustering A and B is approximately 0.51. This indicates a moderate agreement between the two </a:t>
            </a:r>
            <a:r>
              <a:rPr lang="en-US" dirty="0" err="1"/>
              <a:t>clusterings</a:t>
            </a:r>
            <a:r>
              <a:rPr lang="en-US" dirty="0"/>
              <a:t>, where a higher ARI value would indicate better agreement.</a:t>
            </a:r>
          </a:p>
          <a:p>
            <a:endParaRPr lang="en-US" dirty="0"/>
          </a:p>
        </p:txBody>
      </p:sp>
      <p:pic>
        <p:nvPicPr>
          <p:cNvPr id="5" name="Picture 4">
            <a:extLst>
              <a:ext uri="{FF2B5EF4-FFF2-40B4-BE49-F238E27FC236}">
                <a16:creationId xmlns:a16="http://schemas.microsoft.com/office/drawing/2014/main" id="{EB866802-32B5-923C-8C16-88DF16EAAD76}"/>
              </a:ext>
            </a:extLst>
          </p:cNvPr>
          <p:cNvPicPr>
            <a:picLocks noChangeAspect="1"/>
          </p:cNvPicPr>
          <p:nvPr/>
        </p:nvPicPr>
        <p:blipFill>
          <a:blip r:embed="rId2"/>
          <a:stretch>
            <a:fillRect/>
          </a:stretch>
        </p:blipFill>
        <p:spPr>
          <a:xfrm>
            <a:off x="8218817" y="2020767"/>
            <a:ext cx="3477604" cy="1780268"/>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 Adjusted rand Index</a:t>
            </a:r>
          </a:p>
        </p:txBody>
      </p:sp>
      <p:pic>
        <p:nvPicPr>
          <p:cNvPr id="70658" name="Picture 2" descr="Contingency Table Between Two Clusterings A and B. | Download Scientific  Diagram"/>
          <p:cNvPicPr>
            <a:picLocks noChangeAspect="1" noChangeArrowheads="1"/>
          </p:cNvPicPr>
          <p:nvPr/>
        </p:nvPicPr>
        <p:blipFill>
          <a:blip r:embed="rId2"/>
          <a:srcRect/>
          <a:stretch>
            <a:fillRect/>
          </a:stretch>
        </p:blipFill>
        <p:spPr bwMode="auto">
          <a:xfrm>
            <a:off x="3908709" y="3048569"/>
            <a:ext cx="4324350" cy="167640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0D3B1-6E3E-4D1B-8B6D-4212D6E514E2}"/>
              </a:ext>
            </a:extLst>
          </p:cNvPr>
          <p:cNvSpPr>
            <a:spLocks noGrp="1"/>
          </p:cNvSpPr>
          <p:nvPr>
            <p:ph type="title"/>
          </p:nvPr>
        </p:nvSpPr>
        <p:spPr/>
        <p:txBody>
          <a:bodyPr/>
          <a:lstStyle/>
          <a:p>
            <a:r>
              <a:rPr lang="en-US" b="0" i="0" dirty="0">
                <a:solidFill>
                  <a:srgbClr val="FF0000"/>
                </a:solidFill>
                <a:effectLst/>
                <a:latin typeface="-apple-system"/>
              </a:rPr>
              <a:t>Normalized Mutual Information (NMI)</a:t>
            </a:r>
            <a:endParaRPr lang="en-IN" dirty="0">
              <a:solidFill>
                <a:srgbClr val="FF0000"/>
              </a:solidFill>
            </a:endParaRPr>
          </a:p>
        </p:txBody>
      </p:sp>
      <p:sp>
        <p:nvSpPr>
          <p:cNvPr id="3" name="Content Placeholder 2">
            <a:extLst>
              <a:ext uri="{FF2B5EF4-FFF2-40B4-BE49-F238E27FC236}">
                <a16:creationId xmlns:a16="http://schemas.microsoft.com/office/drawing/2014/main" id="{ADAC7469-0110-4C11-82D9-C2A5D6358BF9}"/>
              </a:ext>
            </a:extLst>
          </p:cNvPr>
          <p:cNvSpPr>
            <a:spLocks noGrp="1"/>
          </p:cNvSpPr>
          <p:nvPr>
            <p:ph idx="1"/>
          </p:nvPr>
        </p:nvSpPr>
        <p:spPr>
          <a:xfrm>
            <a:off x="838200" y="1467406"/>
            <a:ext cx="10515600" cy="4351338"/>
          </a:xfrm>
        </p:spPr>
        <p:txBody>
          <a:bodyPr/>
          <a:lstStyle/>
          <a:p>
            <a:pPr algn="just"/>
            <a:r>
              <a:rPr lang="en-US" b="0" i="0" dirty="0">
                <a:solidFill>
                  <a:srgbClr val="212529"/>
                </a:solidFill>
                <a:effectLst/>
                <a:latin typeface="-apple-system"/>
              </a:rPr>
              <a:t>Normalized Mutual Information (NMI) is a normalization of the Mutual Information (MI) score to scale the results between 0 (no mutual information) and 1 (perfect correlation). </a:t>
            </a:r>
            <a:endParaRPr lang="en-IN" dirty="0"/>
          </a:p>
        </p:txBody>
      </p:sp>
    </p:spTree>
    <p:extLst>
      <p:ext uri="{BB962C8B-B14F-4D97-AF65-F5344CB8AC3E}">
        <p14:creationId xmlns:p14="http://schemas.microsoft.com/office/powerpoint/2010/main" val="26932758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08495" y="446664"/>
            <a:ext cx="1391220" cy="690574"/>
          </a:xfrm>
          <a:prstGeom prst="rect">
            <a:avLst/>
          </a:prstGeom>
        </p:spPr>
        <p:txBody>
          <a:bodyPr vert="horz" wrap="square" lIns="0" tIns="13335" rIns="0" bIns="0" rtlCol="0" anchor="ctr">
            <a:spAutoFit/>
          </a:bodyPr>
          <a:lstStyle/>
          <a:p>
            <a:pPr marL="12700">
              <a:lnSpc>
                <a:spcPct val="100000"/>
              </a:lnSpc>
              <a:spcBef>
                <a:spcPts val="105"/>
              </a:spcBef>
            </a:pPr>
            <a:r>
              <a:rPr dirty="0">
                <a:solidFill>
                  <a:srgbClr val="FF0000"/>
                </a:solidFill>
                <a:latin typeface="Times New Roman" panose="02020603050405020304" pitchFamily="18" charset="0"/>
                <a:cs typeface="Times New Roman" panose="02020603050405020304" pitchFamily="18" charset="0"/>
              </a:rPr>
              <a:t>NMI</a:t>
            </a:r>
          </a:p>
        </p:txBody>
      </p:sp>
      <p:sp>
        <p:nvSpPr>
          <p:cNvPr id="3" name="object 3"/>
          <p:cNvSpPr txBox="1"/>
          <p:nvPr/>
        </p:nvSpPr>
        <p:spPr>
          <a:xfrm>
            <a:off x="2059940" y="1558544"/>
            <a:ext cx="8013700" cy="4313360"/>
          </a:xfrm>
          <a:prstGeom prst="rect">
            <a:avLst/>
          </a:prstGeom>
        </p:spPr>
        <p:txBody>
          <a:bodyPr vert="horz" wrap="square" lIns="0" tIns="67945" rIns="0" bIns="0" rtlCol="0">
            <a:spAutoFit/>
          </a:bodyPr>
          <a:lstStyle/>
          <a:p>
            <a:pPr marL="355600" marR="535305" indent="-342900" algn="just">
              <a:lnSpc>
                <a:spcPts val="3460"/>
              </a:lnSpc>
              <a:spcBef>
                <a:spcPts val="535"/>
              </a:spcBef>
              <a:buFont typeface="Arial MT"/>
              <a:buChar char="•"/>
              <a:tabLst>
                <a:tab pos="354965" algn="l"/>
                <a:tab pos="355600" algn="l"/>
              </a:tabLst>
            </a:pPr>
            <a:r>
              <a:rPr sz="3200" spc="-5" dirty="0">
                <a:latin typeface="Calibri"/>
                <a:cs typeface="Calibri"/>
              </a:rPr>
              <a:t>NMI</a:t>
            </a:r>
            <a:r>
              <a:rPr sz="3200" dirty="0">
                <a:latin typeface="Calibri"/>
                <a:cs typeface="Calibri"/>
              </a:rPr>
              <a:t> </a:t>
            </a:r>
            <a:r>
              <a:rPr sz="3200" spc="-5" dirty="0">
                <a:latin typeface="Calibri"/>
                <a:cs typeface="Calibri"/>
              </a:rPr>
              <a:t>is</a:t>
            </a:r>
            <a:r>
              <a:rPr sz="3200" dirty="0">
                <a:latin typeface="Calibri"/>
                <a:cs typeface="Calibri"/>
              </a:rPr>
              <a:t> a</a:t>
            </a:r>
            <a:r>
              <a:rPr sz="3200" spc="5" dirty="0">
                <a:latin typeface="Calibri"/>
                <a:cs typeface="Calibri"/>
              </a:rPr>
              <a:t> </a:t>
            </a:r>
            <a:r>
              <a:rPr sz="3200" spc="-5" dirty="0">
                <a:latin typeface="Calibri"/>
                <a:cs typeface="Calibri"/>
              </a:rPr>
              <a:t>good</a:t>
            </a:r>
            <a:r>
              <a:rPr sz="3200" spc="-10" dirty="0">
                <a:latin typeface="Calibri"/>
                <a:cs typeface="Calibri"/>
              </a:rPr>
              <a:t> measure</a:t>
            </a:r>
            <a:r>
              <a:rPr sz="3200" spc="-5" dirty="0">
                <a:latin typeface="Calibri"/>
                <a:cs typeface="Calibri"/>
              </a:rPr>
              <a:t> </a:t>
            </a:r>
            <a:r>
              <a:rPr sz="3200" spc="-30" dirty="0">
                <a:latin typeface="Calibri"/>
                <a:cs typeface="Calibri"/>
              </a:rPr>
              <a:t>for</a:t>
            </a:r>
            <a:r>
              <a:rPr sz="3200" spc="-10" dirty="0">
                <a:latin typeface="Calibri"/>
                <a:cs typeface="Calibri"/>
              </a:rPr>
              <a:t> determining</a:t>
            </a:r>
            <a:r>
              <a:rPr sz="3200" spc="35" dirty="0">
                <a:latin typeface="Calibri"/>
                <a:cs typeface="Calibri"/>
              </a:rPr>
              <a:t> </a:t>
            </a:r>
            <a:r>
              <a:rPr sz="3200" spc="-5" dirty="0">
                <a:latin typeface="Calibri"/>
                <a:cs typeface="Calibri"/>
              </a:rPr>
              <a:t>the </a:t>
            </a:r>
            <a:r>
              <a:rPr sz="3200" spc="-705" dirty="0">
                <a:latin typeface="Calibri"/>
                <a:cs typeface="Calibri"/>
              </a:rPr>
              <a:t> </a:t>
            </a:r>
            <a:r>
              <a:rPr sz="3200" spc="-5" dirty="0">
                <a:latin typeface="Calibri"/>
                <a:cs typeface="Calibri"/>
              </a:rPr>
              <a:t>quality</a:t>
            </a:r>
            <a:r>
              <a:rPr sz="3200" spc="25" dirty="0">
                <a:latin typeface="Calibri"/>
                <a:cs typeface="Calibri"/>
              </a:rPr>
              <a:t> </a:t>
            </a:r>
            <a:r>
              <a:rPr sz="3200" dirty="0">
                <a:latin typeface="Calibri"/>
                <a:cs typeface="Calibri"/>
              </a:rPr>
              <a:t>of</a:t>
            </a:r>
            <a:r>
              <a:rPr sz="3200" spc="-10" dirty="0">
                <a:latin typeface="Calibri"/>
                <a:cs typeface="Calibri"/>
              </a:rPr>
              <a:t> clustering.</a:t>
            </a:r>
            <a:endParaRPr sz="3200" dirty="0">
              <a:latin typeface="Calibri"/>
              <a:cs typeface="Calibri"/>
            </a:endParaRPr>
          </a:p>
          <a:p>
            <a:pPr marL="355600" marR="5080" indent="-342900" algn="just">
              <a:lnSpc>
                <a:spcPts val="3460"/>
              </a:lnSpc>
              <a:spcBef>
                <a:spcPts val="760"/>
              </a:spcBef>
              <a:buFont typeface="Arial MT"/>
              <a:buChar char="•"/>
              <a:tabLst>
                <a:tab pos="354965" algn="l"/>
                <a:tab pos="355600" algn="l"/>
              </a:tabLst>
            </a:pPr>
            <a:r>
              <a:rPr sz="3200" spc="-5" dirty="0">
                <a:latin typeface="Calibri"/>
                <a:cs typeface="Calibri"/>
              </a:rPr>
              <a:t>It</a:t>
            </a:r>
            <a:r>
              <a:rPr sz="3200" spc="15" dirty="0">
                <a:latin typeface="Calibri"/>
                <a:cs typeface="Calibri"/>
              </a:rPr>
              <a:t> </a:t>
            </a:r>
            <a:r>
              <a:rPr sz="3200" spc="-5" dirty="0">
                <a:latin typeface="Calibri"/>
                <a:cs typeface="Calibri"/>
              </a:rPr>
              <a:t>is</a:t>
            </a:r>
            <a:r>
              <a:rPr sz="3200" dirty="0">
                <a:latin typeface="Calibri"/>
                <a:cs typeface="Calibri"/>
              </a:rPr>
              <a:t> an </a:t>
            </a:r>
            <a:r>
              <a:rPr sz="3200" spc="-10" dirty="0">
                <a:latin typeface="Calibri"/>
                <a:cs typeface="Calibri"/>
              </a:rPr>
              <a:t>external measure</a:t>
            </a:r>
            <a:r>
              <a:rPr sz="3200" dirty="0">
                <a:latin typeface="Calibri"/>
                <a:cs typeface="Calibri"/>
              </a:rPr>
              <a:t> </a:t>
            </a:r>
            <a:r>
              <a:rPr sz="3200" spc="-10" dirty="0">
                <a:latin typeface="Calibri"/>
                <a:cs typeface="Calibri"/>
              </a:rPr>
              <a:t>because</a:t>
            </a:r>
            <a:r>
              <a:rPr sz="3200" spc="-15" dirty="0">
                <a:latin typeface="Calibri"/>
                <a:cs typeface="Calibri"/>
              </a:rPr>
              <a:t> we </a:t>
            </a:r>
            <a:r>
              <a:rPr sz="3200" spc="-5" dirty="0">
                <a:latin typeface="Calibri"/>
                <a:cs typeface="Calibri"/>
              </a:rPr>
              <a:t>need</a:t>
            </a:r>
            <a:r>
              <a:rPr sz="3200" dirty="0">
                <a:latin typeface="Calibri"/>
                <a:cs typeface="Calibri"/>
              </a:rPr>
              <a:t> </a:t>
            </a:r>
            <a:r>
              <a:rPr sz="3200" spc="-5" dirty="0">
                <a:latin typeface="Calibri"/>
                <a:cs typeface="Calibri"/>
              </a:rPr>
              <a:t>the </a:t>
            </a:r>
            <a:r>
              <a:rPr sz="3200" spc="-710" dirty="0">
                <a:latin typeface="Calibri"/>
                <a:cs typeface="Calibri"/>
              </a:rPr>
              <a:t> </a:t>
            </a:r>
            <a:r>
              <a:rPr sz="3200" spc="-5" dirty="0">
                <a:latin typeface="Calibri"/>
                <a:cs typeface="Calibri"/>
              </a:rPr>
              <a:t>class</a:t>
            </a:r>
            <a:r>
              <a:rPr sz="3200" dirty="0">
                <a:latin typeface="Calibri"/>
                <a:cs typeface="Calibri"/>
              </a:rPr>
              <a:t> </a:t>
            </a:r>
            <a:r>
              <a:rPr sz="3200" spc="-5" dirty="0">
                <a:latin typeface="Calibri"/>
                <a:cs typeface="Calibri"/>
              </a:rPr>
              <a:t>labels</a:t>
            </a:r>
            <a:r>
              <a:rPr sz="3200" dirty="0">
                <a:latin typeface="Calibri"/>
                <a:cs typeface="Calibri"/>
              </a:rPr>
              <a:t> of </a:t>
            </a:r>
            <a:r>
              <a:rPr sz="3200" spc="-5" dirty="0">
                <a:latin typeface="Calibri"/>
                <a:cs typeface="Calibri"/>
              </a:rPr>
              <a:t>the</a:t>
            </a:r>
            <a:r>
              <a:rPr sz="3200" spc="5" dirty="0">
                <a:latin typeface="Calibri"/>
                <a:cs typeface="Calibri"/>
              </a:rPr>
              <a:t> </a:t>
            </a:r>
            <a:r>
              <a:rPr sz="3200" spc="-15" dirty="0">
                <a:latin typeface="Calibri"/>
                <a:cs typeface="Calibri"/>
              </a:rPr>
              <a:t>instances</a:t>
            </a:r>
            <a:r>
              <a:rPr sz="3200" dirty="0">
                <a:latin typeface="Calibri"/>
                <a:cs typeface="Calibri"/>
              </a:rPr>
              <a:t> </a:t>
            </a:r>
            <a:r>
              <a:rPr sz="3200" spc="-25" dirty="0">
                <a:latin typeface="Calibri"/>
                <a:cs typeface="Calibri"/>
              </a:rPr>
              <a:t>to</a:t>
            </a:r>
            <a:r>
              <a:rPr sz="3200" spc="5" dirty="0">
                <a:latin typeface="Calibri"/>
                <a:cs typeface="Calibri"/>
              </a:rPr>
              <a:t> </a:t>
            </a:r>
            <a:r>
              <a:rPr sz="3200" spc="-10" dirty="0">
                <a:latin typeface="Calibri"/>
                <a:cs typeface="Calibri"/>
              </a:rPr>
              <a:t>determine</a:t>
            </a:r>
            <a:r>
              <a:rPr sz="3200" spc="10" dirty="0">
                <a:latin typeface="Calibri"/>
                <a:cs typeface="Calibri"/>
              </a:rPr>
              <a:t> </a:t>
            </a:r>
            <a:r>
              <a:rPr sz="3200" spc="-5" dirty="0">
                <a:latin typeface="Calibri"/>
                <a:cs typeface="Calibri"/>
              </a:rPr>
              <a:t>the </a:t>
            </a:r>
            <a:r>
              <a:rPr sz="3200" dirty="0">
                <a:latin typeface="Calibri"/>
                <a:cs typeface="Calibri"/>
              </a:rPr>
              <a:t> </a:t>
            </a:r>
            <a:r>
              <a:rPr sz="3200" spc="-5" dirty="0">
                <a:latin typeface="Calibri"/>
                <a:cs typeface="Calibri"/>
              </a:rPr>
              <a:t>NMI.</a:t>
            </a:r>
            <a:endParaRPr sz="3200" dirty="0">
              <a:latin typeface="Calibri"/>
              <a:cs typeface="Calibri"/>
            </a:endParaRPr>
          </a:p>
          <a:p>
            <a:pPr marL="354965" marR="784860" indent="-342900" algn="just">
              <a:lnSpc>
                <a:spcPts val="3460"/>
              </a:lnSpc>
              <a:spcBef>
                <a:spcPts val="755"/>
              </a:spcBef>
              <a:buFont typeface="Arial MT"/>
              <a:buChar char="•"/>
              <a:tabLst>
                <a:tab pos="354965" algn="l"/>
                <a:tab pos="355600" algn="l"/>
              </a:tabLst>
            </a:pPr>
            <a:r>
              <a:rPr sz="3200" spc="-5" dirty="0">
                <a:latin typeface="Calibri"/>
                <a:cs typeface="Calibri"/>
              </a:rPr>
              <a:t>Since</a:t>
            </a:r>
            <a:r>
              <a:rPr sz="3200" spc="-10" dirty="0">
                <a:latin typeface="Calibri"/>
                <a:cs typeface="Calibri"/>
              </a:rPr>
              <a:t> </a:t>
            </a:r>
            <a:r>
              <a:rPr sz="3200" spc="-25" dirty="0">
                <a:latin typeface="Calibri"/>
                <a:cs typeface="Calibri"/>
              </a:rPr>
              <a:t>it’s</a:t>
            </a:r>
            <a:r>
              <a:rPr sz="3200" dirty="0">
                <a:latin typeface="Calibri"/>
                <a:cs typeface="Calibri"/>
              </a:rPr>
              <a:t> </a:t>
            </a:r>
            <a:r>
              <a:rPr sz="3200" spc="-10" dirty="0">
                <a:latin typeface="Calibri"/>
                <a:cs typeface="Calibri"/>
              </a:rPr>
              <a:t>normalized</a:t>
            </a:r>
            <a:r>
              <a:rPr sz="3200" spc="20" dirty="0">
                <a:latin typeface="Calibri"/>
                <a:cs typeface="Calibri"/>
              </a:rPr>
              <a:t> </a:t>
            </a:r>
            <a:r>
              <a:rPr sz="3200" spc="-15" dirty="0">
                <a:latin typeface="Calibri"/>
                <a:cs typeface="Calibri"/>
              </a:rPr>
              <a:t>we </a:t>
            </a:r>
            <a:r>
              <a:rPr sz="3200" spc="-10" dirty="0">
                <a:latin typeface="Calibri"/>
                <a:cs typeface="Calibri"/>
              </a:rPr>
              <a:t>can</a:t>
            </a:r>
            <a:r>
              <a:rPr sz="3200" spc="-15" dirty="0">
                <a:latin typeface="Calibri"/>
                <a:cs typeface="Calibri"/>
              </a:rPr>
              <a:t> </a:t>
            </a:r>
            <a:r>
              <a:rPr sz="3200" spc="-10" dirty="0">
                <a:latin typeface="Calibri"/>
                <a:cs typeface="Calibri"/>
              </a:rPr>
              <a:t>measure</a:t>
            </a:r>
            <a:r>
              <a:rPr sz="3200" spc="-5" dirty="0">
                <a:latin typeface="Calibri"/>
                <a:cs typeface="Calibri"/>
              </a:rPr>
              <a:t> and </a:t>
            </a:r>
            <a:r>
              <a:rPr sz="3200" spc="-710" dirty="0">
                <a:latin typeface="Calibri"/>
                <a:cs typeface="Calibri"/>
              </a:rPr>
              <a:t> </a:t>
            </a:r>
            <a:r>
              <a:rPr sz="3200" spc="-10" dirty="0">
                <a:latin typeface="Calibri"/>
                <a:cs typeface="Calibri"/>
              </a:rPr>
              <a:t>compare </a:t>
            </a:r>
            <a:r>
              <a:rPr sz="3200" spc="-5" dirty="0">
                <a:latin typeface="Calibri"/>
                <a:cs typeface="Calibri"/>
              </a:rPr>
              <a:t>the NMI </a:t>
            </a:r>
            <a:r>
              <a:rPr sz="3200" spc="-10" dirty="0">
                <a:latin typeface="Calibri"/>
                <a:cs typeface="Calibri"/>
              </a:rPr>
              <a:t>between </a:t>
            </a:r>
            <a:r>
              <a:rPr sz="3200" spc="-25" dirty="0">
                <a:latin typeface="Calibri"/>
                <a:cs typeface="Calibri"/>
              </a:rPr>
              <a:t>different </a:t>
            </a:r>
            <a:r>
              <a:rPr sz="3200" spc="-20" dirty="0">
                <a:latin typeface="Calibri"/>
                <a:cs typeface="Calibri"/>
              </a:rPr>
              <a:t> </a:t>
            </a:r>
            <a:r>
              <a:rPr sz="3200" spc="-10" dirty="0">
                <a:latin typeface="Calibri"/>
                <a:cs typeface="Calibri"/>
              </a:rPr>
              <a:t>clusterings</a:t>
            </a:r>
            <a:r>
              <a:rPr sz="3200" spc="10" dirty="0">
                <a:latin typeface="Calibri"/>
                <a:cs typeface="Calibri"/>
              </a:rPr>
              <a:t> </a:t>
            </a:r>
            <a:r>
              <a:rPr sz="3200" spc="-10" dirty="0">
                <a:latin typeface="Calibri"/>
                <a:cs typeface="Calibri"/>
              </a:rPr>
              <a:t>having</a:t>
            </a:r>
            <a:r>
              <a:rPr sz="3200" spc="15" dirty="0">
                <a:latin typeface="Calibri"/>
                <a:cs typeface="Calibri"/>
              </a:rPr>
              <a:t> </a:t>
            </a:r>
            <a:r>
              <a:rPr sz="3200" spc="-25" dirty="0">
                <a:latin typeface="Calibri"/>
                <a:cs typeface="Calibri"/>
              </a:rPr>
              <a:t>different</a:t>
            </a:r>
            <a:r>
              <a:rPr sz="3200" spc="-5" dirty="0">
                <a:latin typeface="Calibri"/>
                <a:cs typeface="Calibri"/>
              </a:rPr>
              <a:t> number</a:t>
            </a:r>
            <a:r>
              <a:rPr sz="3200" spc="15" dirty="0">
                <a:latin typeface="Calibri"/>
                <a:cs typeface="Calibri"/>
              </a:rPr>
              <a:t> </a:t>
            </a:r>
            <a:r>
              <a:rPr sz="3200" dirty="0">
                <a:latin typeface="Calibri"/>
                <a:cs typeface="Calibri"/>
              </a:rPr>
              <a:t>of </a:t>
            </a:r>
            <a:r>
              <a:rPr sz="3200" spc="5" dirty="0">
                <a:latin typeface="Calibri"/>
                <a:cs typeface="Calibri"/>
              </a:rPr>
              <a:t> </a:t>
            </a:r>
            <a:r>
              <a:rPr sz="3200" spc="-20" dirty="0">
                <a:latin typeface="Calibri"/>
                <a:cs typeface="Calibri"/>
              </a:rPr>
              <a:t>clusters.</a:t>
            </a:r>
            <a:endParaRPr sz="3200"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E060D-7058-4352-88FB-22D265387BF2}"/>
              </a:ext>
            </a:extLst>
          </p:cNvPr>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It is computed as:</a:t>
            </a:r>
          </a:p>
        </p:txBody>
      </p:sp>
      <p:sp>
        <p:nvSpPr>
          <p:cNvPr id="3" name="Content Placeholder 2">
            <a:extLst>
              <a:ext uri="{FF2B5EF4-FFF2-40B4-BE49-F238E27FC236}">
                <a16:creationId xmlns:a16="http://schemas.microsoft.com/office/drawing/2014/main" id="{3F3DFA85-92D8-403A-90F2-46D2659A7470}"/>
              </a:ext>
            </a:extLst>
          </p:cNvPr>
          <p:cNvSpPr>
            <a:spLocks noGrp="1"/>
          </p:cNvSpPr>
          <p:nvPr>
            <p:ph idx="1"/>
          </p:nvPr>
        </p:nvSpPr>
        <p:spPr>
          <a:xfrm>
            <a:off x="838200" y="1505113"/>
            <a:ext cx="10515600" cy="4351338"/>
          </a:xfrm>
        </p:spPr>
        <p:txBody>
          <a:bodyPr/>
          <a:lstStyle/>
          <a:p>
            <a:pPr algn="just"/>
            <a:r>
              <a:rPr lang="en-US" b="0" i="0" dirty="0">
                <a:solidFill>
                  <a:srgbClr val="202124"/>
                </a:solidFill>
                <a:effectLst/>
                <a:latin typeface="Google Sans"/>
              </a:rPr>
              <a:t>The silhouette value is </a:t>
            </a:r>
            <a:r>
              <a:rPr lang="en-US" b="0" i="0" dirty="0">
                <a:solidFill>
                  <a:srgbClr val="040C28"/>
                </a:solidFill>
                <a:effectLst/>
                <a:latin typeface="Google Sans"/>
              </a:rPr>
              <a:t>a measure of how similar an object is to its own cluster</a:t>
            </a:r>
            <a:r>
              <a:rPr lang="en-US" b="0" i="0" dirty="0">
                <a:solidFill>
                  <a:srgbClr val="202124"/>
                </a:solidFill>
                <a:effectLst/>
                <a:latin typeface="Google Sans"/>
              </a:rPr>
              <a:t> </a:t>
            </a:r>
            <a:r>
              <a:rPr lang="en-US" b="0" i="0" dirty="0">
                <a:solidFill>
                  <a:srgbClr val="FF0000"/>
                </a:solidFill>
                <a:effectLst/>
                <a:latin typeface="Google Sans"/>
              </a:rPr>
              <a:t>(cohesion) </a:t>
            </a:r>
            <a:r>
              <a:rPr lang="en-US" b="0" i="0" dirty="0">
                <a:solidFill>
                  <a:srgbClr val="202124"/>
                </a:solidFill>
                <a:effectLst/>
                <a:latin typeface="Google Sans"/>
              </a:rPr>
              <a:t>compared to other clusters </a:t>
            </a:r>
            <a:r>
              <a:rPr lang="en-US" b="0" i="0" dirty="0">
                <a:solidFill>
                  <a:srgbClr val="FF0000"/>
                </a:solidFill>
                <a:effectLst/>
                <a:latin typeface="Google Sans"/>
              </a:rPr>
              <a:t>(separation). </a:t>
            </a:r>
            <a:endParaRPr lang="en-US" b="0" i="0" dirty="0">
              <a:solidFill>
                <a:srgbClr val="FF0000"/>
              </a:solidFill>
              <a:effectLst/>
              <a:latin typeface="source-serif-pro"/>
            </a:endParaRPr>
          </a:p>
          <a:p>
            <a:pPr algn="just"/>
            <a:r>
              <a:rPr lang="en-US" b="0" i="0" dirty="0">
                <a:solidFill>
                  <a:srgbClr val="242424"/>
                </a:solidFill>
                <a:effectLst/>
                <a:latin typeface="source-serif-pro"/>
              </a:rPr>
              <a:t>Silhouette Score = (b-a)/max(</a:t>
            </a:r>
            <a:r>
              <a:rPr lang="en-US" b="0" i="0" dirty="0" err="1">
                <a:solidFill>
                  <a:srgbClr val="242424"/>
                </a:solidFill>
                <a:effectLst/>
                <a:latin typeface="source-serif-pro"/>
              </a:rPr>
              <a:t>a,b</a:t>
            </a:r>
            <a:r>
              <a:rPr lang="en-US" b="0" i="0" dirty="0">
                <a:solidFill>
                  <a:srgbClr val="242424"/>
                </a:solidFill>
                <a:effectLst/>
                <a:latin typeface="source-serif-pro"/>
              </a:rPr>
              <a:t>)</a:t>
            </a:r>
          </a:p>
          <a:p>
            <a:pPr marL="0" indent="0" algn="just">
              <a:buNone/>
            </a:pPr>
            <a:r>
              <a:rPr lang="en-US" b="0" i="0" dirty="0">
                <a:solidFill>
                  <a:srgbClr val="242424"/>
                </a:solidFill>
                <a:effectLst/>
                <a:latin typeface="source-serif-pro"/>
              </a:rPr>
              <a:t>where</a:t>
            </a:r>
          </a:p>
          <a:p>
            <a:pPr algn="just"/>
            <a:r>
              <a:rPr lang="en-US" b="0" i="0" dirty="0">
                <a:solidFill>
                  <a:srgbClr val="242424"/>
                </a:solidFill>
                <a:effectLst/>
                <a:latin typeface="source-serif-pro"/>
              </a:rPr>
              <a:t>a= average intra-cluster distance </a:t>
            </a:r>
            <a:r>
              <a:rPr lang="en-US" b="0" i="0" dirty="0" err="1">
                <a:solidFill>
                  <a:srgbClr val="242424"/>
                </a:solidFill>
                <a:effectLst/>
                <a:latin typeface="source-serif-pro"/>
              </a:rPr>
              <a:t>i.e</a:t>
            </a:r>
            <a:r>
              <a:rPr lang="en-US" b="0" i="0" dirty="0">
                <a:solidFill>
                  <a:srgbClr val="242424"/>
                </a:solidFill>
                <a:effectLst/>
                <a:latin typeface="source-serif-pro"/>
              </a:rPr>
              <a:t> the average distance between each point within a cluster </a:t>
            </a:r>
          </a:p>
          <a:p>
            <a:pPr algn="just"/>
            <a:r>
              <a:rPr lang="en-US" b="0" i="0" dirty="0">
                <a:solidFill>
                  <a:srgbClr val="242424"/>
                </a:solidFill>
                <a:effectLst/>
                <a:latin typeface="source-serif-pro"/>
              </a:rPr>
              <a:t>b= average inter-cluster distance </a:t>
            </a:r>
            <a:r>
              <a:rPr lang="en-US" b="0" i="0" dirty="0" err="1">
                <a:solidFill>
                  <a:srgbClr val="242424"/>
                </a:solidFill>
                <a:effectLst/>
                <a:latin typeface="source-serif-pro"/>
              </a:rPr>
              <a:t>i.e</a:t>
            </a:r>
            <a:r>
              <a:rPr lang="en-US" b="0" i="0" dirty="0">
                <a:solidFill>
                  <a:srgbClr val="242424"/>
                </a:solidFill>
                <a:effectLst/>
                <a:latin typeface="source-serif-pro"/>
              </a:rPr>
              <a:t> the average distance between all clusters</a:t>
            </a:r>
            <a:endParaRPr lang="en-IN" dirty="0"/>
          </a:p>
        </p:txBody>
      </p:sp>
    </p:spTree>
    <p:extLst>
      <p:ext uri="{BB962C8B-B14F-4D97-AF65-F5344CB8AC3E}">
        <p14:creationId xmlns:p14="http://schemas.microsoft.com/office/powerpoint/2010/main" val="2988321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2754" y="461582"/>
            <a:ext cx="7227570" cy="696595"/>
          </a:xfrm>
          <a:prstGeom prst="rect">
            <a:avLst/>
          </a:prstGeom>
        </p:spPr>
        <p:txBody>
          <a:bodyPr vert="horz" wrap="square" lIns="0" tIns="13335" rIns="0" bIns="0" rtlCol="0" anchor="ctr">
            <a:spAutoFit/>
          </a:bodyPr>
          <a:lstStyle/>
          <a:p>
            <a:pPr marL="12700">
              <a:lnSpc>
                <a:spcPct val="100000"/>
              </a:lnSpc>
              <a:spcBef>
                <a:spcPts val="105"/>
              </a:spcBef>
            </a:pPr>
            <a:r>
              <a:rPr spc="-10" dirty="0"/>
              <a:t>Normalized</a:t>
            </a:r>
            <a:r>
              <a:rPr spc="-40" dirty="0"/>
              <a:t> </a:t>
            </a:r>
            <a:r>
              <a:rPr dirty="0"/>
              <a:t>Mutual</a:t>
            </a:r>
            <a:r>
              <a:rPr spc="-45" dirty="0"/>
              <a:t> </a:t>
            </a:r>
            <a:r>
              <a:rPr spc="-15" dirty="0"/>
              <a:t>Information</a:t>
            </a:r>
            <a:endParaRPr/>
          </a:p>
        </p:txBody>
      </p:sp>
      <p:sp>
        <p:nvSpPr>
          <p:cNvPr id="3" name="object 3"/>
          <p:cNvSpPr txBox="1"/>
          <p:nvPr/>
        </p:nvSpPr>
        <p:spPr>
          <a:xfrm>
            <a:off x="2059940" y="1610360"/>
            <a:ext cx="5036820" cy="452120"/>
          </a:xfrm>
          <a:prstGeom prst="rect">
            <a:avLst/>
          </a:prstGeom>
        </p:spPr>
        <p:txBody>
          <a:bodyPr vert="horz" wrap="square" lIns="0" tIns="12065" rIns="0" bIns="0" rtlCol="0">
            <a:spAutoFit/>
          </a:bodyPr>
          <a:lstStyle/>
          <a:p>
            <a:pPr marL="355600" indent="-342900">
              <a:spcBef>
                <a:spcPts val="95"/>
              </a:spcBef>
              <a:buFont typeface="Arial MT"/>
              <a:buChar char="•"/>
              <a:tabLst>
                <a:tab pos="354965" algn="l"/>
                <a:tab pos="355600" algn="l"/>
              </a:tabLst>
            </a:pPr>
            <a:r>
              <a:rPr sz="2800" spc="-15" dirty="0">
                <a:latin typeface="Calibri"/>
                <a:cs typeface="Calibri"/>
              </a:rPr>
              <a:t>Normalized</a:t>
            </a:r>
            <a:r>
              <a:rPr sz="2800" dirty="0">
                <a:latin typeface="Calibri"/>
                <a:cs typeface="Calibri"/>
              </a:rPr>
              <a:t> </a:t>
            </a:r>
            <a:r>
              <a:rPr sz="2800" spc="-10" dirty="0">
                <a:latin typeface="Calibri"/>
                <a:cs typeface="Calibri"/>
              </a:rPr>
              <a:t>Mutual</a:t>
            </a:r>
            <a:r>
              <a:rPr sz="2800" spc="25" dirty="0">
                <a:latin typeface="Calibri"/>
                <a:cs typeface="Calibri"/>
              </a:rPr>
              <a:t> </a:t>
            </a:r>
            <a:r>
              <a:rPr sz="2800" spc="-15" dirty="0">
                <a:latin typeface="Calibri"/>
                <a:cs typeface="Calibri"/>
              </a:rPr>
              <a:t>Information:</a:t>
            </a:r>
            <a:endParaRPr sz="2800">
              <a:latin typeface="Calibri"/>
              <a:cs typeface="Calibri"/>
            </a:endParaRPr>
          </a:p>
        </p:txBody>
      </p:sp>
      <p:sp>
        <p:nvSpPr>
          <p:cNvPr id="4" name="object 4"/>
          <p:cNvSpPr/>
          <p:nvPr/>
        </p:nvSpPr>
        <p:spPr>
          <a:xfrm>
            <a:off x="4484318" y="2422570"/>
            <a:ext cx="932815" cy="377190"/>
          </a:xfrm>
          <a:custGeom>
            <a:avLst/>
            <a:gdLst/>
            <a:ahLst/>
            <a:cxnLst/>
            <a:rect l="l" t="t" r="r" b="b"/>
            <a:pathLst>
              <a:path w="932814" h="377189">
                <a:moveTo>
                  <a:pt x="812304" y="0"/>
                </a:moveTo>
                <a:lnTo>
                  <a:pt x="806945" y="15303"/>
                </a:lnTo>
                <a:lnTo>
                  <a:pt x="828762" y="24771"/>
                </a:lnTo>
                <a:lnTo>
                  <a:pt x="847523" y="37877"/>
                </a:lnTo>
                <a:lnTo>
                  <a:pt x="875880" y="75006"/>
                </a:lnTo>
                <a:lnTo>
                  <a:pt x="892568" y="125098"/>
                </a:lnTo>
                <a:lnTo>
                  <a:pt x="898131" y="186563"/>
                </a:lnTo>
                <a:lnTo>
                  <a:pt x="896735" y="219810"/>
                </a:lnTo>
                <a:lnTo>
                  <a:pt x="885561" y="277131"/>
                </a:lnTo>
                <a:lnTo>
                  <a:pt x="863134" y="321896"/>
                </a:lnTo>
                <a:lnTo>
                  <a:pt x="829016" y="352096"/>
                </a:lnTo>
                <a:lnTo>
                  <a:pt x="807542" y="361607"/>
                </a:lnTo>
                <a:lnTo>
                  <a:pt x="812304" y="376910"/>
                </a:lnTo>
                <a:lnTo>
                  <a:pt x="863712" y="352794"/>
                </a:lnTo>
                <a:lnTo>
                  <a:pt x="901509" y="311048"/>
                </a:lnTo>
                <a:lnTo>
                  <a:pt x="924758" y="255136"/>
                </a:lnTo>
                <a:lnTo>
                  <a:pt x="932510" y="188556"/>
                </a:lnTo>
                <a:lnTo>
                  <a:pt x="930567" y="154004"/>
                </a:lnTo>
                <a:lnTo>
                  <a:pt x="915022" y="92759"/>
                </a:lnTo>
                <a:lnTo>
                  <a:pt x="884185" y="42898"/>
                </a:lnTo>
                <a:lnTo>
                  <a:pt x="839627" y="9865"/>
                </a:lnTo>
                <a:lnTo>
                  <a:pt x="812304" y="0"/>
                </a:lnTo>
                <a:close/>
              </a:path>
              <a:path w="932814" h="377189">
                <a:moveTo>
                  <a:pt x="120205" y="0"/>
                </a:moveTo>
                <a:lnTo>
                  <a:pt x="68922" y="24164"/>
                </a:lnTo>
                <a:lnTo>
                  <a:pt x="31089" y="66065"/>
                </a:lnTo>
                <a:lnTo>
                  <a:pt x="7772" y="122072"/>
                </a:lnTo>
                <a:lnTo>
                  <a:pt x="0" y="188556"/>
                </a:lnTo>
                <a:lnTo>
                  <a:pt x="1938" y="223180"/>
                </a:lnTo>
                <a:lnTo>
                  <a:pt x="17439" y="284426"/>
                </a:lnTo>
                <a:lnTo>
                  <a:pt x="48198" y="334124"/>
                </a:lnTo>
                <a:lnTo>
                  <a:pt x="92799" y="367057"/>
                </a:lnTo>
                <a:lnTo>
                  <a:pt x="120205" y="376910"/>
                </a:lnTo>
                <a:lnTo>
                  <a:pt x="124980" y="361607"/>
                </a:lnTo>
                <a:lnTo>
                  <a:pt x="103499" y="352096"/>
                </a:lnTo>
                <a:lnTo>
                  <a:pt x="84964" y="338859"/>
                </a:lnTo>
                <a:lnTo>
                  <a:pt x="56730" y="301205"/>
                </a:lnTo>
                <a:lnTo>
                  <a:pt x="39963" y="249999"/>
                </a:lnTo>
                <a:lnTo>
                  <a:pt x="34378" y="186563"/>
                </a:lnTo>
                <a:lnTo>
                  <a:pt x="35774" y="154408"/>
                </a:lnTo>
                <a:lnTo>
                  <a:pt x="46948" y="98630"/>
                </a:lnTo>
                <a:lnTo>
                  <a:pt x="69413" y="54622"/>
                </a:lnTo>
                <a:lnTo>
                  <a:pt x="103831" y="24771"/>
                </a:lnTo>
                <a:lnTo>
                  <a:pt x="125564" y="15303"/>
                </a:lnTo>
                <a:lnTo>
                  <a:pt x="120205" y="0"/>
                </a:lnTo>
                <a:close/>
              </a:path>
            </a:pathLst>
          </a:custGeom>
          <a:solidFill>
            <a:srgbClr val="000000"/>
          </a:solidFill>
        </p:spPr>
        <p:txBody>
          <a:bodyPr wrap="square" lIns="0" tIns="0" rIns="0" bIns="0" rtlCol="0"/>
          <a:lstStyle/>
          <a:p>
            <a:endParaRPr/>
          </a:p>
        </p:txBody>
      </p:sp>
      <p:sp>
        <p:nvSpPr>
          <p:cNvPr id="5" name="object 5"/>
          <p:cNvSpPr txBox="1"/>
          <p:nvPr/>
        </p:nvSpPr>
        <p:spPr>
          <a:xfrm>
            <a:off x="3623564" y="2306828"/>
            <a:ext cx="2259330" cy="513715"/>
          </a:xfrm>
          <a:prstGeom prst="rect">
            <a:avLst/>
          </a:prstGeom>
        </p:spPr>
        <p:txBody>
          <a:bodyPr vert="horz" wrap="square" lIns="0" tIns="13335" rIns="0" bIns="0" rtlCol="0">
            <a:spAutoFit/>
          </a:bodyPr>
          <a:lstStyle/>
          <a:p>
            <a:pPr marL="12700">
              <a:spcBef>
                <a:spcPts val="105"/>
              </a:spcBef>
              <a:tabLst>
                <a:tab pos="993775" algn="l"/>
                <a:tab pos="1941830" algn="l"/>
              </a:tabLst>
            </a:pPr>
            <a:r>
              <a:rPr sz="3200" spc="5" dirty="0">
                <a:latin typeface="Cambria Math"/>
                <a:cs typeface="Cambria Math"/>
              </a:rPr>
              <a:t>𝑁</a:t>
            </a:r>
            <a:r>
              <a:rPr sz="3200" spc="-5" dirty="0">
                <a:latin typeface="Cambria Math"/>
                <a:cs typeface="Cambria Math"/>
              </a:rPr>
              <a:t>𝑀</a:t>
            </a:r>
            <a:r>
              <a:rPr sz="3200" dirty="0">
                <a:latin typeface="Cambria Math"/>
                <a:cs typeface="Cambria Math"/>
              </a:rPr>
              <a:t>𝐼	</a:t>
            </a:r>
            <a:r>
              <a:rPr sz="3200" spc="60" dirty="0">
                <a:latin typeface="Cambria Math"/>
                <a:cs typeface="Cambria Math"/>
              </a:rPr>
              <a:t>𝑌</a:t>
            </a:r>
            <a:r>
              <a:rPr sz="3200" dirty="0">
                <a:latin typeface="Cambria Math"/>
                <a:cs typeface="Cambria Math"/>
              </a:rPr>
              <a:t>,</a:t>
            </a:r>
            <a:r>
              <a:rPr sz="3200" spc="-165" dirty="0">
                <a:latin typeface="Cambria Math"/>
                <a:cs typeface="Cambria Math"/>
              </a:rPr>
              <a:t> </a:t>
            </a:r>
            <a:r>
              <a:rPr sz="3200" dirty="0">
                <a:latin typeface="Cambria Math"/>
                <a:cs typeface="Cambria Math"/>
              </a:rPr>
              <a:t>𝐶	=</a:t>
            </a:r>
            <a:endParaRPr sz="3200">
              <a:latin typeface="Cambria Math"/>
              <a:cs typeface="Cambria Math"/>
            </a:endParaRPr>
          </a:p>
        </p:txBody>
      </p:sp>
      <p:sp>
        <p:nvSpPr>
          <p:cNvPr id="6" name="object 6"/>
          <p:cNvSpPr txBox="1"/>
          <p:nvPr/>
        </p:nvSpPr>
        <p:spPr>
          <a:xfrm>
            <a:off x="6309150" y="1998799"/>
            <a:ext cx="1917700" cy="513715"/>
          </a:xfrm>
          <a:prstGeom prst="rect">
            <a:avLst/>
          </a:prstGeom>
        </p:spPr>
        <p:txBody>
          <a:bodyPr vert="horz" wrap="square" lIns="0" tIns="13335" rIns="0" bIns="0" rtlCol="0">
            <a:spAutoFit/>
          </a:bodyPr>
          <a:lstStyle/>
          <a:p>
            <a:pPr marL="12700">
              <a:spcBef>
                <a:spcPts val="105"/>
              </a:spcBef>
            </a:pPr>
            <a:r>
              <a:rPr sz="3200" dirty="0">
                <a:latin typeface="Cambria Math"/>
                <a:cs typeface="Cambria Math"/>
              </a:rPr>
              <a:t>2</a:t>
            </a:r>
            <a:r>
              <a:rPr sz="3200" spc="15" dirty="0">
                <a:latin typeface="Cambria Math"/>
                <a:cs typeface="Cambria Math"/>
              </a:rPr>
              <a:t> </a:t>
            </a:r>
            <a:r>
              <a:rPr sz="3200" dirty="0">
                <a:latin typeface="Cambria Math"/>
                <a:cs typeface="Cambria Math"/>
              </a:rPr>
              <a:t>×</a:t>
            </a:r>
            <a:r>
              <a:rPr sz="3200" spc="5" dirty="0">
                <a:latin typeface="Cambria Math"/>
                <a:cs typeface="Cambria Math"/>
              </a:rPr>
              <a:t> </a:t>
            </a:r>
            <a:r>
              <a:rPr sz="3200" spc="90" dirty="0">
                <a:latin typeface="Cambria Math"/>
                <a:cs typeface="Cambria Math"/>
              </a:rPr>
              <a:t>𝐼</a:t>
            </a:r>
            <a:r>
              <a:rPr sz="3200" dirty="0">
                <a:latin typeface="Cambria Math"/>
                <a:cs typeface="Cambria Math"/>
              </a:rPr>
              <a:t>(</a:t>
            </a:r>
            <a:r>
              <a:rPr sz="3200" spc="60" dirty="0">
                <a:latin typeface="Cambria Math"/>
                <a:cs typeface="Cambria Math"/>
              </a:rPr>
              <a:t>𝑌</a:t>
            </a:r>
            <a:r>
              <a:rPr sz="3200" dirty="0">
                <a:latin typeface="Cambria Math"/>
                <a:cs typeface="Cambria Math"/>
              </a:rPr>
              <a:t>;</a:t>
            </a:r>
            <a:r>
              <a:rPr sz="3200" spc="-160" dirty="0">
                <a:latin typeface="Cambria Math"/>
                <a:cs typeface="Cambria Math"/>
              </a:rPr>
              <a:t> </a:t>
            </a:r>
            <a:r>
              <a:rPr sz="3200" spc="135" dirty="0">
                <a:latin typeface="Cambria Math"/>
                <a:cs typeface="Cambria Math"/>
              </a:rPr>
              <a:t>𝐶</a:t>
            </a:r>
            <a:r>
              <a:rPr sz="3200" dirty="0">
                <a:latin typeface="Cambria Math"/>
                <a:cs typeface="Cambria Math"/>
              </a:rPr>
              <a:t>)</a:t>
            </a:r>
            <a:endParaRPr sz="3200">
              <a:latin typeface="Cambria Math"/>
              <a:cs typeface="Cambria Math"/>
            </a:endParaRPr>
          </a:p>
        </p:txBody>
      </p:sp>
      <p:sp>
        <p:nvSpPr>
          <p:cNvPr id="7" name="object 7"/>
          <p:cNvSpPr/>
          <p:nvPr/>
        </p:nvSpPr>
        <p:spPr>
          <a:xfrm>
            <a:off x="8421014" y="2694584"/>
            <a:ext cx="88900" cy="378460"/>
          </a:xfrm>
          <a:custGeom>
            <a:avLst/>
            <a:gdLst/>
            <a:ahLst/>
            <a:cxnLst/>
            <a:rect l="l" t="t" r="r" b="b"/>
            <a:pathLst>
              <a:path w="88900" h="378460">
                <a:moveTo>
                  <a:pt x="88607" y="0"/>
                </a:moveTo>
                <a:lnTo>
                  <a:pt x="0" y="0"/>
                </a:lnTo>
                <a:lnTo>
                  <a:pt x="0" y="15240"/>
                </a:lnTo>
                <a:lnTo>
                  <a:pt x="55626" y="15240"/>
                </a:lnTo>
                <a:lnTo>
                  <a:pt x="55626" y="363220"/>
                </a:lnTo>
                <a:lnTo>
                  <a:pt x="0" y="363220"/>
                </a:lnTo>
                <a:lnTo>
                  <a:pt x="0" y="378460"/>
                </a:lnTo>
                <a:lnTo>
                  <a:pt x="88607" y="378460"/>
                </a:lnTo>
                <a:lnTo>
                  <a:pt x="88607" y="363220"/>
                </a:lnTo>
                <a:lnTo>
                  <a:pt x="88607" y="15240"/>
                </a:lnTo>
                <a:lnTo>
                  <a:pt x="88607" y="0"/>
                </a:lnTo>
                <a:close/>
              </a:path>
            </a:pathLst>
          </a:custGeom>
          <a:solidFill>
            <a:srgbClr val="000000"/>
          </a:solidFill>
        </p:spPr>
        <p:txBody>
          <a:bodyPr wrap="square" lIns="0" tIns="0" rIns="0" bIns="0" rtlCol="0"/>
          <a:lstStyle/>
          <a:p>
            <a:endParaRPr/>
          </a:p>
        </p:txBody>
      </p:sp>
      <p:sp>
        <p:nvSpPr>
          <p:cNvPr id="8" name="object 8"/>
          <p:cNvSpPr/>
          <p:nvPr/>
        </p:nvSpPr>
        <p:spPr>
          <a:xfrm>
            <a:off x="6026988" y="2694584"/>
            <a:ext cx="88900" cy="378460"/>
          </a:xfrm>
          <a:custGeom>
            <a:avLst/>
            <a:gdLst/>
            <a:ahLst/>
            <a:cxnLst/>
            <a:rect l="l" t="t" r="r" b="b"/>
            <a:pathLst>
              <a:path w="88900" h="378460">
                <a:moveTo>
                  <a:pt x="88620" y="0"/>
                </a:moveTo>
                <a:lnTo>
                  <a:pt x="0" y="0"/>
                </a:lnTo>
                <a:lnTo>
                  <a:pt x="0" y="15240"/>
                </a:lnTo>
                <a:lnTo>
                  <a:pt x="0" y="363220"/>
                </a:lnTo>
                <a:lnTo>
                  <a:pt x="0" y="378460"/>
                </a:lnTo>
                <a:lnTo>
                  <a:pt x="88620" y="378460"/>
                </a:lnTo>
                <a:lnTo>
                  <a:pt x="88620" y="363220"/>
                </a:lnTo>
                <a:lnTo>
                  <a:pt x="32981" y="363220"/>
                </a:lnTo>
                <a:lnTo>
                  <a:pt x="32981" y="15240"/>
                </a:lnTo>
                <a:lnTo>
                  <a:pt x="88620" y="15240"/>
                </a:lnTo>
                <a:lnTo>
                  <a:pt x="88620" y="0"/>
                </a:lnTo>
                <a:close/>
              </a:path>
            </a:pathLst>
          </a:custGeom>
          <a:solidFill>
            <a:srgbClr val="000000"/>
          </a:solidFill>
        </p:spPr>
        <p:txBody>
          <a:bodyPr wrap="square" lIns="0" tIns="0" rIns="0" bIns="0" rtlCol="0"/>
          <a:lstStyle/>
          <a:p>
            <a:endParaRPr/>
          </a:p>
        </p:txBody>
      </p:sp>
      <p:sp>
        <p:nvSpPr>
          <p:cNvPr id="9" name="object 9"/>
          <p:cNvSpPr/>
          <p:nvPr/>
        </p:nvSpPr>
        <p:spPr>
          <a:xfrm>
            <a:off x="6467042" y="2695366"/>
            <a:ext cx="521334" cy="377190"/>
          </a:xfrm>
          <a:custGeom>
            <a:avLst/>
            <a:gdLst/>
            <a:ahLst/>
            <a:cxnLst/>
            <a:rect l="l" t="t" r="r" b="b"/>
            <a:pathLst>
              <a:path w="521335" h="377189">
                <a:moveTo>
                  <a:pt x="400824" y="0"/>
                </a:moveTo>
                <a:lnTo>
                  <a:pt x="395465" y="15303"/>
                </a:lnTo>
                <a:lnTo>
                  <a:pt x="417282" y="24771"/>
                </a:lnTo>
                <a:lnTo>
                  <a:pt x="436043" y="37877"/>
                </a:lnTo>
                <a:lnTo>
                  <a:pt x="464400" y="75006"/>
                </a:lnTo>
                <a:lnTo>
                  <a:pt x="481088" y="125098"/>
                </a:lnTo>
                <a:lnTo>
                  <a:pt x="486651" y="186563"/>
                </a:lnTo>
                <a:lnTo>
                  <a:pt x="485255" y="219810"/>
                </a:lnTo>
                <a:lnTo>
                  <a:pt x="474081" y="277131"/>
                </a:lnTo>
                <a:lnTo>
                  <a:pt x="451654" y="321896"/>
                </a:lnTo>
                <a:lnTo>
                  <a:pt x="417536" y="352096"/>
                </a:lnTo>
                <a:lnTo>
                  <a:pt x="396062" y="361607"/>
                </a:lnTo>
                <a:lnTo>
                  <a:pt x="400824" y="376910"/>
                </a:lnTo>
                <a:lnTo>
                  <a:pt x="452232" y="352794"/>
                </a:lnTo>
                <a:lnTo>
                  <a:pt x="490029" y="311048"/>
                </a:lnTo>
                <a:lnTo>
                  <a:pt x="513278" y="255136"/>
                </a:lnTo>
                <a:lnTo>
                  <a:pt x="521030" y="188556"/>
                </a:lnTo>
                <a:lnTo>
                  <a:pt x="519087" y="154004"/>
                </a:lnTo>
                <a:lnTo>
                  <a:pt x="503542" y="92759"/>
                </a:lnTo>
                <a:lnTo>
                  <a:pt x="472705" y="42898"/>
                </a:lnTo>
                <a:lnTo>
                  <a:pt x="428147" y="9865"/>
                </a:lnTo>
                <a:lnTo>
                  <a:pt x="400824" y="0"/>
                </a:lnTo>
                <a:close/>
              </a:path>
              <a:path w="521335" h="377189">
                <a:moveTo>
                  <a:pt x="120205" y="0"/>
                </a:moveTo>
                <a:lnTo>
                  <a:pt x="68924" y="24164"/>
                </a:lnTo>
                <a:lnTo>
                  <a:pt x="31102" y="66065"/>
                </a:lnTo>
                <a:lnTo>
                  <a:pt x="7773" y="122072"/>
                </a:lnTo>
                <a:lnTo>
                  <a:pt x="0" y="188556"/>
                </a:lnTo>
                <a:lnTo>
                  <a:pt x="1938" y="223180"/>
                </a:lnTo>
                <a:lnTo>
                  <a:pt x="17439" y="284426"/>
                </a:lnTo>
                <a:lnTo>
                  <a:pt x="48198" y="334124"/>
                </a:lnTo>
                <a:lnTo>
                  <a:pt x="92799" y="367057"/>
                </a:lnTo>
                <a:lnTo>
                  <a:pt x="120205" y="376910"/>
                </a:lnTo>
                <a:lnTo>
                  <a:pt x="124980" y="361607"/>
                </a:lnTo>
                <a:lnTo>
                  <a:pt x="103499" y="352096"/>
                </a:lnTo>
                <a:lnTo>
                  <a:pt x="84964" y="338859"/>
                </a:lnTo>
                <a:lnTo>
                  <a:pt x="56730" y="301205"/>
                </a:lnTo>
                <a:lnTo>
                  <a:pt x="39963" y="249999"/>
                </a:lnTo>
                <a:lnTo>
                  <a:pt x="34378" y="186563"/>
                </a:lnTo>
                <a:lnTo>
                  <a:pt x="35774" y="154408"/>
                </a:lnTo>
                <a:lnTo>
                  <a:pt x="46948" y="98630"/>
                </a:lnTo>
                <a:lnTo>
                  <a:pt x="69413" y="54622"/>
                </a:lnTo>
                <a:lnTo>
                  <a:pt x="103831" y="24771"/>
                </a:lnTo>
                <a:lnTo>
                  <a:pt x="125564" y="15303"/>
                </a:lnTo>
                <a:lnTo>
                  <a:pt x="120205" y="0"/>
                </a:lnTo>
                <a:close/>
              </a:path>
            </a:pathLst>
          </a:custGeom>
          <a:solidFill>
            <a:srgbClr val="000000"/>
          </a:solidFill>
        </p:spPr>
        <p:txBody>
          <a:bodyPr wrap="square" lIns="0" tIns="0" rIns="0" bIns="0" rtlCol="0"/>
          <a:lstStyle/>
          <a:p>
            <a:endParaRPr/>
          </a:p>
        </p:txBody>
      </p:sp>
      <p:sp>
        <p:nvSpPr>
          <p:cNvPr id="10" name="object 10"/>
          <p:cNvSpPr/>
          <p:nvPr/>
        </p:nvSpPr>
        <p:spPr>
          <a:xfrm>
            <a:off x="7849311" y="2695366"/>
            <a:ext cx="527685" cy="377190"/>
          </a:xfrm>
          <a:custGeom>
            <a:avLst/>
            <a:gdLst/>
            <a:ahLst/>
            <a:cxnLst/>
            <a:rect l="l" t="t" r="r" b="b"/>
            <a:pathLst>
              <a:path w="527684" h="377189">
                <a:moveTo>
                  <a:pt x="406920" y="0"/>
                </a:moveTo>
                <a:lnTo>
                  <a:pt x="401561" y="15303"/>
                </a:lnTo>
                <a:lnTo>
                  <a:pt x="423378" y="24771"/>
                </a:lnTo>
                <a:lnTo>
                  <a:pt x="442139" y="37877"/>
                </a:lnTo>
                <a:lnTo>
                  <a:pt x="470496" y="75006"/>
                </a:lnTo>
                <a:lnTo>
                  <a:pt x="487184" y="125098"/>
                </a:lnTo>
                <a:lnTo>
                  <a:pt x="492747" y="186563"/>
                </a:lnTo>
                <a:lnTo>
                  <a:pt x="491351" y="219810"/>
                </a:lnTo>
                <a:lnTo>
                  <a:pt x="480177" y="277131"/>
                </a:lnTo>
                <a:lnTo>
                  <a:pt x="457750" y="321896"/>
                </a:lnTo>
                <a:lnTo>
                  <a:pt x="423632" y="352096"/>
                </a:lnTo>
                <a:lnTo>
                  <a:pt x="402158" y="361607"/>
                </a:lnTo>
                <a:lnTo>
                  <a:pt x="406920" y="376910"/>
                </a:lnTo>
                <a:lnTo>
                  <a:pt x="458328" y="352794"/>
                </a:lnTo>
                <a:lnTo>
                  <a:pt x="496125" y="311048"/>
                </a:lnTo>
                <a:lnTo>
                  <a:pt x="519374" y="255136"/>
                </a:lnTo>
                <a:lnTo>
                  <a:pt x="527126" y="188556"/>
                </a:lnTo>
                <a:lnTo>
                  <a:pt x="525183" y="154004"/>
                </a:lnTo>
                <a:lnTo>
                  <a:pt x="509638" y="92759"/>
                </a:lnTo>
                <a:lnTo>
                  <a:pt x="478801" y="42898"/>
                </a:lnTo>
                <a:lnTo>
                  <a:pt x="434243" y="9865"/>
                </a:lnTo>
                <a:lnTo>
                  <a:pt x="406920" y="0"/>
                </a:lnTo>
                <a:close/>
              </a:path>
              <a:path w="527684" h="377189">
                <a:moveTo>
                  <a:pt x="120205" y="0"/>
                </a:moveTo>
                <a:lnTo>
                  <a:pt x="68924" y="24164"/>
                </a:lnTo>
                <a:lnTo>
                  <a:pt x="31102" y="66065"/>
                </a:lnTo>
                <a:lnTo>
                  <a:pt x="7773" y="122072"/>
                </a:lnTo>
                <a:lnTo>
                  <a:pt x="0" y="188556"/>
                </a:lnTo>
                <a:lnTo>
                  <a:pt x="1938" y="223180"/>
                </a:lnTo>
                <a:lnTo>
                  <a:pt x="17439" y="284426"/>
                </a:lnTo>
                <a:lnTo>
                  <a:pt x="48198" y="334124"/>
                </a:lnTo>
                <a:lnTo>
                  <a:pt x="92799" y="367057"/>
                </a:lnTo>
                <a:lnTo>
                  <a:pt x="120205" y="376910"/>
                </a:lnTo>
                <a:lnTo>
                  <a:pt x="124980" y="361607"/>
                </a:lnTo>
                <a:lnTo>
                  <a:pt x="103499" y="352096"/>
                </a:lnTo>
                <a:lnTo>
                  <a:pt x="84964" y="338859"/>
                </a:lnTo>
                <a:lnTo>
                  <a:pt x="56730" y="301205"/>
                </a:lnTo>
                <a:lnTo>
                  <a:pt x="39963" y="249999"/>
                </a:lnTo>
                <a:lnTo>
                  <a:pt x="34378" y="186563"/>
                </a:lnTo>
                <a:lnTo>
                  <a:pt x="35774" y="154408"/>
                </a:lnTo>
                <a:lnTo>
                  <a:pt x="46948" y="98630"/>
                </a:lnTo>
                <a:lnTo>
                  <a:pt x="69413" y="54622"/>
                </a:lnTo>
                <a:lnTo>
                  <a:pt x="103831" y="24771"/>
                </a:lnTo>
                <a:lnTo>
                  <a:pt x="125564" y="15303"/>
                </a:lnTo>
                <a:lnTo>
                  <a:pt x="120205" y="0"/>
                </a:lnTo>
                <a:close/>
              </a:path>
            </a:pathLst>
          </a:custGeom>
          <a:solidFill>
            <a:srgbClr val="000000"/>
          </a:solidFill>
        </p:spPr>
        <p:txBody>
          <a:bodyPr wrap="square" lIns="0" tIns="0" rIns="0" bIns="0" rtlCol="0"/>
          <a:lstStyle/>
          <a:p>
            <a:endParaRPr/>
          </a:p>
        </p:txBody>
      </p:sp>
      <p:sp>
        <p:nvSpPr>
          <p:cNvPr id="11" name="object 11"/>
          <p:cNvSpPr txBox="1"/>
          <p:nvPr/>
        </p:nvSpPr>
        <p:spPr>
          <a:xfrm>
            <a:off x="6110733" y="2579625"/>
            <a:ext cx="2127885" cy="513715"/>
          </a:xfrm>
          <a:prstGeom prst="rect">
            <a:avLst/>
          </a:prstGeom>
        </p:spPr>
        <p:txBody>
          <a:bodyPr vert="horz" wrap="square" lIns="0" tIns="13335" rIns="0" bIns="0" rtlCol="0">
            <a:spAutoFit/>
          </a:bodyPr>
          <a:lstStyle/>
          <a:p>
            <a:pPr marL="12700">
              <a:spcBef>
                <a:spcPts val="105"/>
              </a:spcBef>
              <a:tabLst>
                <a:tab pos="489584" algn="l"/>
                <a:tab pos="1001394" algn="l"/>
                <a:tab pos="1871345" algn="l"/>
              </a:tabLst>
            </a:pPr>
            <a:r>
              <a:rPr sz="3200" dirty="0">
                <a:latin typeface="Cambria Math"/>
                <a:cs typeface="Cambria Math"/>
              </a:rPr>
              <a:t>𝐻	𝑌	+</a:t>
            </a:r>
            <a:r>
              <a:rPr sz="3200" spc="5" dirty="0">
                <a:latin typeface="Cambria Math"/>
                <a:cs typeface="Cambria Math"/>
              </a:rPr>
              <a:t> </a:t>
            </a:r>
            <a:r>
              <a:rPr sz="3200" dirty="0">
                <a:latin typeface="Cambria Math"/>
                <a:cs typeface="Cambria Math"/>
              </a:rPr>
              <a:t>𝐻	𝐶</a:t>
            </a:r>
            <a:endParaRPr sz="3200">
              <a:latin typeface="Cambria Math"/>
              <a:cs typeface="Cambria Math"/>
            </a:endParaRPr>
          </a:p>
        </p:txBody>
      </p:sp>
      <p:sp>
        <p:nvSpPr>
          <p:cNvPr id="12" name="object 12"/>
          <p:cNvSpPr/>
          <p:nvPr/>
        </p:nvSpPr>
        <p:spPr>
          <a:xfrm>
            <a:off x="5981700" y="2598420"/>
            <a:ext cx="2573020" cy="26034"/>
          </a:xfrm>
          <a:custGeom>
            <a:avLst/>
            <a:gdLst/>
            <a:ahLst/>
            <a:cxnLst/>
            <a:rect l="l" t="t" r="r" b="b"/>
            <a:pathLst>
              <a:path w="2573020" h="26035">
                <a:moveTo>
                  <a:pt x="2572512" y="0"/>
                </a:moveTo>
                <a:lnTo>
                  <a:pt x="0" y="0"/>
                </a:lnTo>
                <a:lnTo>
                  <a:pt x="0" y="25908"/>
                </a:lnTo>
                <a:lnTo>
                  <a:pt x="2572512" y="25908"/>
                </a:lnTo>
                <a:lnTo>
                  <a:pt x="2572512" y="0"/>
                </a:lnTo>
                <a:close/>
              </a:path>
            </a:pathLst>
          </a:custGeom>
          <a:solidFill>
            <a:srgbClr val="000000"/>
          </a:solidFill>
        </p:spPr>
        <p:txBody>
          <a:bodyPr wrap="square" lIns="0" tIns="0" rIns="0" bIns="0" rtlCol="0"/>
          <a:lstStyle/>
          <a:p>
            <a:endParaRPr/>
          </a:p>
        </p:txBody>
      </p:sp>
      <p:sp>
        <p:nvSpPr>
          <p:cNvPr id="13" name="object 13"/>
          <p:cNvSpPr txBox="1">
            <a:spLocks noGrp="1"/>
          </p:cNvSpPr>
          <p:nvPr>
            <p:ph type="body" idx="1"/>
          </p:nvPr>
        </p:nvSpPr>
        <p:spPr>
          <a:xfrm>
            <a:off x="1838960" y="2961834"/>
            <a:ext cx="10515600" cy="2749984"/>
          </a:xfrm>
          <a:prstGeom prst="rect">
            <a:avLst/>
          </a:prstGeom>
        </p:spPr>
        <p:txBody>
          <a:bodyPr vert="horz" wrap="square" lIns="0" tIns="194310" rIns="0" bIns="0" rtlCol="0">
            <a:spAutoFit/>
          </a:bodyPr>
          <a:lstStyle/>
          <a:p>
            <a:pPr marL="12700">
              <a:lnSpc>
                <a:spcPct val="100000"/>
              </a:lnSpc>
              <a:spcBef>
                <a:spcPts val="1530"/>
              </a:spcBef>
            </a:pPr>
            <a:r>
              <a:rPr spc="-10" dirty="0"/>
              <a:t>where,</a:t>
            </a:r>
          </a:p>
          <a:p>
            <a:pPr marL="1268095" indent="-341630">
              <a:lnSpc>
                <a:spcPct val="100000"/>
              </a:lnSpc>
              <a:spcBef>
                <a:spcPts val="1340"/>
              </a:spcBef>
              <a:buAutoNum type="arabicParenR"/>
              <a:tabLst>
                <a:tab pos="1268730" algn="l"/>
              </a:tabLst>
            </a:pPr>
            <a:r>
              <a:rPr sz="2600" dirty="0"/>
              <a:t>Y</a:t>
            </a:r>
            <a:r>
              <a:rPr sz="2600" spc="-35" dirty="0"/>
              <a:t> </a:t>
            </a:r>
            <a:r>
              <a:rPr sz="2600" dirty="0"/>
              <a:t>=</a:t>
            </a:r>
            <a:r>
              <a:rPr sz="2600" spc="-25" dirty="0"/>
              <a:t> </a:t>
            </a:r>
            <a:r>
              <a:rPr sz="2600" dirty="0"/>
              <a:t>class</a:t>
            </a:r>
            <a:r>
              <a:rPr sz="2600" spc="-35" dirty="0"/>
              <a:t> </a:t>
            </a:r>
            <a:r>
              <a:rPr sz="2600" dirty="0"/>
              <a:t>labels</a:t>
            </a:r>
          </a:p>
          <a:p>
            <a:pPr marL="1268095" indent="-341630">
              <a:lnSpc>
                <a:spcPct val="100000"/>
              </a:lnSpc>
              <a:spcBef>
                <a:spcPts val="780"/>
              </a:spcBef>
              <a:buAutoNum type="arabicParenR"/>
              <a:tabLst>
                <a:tab pos="1268730" algn="l"/>
              </a:tabLst>
            </a:pPr>
            <a:r>
              <a:rPr sz="2600" dirty="0"/>
              <a:t>C</a:t>
            </a:r>
            <a:r>
              <a:rPr sz="2600" spc="-15" dirty="0"/>
              <a:t> </a:t>
            </a:r>
            <a:r>
              <a:rPr sz="2600" dirty="0"/>
              <a:t>=</a:t>
            </a:r>
            <a:r>
              <a:rPr sz="2600" spc="-15" dirty="0"/>
              <a:t> </a:t>
            </a:r>
            <a:r>
              <a:rPr sz="2600" spc="-10" dirty="0"/>
              <a:t>cluster</a:t>
            </a:r>
            <a:r>
              <a:rPr sz="2600" spc="-50" dirty="0"/>
              <a:t> </a:t>
            </a:r>
            <a:r>
              <a:rPr sz="2600" dirty="0"/>
              <a:t>labels</a:t>
            </a:r>
          </a:p>
          <a:p>
            <a:pPr marL="1248410" indent="-342265">
              <a:lnSpc>
                <a:spcPct val="100000"/>
              </a:lnSpc>
              <a:spcBef>
                <a:spcPts val="625"/>
              </a:spcBef>
              <a:buAutoNum type="arabicParenR"/>
              <a:tabLst>
                <a:tab pos="1249045" algn="l"/>
              </a:tabLst>
            </a:pPr>
            <a:r>
              <a:rPr sz="2600" dirty="0"/>
              <a:t>H(.)</a:t>
            </a:r>
            <a:r>
              <a:rPr sz="2600" spc="-20" dirty="0"/>
              <a:t> </a:t>
            </a:r>
            <a:r>
              <a:rPr sz="2600" dirty="0"/>
              <a:t>=</a:t>
            </a:r>
            <a:r>
              <a:rPr sz="2600" spc="-10" dirty="0"/>
              <a:t> </a:t>
            </a:r>
            <a:r>
              <a:rPr sz="2600" spc="-15" dirty="0"/>
              <a:t>Entropy</a:t>
            </a:r>
            <a:endParaRPr sz="2600" dirty="0"/>
          </a:p>
          <a:p>
            <a:pPr marL="12700" marR="5080" indent="0">
              <a:lnSpc>
                <a:spcPct val="120000"/>
              </a:lnSpc>
              <a:buNone/>
              <a:tabLst>
                <a:tab pos="1268730" algn="l"/>
              </a:tabLst>
            </a:pPr>
            <a:r>
              <a:rPr lang="en-IN" sz="2600" spc="-30" dirty="0"/>
              <a:t>              4) </a:t>
            </a:r>
            <a:r>
              <a:rPr sz="2600" spc="-30" dirty="0"/>
              <a:t>I(Y;C) </a:t>
            </a:r>
            <a:r>
              <a:rPr sz="2600" dirty="0"/>
              <a:t>= Mutual </a:t>
            </a:r>
            <a:r>
              <a:rPr sz="2600" spc="-15" dirty="0"/>
              <a:t>Information </a:t>
            </a:r>
            <a:r>
              <a:rPr sz="2600" dirty="0"/>
              <a:t>b/w Y and C </a:t>
            </a:r>
            <a:r>
              <a:rPr sz="2600" spc="-575" dirty="0"/>
              <a:t> </a:t>
            </a:r>
            <a:r>
              <a:rPr sz="2600" spc="-10" dirty="0"/>
              <a:t>Note:</a:t>
            </a:r>
            <a:r>
              <a:rPr sz="2600" spc="-20" dirty="0"/>
              <a:t> </a:t>
            </a:r>
            <a:r>
              <a:rPr sz="2600" dirty="0"/>
              <a:t>All</a:t>
            </a:r>
            <a:r>
              <a:rPr sz="2600" spc="-10" dirty="0"/>
              <a:t> </a:t>
            </a:r>
            <a:r>
              <a:rPr sz="2600" spc="-5" dirty="0"/>
              <a:t>logs</a:t>
            </a:r>
            <a:r>
              <a:rPr sz="2600" dirty="0"/>
              <a:t> </a:t>
            </a:r>
            <a:r>
              <a:rPr sz="2600" spc="-10" dirty="0"/>
              <a:t>are</a:t>
            </a:r>
            <a:r>
              <a:rPr sz="2600" dirty="0"/>
              <a:t> </a:t>
            </a:r>
            <a:r>
              <a:rPr sz="2600" spc="-5" dirty="0"/>
              <a:t>base-2.</a:t>
            </a:r>
            <a:endParaRPr sz="26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6084" y="461582"/>
            <a:ext cx="6800215" cy="696595"/>
          </a:xfrm>
          <a:prstGeom prst="rect">
            <a:avLst/>
          </a:prstGeom>
        </p:spPr>
        <p:txBody>
          <a:bodyPr vert="horz" wrap="square" lIns="0" tIns="13335" rIns="0" bIns="0" rtlCol="0" anchor="ctr">
            <a:spAutoFit/>
          </a:bodyPr>
          <a:lstStyle/>
          <a:p>
            <a:pPr marL="12700">
              <a:lnSpc>
                <a:spcPct val="100000"/>
              </a:lnSpc>
              <a:spcBef>
                <a:spcPts val="105"/>
              </a:spcBef>
            </a:pPr>
            <a:r>
              <a:rPr spc="-5" dirty="0"/>
              <a:t>Calculating</a:t>
            </a:r>
            <a:r>
              <a:rPr spc="-15" dirty="0"/>
              <a:t> </a:t>
            </a:r>
            <a:r>
              <a:rPr dirty="0"/>
              <a:t>NMI</a:t>
            </a:r>
            <a:r>
              <a:rPr spc="-25" dirty="0"/>
              <a:t> </a:t>
            </a:r>
            <a:r>
              <a:rPr spc="-35" dirty="0"/>
              <a:t>for</a:t>
            </a:r>
            <a:r>
              <a:rPr spc="-15" dirty="0"/>
              <a:t> </a:t>
            </a:r>
            <a:r>
              <a:rPr spc="-10" dirty="0"/>
              <a:t>Clustering</a:t>
            </a:r>
            <a:endParaRPr/>
          </a:p>
        </p:txBody>
      </p:sp>
      <p:sp>
        <p:nvSpPr>
          <p:cNvPr id="3" name="object 3"/>
          <p:cNvSpPr txBox="1"/>
          <p:nvPr/>
        </p:nvSpPr>
        <p:spPr>
          <a:xfrm>
            <a:off x="2059941" y="1607313"/>
            <a:ext cx="6472555" cy="513715"/>
          </a:xfrm>
          <a:prstGeom prst="rect">
            <a:avLst/>
          </a:prstGeom>
        </p:spPr>
        <p:txBody>
          <a:bodyPr vert="horz" wrap="square" lIns="0" tIns="13335" rIns="0" bIns="0" rtlCol="0">
            <a:spAutoFit/>
          </a:bodyPr>
          <a:lstStyle/>
          <a:p>
            <a:pPr marL="355600" indent="-342900">
              <a:spcBef>
                <a:spcPts val="105"/>
              </a:spcBef>
              <a:buFont typeface="Arial MT"/>
              <a:buChar char="•"/>
              <a:tabLst>
                <a:tab pos="354965" algn="l"/>
                <a:tab pos="355600" algn="l"/>
              </a:tabLst>
            </a:pPr>
            <a:r>
              <a:rPr sz="3200" spc="-5" dirty="0">
                <a:latin typeface="Calibri"/>
                <a:cs typeface="Calibri"/>
              </a:rPr>
              <a:t>Assume</a:t>
            </a:r>
            <a:r>
              <a:rPr sz="3200" spc="-10" dirty="0">
                <a:latin typeface="Calibri"/>
                <a:cs typeface="Calibri"/>
              </a:rPr>
              <a:t> </a:t>
            </a:r>
            <a:r>
              <a:rPr sz="3200" dirty="0">
                <a:latin typeface="Calibri"/>
                <a:cs typeface="Calibri"/>
              </a:rPr>
              <a:t>m=3</a:t>
            </a:r>
            <a:r>
              <a:rPr sz="3200" spc="5" dirty="0">
                <a:latin typeface="Calibri"/>
                <a:cs typeface="Calibri"/>
              </a:rPr>
              <a:t> </a:t>
            </a:r>
            <a:r>
              <a:rPr sz="3200" spc="-5" dirty="0">
                <a:latin typeface="Calibri"/>
                <a:cs typeface="Calibri"/>
              </a:rPr>
              <a:t>classes</a:t>
            </a:r>
            <a:r>
              <a:rPr sz="3200" spc="-15" dirty="0">
                <a:latin typeface="Calibri"/>
                <a:cs typeface="Calibri"/>
              </a:rPr>
              <a:t> </a:t>
            </a:r>
            <a:r>
              <a:rPr sz="3200" spc="-5" dirty="0">
                <a:latin typeface="Calibri"/>
                <a:cs typeface="Calibri"/>
              </a:rPr>
              <a:t>and</a:t>
            </a:r>
            <a:r>
              <a:rPr sz="3200" spc="5" dirty="0">
                <a:latin typeface="Calibri"/>
                <a:cs typeface="Calibri"/>
              </a:rPr>
              <a:t> </a:t>
            </a:r>
            <a:r>
              <a:rPr sz="3200" dirty="0">
                <a:latin typeface="Calibri"/>
                <a:cs typeface="Calibri"/>
              </a:rPr>
              <a:t>k=2</a:t>
            </a:r>
            <a:r>
              <a:rPr sz="3200" spc="-10" dirty="0">
                <a:latin typeface="Calibri"/>
                <a:cs typeface="Calibri"/>
              </a:rPr>
              <a:t> </a:t>
            </a:r>
            <a:r>
              <a:rPr sz="3200" spc="-20" dirty="0">
                <a:latin typeface="Calibri"/>
                <a:cs typeface="Calibri"/>
              </a:rPr>
              <a:t>clusters</a:t>
            </a:r>
            <a:endParaRPr sz="3200">
              <a:latin typeface="Calibri"/>
              <a:cs typeface="Calibri"/>
            </a:endParaRPr>
          </a:p>
        </p:txBody>
      </p:sp>
      <p:grpSp>
        <p:nvGrpSpPr>
          <p:cNvPr id="4" name="object 4"/>
          <p:cNvGrpSpPr/>
          <p:nvPr/>
        </p:nvGrpSpPr>
        <p:grpSpPr>
          <a:xfrm>
            <a:off x="2730500" y="2223476"/>
            <a:ext cx="2997200" cy="2235200"/>
            <a:chOff x="1206500" y="2223476"/>
            <a:chExt cx="2997200" cy="2235200"/>
          </a:xfrm>
        </p:grpSpPr>
        <p:sp>
          <p:nvSpPr>
            <p:cNvPr id="5" name="object 5"/>
            <p:cNvSpPr/>
            <p:nvPr/>
          </p:nvSpPr>
          <p:spPr>
            <a:xfrm>
              <a:off x="1219200" y="2236176"/>
              <a:ext cx="2971800" cy="2209800"/>
            </a:xfrm>
            <a:custGeom>
              <a:avLst/>
              <a:gdLst/>
              <a:ahLst/>
              <a:cxnLst/>
              <a:rect l="l" t="t" r="r" b="b"/>
              <a:pathLst>
                <a:path w="2971800" h="2209800">
                  <a:moveTo>
                    <a:pt x="0" y="1104900"/>
                  </a:moveTo>
                  <a:lnTo>
                    <a:pt x="1024" y="1063477"/>
                  </a:lnTo>
                  <a:lnTo>
                    <a:pt x="4075" y="1022439"/>
                  </a:lnTo>
                  <a:lnTo>
                    <a:pt x="9116" y="981813"/>
                  </a:lnTo>
                  <a:lnTo>
                    <a:pt x="16111" y="941625"/>
                  </a:lnTo>
                  <a:lnTo>
                    <a:pt x="25023" y="901902"/>
                  </a:lnTo>
                  <a:lnTo>
                    <a:pt x="35818" y="862670"/>
                  </a:lnTo>
                  <a:lnTo>
                    <a:pt x="48460" y="823957"/>
                  </a:lnTo>
                  <a:lnTo>
                    <a:pt x="62911" y="785789"/>
                  </a:lnTo>
                  <a:lnTo>
                    <a:pt x="79138" y="748192"/>
                  </a:lnTo>
                  <a:lnTo>
                    <a:pt x="97102" y="711194"/>
                  </a:lnTo>
                  <a:lnTo>
                    <a:pt x="116769" y="674821"/>
                  </a:lnTo>
                  <a:lnTo>
                    <a:pt x="138103" y="639100"/>
                  </a:lnTo>
                  <a:lnTo>
                    <a:pt x="161068" y="604058"/>
                  </a:lnTo>
                  <a:lnTo>
                    <a:pt x="185628" y="569721"/>
                  </a:lnTo>
                  <a:lnTo>
                    <a:pt x="211747" y="536115"/>
                  </a:lnTo>
                  <a:lnTo>
                    <a:pt x="239388" y="503269"/>
                  </a:lnTo>
                  <a:lnTo>
                    <a:pt x="268517" y="471207"/>
                  </a:lnTo>
                  <a:lnTo>
                    <a:pt x="299097" y="439958"/>
                  </a:lnTo>
                  <a:lnTo>
                    <a:pt x="331092" y="409548"/>
                  </a:lnTo>
                  <a:lnTo>
                    <a:pt x="364467" y="380003"/>
                  </a:lnTo>
                  <a:lnTo>
                    <a:pt x="399185" y="351350"/>
                  </a:lnTo>
                  <a:lnTo>
                    <a:pt x="435211" y="323616"/>
                  </a:lnTo>
                  <a:lnTo>
                    <a:pt x="472508" y="296828"/>
                  </a:lnTo>
                  <a:lnTo>
                    <a:pt x="511042" y="271012"/>
                  </a:lnTo>
                  <a:lnTo>
                    <a:pt x="550775" y="246195"/>
                  </a:lnTo>
                  <a:lnTo>
                    <a:pt x="591671" y="222404"/>
                  </a:lnTo>
                  <a:lnTo>
                    <a:pt x="633696" y="199665"/>
                  </a:lnTo>
                  <a:lnTo>
                    <a:pt x="676813" y="178005"/>
                  </a:lnTo>
                  <a:lnTo>
                    <a:pt x="720986" y="157451"/>
                  </a:lnTo>
                  <a:lnTo>
                    <a:pt x="766180" y="138030"/>
                  </a:lnTo>
                  <a:lnTo>
                    <a:pt x="812357" y="119767"/>
                  </a:lnTo>
                  <a:lnTo>
                    <a:pt x="859483" y="102691"/>
                  </a:lnTo>
                  <a:lnTo>
                    <a:pt x="907522" y="86828"/>
                  </a:lnTo>
                  <a:lnTo>
                    <a:pt x="956437" y="72203"/>
                  </a:lnTo>
                  <a:lnTo>
                    <a:pt x="1006193" y="58845"/>
                  </a:lnTo>
                  <a:lnTo>
                    <a:pt x="1056753" y="46780"/>
                  </a:lnTo>
                  <a:lnTo>
                    <a:pt x="1108083" y="36034"/>
                  </a:lnTo>
                  <a:lnTo>
                    <a:pt x="1160145" y="26634"/>
                  </a:lnTo>
                  <a:lnTo>
                    <a:pt x="1212905" y="18607"/>
                  </a:lnTo>
                  <a:lnTo>
                    <a:pt x="1266325" y="11979"/>
                  </a:lnTo>
                  <a:lnTo>
                    <a:pt x="1320371" y="6778"/>
                  </a:lnTo>
                  <a:lnTo>
                    <a:pt x="1375006" y="3030"/>
                  </a:lnTo>
                  <a:lnTo>
                    <a:pt x="1430194" y="762"/>
                  </a:lnTo>
                  <a:lnTo>
                    <a:pt x="1485900" y="0"/>
                  </a:lnTo>
                  <a:lnTo>
                    <a:pt x="1541605" y="762"/>
                  </a:lnTo>
                  <a:lnTo>
                    <a:pt x="1596793" y="3030"/>
                  </a:lnTo>
                  <a:lnTo>
                    <a:pt x="1651428" y="6778"/>
                  </a:lnTo>
                  <a:lnTo>
                    <a:pt x="1705474" y="11979"/>
                  </a:lnTo>
                  <a:lnTo>
                    <a:pt x="1758894" y="18607"/>
                  </a:lnTo>
                  <a:lnTo>
                    <a:pt x="1811654" y="26634"/>
                  </a:lnTo>
                  <a:lnTo>
                    <a:pt x="1863716" y="36034"/>
                  </a:lnTo>
                  <a:lnTo>
                    <a:pt x="1915046" y="46780"/>
                  </a:lnTo>
                  <a:lnTo>
                    <a:pt x="1965606" y="58845"/>
                  </a:lnTo>
                  <a:lnTo>
                    <a:pt x="2015362" y="72203"/>
                  </a:lnTo>
                  <a:lnTo>
                    <a:pt x="2064277" y="86828"/>
                  </a:lnTo>
                  <a:lnTo>
                    <a:pt x="2112316" y="102691"/>
                  </a:lnTo>
                  <a:lnTo>
                    <a:pt x="2159442" y="119767"/>
                  </a:lnTo>
                  <a:lnTo>
                    <a:pt x="2205619" y="138030"/>
                  </a:lnTo>
                  <a:lnTo>
                    <a:pt x="2250813" y="157451"/>
                  </a:lnTo>
                  <a:lnTo>
                    <a:pt x="2294986" y="178005"/>
                  </a:lnTo>
                  <a:lnTo>
                    <a:pt x="2338103" y="199665"/>
                  </a:lnTo>
                  <a:lnTo>
                    <a:pt x="2380128" y="222404"/>
                  </a:lnTo>
                  <a:lnTo>
                    <a:pt x="2421024" y="246195"/>
                  </a:lnTo>
                  <a:lnTo>
                    <a:pt x="2460757" y="271012"/>
                  </a:lnTo>
                  <a:lnTo>
                    <a:pt x="2499291" y="296828"/>
                  </a:lnTo>
                  <a:lnTo>
                    <a:pt x="2536588" y="323616"/>
                  </a:lnTo>
                  <a:lnTo>
                    <a:pt x="2572614" y="351350"/>
                  </a:lnTo>
                  <a:lnTo>
                    <a:pt x="2607332" y="380003"/>
                  </a:lnTo>
                  <a:lnTo>
                    <a:pt x="2640707" y="409548"/>
                  </a:lnTo>
                  <a:lnTo>
                    <a:pt x="2672702" y="439958"/>
                  </a:lnTo>
                  <a:lnTo>
                    <a:pt x="2703282" y="471207"/>
                  </a:lnTo>
                  <a:lnTo>
                    <a:pt x="2732411" y="503269"/>
                  </a:lnTo>
                  <a:lnTo>
                    <a:pt x="2760052" y="536115"/>
                  </a:lnTo>
                  <a:lnTo>
                    <a:pt x="2786171" y="569721"/>
                  </a:lnTo>
                  <a:lnTo>
                    <a:pt x="2810731" y="604058"/>
                  </a:lnTo>
                  <a:lnTo>
                    <a:pt x="2833696" y="639100"/>
                  </a:lnTo>
                  <a:lnTo>
                    <a:pt x="2855030" y="674821"/>
                  </a:lnTo>
                  <a:lnTo>
                    <a:pt x="2874697" y="711194"/>
                  </a:lnTo>
                  <a:lnTo>
                    <a:pt x="2892661" y="748192"/>
                  </a:lnTo>
                  <a:lnTo>
                    <a:pt x="2908888" y="785789"/>
                  </a:lnTo>
                  <a:lnTo>
                    <a:pt x="2923339" y="823957"/>
                  </a:lnTo>
                  <a:lnTo>
                    <a:pt x="2935981" y="862670"/>
                  </a:lnTo>
                  <a:lnTo>
                    <a:pt x="2946776" y="901902"/>
                  </a:lnTo>
                  <a:lnTo>
                    <a:pt x="2955688" y="941625"/>
                  </a:lnTo>
                  <a:lnTo>
                    <a:pt x="2962683" y="981813"/>
                  </a:lnTo>
                  <a:lnTo>
                    <a:pt x="2967724" y="1022439"/>
                  </a:lnTo>
                  <a:lnTo>
                    <a:pt x="2970775" y="1063477"/>
                  </a:lnTo>
                  <a:lnTo>
                    <a:pt x="2971800" y="1104900"/>
                  </a:lnTo>
                  <a:lnTo>
                    <a:pt x="2970775" y="1146322"/>
                  </a:lnTo>
                  <a:lnTo>
                    <a:pt x="2967724" y="1187360"/>
                  </a:lnTo>
                  <a:lnTo>
                    <a:pt x="2962683" y="1227986"/>
                  </a:lnTo>
                  <a:lnTo>
                    <a:pt x="2955688" y="1268174"/>
                  </a:lnTo>
                  <a:lnTo>
                    <a:pt x="2946776" y="1307897"/>
                  </a:lnTo>
                  <a:lnTo>
                    <a:pt x="2935981" y="1347129"/>
                  </a:lnTo>
                  <a:lnTo>
                    <a:pt x="2923339" y="1385842"/>
                  </a:lnTo>
                  <a:lnTo>
                    <a:pt x="2908888" y="1424010"/>
                  </a:lnTo>
                  <a:lnTo>
                    <a:pt x="2892661" y="1461607"/>
                  </a:lnTo>
                  <a:lnTo>
                    <a:pt x="2874697" y="1498605"/>
                  </a:lnTo>
                  <a:lnTo>
                    <a:pt x="2855030" y="1534978"/>
                  </a:lnTo>
                  <a:lnTo>
                    <a:pt x="2833696" y="1570699"/>
                  </a:lnTo>
                  <a:lnTo>
                    <a:pt x="2810731" y="1605741"/>
                  </a:lnTo>
                  <a:lnTo>
                    <a:pt x="2786171" y="1640078"/>
                  </a:lnTo>
                  <a:lnTo>
                    <a:pt x="2760052" y="1673684"/>
                  </a:lnTo>
                  <a:lnTo>
                    <a:pt x="2732411" y="1706530"/>
                  </a:lnTo>
                  <a:lnTo>
                    <a:pt x="2703282" y="1738592"/>
                  </a:lnTo>
                  <a:lnTo>
                    <a:pt x="2672702" y="1769841"/>
                  </a:lnTo>
                  <a:lnTo>
                    <a:pt x="2640707" y="1800251"/>
                  </a:lnTo>
                  <a:lnTo>
                    <a:pt x="2607332" y="1829796"/>
                  </a:lnTo>
                  <a:lnTo>
                    <a:pt x="2572614" y="1858449"/>
                  </a:lnTo>
                  <a:lnTo>
                    <a:pt x="2536588" y="1886183"/>
                  </a:lnTo>
                  <a:lnTo>
                    <a:pt x="2499291" y="1912971"/>
                  </a:lnTo>
                  <a:lnTo>
                    <a:pt x="2460757" y="1938787"/>
                  </a:lnTo>
                  <a:lnTo>
                    <a:pt x="2421024" y="1963604"/>
                  </a:lnTo>
                  <a:lnTo>
                    <a:pt x="2380128" y="1987395"/>
                  </a:lnTo>
                  <a:lnTo>
                    <a:pt x="2338103" y="2010134"/>
                  </a:lnTo>
                  <a:lnTo>
                    <a:pt x="2294986" y="2031794"/>
                  </a:lnTo>
                  <a:lnTo>
                    <a:pt x="2250813" y="2052348"/>
                  </a:lnTo>
                  <a:lnTo>
                    <a:pt x="2205619" y="2071769"/>
                  </a:lnTo>
                  <a:lnTo>
                    <a:pt x="2159442" y="2090032"/>
                  </a:lnTo>
                  <a:lnTo>
                    <a:pt x="2112316" y="2107108"/>
                  </a:lnTo>
                  <a:lnTo>
                    <a:pt x="2064277" y="2122971"/>
                  </a:lnTo>
                  <a:lnTo>
                    <a:pt x="2015362" y="2137596"/>
                  </a:lnTo>
                  <a:lnTo>
                    <a:pt x="1965606" y="2150954"/>
                  </a:lnTo>
                  <a:lnTo>
                    <a:pt x="1915046" y="2163019"/>
                  </a:lnTo>
                  <a:lnTo>
                    <a:pt x="1863716" y="2173765"/>
                  </a:lnTo>
                  <a:lnTo>
                    <a:pt x="1811654" y="2183165"/>
                  </a:lnTo>
                  <a:lnTo>
                    <a:pt x="1758894" y="2191192"/>
                  </a:lnTo>
                  <a:lnTo>
                    <a:pt x="1705474" y="2197820"/>
                  </a:lnTo>
                  <a:lnTo>
                    <a:pt x="1651428" y="2203021"/>
                  </a:lnTo>
                  <a:lnTo>
                    <a:pt x="1596793" y="2206769"/>
                  </a:lnTo>
                  <a:lnTo>
                    <a:pt x="1541605" y="2209037"/>
                  </a:lnTo>
                  <a:lnTo>
                    <a:pt x="1485900" y="2209800"/>
                  </a:lnTo>
                  <a:lnTo>
                    <a:pt x="1430194" y="2209037"/>
                  </a:lnTo>
                  <a:lnTo>
                    <a:pt x="1375006" y="2206769"/>
                  </a:lnTo>
                  <a:lnTo>
                    <a:pt x="1320371" y="2203021"/>
                  </a:lnTo>
                  <a:lnTo>
                    <a:pt x="1266325" y="2197820"/>
                  </a:lnTo>
                  <a:lnTo>
                    <a:pt x="1212905" y="2191192"/>
                  </a:lnTo>
                  <a:lnTo>
                    <a:pt x="1160145" y="2183165"/>
                  </a:lnTo>
                  <a:lnTo>
                    <a:pt x="1108083" y="2173765"/>
                  </a:lnTo>
                  <a:lnTo>
                    <a:pt x="1056753" y="2163019"/>
                  </a:lnTo>
                  <a:lnTo>
                    <a:pt x="1006193" y="2150954"/>
                  </a:lnTo>
                  <a:lnTo>
                    <a:pt x="956437" y="2137596"/>
                  </a:lnTo>
                  <a:lnTo>
                    <a:pt x="907522" y="2122971"/>
                  </a:lnTo>
                  <a:lnTo>
                    <a:pt x="859483" y="2107108"/>
                  </a:lnTo>
                  <a:lnTo>
                    <a:pt x="812357" y="2090032"/>
                  </a:lnTo>
                  <a:lnTo>
                    <a:pt x="766180" y="2071769"/>
                  </a:lnTo>
                  <a:lnTo>
                    <a:pt x="720986" y="2052348"/>
                  </a:lnTo>
                  <a:lnTo>
                    <a:pt x="676813" y="2031794"/>
                  </a:lnTo>
                  <a:lnTo>
                    <a:pt x="633696" y="2010134"/>
                  </a:lnTo>
                  <a:lnTo>
                    <a:pt x="591671" y="1987395"/>
                  </a:lnTo>
                  <a:lnTo>
                    <a:pt x="550775" y="1963604"/>
                  </a:lnTo>
                  <a:lnTo>
                    <a:pt x="511042" y="1938787"/>
                  </a:lnTo>
                  <a:lnTo>
                    <a:pt x="472508" y="1912971"/>
                  </a:lnTo>
                  <a:lnTo>
                    <a:pt x="435211" y="1886183"/>
                  </a:lnTo>
                  <a:lnTo>
                    <a:pt x="399185" y="1858449"/>
                  </a:lnTo>
                  <a:lnTo>
                    <a:pt x="364467" y="1829796"/>
                  </a:lnTo>
                  <a:lnTo>
                    <a:pt x="331092" y="1800251"/>
                  </a:lnTo>
                  <a:lnTo>
                    <a:pt x="299097" y="1769841"/>
                  </a:lnTo>
                  <a:lnTo>
                    <a:pt x="268517" y="1738592"/>
                  </a:lnTo>
                  <a:lnTo>
                    <a:pt x="239388" y="1706530"/>
                  </a:lnTo>
                  <a:lnTo>
                    <a:pt x="211747" y="1673684"/>
                  </a:lnTo>
                  <a:lnTo>
                    <a:pt x="185628" y="1640078"/>
                  </a:lnTo>
                  <a:lnTo>
                    <a:pt x="161068" y="1605741"/>
                  </a:lnTo>
                  <a:lnTo>
                    <a:pt x="138103" y="1570699"/>
                  </a:lnTo>
                  <a:lnTo>
                    <a:pt x="116769" y="1534978"/>
                  </a:lnTo>
                  <a:lnTo>
                    <a:pt x="97102" y="1498605"/>
                  </a:lnTo>
                  <a:lnTo>
                    <a:pt x="79138" y="1461607"/>
                  </a:lnTo>
                  <a:lnTo>
                    <a:pt x="62911" y="1424010"/>
                  </a:lnTo>
                  <a:lnTo>
                    <a:pt x="48460" y="1385842"/>
                  </a:lnTo>
                  <a:lnTo>
                    <a:pt x="35818" y="1347129"/>
                  </a:lnTo>
                  <a:lnTo>
                    <a:pt x="25023" y="1307897"/>
                  </a:lnTo>
                  <a:lnTo>
                    <a:pt x="16111" y="1268174"/>
                  </a:lnTo>
                  <a:lnTo>
                    <a:pt x="9116" y="1227986"/>
                  </a:lnTo>
                  <a:lnTo>
                    <a:pt x="4075" y="1187360"/>
                  </a:lnTo>
                  <a:lnTo>
                    <a:pt x="1024" y="1146322"/>
                  </a:lnTo>
                  <a:lnTo>
                    <a:pt x="0" y="1104900"/>
                  </a:lnTo>
                  <a:close/>
                </a:path>
              </a:pathLst>
            </a:custGeom>
            <a:ln w="25400">
              <a:solidFill>
                <a:srgbClr val="385D8A"/>
              </a:solidFill>
            </a:ln>
          </p:spPr>
          <p:txBody>
            <a:bodyPr wrap="square" lIns="0" tIns="0" rIns="0" bIns="0" rtlCol="0"/>
            <a:lstStyle/>
            <a:p>
              <a:endParaRPr/>
            </a:p>
          </p:txBody>
        </p:sp>
        <p:sp>
          <p:nvSpPr>
            <p:cNvPr id="6" name="object 6"/>
            <p:cNvSpPr/>
            <p:nvPr/>
          </p:nvSpPr>
          <p:spPr>
            <a:xfrm>
              <a:off x="1981200" y="2769581"/>
              <a:ext cx="304800" cy="228600"/>
            </a:xfrm>
            <a:custGeom>
              <a:avLst/>
              <a:gdLst/>
              <a:ahLst/>
              <a:cxnLst/>
              <a:rect l="l" t="t" r="r" b="b"/>
              <a:pathLst>
                <a:path w="304800" h="228600">
                  <a:moveTo>
                    <a:pt x="152400" y="0"/>
                  </a:moveTo>
                  <a:lnTo>
                    <a:pt x="116420" y="87312"/>
                  </a:lnTo>
                  <a:lnTo>
                    <a:pt x="0" y="87312"/>
                  </a:lnTo>
                  <a:lnTo>
                    <a:pt x="94183" y="141274"/>
                  </a:lnTo>
                  <a:lnTo>
                    <a:pt x="58216" y="228600"/>
                  </a:lnTo>
                  <a:lnTo>
                    <a:pt x="152400" y="174625"/>
                  </a:lnTo>
                  <a:lnTo>
                    <a:pt x="246583" y="228600"/>
                  </a:lnTo>
                  <a:lnTo>
                    <a:pt x="210616" y="141274"/>
                  </a:lnTo>
                  <a:lnTo>
                    <a:pt x="304800" y="87312"/>
                  </a:lnTo>
                  <a:lnTo>
                    <a:pt x="188379" y="87312"/>
                  </a:lnTo>
                  <a:lnTo>
                    <a:pt x="152400" y="0"/>
                  </a:lnTo>
                  <a:close/>
                </a:path>
              </a:pathLst>
            </a:custGeom>
            <a:solidFill>
              <a:srgbClr val="00B050"/>
            </a:solidFill>
          </p:spPr>
          <p:txBody>
            <a:bodyPr wrap="square" lIns="0" tIns="0" rIns="0" bIns="0" rtlCol="0"/>
            <a:lstStyle/>
            <a:p>
              <a:endParaRPr/>
            </a:p>
          </p:txBody>
        </p:sp>
        <p:sp>
          <p:nvSpPr>
            <p:cNvPr id="7" name="object 7"/>
            <p:cNvSpPr/>
            <p:nvPr/>
          </p:nvSpPr>
          <p:spPr>
            <a:xfrm>
              <a:off x="1981200" y="2769581"/>
              <a:ext cx="304800" cy="228600"/>
            </a:xfrm>
            <a:custGeom>
              <a:avLst/>
              <a:gdLst/>
              <a:ahLst/>
              <a:cxnLst/>
              <a:rect l="l" t="t" r="r" b="b"/>
              <a:pathLst>
                <a:path w="304800" h="228600">
                  <a:moveTo>
                    <a:pt x="0" y="87312"/>
                  </a:moveTo>
                  <a:lnTo>
                    <a:pt x="116420" y="87312"/>
                  </a:lnTo>
                  <a:lnTo>
                    <a:pt x="152400" y="0"/>
                  </a:lnTo>
                  <a:lnTo>
                    <a:pt x="188379" y="87312"/>
                  </a:lnTo>
                  <a:lnTo>
                    <a:pt x="304800" y="87312"/>
                  </a:lnTo>
                  <a:lnTo>
                    <a:pt x="210616" y="141274"/>
                  </a:lnTo>
                  <a:lnTo>
                    <a:pt x="246583" y="228600"/>
                  </a:lnTo>
                  <a:lnTo>
                    <a:pt x="152400" y="174625"/>
                  </a:lnTo>
                  <a:lnTo>
                    <a:pt x="58216" y="228600"/>
                  </a:lnTo>
                  <a:lnTo>
                    <a:pt x="94183" y="141274"/>
                  </a:lnTo>
                  <a:lnTo>
                    <a:pt x="0" y="87312"/>
                  </a:lnTo>
                  <a:close/>
                </a:path>
              </a:pathLst>
            </a:custGeom>
            <a:ln w="25400">
              <a:solidFill>
                <a:srgbClr val="385D8A"/>
              </a:solidFill>
            </a:ln>
          </p:spPr>
          <p:txBody>
            <a:bodyPr wrap="square" lIns="0" tIns="0" rIns="0" bIns="0" rtlCol="0"/>
            <a:lstStyle/>
            <a:p>
              <a:endParaRPr/>
            </a:p>
          </p:txBody>
        </p:sp>
        <p:sp>
          <p:nvSpPr>
            <p:cNvPr id="8" name="object 8"/>
            <p:cNvSpPr/>
            <p:nvPr/>
          </p:nvSpPr>
          <p:spPr>
            <a:xfrm>
              <a:off x="2669931" y="2769581"/>
              <a:ext cx="304800" cy="228600"/>
            </a:xfrm>
            <a:custGeom>
              <a:avLst/>
              <a:gdLst/>
              <a:ahLst/>
              <a:cxnLst/>
              <a:rect l="l" t="t" r="r" b="b"/>
              <a:pathLst>
                <a:path w="304800" h="228600">
                  <a:moveTo>
                    <a:pt x="152400" y="0"/>
                  </a:moveTo>
                  <a:lnTo>
                    <a:pt x="116420" y="87312"/>
                  </a:lnTo>
                  <a:lnTo>
                    <a:pt x="0" y="87312"/>
                  </a:lnTo>
                  <a:lnTo>
                    <a:pt x="94183" y="141274"/>
                  </a:lnTo>
                  <a:lnTo>
                    <a:pt x="58216" y="228600"/>
                  </a:lnTo>
                  <a:lnTo>
                    <a:pt x="152400" y="174625"/>
                  </a:lnTo>
                  <a:lnTo>
                    <a:pt x="246583" y="228600"/>
                  </a:lnTo>
                  <a:lnTo>
                    <a:pt x="210616" y="141274"/>
                  </a:lnTo>
                  <a:lnTo>
                    <a:pt x="304800" y="87312"/>
                  </a:lnTo>
                  <a:lnTo>
                    <a:pt x="188379" y="87312"/>
                  </a:lnTo>
                  <a:lnTo>
                    <a:pt x="152400" y="0"/>
                  </a:lnTo>
                  <a:close/>
                </a:path>
              </a:pathLst>
            </a:custGeom>
            <a:solidFill>
              <a:srgbClr val="00B050"/>
            </a:solidFill>
          </p:spPr>
          <p:txBody>
            <a:bodyPr wrap="square" lIns="0" tIns="0" rIns="0" bIns="0" rtlCol="0"/>
            <a:lstStyle/>
            <a:p>
              <a:endParaRPr/>
            </a:p>
          </p:txBody>
        </p:sp>
        <p:sp>
          <p:nvSpPr>
            <p:cNvPr id="9" name="object 9"/>
            <p:cNvSpPr/>
            <p:nvPr/>
          </p:nvSpPr>
          <p:spPr>
            <a:xfrm>
              <a:off x="2669931" y="2769581"/>
              <a:ext cx="304800" cy="228600"/>
            </a:xfrm>
            <a:custGeom>
              <a:avLst/>
              <a:gdLst/>
              <a:ahLst/>
              <a:cxnLst/>
              <a:rect l="l" t="t" r="r" b="b"/>
              <a:pathLst>
                <a:path w="304800" h="228600">
                  <a:moveTo>
                    <a:pt x="0" y="87312"/>
                  </a:moveTo>
                  <a:lnTo>
                    <a:pt x="116420" y="87312"/>
                  </a:lnTo>
                  <a:lnTo>
                    <a:pt x="152400" y="0"/>
                  </a:lnTo>
                  <a:lnTo>
                    <a:pt x="188379" y="87312"/>
                  </a:lnTo>
                  <a:lnTo>
                    <a:pt x="304800" y="87312"/>
                  </a:lnTo>
                  <a:lnTo>
                    <a:pt x="210616" y="141274"/>
                  </a:lnTo>
                  <a:lnTo>
                    <a:pt x="246583" y="228600"/>
                  </a:lnTo>
                  <a:lnTo>
                    <a:pt x="152400" y="174625"/>
                  </a:lnTo>
                  <a:lnTo>
                    <a:pt x="58216" y="228600"/>
                  </a:lnTo>
                  <a:lnTo>
                    <a:pt x="94183" y="141274"/>
                  </a:lnTo>
                  <a:lnTo>
                    <a:pt x="0" y="87312"/>
                  </a:lnTo>
                  <a:close/>
                </a:path>
              </a:pathLst>
            </a:custGeom>
            <a:ln w="25400">
              <a:solidFill>
                <a:srgbClr val="385D8A"/>
              </a:solidFill>
            </a:ln>
          </p:spPr>
          <p:txBody>
            <a:bodyPr wrap="square" lIns="0" tIns="0" rIns="0" bIns="0" rtlCol="0"/>
            <a:lstStyle/>
            <a:p>
              <a:endParaRPr/>
            </a:p>
          </p:txBody>
        </p:sp>
        <p:sp>
          <p:nvSpPr>
            <p:cNvPr id="10" name="object 10"/>
            <p:cNvSpPr/>
            <p:nvPr/>
          </p:nvSpPr>
          <p:spPr>
            <a:xfrm>
              <a:off x="3352800" y="3001112"/>
              <a:ext cx="304800" cy="228600"/>
            </a:xfrm>
            <a:custGeom>
              <a:avLst/>
              <a:gdLst/>
              <a:ahLst/>
              <a:cxnLst/>
              <a:rect l="l" t="t" r="r" b="b"/>
              <a:pathLst>
                <a:path w="304800" h="228600">
                  <a:moveTo>
                    <a:pt x="152400" y="0"/>
                  </a:moveTo>
                  <a:lnTo>
                    <a:pt x="116420" y="87312"/>
                  </a:lnTo>
                  <a:lnTo>
                    <a:pt x="0" y="87312"/>
                  </a:lnTo>
                  <a:lnTo>
                    <a:pt x="94183" y="141274"/>
                  </a:lnTo>
                  <a:lnTo>
                    <a:pt x="58216" y="228600"/>
                  </a:lnTo>
                  <a:lnTo>
                    <a:pt x="152400" y="174625"/>
                  </a:lnTo>
                  <a:lnTo>
                    <a:pt x="246583" y="228600"/>
                  </a:lnTo>
                  <a:lnTo>
                    <a:pt x="210616" y="141274"/>
                  </a:lnTo>
                  <a:lnTo>
                    <a:pt x="304800" y="87312"/>
                  </a:lnTo>
                  <a:lnTo>
                    <a:pt x="188379" y="87312"/>
                  </a:lnTo>
                  <a:lnTo>
                    <a:pt x="152400" y="0"/>
                  </a:lnTo>
                  <a:close/>
                </a:path>
              </a:pathLst>
            </a:custGeom>
            <a:solidFill>
              <a:srgbClr val="00B050"/>
            </a:solidFill>
          </p:spPr>
          <p:txBody>
            <a:bodyPr wrap="square" lIns="0" tIns="0" rIns="0" bIns="0" rtlCol="0"/>
            <a:lstStyle/>
            <a:p>
              <a:endParaRPr/>
            </a:p>
          </p:txBody>
        </p:sp>
        <p:sp>
          <p:nvSpPr>
            <p:cNvPr id="11" name="object 11"/>
            <p:cNvSpPr/>
            <p:nvPr/>
          </p:nvSpPr>
          <p:spPr>
            <a:xfrm>
              <a:off x="3352800" y="3001112"/>
              <a:ext cx="304800" cy="228600"/>
            </a:xfrm>
            <a:custGeom>
              <a:avLst/>
              <a:gdLst/>
              <a:ahLst/>
              <a:cxnLst/>
              <a:rect l="l" t="t" r="r" b="b"/>
              <a:pathLst>
                <a:path w="304800" h="228600">
                  <a:moveTo>
                    <a:pt x="0" y="87312"/>
                  </a:moveTo>
                  <a:lnTo>
                    <a:pt x="116420" y="87312"/>
                  </a:lnTo>
                  <a:lnTo>
                    <a:pt x="152400" y="0"/>
                  </a:lnTo>
                  <a:lnTo>
                    <a:pt x="188379" y="87312"/>
                  </a:lnTo>
                  <a:lnTo>
                    <a:pt x="304800" y="87312"/>
                  </a:lnTo>
                  <a:lnTo>
                    <a:pt x="210616" y="141274"/>
                  </a:lnTo>
                  <a:lnTo>
                    <a:pt x="246583" y="228600"/>
                  </a:lnTo>
                  <a:lnTo>
                    <a:pt x="152400" y="174625"/>
                  </a:lnTo>
                  <a:lnTo>
                    <a:pt x="58216" y="228600"/>
                  </a:lnTo>
                  <a:lnTo>
                    <a:pt x="94183" y="141274"/>
                  </a:lnTo>
                  <a:lnTo>
                    <a:pt x="0" y="87312"/>
                  </a:lnTo>
                  <a:close/>
                </a:path>
              </a:pathLst>
            </a:custGeom>
            <a:ln w="25400">
              <a:solidFill>
                <a:srgbClr val="385D8A"/>
              </a:solidFill>
            </a:ln>
          </p:spPr>
          <p:txBody>
            <a:bodyPr wrap="square" lIns="0" tIns="0" rIns="0" bIns="0" rtlCol="0"/>
            <a:lstStyle/>
            <a:p>
              <a:endParaRPr/>
            </a:p>
          </p:txBody>
        </p:sp>
        <p:sp>
          <p:nvSpPr>
            <p:cNvPr id="12" name="object 12"/>
            <p:cNvSpPr/>
            <p:nvPr/>
          </p:nvSpPr>
          <p:spPr>
            <a:xfrm>
              <a:off x="3352800" y="3455381"/>
              <a:ext cx="304800" cy="228600"/>
            </a:xfrm>
            <a:custGeom>
              <a:avLst/>
              <a:gdLst/>
              <a:ahLst/>
              <a:cxnLst/>
              <a:rect l="l" t="t" r="r" b="b"/>
              <a:pathLst>
                <a:path w="304800" h="228600">
                  <a:moveTo>
                    <a:pt x="152400" y="0"/>
                  </a:moveTo>
                  <a:lnTo>
                    <a:pt x="116420" y="87312"/>
                  </a:lnTo>
                  <a:lnTo>
                    <a:pt x="0" y="87312"/>
                  </a:lnTo>
                  <a:lnTo>
                    <a:pt x="94183" y="141274"/>
                  </a:lnTo>
                  <a:lnTo>
                    <a:pt x="58216" y="228600"/>
                  </a:lnTo>
                  <a:lnTo>
                    <a:pt x="152400" y="174625"/>
                  </a:lnTo>
                  <a:lnTo>
                    <a:pt x="246583" y="228600"/>
                  </a:lnTo>
                  <a:lnTo>
                    <a:pt x="210616" y="141274"/>
                  </a:lnTo>
                  <a:lnTo>
                    <a:pt x="304800" y="87312"/>
                  </a:lnTo>
                  <a:lnTo>
                    <a:pt x="188379" y="87312"/>
                  </a:lnTo>
                  <a:lnTo>
                    <a:pt x="152400" y="0"/>
                  </a:lnTo>
                  <a:close/>
                </a:path>
              </a:pathLst>
            </a:custGeom>
            <a:solidFill>
              <a:srgbClr val="00B050"/>
            </a:solidFill>
          </p:spPr>
          <p:txBody>
            <a:bodyPr wrap="square" lIns="0" tIns="0" rIns="0" bIns="0" rtlCol="0"/>
            <a:lstStyle/>
            <a:p>
              <a:endParaRPr/>
            </a:p>
          </p:txBody>
        </p:sp>
        <p:sp>
          <p:nvSpPr>
            <p:cNvPr id="13" name="object 13"/>
            <p:cNvSpPr/>
            <p:nvPr/>
          </p:nvSpPr>
          <p:spPr>
            <a:xfrm>
              <a:off x="3352800" y="3455381"/>
              <a:ext cx="304800" cy="228600"/>
            </a:xfrm>
            <a:custGeom>
              <a:avLst/>
              <a:gdLst/>
              <a:ahLst/>
              <a:cxnLst/>
              <a:rect l="l" t="t" r="r" b="b"/>
              <a:pathLst>
                <a:path w="304800" h="228600">
                  <a:moveTo>
                    <a:pt x="0" y="87312"/>
                  </a:moveTo>
                  <a:lnTo>
                    <a:pt x="116420" y="87312"/>
                  </a:lnTo>
                  <a:lnTo>
                    <a:pt x="152400" y="0"/>
                  </a:lnTo>
                  <a:lnTo>
                    <a:pt x="188379" y="87312"/>
                  </a:lnTo>
                  <a:lnTo>
                    <a:pt x="304800" y="87312"/>
                  </a:lnTo>
                  <a:lnTo>
                    <a:pt x="210616" y="141274"/>
                  </a:lnTo>
                  <a:lnTo>
                    <a:pt x="246583" y="228600"/>
                  </a:lnTo>
                  <a:lnTo>
                    <a:pt x="152400" y="174625"/>
                  </a:lnTo>
                  <a:lnTo>
                    <a:pt x="58216" y="228600"/>
                  </a:lnTo>
                  <a:lnTo>
                    <a:pt x="94183" y="141274"/>
                  </a:lnTo>
                  <a:lnTo>
                    <a:pt x="0" y="87312"/>
                  </a:lnTo>
                  <a:close/>
                </a:path>
              </a:pathLst>
            </a:custGeom>
            <a:ln w="25400">
              <a:solidFill>
                <a:srgbClr val="385D8A"/>
              </a:solidFill>
            </a:ln>
          </p:spPr>
          <p:txBody>
            <a:bodyPr wrap="square" lIns="0" tIns="0" rIns="0" bIns="0" rtlCol="0"/>
            <a:lstStyle/>
            <a:p>
              <a:endParaRPr/>
            </a:p>
          </p:txBody>
        </p:sp>
        <p:sp>
          <p:nvSpPr>
            <p:cNvPr id="14" name="object 14"/>
            <p:cNvSpPr/>
            <p:nvPr/>
          </p:nvSpPr>
          <p:spPr>
            <a:xfrm>
              <a:off x="2209800" y="3455377"/>
              <a:ext cx="304800" cy="228600"/>
            </a:xfrm>
            <a:custGeom>
              <a:avLst/>
              <a:gdLst/>
              <a:ahLst/>
              <a:cxnLst/>
              <a:rect l="l" t="t" r="r" b="b"/>
              <a:pathLst>
                <a:path w="304800" h="228600">
                  <a:moveTo>
                    <a:pt x="304800" y="0"/>
                  </a:moveTo>
                  <a:lnTo>
                    <a:pt x="0" y="0"/>
                  </a:lnTo>
                  <a:lnTo>
                    <a:pt x="0" y="228600"/>
                  </a:lnTo>
                  <a:lnTo>
                    <a:pt x="304800" y="228600"/>
                  </a:lnTo>
                  <a:lnTo>
                    <a:pt x="304800" y="0"/>
                  </a:lnTo>
                  <a:close/>
                </a:path>
              </a:pathLst>
            </a:custGeom>
            <a:solidFill>
              <a:srgbClr val="4F81BD"/>
            </a:solidFill>
          </p:spPr>
          <p:txBody>
            <a:bodyPr wrap="square" lIns="0" tIns="0" rIns="0" bIns="0" rtlCol="0"/>
            <a:lstStyle/>
            <a:p>
              <a:endParaRPr/>
            </a:p>
          </p:txBody>
        </p:sp>
        <p:sp>
          <p:nvSpPr>
            <p:cNvPr id="15" name="object 15"/>
            <p:cNvSpPr/>
            <p:nvPr/>
          </p:nvSpPr>
          <p:spPr>
            <a:xfrm>
              <a:off x="2209800" y="3455377"/>
              <a:ext cx="304800" cy="228600"/>
            </a:xfrm>
            <a:custGeom>
              <a:avLst/>
              <a:gdLst/>
              <a:ahLst/>
              <a:cxnLst/>
              <a:rect l="l" t="t" r="r" b="b"/>
              <a:pathLst>
                <a:path w="304800" h="228600">
                  <a:moveTo>
                    <a:pt x="0" y="0"/>
                  </a:moveTo>
                  <a:lnTo>
                    <a:pt x="304800" y="0"/>
                  </a:lnTo>
                  <a:lnTo>
                    <a:pt x="304800" y="228600"/>
                  </a:lnTo>
                  <a:lnTo>
                    <a:pt x="0" y="228600"/>
                  </a:lnTo>
                  <a:lnTo>
                    <a:pt x="0" y="0"/>
                  </a:lnTo>
                  <a:close/>
                </a:path>
              </a:pathLst>
            </a:custGeom>
            <a:ln w="25400">
              <a:solidFill>
                <a:srgbClr val="385D8A"/>
              </a:solidFill>
            </a:ln>
          </p:spPr>
          <p:txBody>
            <a:bodyPr wrap="square" lIns="0" tIns="0" rIns="0" bIns="0" rtlCol="0"/>
            <a:lstStyle/>
            <a:p>
              <a:endParaRPr/>
            </a:p>
          </p:txBody>
        </p:sp>
        <p:sp>
          <p:nvSpPr>
            <p:cNvPr id="16" name="object 16"/>
            <p:cNvSpPr/>
            <p:nvPr/>
          </p:nvSpPr>
          <p:spPr>
            <a:xfrm>
              <a:off x="2552700" y="3736733"/>
              <a:ext cx="304800" cy="228600"/>
            </a:xfrm>
            <a:custGeom>
              <a:avLst/>
              <a:gdLst/>
              <a:ahLst/>
              <a:cxnLst/>
              <a:rect l="l" t="t" r="r" b="b"/>
              <a:pathLst>
                <a:path w="304800" h="228600">
                  <a:moveTo>
                    <a:pt x="304800" y="0"/>
                  </a:moveTo>
                  <a:lnTo>
                    <a:pt x="0" y="0"/>
                  </a:lnTo>
                  <a:lnTo>
                    <a:pt x="0" y="228600"/>
                  </a:lnTo>
                  <a:lnTo>
                    <a:pt x="304800" y="228600"/>
                  </a:lnTo>
                  <a:lnTo>
                    <a:pt x="304800" y="0"/>
                  </a:lnTo>
                  <a:close/>
                </a:path>
              </a:pathLst>
            </a:custGeom>
            <a:solidFill>
              <a:srgbClr val="4F81BD"/>
            </a:solidFill>
          </p:spPr>
          <p:txBody>
            <a:bodyPr wrap="square" lIns="0" tIns="0" rIns="0" bIns="0" rtlCol="0"/>
            <a:lstStyle/>
            <a:p>
              <a:endParaRPr/>
            </a:p>
          </p:txBody>
        </p:sp>
        <p:sp>
          <p:nvSpPr>
            <p:cNvPr id="17" name="object 17"/>
            <p:cNvSpPr/>
            <p:nvPr/>
          </p:nvSpPr>
          <p:spPr>
            <a:xfrm>
              <a:off x="2552700" y="3736733"/>
              <a:ext cx="304800" cy="228600"/>
            </a:xfrm>
            <a:custGeom>
              <a:avLst/>
              <a:gdLst/>
              <a:ahLst/>
              <a:cxnLst/>
              <a:rect l="l" t="t" r="r" b="b"/>
              <a:pathLst>
                <a:path w="304800" h="228600">
                  <a:moveTo>
                    <a:pt x="0" y="0"/>
                  </a:moveTo>
                  <a:lnTo>
                    <a:pt x="304800" y="0"/>
                  </a:lnTo>
                  <a:lnTo>
                    <a:pt x="304800" y="228600"/>
                  </a:lnTo>
                  <a:lnTo>
                    <a:pt x="0" y="228600"/>
                  </a:lnTo>
                  <a:lnTo>
                    <a:pt x="0" y="0"/>
                  </a:lnTo>
                  <a:close/>
                </a:path>
              </a:pathLst>
            </a:custGeom>
            <a:ln w="25400">
              <a:solidFill>
                <a:srgbClr val="385D8A"/>
              </a:solidFill>
            </a:ln>
          </p:spPr>
          <p:txBody>
            <a:bodyPr wrap="square" lIns="0" tIns="0" rIns="0" bIns="0" rtlCol="0"/>
            <a:lstStyle/>
            <a:p>
              <a:endParaRPr/>
            </a:p>
          </p:txBody>
        </p:sp>
        <p:sp>
          <p:nvSpPr>
            <p:cNvPr id="18" name="object 18"/>
            <p:cNvSpPr/>
            <p:nvPr/>
          </p:nvSpPr>
          <p:spPr>
            <a:xfrm>
              <a:off x="1828800" y="3736733"/>
              <a:ext cx="304800" cy="228600"/>
            </a:xfrm>
            <a:custGeom>
              <a:avLst/>
              <a:gdLst/>
              <a:ahLst/>
              <a:cxnLst/>
              <a:rect l="l" t="t" r="r" b="b"/>
              <a:pathLst>
                <a:path w="304800" h="228600">
                  <a:moveTo>
                    <a:pt x="304800" y="0"/>
                  </a:moveTo>
                  <a:lnTo>
                    <a:pt x="0" y="0"/>
                  </a:lnTo>
                  <a:lnTo>
                    <a:pt x="0" y="228600"/>
                  </a:lnTo>
                  <a:lnTo>
                    <a:pt x="304800" y="228600"/>
                  </a:lnTo>
                  <a:lnTo>
                    <a:pt x="304800" y="0"/>
                  </a:lnTo>
                  <a:close/>
                </a:path>
              </a:pathLst>
            </a:custGeom>
            <a:solidFill>
              <a:srgbClr val="4F81BD"/>
            </a:solidFill>
          </p:spPr>
          <p:txBody>
            <a:bodyPr wrap="square" lIns="0" tIns="0" rIns="0" bIns="0" rtlCol="0"/>
            <a:lstStyle/>
            <a:p>
              <a:endParaRPr/>
            </a:p>
          </p:txBody>
        </p:sp>
        <p:sp>
          <p:nvSpPr>
            <p:cNvPr id="19" name="object 19"/>
            <p:cNvSpPr/>
            <p:nvPr/>
          </p:nvSpPr>
          <p:spPr>
            <a:xfrm>
              <a:off x="1828800" y="3736733"/>
              <a:ext cx="304800" cy="228600"/>
            </a:xfrm>
            <a:custGeom>
              <a:avLst/>
              <a:gdLst/>
              <a:ahLst/>
              <a:cxnLst/>
              <a:rect l="l" t="t" r="r" b="b"/>
              <a:pathLst>
                <a:path w="304800" h="228600">
                  <a:moveTo>
                    <a:pt x="0" y="0"/>
                  </a:moveTo>
                  <a:lnTo>
                    <a:pt x="304800" y="0"/>
                  </a:lnTo>
                  <a:lnTo>
                    <a:pt x="304800" y="228600"/>
                  </a:lnTo>
                  <a:lnTo>
                    <a:pt x="0" y="228600"/>
                  </a:lnTo>
                  <a:lnTo>
                    <a:pt x="0" y="0"/>
                  </a:lnTo>
                  <a:close/>
                </a:path>
              </a:pathLst>
            </a:custGeom>
            <a:ln w="25400">
              <a:solidFill>
                <a:srgbClr val="385D8A"/>
              </a:solidFill>
            </a:ln>
          </p:spPr>
          <p:txBody>
            <a:bodyPr wrap="square" lIns="0" tIns="0" rIns="0" bIns="0" rtlCol="0"/>
            <a:lstStyle/>
            <a:p>
              <a:endParaRPr/>
            </a:p>
          </p:txBody>
        </p:sp>
        <p:pic>
          <p:nvPicPr>
            <p:cNvPr id="20" name="object 20"/>
            <p:cNvPicPr/>
            <p:nvPr/>
          </p:nvPicPr>
          <p:blipFill>
            <a:blip r:embed="rId2" cstate="print"/>
            <a:stretch>
              <a:fillRect/>
            </a:stretch>
          </p:blipFill>
          <p:spPr>
            <a:xfrm>
              <a:off x="1622668" y="2941515"/>
              <a:ext cx="254000" cy="177800"/>
            </a:xfrm>
            <a:prstGeom prst="rect">
              <a:avLst/>
            </a:prstGeom>
          </p:spPr>
        </p:pic>
        <p:pic>
          <p:nvPicPr>
            <p:cNvPr id="21" name="object 21"/>
            <p:cNvPicPr/>
            <p:nvPr/>
          </p:nvPicPr>
          <p:blipFill>
            <a:blip r:embed="rId2" cstate="print"/>
            <a:stretch>
              <a:fillRect/>
            </a:stretch>
          </p:blipFill>
          <p:spPr>
            <a:xfrm>
              <a:off x="1736968" y="3161323"/>
              <a:ext cx="254000" cy="177800"/>
            </a:xfrm>
            <a:prstGeom prst="rect">
              <a:avLst/>
            </a:prstGeom>
          </p:spPr>
        </p:pic>
        <p:sp>
          <p:nvSpPr>
            <p:cNvPr id="22" name="object 22"/>
            <p:cNvSpPr/>
            <p:nvPr/>
          </p:nvSpPr>
          <p:spPr>
            <a:xfrm>
              <a:off x="1406768" y="3259015"/>
              <a:ext cx="228600" cy="152400"/>
            </a:xfrm>
            <a:custGeom>
              <a:avLst/>
              <a:gdLst/>
              <a:ahLst/>
              <a:cxnLst/>
              <a:rect l="l" t="t" r="r" b="b"/>
              <a:pathLst>
                <a:path w="228600" h="152400">
                  <a:moveTo>
                    <a:pt x="114300" y="0"/>
                  </a:moveTo>
                  <a:lnTo>
                    <a:pt x="0" y="152400"/>
                  </a:lnTo>
                  <a:lnTo>
                    <a:pt x="228600" y="152400"/>
                  </a:lnTo>
                  <a:lnTo>
                    <a:pt x="114300" y="0"/>
                  </a:lnTo>
                  <a:close/>
                </a:path>
              </a:pathLst>
            </a:custGeom>
            <a:solidFill>
              <a:srgbClr val="C00000"/>
            </a:solidFill>
          </p:spPr>
          <p:txBody>
            <a:bodyPr wrap="square" lIns="0" tIns="0" rIns="0" bIns="0" rtlCol="0"/>
            <a:lstStyle/>
            <a:p>
              <a:endParaRPr/>
            </a:p>
          </p:txBody>
        </p:sp>
        <p:sp>
          <p:nvSpPr>
            <p:cNvPr id="23" name="object 23"/>
            <p:cNvSpPr/>
            <p:nvPr/>
          </p:nvSpPr>
          <p:spPr>
            <a:xfrm>
              <a:off x="1406768" y="3259015"/>
              <a:ext cx="228600" cy="152400"/>
            </a:xfrm>
            <a:custGeom>
              <a:avLst/>
              <a:gdLst/>
              <a:ahLst/>
              <a:cxnLst/>
              <a:rect l="l" t="t" r="r" b="b"/>
              <a:pathLst>
                <a:path w="228600" h="152400">
                  <a:moveTo>
                    <a:pt x="0" y="152400"/>
                  </a:moveTo>
                  <a:lnTo>
                    <a:pt x="114300" y="0"/>
                  </a:lnTo>
                  <a:lnTo>
                    <a:pt x="228600" y="152400"/>
                  </a:lnTo>
                  <a:lnTo>
                    <a:pt x="0" y="152400"/>
                  </a:lnTo>
                  <a:close/>
                </a:path>
              </a:pathLst>
            </a:custGeom>
            <a:ln w="25400">
              <a:solidFill>
                <a:srgbClr val="C00000"/>
              </a:solidFill>
            </a:ln>
          </p:spPr>
          <p:txBody>
            <a:bodyPr wrap="square" lIns="0" tIns="0" rIns="0" bIns="0" rtlCol="0"/>
            <a:lstStyle/>
            <a:p>
              <a:endParaRPr/>
            </a:p>
          </p:txBody>
        </p:sp>
      </p:grpSp>
      <p:grpSp>
        <p:nvGrpSpPr>
          <p:cNvPr id="24" name="object 24"/>
          <p:cNvGrpSpPr/>
          <p:nvPr/>
        </p:nvGrpSpPr>
        <p:grpSpPr>
          <a:xfrm>
            <a:off x="6692900" y="2197100"/>
            <a:ext cx="2997200" cy="2235200"/>
            <a:chOff x="5168900" y="2197100"/>
            <a:chExt cx="2997200" cy="2235200"/>
          </a:xfrm>
        </p:grpSpPr>
        <p:sp>
          <p:nvSpPr>
            <p:cNvPr id="25" name="object 25"/>
            <p:cNvSpPr/>
            <p:nvPr/>
          </p:nvSpPr>
          <p:spPr>
            <a:xfrm>
              <a:off x="5181600" y="2209800"/>
              <a:ext cx="2971800" cy="2209800"/>
            </a:xfrm>
            <a:custGeom>
              <a:avLst/>
              <a:gdLst/>
              <a:ahLst/>
              <a:cxnLst/>
              <a:rect l="l" t="t" r="r" b="b"/>
              <a:pathLst>
                <a:path w="2971800" h="2209800">
                  <a:moveTo>
                    <a:pt x="0" y="1104900"/>
                  </a:moveTo>
                  <a:lnTo>
                    <a:pt x="1024" y="1063477"/>
                  </a:lnTo>
                  <a:lnTo>
                    <a:pt x="4075" y="1022439"/>
                  </a:lnTo>
                  <a:lnTo>
                    <a:pt x="9116" y="981813"/>
                  </a:lnTo>
                  <a:lnTo>
                    <a:pt x="16111" y="941625"/>
                  </a:lnTo>
                  <a:lnTo>
                    <a:pt x="25023" y="901902"/>
                  </a:lnTo>
                  <a:lnTo>
                    <a:pt x="35818" y="862670"/>
                  </a:lnTo>
                  <a:lnTo>
                    <a:pt x="48460" y="823957"/>
                  </a:lnTo>
                  <a:lnTo>
                    <a:pt x="62911" y="785789"/>
                  </a:lnTo>
                  <a:lnTo>
                    <a:pt x="79138" y="748192"/>
                  </a:lnTo>
                  <a:lnTo>
                    <a:pt x="97102" y="711194"/>
                  </a:lnTo>
                  <a:lnTo>
                    <a:pt x="116769" y="674821"/>
                  </a:lnTo>
                  <a:lnTo>
                    <a:pt x="138103" y="639100"/>
                  </a:lnTo>
                  <a:lnTo>
                    <a:pt x="161068" y="604058"/>
                  </a:lnTo>
                  <a:lnTo>
                    <a:pt x="185628" y="569721"/>
                  </a:lnTo>
                  <a:lnTo>
                    <a:pt x="211747" y="536115"/>
                  </a:lnTo>
                  <a:lnTo>
                    <a:pt x="239388" y="503269"/>
                  </a:lnTo>
                  <a:lnTo>
                    <a:pt x="268517" y="471207"/>
                  </a:lnTo>
                  <a:lnTo>
                    <a:pt x="299097" y="439958"/>
                  </a:lnTo>
                  <a:lnTo>
                    <a:pt x="331092" y="409548"/>
                  </a:lnTo>
                  <a:lnTo>
                    <a:pt x="364467" y="380003"/>
                  </a:lnTo>
                  <a:lnTo>
                    <a:pt x="399185" y="351350"/>
                  </a:lnTo>
                  <a:lnTo>
                    <a:pt x="435211" y="323616"/>
                  </a:lnTo>
                  <a:lnTo>
                    <a:pt x="472508" y="296828"/>
                  </a:lnTo>
                  <a:lnTo>
                    <a:pt x="511042" y="271012"/>
                  </a:lnTo>
                  <a:lnTo>
                    <a:pt x="550775" y="246195"/>
                  </a:lnTo>
                  <a:lnTo>
                    <a:pt x="591671" y="222404"/>
                  </a:lnTo>
                  <a:lnTo>
                    <a:pt x="633696" y="199665"/>
                  </a:lnTo>
                  <a:lnTo>
                    <a:pt x="676813" y="178005"/>
                  </a:lnTo>
                  <a:lnTo>
                    <a:pt x="720986" y="157451"/>
                  </a:lnTo>
                  <a:lnTo>
                    <a:pt x="766180" y="138030"/>
                  </a:lnTo>
                  <a:lnTo>
                    <a:pt x="812357" y="119767"/>
                  </a:lnTo>
                  <a:lnTo>
                    <a:pt x="859483" y="102691"/>
                  </a:lnTo>
                  <a:lnTo>
                    <a:pt x="907522" y="86828"/>
                  </a:lnTo>
                  <a:lnTo>
                    <a:pt x="956437" y="72203"/>
                  </a:lnTo>
                  <a:lnTo>
                    <a:pt x="1006193" y="58845"/>
                  </a:lnTo>
                  <a:lnTo>
                    <a:pt x="1056753" y="46780"/>
                  </a:lnTo>
                  <a:lnTo>
                    <a:pt x="1108083" y="36034"/>
                  </a:lnTo>
                  <a:lnTo>
                    <a:pt x="1160145" y="26634"/>
                  </a:lnTo>
                  <a:lnTo>
                    <a:pt x="1212905" y="18607"/>
                  </a:lnTo>
                  <a:lnTo>
                    <a:pt x="1266325" y="11979"/>
                  </a:lnTo>
                  <a:lnTo>
                    <a:pt x="1320371" y="6778"/>
                  </a:lnTo>
                  <a:lnTo>
                    <a:pt x="1375006" y="3030"/>
                  </a:lnTo>
                  <a:lnTo>
                    <a:pt x="1430194" y="762"/>
                  </a:lnTo>
                  <a:lnTo>
                    <a:pt x="1485900" y="0"/>
                  </a:lnTo>
                  <a:lnTo>
                    <a:pt x="1541605" y="762"/>
                  </a:lnTo>
                  <a:lnTo>
                    <a:pt x="1596793" y="3030"/>
                  </a:lnTo>
                  <a:lnTo>
                    <a:pt x="1651428" y="6778"/>
                  </a:lnTo>
                  <a:lnTo>
                    <a:pt x="1705474" y="11979"/>
                  </a:lnTo>
                  <a:lnTo>
                    <a:pt x="1758894" y="18607"/>
                  </a:lnTo>
                  <a:lnTo>
                    <a:pt x="1811654" y="26634"/>
                  </a:lnTo>
                  <a:lnTo>
                    <a:pt x="1863716" y="36034"/>
                  </a:lnTo>
                  <a:lnTo>
                    <a:pt x="1915046" y="46780"/>
                  </a:lnTo>
                  <a:lnTo>
                    <a:pt x="1965606" y="58845"/>
                  </a:lnTo>
                  <a:lnTo>
                    <a:pt x="2015362" y="72203"/>
                  </a:lnTo>
                  <a:lnTo>
                    <a:pt x="2064277" y="86828"/>
                  </a:lnTo>
                  <a:lnTo>
                    <a:pt x="2112316" y="102691"/>
                  </a:lnTo>
                  <a:lnTo>
                    <a:pt x="2159442" y="119767"/>
                  </a:lnTo>
                  <a:lnTo>
                    <a:pt x="2205619" y="138030"/>
                  </a:lnTo>
                  <a:lnTo>
                    <a:pt x="2250813" y="157451"/>
                  </a:lnTo>
                  <a:lnTo>
                    <a:pt x="2294986" y="178005"/>
                  </a:lnTo>
                  <a:lnTo>
                    <a:pt x="2338103" y="199665"/>
                  </a:lnTo>
                  <a:lnTo>
                    <a:pt x="2380128" y="222404"/>
                  </a:lnTo>
                  <a:lnTo>
                    <a:pt x="2421024" y="246195"/>
                  </a:lnTo>
                  <a:lnTo>
                    <a:pt x="2460757" y="271012"/>
                  </a:lnTo>
                  <a:lnTo>
                    <a:pt x="2499291" y="296828"/>
                  </a:lnTo>
                  <a:lnTo>
                    <a:pt x="2536588" y="323616"/>
                  </a:lnTo>
                  <a:lnTo>
                    <a:pt x="2572614" y="351350"/>
                  </a:lnTo>
                  <a:lnTo>
                    <a:pt x="2607332" y="380003"/>
                  </a:lnTo>
                  <a:lnTo>
                    <a:pt x="2640707" y="409548"/>
                  </a:lnTo>
                  <a:lnTo>
                    <a:pt x="2672702" y="439958"/>
                  </a:lnTo>
                  <a:lnTo>
                    <a:pt x="2703282" y="471207"/>
                  </a:lnTo>
                  <a:lnTo>
                    <a:pt x="2732411" y="503269"/>
                  </a:lnTo>
                  <a:lnTo>
                    <a:pt x="2760052" y="536115"/>
                  </a:lnTo>
                  <a:lnTo>
                    <a:pt x="2786171" y="569721"/>
                  </a:lnTo>
                  <a:lnTo>
                    <a:pt x="2810731" y="604058"/>
                  </a:lnTo>
                  <a:lnTo>
                    <a:pt x="2833696" y="639100"/>
                  </a:lnTo>
                  <a:lnTo>
                    <a:pt x="2855030" y="674821"/>
                  </a:lnTo>
                  <a:lnTo>
                    <a:pt x="2874697" y="711194"/>
                  </a:lnTo>
                  <a:lnTo>
                    <a:pt x="2892661" y="748192"/>
                  </a:lnTo>
                  <a:lnTo>
                    <a:pt x="2908888" y="785789"/>
                  </a:lnTo>
                  <a:lnTo>
                    <a:pt x="2923339" y="823957"/>
                  </a:lnTo>
                  <a:lnTo>
                    <a:pt x="2935981" y="862670"/>
                  </a:lnTo>
                  <a:lnTo>
                    <a:pt x="2946776" y="901902"/>
                  </a:lnTo>
                  <a:lnTo>
                    <a:pt x="2955688" y="941625"/>
                  </a:lnTo>
                  <a:lnTo>
                    <a:pt x="2962683" y="981813"/>
                  </a:lnTo>
                  <a:lnTo>
                    <a:pt x="2967724" y="1022439"/>
                  </a:lnTo>
                  <a:lnTo>
                    <a:pt x="2970775" y="1063477"/>
                  </a:lnTo>
                  <a:lnTo>
                    <a:pt x="2971800" y="1104900"/>
                  </a:lnTo>
                  <a:lnTo>
                    <a:pt x="2970775" y="1146322"/>
                  </a:lnTo>
                  <a:lnTo>
                    <a:pt x="2967724" y="1187360"/>
                  </a:lnTo>
                  <a:lnTo>
                    <a:pt x="2962683" y="1227986"/>
                  </a:lnTo>
                  <a:lnTo>
                    <a:pt x="2955688" y="1268174"/>
                  </a:lnTo>
                  <a:lnTo>
                    <a:pt x="2946776" y="1307897"/>
                  </a:lnTo>
                  <a:lnTo>
                    <a:pt x="2935981" y="1347129"/>
                  </a:lnTo>
                  <a:lnTo>
                    <a:pt x="2923339" y="1385842"/>
                  </a:lnTo>
                  <a:lnTo>
                    <a:pt x="2908888" y="1424010"/>
                  </a:lnTo>
                  <a:lnTo>
                    <a:pt x="2892661" y="1461607"/>
                  </a:lnTo>
                  <a:lnTo>
                    <a:pt x="2874697" y="1498605"/>
                  </a:lnTo>
                  <a:lnTo>
                    <a:pt x="2855030" y="1534978"/>
                  </a:lnTo>
                  <a:lnTo>
                    <a:pt x="2833696" y="1570699"/>
                  </a:lnTo>
                  <a:lnTo>
                    <a:pt x="2810731" y="1605741"/>
                  </a:lnTo>
                  <a:lnTo>
                    <a:pt x="2786171" y="1640078"/>
                  </a:lnTo>
                  <a:lnTo>
                    <a:pt x="2760052" y="1673684"/>
                  </a:lnTo>
                  <a:lnTo>
                    <a:pt x="2732411" y="1706530"/>
                  </a:lnTo>
                  <a:lnTo>
                    <a:pt x="2703282" y="1738592"/>
                  </a:lnTo>
                  <a:lnTo>
                    <a:pt x="2672702" y="1769841"/>
                  </a:lnTo>
                  <a:lnTo>
                    <a:pt x="2640707" y="1800251"/>
                  </a:lnTo>
                  <a:lnTo>
                    <a:pt x="2607332" y="1829796"/>
                  </a:lnTo>
                  <a:lnTo>
                    <a:pt x="2572614" y="1858449"/>
                  </a:lnTo>
                  <a:lnTo>
                    <a:pt x="2536588" y="1886183"/>
                  </a:lnTo>
                  <a:lnTo>
                    <a:pt x="2499291" y="1912971"/>
                  </a:lnTo>
                  <a:lnTo>
                    <a:pt x="2460757" y="1938787"/>
                  </a:lnTo>
                  <a:lnTo>
                    <a:pt x="2421024" y="1963604"/>
                  </a:lnTo>
                  <a:lnTo>
                    <a:pt x="2380128" y="1987395"/>
                  </a:lnTo>
                  <a:lnTo>
                    <a:pt x="2338103" y="2010134"/>
                  </a:lnTo>
                  <a:lnTo>
                    <a:pt x="2294986" y="2031794"/>
                  </a:lnTo>
                  <a:lnTo>
                    <a:pt x="2250813" y="2052348"/>
                  </a:lnTo>
                  <a:lnTo>
                    <a:pt x="2205619" y="2071769"/>
                  </a:lnTo>
                  <a:lnTo>
                    <a:pt x="2159442" y="2090032"/>
                  </a:lnTo>
                  <a:lnTo>
                    <a:pt x="2112316" y="2107108"/>
                  </a:lnTo>
                  <a:lnTo>
                    <a:pt x="2064277" y="2122971"/>
                  </a:lnTo>
                  <a:lnTo>
                    <a:pt x="2015362" y="2137596"/>
                  </a:lnTo>
                  <a:lnTo>
                    <a:pt x="1965606" y="2150954"/>
                  </a:lnTo>
                  <a:lnTo>
                    <a:pt x="1915046" y="2163019"/>
                  </a:lnTo>
                  <a:lnTo>
                    <a:pt x="1863716" y="2173765"/>
                  </a:lnTo>
                  <a:lnTo>
                    <a:pt x="1811654" y="2183165"/>
                  </a:lnTo>
                  <a:lnTo>
                    <a:pt x="1758894" y="2191192"/>
                  </a:lnTo>
                  <a:lnTo>
                    <a:pt x="1705474" y="2197820"/>
                  </a:lnTo>
                  <a:lnTo>
                    <a:pt x="1651428" y="2203021"/>
                  </a:lnTo>
                  <a:lnTo>
                    <a:pt x="1596793" y="2206769"/>
                  </a:lnTo>
                  <a:lnTo>
                    <a:pt x="1541605" y="2209037"/>
                  </a:lnTo>
                  <a:lnTo>
                    <a:pt x="1485900" y="2209800"/>
                  </a:lnTo>
                  <a:lnTo>
                    <a:pt x="1430194" y="2209037"/>
                  </a:lnTo>
                  <a:lnTo>
                    <a:pt x="1375006" y="2206769"/>
                  </a:lnTo>
                  <a:lnTo>
                    <a:pt x="1320371" y="2203021"/>
                  </a:lnTo>
                  <a:lnTo>
                    <a:pt x="1266325" y="2197820"/>
                  </a:lnTo>
                  <a:lnTo>
                    <a:pt x="1212905" y="2191192"/>
                  </a:lnTo>
                  <a:lnTo>
                    <a:pt x="1160145" y="2183165"/>
                  </a:lnTo>
                  <a:lnTo>
                    <a:pt x="1108083" y="2173765"/>
                  </a:lnTo>
                  <a:lnTo>
                    <a:pt x="1056753" y="2163019"/>
                  </a:lnTo>
                  <a:lnTo>
                    <a:pt x="1006193" y="2150954"/>
                  </a:lnTo>
                  <a:lnTo>
                    <a:pt x="956437" y="2137596"/>
                  </a:lnTo>
                  <a:lnTo>
                    <a:pt x="907522" y="2122971"/>
                  </a:lnTo>
                  <a:lnTo>
                    <a:pt x="859483" y="2107108"/>
                  </a:lnTo>
                  <a:lnTo>
                    <a:pt x="812357" y="2090032"/>
                  </a:lnTo>
                  <a:lnTo>
                    <a:pt x="766180" y="2071769"/>
                  </a:lnTo>
                  <a:lnTo>
                    <a:pt x="720986" y="2052348"/>
                  </a:lnTo>
                  <a:lnTo>
                    <a:pt x="676813" y="2031794"/>
                  </a:lnTo>
                  <a:lnTo>
                    <a:pt x="633696" y="2010134"/>
                  </a:lnTo>
                  <a:lnTo>
                    <a:pt x="591671" y="1987395"/>
                  </a:lnTo>
                  <a:lnTo>
                    <a:pt x="550775" y="1963604"/>
                  </a:lnTo>
                  <a:lnTo>
                    <a:pt x="511042" y="1938787"/>
                  </a:lnTo>
                  <a:lnTo>
                    <a:pt x="472508" y="1912971"/>
                  </a:lnTo>
                  <a:lnTo>
                    <a:pt x="435211" y="1886183"/>
                  </a:lnTo>
                  <a:lnTo>
                    <a:pt x="399185" y="1858449"/>
                  </a:lnTo>
                  <a:lnTo>
                    <a:pt x="364467" y="1829796"/>
                  </a:lnTo>
                  <a:lnTo>
                    <a:pt x="331092" y="1800251"/>
                  </a:lnTo>
                  <a:lnTo>
                    <a:pt x="299097" y="1769841"/>
                  </a:lnTo>
                  <a:lnTo>
                    <a:pt x="268517" y="1738592"/>
                  </a:lnTo>
                  <a:lnTo>
                    <a:pt x="239388" y="1706530"/>
                  </a:lnTo>
                  <a:lnTo>
                    <a:pt x="211747" y="1673684"/>
                  </a:lnTo>
                  <a:lnTo>
                    <a:pt x="185628" y="1640078"/>
                  </a:lnTo>
                  <a:lnTo>
                    <a:pt x="161068" y="1605741"/>
                  </a:lnTo>
                  <a:lnTo>
                    <a:pt x="138103" y="1570699"/>
                  </a:lnTo>
                  <a:lnTo>
                    <a:pt x="116769" y="1534978"/>
                  </a:lnTo>
                  <a:lnTo>
                    <a:pt x="97102" y="1498605"/>
                  </a:lnTo>
                  <a:lnTo>
                    <a:pt x="79138" y="1461607"/>
                  </a:lnTo>
                  <a:lnTo>
                    <a:pt x="62911" y="1424010"/>
                  </a:lnTo>
                  <a:lnTo>
                    <a:pt x="48460" y="1385842"/>
                  </a:lnTo>
                  <a:lnTo>
                    <a:pt x="35818" y="1347129"/>
                  </a:lnTo>
                  <a:lnTo>
                    <a:pt x="25023" y="1307897"/>
                  </a:lnTo>
                  <a:lnTo>
                    <a:pt x="16111" y="1268174"/>
                  </a:lnTo>
                  <a:lnTo>
                    <a:pt x="9116" y="1227986"/>
                  </a:lnTo>
                  <a:lnTo>
                    <a:pt x="4075" y="1187360"/>
                  </a:lnTo>
                  <a:lnTo>
                    <a:pt x="1024" y="1146322"/>
                  </a:lnTo>
                  <a:lnTo>
                    <a:pt x="0" y="1104900"/>
                  </a:lnTo>
                  <a:close/>
                </a:path>
              </a:pathLst>
            </a:custGeom>
            <a:ln w="25400">
              <a:solidFill>
                <a:srgbClr val="FF0000"/>
              </a:solidFill>
            </a:ln>
          </p:spPr>
          <p:txBody>
            <a:bodyPr wrap="square" lIns="0" tIns="0" rIns="0" bIns="0" rtlCol="0"/>
            <a:lstStyle/>
            <a:p>
              <a:endParaRPr/>
            </a:p>
          </p:txBody>
        </p:sp>
        <p:sp>
          <p:nvSpPr>
            <p:cNvPr id="26" name="object 26"/>
            <p:cNvSpPr/>
            <p:nvPr/>
          </p:nvSpPr>
          <p:spPr>
            <a:xfrm>
              <a:off x="6096000" y="2693381"/>
              <a:ext cx="304800" cy="228600"/>
            </a:xfrm>
            <a:custGeom>
              <a:avLst/>
              <a:gdLst/>
              <a:ahLst/>
              <a:cxnLst/>
              <a:rect l="l" t="t" r="r" b="b"/>
              <a:pathLst>
                <a:path w="304800" h="228600">
                  <a:moveTo>
                    <a:pt x="152400" y="0"/>
                  </a:moveTo>
                  <a:lnTo>
                    <a:pt x="116420" y="87312"/>
                  </a:lnTo>
                  <a:lnTo>
                    <a:pt x="0" y="87312"/>
                  </a:lnTo>
                  <a:lnTo>
                    <a:pt x="94183" y="141274"/>
                  </a:lnTo>
                  <a:lnTo>
                    <a:pt x="58216" y="228600"/>
                  </a:lnTo>
                  <a:lnTo>
                    <a:pt x="152400" y="174625"/>
                  </a:lnTo>
                  <a:lnTo>
                    <a:pt x="246583" y="228600"/>
                  </a:lnTo>
                  <a:lnTo>
                    <a:pt x="210616" y="141274"/>
                  </a:lnTo>
                  <a:lnTo>
                    <a:pt x="304800" y="87312"/>
                  </a:lnTo>
                  <a:lnTo>
                    <a:pt x="188379" y="87312"/>
                  </a:lnTo>
                  <a:lnTo>
                    <a:pt x="152400" y="0"/>
                  </a:lnTo>
                  <a:close/>
                </a:path>
              </a:pathLst>
            </a:custGeom>
            <a:solidFill>
              <a:srgbClr val="00B050"/>
            </a:solidFill>
          </p:spPr>
          <p:txBody>
            <a:bodyPr wrap="square" lIns="0" tIns="0" rIns="0" bIns="0" rtlCol="0"/>
            <a:lstStyle/>
            <a:p>
              <a:endParaRPr/>
            </a:p>
          </p:txBody>
        </p:sp>
        <p:sp>
          <p:nvSpPr>
            <p:cNvPr id="27" name="object 27"/>
            <p:cNvSpPr/>
            <p:nvPr/>
          </p:nvSpPr>
          <p:spPr>
            <a:xfrm>
              <a:off x="6096000" y="2693381"/>
              <a:ext cx="304800" cy="228600"/>
            </a:xfrm>
            <a:custGeom>
              <a:avLst/>
              <a:gdLst/>
              <a:ahLst/>
              <a:cxnLst/>
              <a:rect l="l" t="t" r="r" b="b"/>
              <a:pathLst>
                <a:path w="304800" h="228600">
                  <a:moveTo>
                    <a:pt x="0" y="87312"/>
                  </a:moveTo>
                  <a:lnTo>
                    <a:pt x="116420" y="87312"/>
                  </a:lnTo>
                  <a:lnTo>
                    <a:pt x="152400" y="0"/>
                  </a:lnTo>
                  <a:lnTo>
                    <a:pt x="188379" y="87312"/>
                  </a:lnTo>
                  <a:lnTo>
                    <a:pt x="304800" y="87312"/>
                  </a:lnTo>
                  <a:lnTo>
                    <a:pt x="210616" y="141274"/>
                  </a:lnTo>
                  <a:lnTo>
                    <a:pt x="246583" y="228600"/>
                  </a:lnTo>
                  <a:lnTo>
                    <a:pt x="152400" y="174625"/>
                  </a:lnTo>
                  <a:lnTo>
                    <a:pt x="58216" y="228600"/>
                  </a:lnTo>
                  <a:lnTo>
                    <a:pt x="94183" y="141274"/>
                  </a:lnTo>
                  <a:lnTo>
                    <a:pt x="0" y="87312"/>
                  </a:lnTo>
                  <a:close/>
                </a:path>
              </a:pathLst>
            </a:custGeom>
            <a:ln w="25400">
              <a:solidFill>
                <a:srgbClr val="385D8A"/>
              </a:solidFill>
            </a:ln>
          </p:spPr>
          <p:txBody>
            <a:bodyPr wrap="square" lIns="0" tIns="0" rIns="0" bIns="0" rtlCol="0"/>
            <a:lstStyle/>
            <a:p>
              <a:endParaRPr/>
            </a:p>
          </p:txBody>
        </p:sp>
        <p:sp>
          <p:nvSpPr>
            <p:cNvPr id="28" name="object 28"/>
            <p:cNvSpPr/>
            <p:nvPr/>
          </p:nvSpPr>
          <p:spPr>
            <a:xfrm>
              <a:off x="6324600" y="3379177"/>
              <a:ext cx="304800" cy="228600"/>
            </a:xfrm>
            <a:custGeom>
              <a:avLst/>
              <a:gdLst/>
              <a:ahLst/>
              <a:cxnLst/>
              <a:rect l="l" t="t" r="r" b="b"/>
              <a:pathLst>
                <a:path w="304800" h="228600">
                  <a:moveTo>
                    <a:pt x="304800" y="0"/>
                  </a:moveTo>
                  <a:lnTo>
                    <a:pt x="0" y="0"/>
                  </a:lnTo>
                  <a:lnTo>
                    <a:pt x="0" y="228600"/>
                  </a:lnTo>
                  <a:lnTo>
                    <a:pt x="304800" y="228600"/>
                  </a:lnTo>
                  <a:lnTo>
                    <a:pt x="304800" y="0"/>
                  </a:lnTo>
                  <a:close/>
                </a:path>
              </a:pathLst>
            </a:custGeom>
            <a:solidFill>
              <a:srgbClr val="4F81BD"/>
            </a:solidFill>
          </p:spPr>
          <p:txBody>
            <a:bodyPr wrap="square" lIns="0" tIns="0" rIns="0" bIns="0" rtlCol="0"/>
            <a:lstStyle/>
            <a:p>
              <a:endParaRPr/>
            </a:p>
          </p:txBody>
        </p:sp>
        <p:sp>
          <p:nvSpPr>
            <p:cNvPr id="29" name="object 29"/>
            <p:cNvSpPr/>
            <p:nvPr/>
          </p:nvSpPr>
          <p:spPr>
            <a:xfrm>
              <a:off x="6324600" y="3379177"/>
              <a:ext cx="304800" cy="228600"/>
            </a:xfrm>
            <a:custGeom>
              <a:avLst/>
              <a:gdLst/>
              <a:ahLst/>
              <a:cxnLst/>
              <a:rect l="l" t="t" r="r" b="b"/>
              <a:pathLst>
                <a:path w="304800" h="228600">
                  <a:moveTo>
                    <a:pt x="0" y="0"/>
                  </a:moveTo>
                  <a:lnTo>
                    <a:pt x="304800" y="0"/>
                  </a:lnTo>
                  <a:lnTo>
                    <a:pt x="304800" y="228600"/>
                  </a:lnTo>
                  <a:lnTo>
                    <a:pt x="0" y="228600"/>
                  </a:lnTo>
                  <a:lnTo>
                    <a:pt x="0" y="0"/>
                  </a:lnTo>
                  <a:close/>
                </a:path>
              </a:pathLst>
            </a:custGeom>
            <a:ln w="25400">
              <a:solidFill>
                <a:srgbClr val="385D8A"/>
              </a:solidFill>
            </a:ln>
          </p:spPr>
          <p:txBody>
            <a:bodyPr wrap="square" lIns="0" tIns="0" rIns="0" bIns="0" rtlCol="0"/>
            <a:lstStyle/>
            <a:p>
              <a:endParaRPr/>
            </a:p>
          </p:txBody>
        </p:sp>
        <p:sp>
          <p:nvSpPr>
            <p:cNvPr id="30" name="object 30"/>
            <p:cNvSpPr/>
            <p:nvPr/>
          </p:nvSpPr>
          <p:spPr>
            <a:xfrm>
              <a:off x="6667500" y="3660533"/>
              <a:ext cx="304800" cy="228600"/>
            </a:xfrm>
            <a:custGeom>
              <a:avLst/>
              <a:gdLst/>
              <a:ahLst/>
              <a:cxnLst/>
              <a:rect l="l" t="t" r="r" b="b"/>
              <a:pathLst>
                <a:path w="304800" h="228600">
                  <a:moveTo>
                    <a:pt x="304800" y="0"/>
                  </a:moveTo>
                  <a:lnTo>
                    <a:pt x="0" y="0"/>
                  </a:lnTo>
                  <a:lnTo>
                    <a:pt x="0" y="228600"/>
                  </a:lnTo>
                  <a:lnTo>
                    <a:pt x="304800" y="228600"/>
                  </a:lnTo>
                  <a:lnTo>
                    <a:pt x="304800" y="0"/>
                  </a:lnTo>
                  <a:close/>
                </a:path>
              </a:pathLst>
            </a:custGeom>
            <a:solidFill>
              <a:srgbClr val="4F81BD"/>
            </a:solidFill>
          </p:spPr>
          <p:txBody>
            <a:bodyPr wrap="square" lIns="0" tIns="0" rIns="0" bIns="0" rtlCol="0"/>
            <a:lstStyle/>
            <a:p>
              <a:endParaRPr/>
            </a:p>
          </p:txBody>
        </p:sp>
        <p:sp>
          <p:nvSpPr>
            <p:cNvPr id="31" name="object 31"/>
            <p:cNvSpPr/>
            <p:nvPr/>
          </p:nvSpPr>
          <p:spPr>
            <a:xfrm>
              <a:off x="6667500" y="3660533"/>
              <a:ext cx="304800" cy="228600"/>
            </a:xfrm>
            <a:custGeom>
              <a:avLst/>
              <a:gdLst/>
              <a:ahLst/>
              <a:cxnLst/>
              <a:rect l="l" t="t" r="r" b="b"/>
              <a:pathLst>
                <a:path w="304800" h="228600">
                  <a:moveTo>
                    <a:pt x="0" y="0"/>
                  </a:moveTo>
                  <a:lnTo>
                    <a:pt x="304800" y="0"/>
                  </a:lnTo>
                  <a:lnTo>
                    <a:pt x="304800" y="228600"/>
                  </a:lnTo>
                  <a:lnTo>
                    <a:pt x="0" y="228600"/>
                  </a:lnTo>
                  <a:lnTo>
                    <a:pt x="0" y="0"/>
                  </a:lnTo>
                  <a:close/>
                </a:path>
              </a:pathLst>
            </a:custGeom>
            <a:ln w="25400">
              <a:solidFill>
                <a:srgbClr val="385D8A"/>
              </a:solidFill>
            </a:ln>
          </p:spPr>
          <p:txBody>
            <a:bodyPr wrap="square" lIns="0" tIns="0" rIns="0" bIns="0" rtlCol="0"/>
            <a:lstStyle/>
            <a:p>
              <a:endParaRPr/>
            </a:p>
          </p:txBody>
        </p:sp>
        <p:sp>
          <p:nvSpPr>
            <p:cNvPr id="32" name="object 32"/>
            <p:cNvSpPr/>
            <p:nvPr/>
          </p:nvSpPr>
          <p:spPr>
            <a:xfrm>
              <a:off x="5943600" y="3660533"/>
              <a:ext cx="304800" cy="228600"/>
            </a:xfrm>
            <a:custGeom>
              <a:avLst/>
              <a:gdLst/>
              <a:ahLst/>
              <a:cxnLst/>
              <a:rect l="l" t="t" r="r" b="b"/>
              <a:pathLst>
                <a:path w="304800" h="228600">
                  <a:moveTo>
                    <a:pt x="304800" y="0"/>
                  </a:moveTo>
                  <a:lnTo>
                    <a:pt x="0" y="0"/>
                  </a:lnTo>
                  <a:lnTo>
                    <a:pt x="0" y="228600"/>
                  </a:lnTo>
                  <a:lnTo>
                    <a:pt x="304800" y="228600"/>
                  </a:lnTo>
                  <a:lnTo>
                    <a:pt x="304800" y="0"/>
                  </a:lnTo>
                  <a:close/>
                </a:path>
              </a:pathLst>
            </a:custGeom>
            <a:solidFill>
              <a:srgbClr val="4F81BD"/>
            </a:solidFill>
          </p:spPr>
          <p:txBody>
            <a:bodyPr wrap="square" lIns="0" tIns="0" rIns="0" bIns="0" rtlCol="0"/>
            <a:lstStyle/>
            <a:p>
              <a:endParaRPr/>
            </a:p>
          </p:txBody>
        </p:sp>
        <p:sp>
          <p:nvSpPr>
            <p:cNvPr id="33" name="object 33"/>
            <p:cNvSpPr/>
            <p:nvPr/>
          </p:nvSpPr>
          <p:spPr>
            <a:xfrm>
              <a:off x="5943600" y="3660533"/>
              <a:ext cx="304800" cy="228600"/>
            </a:xfrm>
            <a:custGeom>
              <a:avLst/>
              <a:gdLst/>
              <a:ahLst/>
              <a:cxnLst/>
              <a:rect l="l" t="t" r="r" b="b"/>
              <a:pathLst>
                <a:path w="304800" h="228600">
                  <a:moveTo>
                    <a:pt x="0" y="0"/>
                  </a:moveTo>
                  <a:lnTo>
                    <a:pt x="304800" y="0"/>
                  </a:lnTo>
                  <a:lnTo>
                    <a:pt x="304800" y="228600"/>
                  </a:lnTo>
                  <a:lnTo>
                    <a:pt x="0" y="228600"/>
                  </a:lnTo>
                  <a:lnTo>
                    <a:pt x="0" y="0"/>
                  </a:lnTo>
                  <a:close/>
                </a:path>
              </a:pathLst>
            </a:custGeom>
            <a:ln w="25400">
              <a:solidFill>
                <a:srgbClr val="385D8A"/>
              </a:solidFill>
            </a:ln>
          </p:spPr>
          <p:txBody>
            <a:bodyPr wrap="square" lIns="0" tIns="0" rIns="0" bIns="0" rtlCol="0"/>
            <a:lstStyle/>
            <a:p>
              <a:endParaRPr/>
            </a:p>
          </p:txBody>
        </p:sp>
        <p:sp>
          <p:nvSpPr>
            <p:cNvPr id="34" name="object 34"/>
            <p:cNvSpPr/>
            <p:nvPr/>
          </p:nvSpPr>
          <p:spPr>
            <a:xfrm>
              <a:off x="7239000" y="3426066"/>
              <a:ext cx="304800" cy="228600"/>
            </a:xfrm>
            <a:custGeom>
              <a:avLst/>
              <a:gdLst/>
              <a:ahLst/>
              <a:cxnLst/>
              <a:rect l="l" t="t" r="r" b="b"/>
              <a:pathLst>
                <a:path w="304800" h="228600">
                  <a:moveTo>
                    <a:pt x="304800" y="0"/>
                  </a:moveTo>
                  <a:lnTo>
                    <a:pt x="0" y="0"/>
                  </a:lnTo>
                  <a:lnTo>
                    <a:pt x="0" y="228600"/>
                  </a:lnTo>
                  <a:lnTo>
                    <a:pt x="304800" y="228600"/>
                  </a:lnTo>
                  <a:lnTo>
                    <a:pt x="304800" y="0"/>
                  </a:lnTo>
                  <a:close/>
                </a:path>
              </a:pathLst>
            </a:custGeom>
            <a:solidFill>
              <a:srgbClr val="4F81BD"/>
            </a:solidFill>
          </p:spPr>
          <p:txBody>
            <a:bodyPr wrap="square" lIns="0" tIns="0" rIns="0" bIns="0" rtlCol="0"/>
            <a:lstStyle/>
            <a:p>
              <a:endParaRPr/>
            </a:p>
          </p:txBody>
        </p:sp>
        <p:sp>
          <p:nvSpPr>
            <p:cNvPr id="35" name="object 35"/>
            <p:cNvSpPr/>
            <p:nvPr/>
          </p:nvSpPr>
          <p:spPr>
            <a:xfrm>
              <a:off x="7239000" y="3426066"/>
              <a:ext cx="304800" cy="228600"/>
            </a:xfrm>
            <a:custGeom>
              <a:avLst/>
              <a:gdLst/>
              <a:ahLst/>
              <a:cxnLst/>
              <a:rect l="l" t="t" r="r" b="b"/>
              <a:pathLst>
                <a:path w="304800" h="228600">
                  <a:moveTo>
                    <a:pt x="0" y="0"/>
                  </a:moveTo>
                  <a:lnTo>
                    <a:pt x="304800" y="0"/>
                  </a:lnTo>
                  <a:lnTo>
                    <a:pt x="304800" y="228600"/>
                  </a:lnTo>
                  <a:lnTo>
                    <a:pt x="0" y="228600"/>
                  </a:lnTo>
                  <a:lnTo>
                    <a:pt x="0" y="0"/>
                  </a:lnTo>
                  <a:close/>
                </a:path>
              </a:pathLst>
            </a:custGeom>
            <a:ln w="25400">
              <a:solidFill>
                <a:srgbClr val="385D8A"/>
              </a:solidFill>
            </a:ln>
          </p:spPr>
          <p:txBody>
            <a:bodyPr wrap="square" lIns="0" tIns="0" rIns="0" bIns="0" rtlCol="0"/>
            <a:lstStyle/>
            <a:p>
              <a:endParaRPr/>
            </a:p>
          </p:txBody>
        </p:sp>
        <p:pic>
          <p:nvPicPr>
            <p:cNvPr id="36" name="object 36"/>
            <p:cNvPicPr/>
            <p:nvPr/>
          </p:nvPicPr>
          <p:blipFill>
            <a:blip r:embed="rId3" cstate="print"/>
            <a:stretch>
              <a:fillRect/>
            </a:stretch>
          </p:blipFill>
          <p:spPr>
            <a:xfrm>
              <a:off x="5588000" y="2929792"/>
              <a:ext cx="254000" cy="177800"/>
            </a:xfrm>
            <a:prstGeom prst="rect">
              <a:avLst/>
            </a:prstGeom>
          </p:spPr>
        </p:pic>
        <p:pic>
          <p:nvPicPr>
            <p:cNvPr id="37" name="object 37"/>
            <p:cNvPicPr/>
            <p:nvPr/>
          </p:nvPicPr>
          <p:blipFill>
            <a:blip r:embed="rId3" cstate="print"/>
            <a:stretch>
              <a:fillRect/>
            </a:stretch>
          </p:blipFill>
          <p:spPr>
            <a:xfrm>
              <a:off x="5359400" y="3234592"/>
              <a:ext cx="254000" cy="177800"/>
            </a:xfrm>
            <a:prstGeom prst="rect">
              <a:avLst/>
            </a:prstGeom>
          </p:spPr>
        </p:pic>
        <p:sp>
          <p:nvSpPr>
            <p:cNvPr id="38" name="object 38"/>
            <p:cNvSpPr/>
            <p:nvPr/>
          </p:nvSpPr>
          <p:spPr>
            <a:xfrm>
              <a:off x="7172261" y="3780688"/>
              <a:ext cx="304800" cy="228600"/>
            </a:xfrm>
            <a:custGeom>
              <a:avLst/>
              <a:gdLst/>
              <a:ahLst/>
              <a:cxnLst/>
              <a:rect l="l" t="t" r="r" b="b"/>
              <a:pathLst>
                <a:path w="304800" h="228600">
                  <a:moveTo>
                    <a:pt x="304800" y="0"/>
                  </a:moveTo>
                  <a:lnTo>
                    <a:pt x="0" y="0"/>
                  </a:lnTo>
                  <a:lnTo>
                    <a:pt x="0" y="228600"/>
                  </a:lnTo>
                  <a:lnTo>
                    <a:pt x="304800" y="228600"/>
                  </a:lnTo>
                  <a:lnTo>
                    <a:pt x="304800" y="0"/>
                  </a:lnTo>
                  <a:close/>
                </a:path>
              </a:pathLst>
            </a:custGeom>
            <a:solidFill>
              <a:srgbClr val="4F81BD"/>
            </a:solidFill>
          </p:spPr>
          <p:txBody>
            <a:bodyPr wrap="square" lIns="0" tIns="0" rIns="0" bIns="0" rtlCol="0"/>
            <a:lstStyle/>
            <a:p>
              <a:endParaRPr/>
            </a:p>
          </p:txBody>
        </p:sp>
        <p:sp>
          <p:nvSpPr>
            <p:cNvPr id="39" name="object 39"/>
            <p:cNvSpPr/>
            <p:nvPr/>
          </p:nvSpPr>
          <p:spPr>
            <a:xfrm>
              <a:off x="7172261" y="3780688"/>
              <a:ext cx="304800" cy="228600"/>
            </a:xfrm>
            <a:custGeom>
              <a:avLst/>
              <a:gdLst/>
              <a:ahLst/>
              <a:cxnLst/>
              <a:rect l="l" t="t" r="r" b="b"/>
              <a:pathLst>
                <a:path w="304800" h="228600">
                  <a:moveTo>
                    <a:pt x="0" y="0"/>
                  </a:moveTo>
                  <a:lnTo>
                    <a:pt x="304800" y="0"/>
                  </a:lnTo>
                  <a:lnTo>
                    <a:pt x="304800" y="228600"/>
                  </a:lnTo>
                  <a:lnTo>
                    <a:pt x="0" y="228600"/>
                  </a:lnTo>
                  <a:lnTo>
                    <a:pt x="0" y="0"/>
                  </a:lnTo>
                  <a:close/>
                </a:path>
              </a:pathLst>
            </a:custGeom>
            <a:ln w="25400">
              <a:solidFill>
                <a:srgbClr val="385D8A"/>
              </a:solidFill>
            </a:ln>
          </p:spPr>
          <p:txBody>
            <a:bodyPr wrap="square" lIns="0" tIns="0" rIns="0" bIns="0" rtlCol="0"/>
            <a:lstStyle/>
            <a:p>
              <a:endParaRPr/>
            </a:p>
          </p:txBody>
        </p:sp>
        <p:sp>
          <p:nvSpPr>
            <p:cNvPr id="40" name="object 40"/>
            <p:cNvSpPr/>
            <p:nvPr/>
          </p:nvSpPr>
          <p:spPr>
            <a:xfrm>
              <a:off x="6846277" y="3135922"/>
              <a:ext cx="304800" cy="228600"/>
            </a:xfrm>
            <a:custGeom>
              <a:avLst/>
              <a:gdLst/>
              <a:ahLst/>
              <a:cxnLst/>
              <a:rect l="l" t="t" r="r" b="b"/>
              <a:pathLst>
                <a:path w="304800" h="228600">
                  <a:moveTo>
                    <a:pt x="304800" y="0"/>
                  </a:moveTo>
                  <a:lnTo>
                    <a:pt x="0" y="0"/>
                  </a:lnTo>
                  <a:lnTo>
                    <a:pt x="0" y="228600"/>
                  </a:lnTo>
                  <a:lnTo>
                    <a:pt x="304800" y="228600"/>
                  </a:lnTo>
                  <a:lnTo>
                    <a:pt x="304800" y="0"/>
                  </a:lnTo>
                  <a:close/>
                </a:path>
              </a:pathLst>
            </a:custGeom>
            <a:solidFill>
              <a:srgbClr val="4F81BD"/>
            </a:solidFill>
          </p:spPr>
          <p:txBody>
            <a:bodyPr wrap="square" lIns="0" tIns="0" rIns="0" bIns="0" rtlCol="0"/>
            <a:lstStyle/>
            <a:p>
              <a:endParaRPr/>
            </a:p>
          </p:txBody>
        </p:sp>
        <p:sp>
          <p:nvSpPr>
            <p:cNvPr id="41" name="object 41"/>
            <p:cNvSpPr/>
            <p:nvPr/>
          </p:nvSpPr>
          <p:spPr>
            <a:xfrm>
              <a:off x="6846277" y="3135922"/>
              <a:ext cx="304800" cy="228600"/>
            </a:xfrm>
            <a:custGeom>
              <a:avLst/>
              <a:gdLst/>
              <a:ahLst/>
              <a:cxnLst/>
              <a:rect l="l" t="t" r="r" b="b"/>
              <a:pathLst>
                <a:path w="304800" h="228600">
                  <a:moveTo>
                    <a:pt x="0" y="0"/>
                  </a:moveTo>
                  <a:lnTo>
                    <a:pt x="304800" y="0"/>
                  </a:lnTo>
                  <a:lnTo>
                    <a:pt x="304800" y="228600"/>
                  </a:lnTo>
                  <a:lnTo>
                    <a:pt x="0" y="228600"/>
                  </a:lnTo>
                  <a:lnTo>
                    <a:pt x="0" y="0"/>
                  </a:lnTo>
                  <a:close/>
                </a:path>
              </a:pathLst>
            </a:custGeom>
            <a:ln w="25400">
              <a:solidFill>
                <a:srgbClr val="385D8A"/>
              </a:solidFill>
            </a:ln>
          </p:spPr>
          <p:txBody>
            <a:bodyPr wrap="square" lIns="0" tIns="0" rIns="0" bIns="0" rtlCol="0"/>
            <a:lstStyle/>
            <a:p>
              <a:endParaRPr/>
            </a:p>
          </p:txBody>
        </p:sp>
        <p:sp>
          <p:nvSpPr>
            <p:cNvPr id="42" name="object 42"/>
            <p:cNvSpPr/>
            <p:nvPr/>
          </p:nvSpPr>
          <p:spPr>
            <a:xfrm>
              <a:off x="6389738" y="3974122"/>
              <a:ext cx="304800" cy="228600"/>
            </a:xfrm>
            <a:custGeom>
              <a:avLst/>
              <a:gdLst/>
              <a:ahLst/>
              <a:cxnLst/>
              <a:rect l="l" t="t" r="r" b="b"/>
              <a:pathLst>
                <a:path w="304800" h="228600">
                  <a:moveTo>
                    <a:pt x="304800" y="0"/>
                  </a:moveTo>
                  <a:lnTo>
                    <a:pt x="0" y="0"/>
                  </a:lnTo>
                  <a:lnTo>
                    <a:pt x="0" y="228600"/>
                  </a:lnTo>
                  <a:lnTo>
                    <a:pt x="304800" y="228600"/>
                  </a:lnTo>
                  <a:lnTo>
                    <a:pt x="304800" y="0"/>
                  </a:lnTo>
                  <a:close/>
                </a:path>
              </a:pathLst>
            </a:custGeom>
            <a:solidFill>
              <a:srgbClr val="4F81BD"/>
            </a:solidFill>
          </p:spPr>
          <p:txBody>
            <a:bodyPr wrap="square" lIns="0" tIns="0" rIns="0" bIns="0" rtlCol="0"/>
            <a:lstStyle/>
            <a:p>
              <a:endParaRPr/>
            </a:p>
          </p:txBody>
        </p:sp>
        <p:sp>
          <p:nvSpPr>
            <p:cNvPr id="43" name="object 43"/>
            <p:cNvSpPr/>
            <p:nvPr/>
          </p:nvSpPr>
          <p:spPr>
            <a:xfrm>
              <a:off x="6389738" y="3974122"/>
              <a:ext cx="304800" cy="228600"/>
            </a:xfrm>
            <a:custGeom>
              <a:avLst/>
              <a:gdLst/>
              <a:ahLst/>
              <a:cxnLst/>
              <a:rect l="l" t="t" r="r" b="b"/>
              <a:pathLst>
                <a:path w="304800" h="228600">
                  <a:moveTo>
                    <a:pt x="0" y="0"/>
                  </a:moveTo>
                  <a:lnTo>
                    <a:pt x="304800" y="0"/>
                  </a:lnTo>
                  <a:lnTo>
                    <a:pt x="304800" y="228600"/>
                  </a:lnTo>
                  <a:lnTo>
                    <a:pt x="0" y="228600"/>
                  </a:lnTo>
                  <a:lnTo>
                    <a:pt x="0" y="0"/>
                  </a:lnTo>
                  <a:close/>
                </a:path>
              </a:pathLst>
            </a:custGeom>
            <a:ln w="25400">
              <a:solidFill>
                <a:srgbClr val="385D8A"/>
              </a:solidFill>
            </a:ln>
          </p:spPr>
          <p:txBody>
            <a:bodyPr wrap="square" lIns="0" tIns="0" rIns="0" bIns="0" rtlCol="0"/>
            <a:lstStyle/>
            <a:p>
              <a:endParaRPr/>
            </a:p>
          </p:txBody>
        </p:sp>
      </p:grpSp>
      <p:sp>
        <p:nvSpPr>
          <p:cNvPr id="44" name="object 44"/>
          <p:cNvSpPr txBox="1"/>
          <p:nvPr/>
        </p:nvSpPr>
        <p:spPr>
          <a:xfrm>
            <a:off x="3507740" y="4616156"/>
            <a:ext cx="1402715" cy="299720"/>
          </a:xfrm>
          <a:prstGeom prst="rect">
            <a:avLst/>
          </a:prstGeom>
        </p:spPr>
        <p:txBody>
          <a:bodyPr vert="horz" wrap="square" lIns="0" tIns="12700" rIns="0" bIns="0" rtlCol="0">
            <a:spAutoFit/>
          </a:bodyPr>
          <a:lstStyle/>
          <a:p>
            <a:pPr marL="12700">
              <a:spcBef>
                <a:spcPts val="100"/>
              </a:spcBef>
            </a:pPr>
            <a:r>
              <a:rPr spc="-10" dirty="0">
                <a:latin typeface="Calibri"/>
                <a:cs typeface="Calibri"/>
              </a:rPr>
              <a:t>Cluster-1</a:t>
            </a:r>
            <a:r>
              <a:rPr spc="-40" dirty="0">
                <a:latin typeface="Calibri"/>
                <a:cs typeface="Calibri"/>
              </a:rPr>
              <a:t> </a:t>
            </a:r>
            <a:r>
              <a:rPr spc="-5" dirty="0">
                <a:latin typeface="Calibri"/>
                <a:cs typeface="Calibri"/>
              </a:rPr>
              <a:t>(C=1)</a:t>
            </a:r>
            <a:endParaRPr>
              <a:latin typeface="Calibri"/>
              <a:cs typeface="Calibri"/>
            </a:endParaRPr>
          </a:p>
        </p:txBody>
      </p:sp>
      <p:sp>
        <p:nvSpPr>
          <p:cNvPr id="45" name="object 45"/>
          <p:cNvSpPr txBox="1"/>
          <p:nvPr/>
        </p:nvSpPr>
        <p:spPr>
          <a:xfrm>
            <a:off x="7546417" y="4660048"/>
            <a:ext cx="1402715" cy="299720"/>
          </a:xfrm>
          <a:prstGeom prst="rect">
            <a:avLst/>
          </a:prstGeom>
        </p:spPr>
        <p:txBody>
          <a:bodyPr vert="horz" wrap="square" lIns="0" tIns="12700" rIns="0" bIns="0" rtlCol="0">
            <a:spAutoFit/>
          </a:bodyPr>
          <a:lstStyle/>
          <a:p>
            <a:pPr marL="12700">
              <a:spcBef>
                <a:spcPts val="100"/>
              </a:spcBef>
            </a:pPr>
            <a:r>
              <a:rPr spc="-10" dirty="0">
                <a:latin typeface="Calibri"/>
                <a:cs typeface="Calibri"/>
              </a:rPr>
              <a:t>Cluster-2</a:t>
            </a:r>
            <a:r>
              <a:rPr spc="-40" dirty="0">
                <a:latin typeface="Calibri"/>
                <a:cs typeface="Calibri"/>
              </a:rPr>
              <a:t> </a:t>
            </a:r>
            <a:r>
              <a:rPr spc="-5" dirty="0">
                <a:latin typeface="Calibri"/>
                <a:cs typeface="Calibri"/>
              </a:rPr>
              <a:t>(C=2)</a:t>
            </a:r>
            <a:endParaRPr>
              <a:latin typeface="Calibri"/>
              <a:cs typeface="Calibri"/>
            </a:endParaRPr>
          </a:p>
        </p:txBody>
      </p:sp>
      <p:pic>
        <p:nvPicPr>
          <p:cNvPr id="46" name="object 46"/>
          <p:cNvPicPr/>
          <p:nvPr/>
        </p:nvPicPr>
        <p:blipFill>
          <a:blip r:embed="rId3" cstate="print"/>
          <a:stretch>
            <a:fillRect/>
          </a:stretch>
        </p:blipFill>
        <p:spPr>
          <a:xfrm>
            <a:off x="2120900" y="5702300"/>
            <a:ext cx="254000" cy="177800"/>
          </a:xfrm>
          <a:prstGeom prst="rect">
            <a:avLst/>
          </a:prstGeom>
        </p:spPr>
      </p:pic>
      <p:sp>
        <p:nvSpPr>
          <p:cNvPr id="47" name="object 47"/>
          <p:cNvSpPr txBox="1"/>
          <p:nvPr/>
        </p:nvSpPr>
        <p:spPr>
          <a:xfrm>
            <a:off x="2584057" y="5624314"/>
            <a:ext cx="1204595" cy="299720"/>
          </a:xfrm>
          <a:prstGeom prst="rect">
            <a:avLst/>
          </a:prstGeom>
        </p:spPr>
        <p:txBody>
          <a:bodyPr vert="horz" wrap="square" lIns="0" tIns="12700" rIns="0" bIns="0" rtlCol="0">
            <a:spAutoFit/>
          </a:bodyPr>
          <a:lstStyle/>
          <a:p>
            <a:pPr marL="12700">
              <a:spcBef>
                <a:spcPts val="100"/>
              </a:spcBef>
            </a:pPr>
            <a:r>
              <a:rPr spc="-5" dirty="0">
                <a:latin typeface="Calibri"/>
                <a:cs typeface="Calibri"/>
              </a:rPr>
              <a:t>Class-1</a:t>
            </a:r>
            <a:r>
              <a:rPr spc="-65" dirty="0">
                <a:latin typeface="Calibri"/>
                <a:cs typeface="Calibri"/>
              </a:rPr>
              <a:t> </a:t>
            </a:r>
            <a:r>
              <a:rPr spc="-5" dirty="0">
                <a:latin typeface="Calibri"/>
                <a:cs typeface="Calibri"/>
              </a:rPr>
              <a:t>(Y=1)</a:t>
            </a:r>
            <a:endParaRPr>
              <a:latin typeface="Calibri"/>
              <a:cs typeface="Calibri"/>
            </a:endParaRPr>
          </a:p>
        </p:txBody>
      </p:sp>
      <p:sp>
        <p:nvSpPr>
          <p:cNvPr id="48" name="object 48"/>
          <p:cNvSpPr txBox="1"/>
          <p:nvPr/>
        </p:nvSpPr>
        <p:spPr>
          <a:xfrm>
            <a:off x="4536072" y="5624314"/>
            <a:ext cx="1204595" cy="299720"/>
          </a:xfrm>
          <a:prstGeom prst="rect">
            <a:avLst/>
          </a:prstGeom>
        </p:spPr>
        <p:txBody>
          <a:bodyPr vert="horz" wrap="square" lIns="0" tIns="12700" rIns="0" bIns="0" rtlCol="0">
            <a:spAutoFit/>
          </a:bodyPr>
          <a:lstStyle/>
          <a:p>
            <a:pPr marL="12700">
              <a:spcBef>
                <a:spcPts val="100"/>
              </a:spcBef>
            </a:pPr>
            <a:r>
              <a:rPr spc="-5" dirty="0">
                <a:latin typeface="Calibri"/>
                <a:cs typeface="Calibri"/>
              </a:rPr>
              <a:t>Class-2</a:t>
            </a:r>
            <a:r>
              <a:rPr spc="-65" dirty="0">
                <a:latin typeface="Calibri"/>
                <a:cs typeface="Calibri"/>
              </a:rPr>
              <a:t> </a:t>
            </a:r>
            <a:r>
              <a:rPr spc="-5" dirty="0">
                <a:latin typeface="Calibri"/>
                <a:cs typeface="Calibri"/>
              </a:rPr>
              <a:t>(Y=2)</a:t>
            </a:r>
            <a:endParaRPr>
              <a:latin typeface="Calibri"/>
              <a:cs typeface="Calibri"/>
            </a:endParaRPr>
          </a:p>
        </p:txBody>
      </p:sp>
      <p:grpSp>
        <p:nvGrpSpPr>
          <p:cNvPr id="49" name="object 49"/>
          <p:cNvGrpSpPr/>
          <p:nvPr/>
        </p:nvGrpSpPr>
        <p:grpSpPr>
          <a:xfrm>
            <a:off x="4139704" y="5664200"/>
            <a:ext cx="330200" cy="254000"/>
            <a:chOff x="2615704" y="5664200"/>
            <a:chExt cx="330200" cy="254000"/>
          </a:xfrm>
        </p:grpSpPr>
        <p:sp>
          <p:nvSpPr>
            <p:cNvPr id="50" name="object 50"/>
            <p:cNvSpPr/>
            <p:nvPr/>
          </p:nvSpPr>
          <p:spPr>
            <a:xfrm>
              <a:off x="2628404" y="5676900"/>
              <a:ext cx="304800" cy="228600"/>
            </a:xfrm>
            <a:custGeom>
              <a:avLst/>
              <a:gdLst/>
              <a:ahLst/>
              <a:cxnLst/>
              <a:rect l="l" t="t" r="r" b="b"/>
              <a:pathLst>
                <a:path w="304800" h="228600">
                  <a:moveTo>
                    <a:pt x="304800" y="0"/>
                  </a:moveTo>
                  <a:lnTo>
                    <a:pt x="0" y="0"/>
                  </a:lnTo>
                  <a:lnTo>
                    <a:pt x="0" y="228600"/>
                  </a:lnTo>
                  <a:lnTo>
                    <a:pt x="304800" y="228600"/>
                  </a:lnTo>
                  <a:lnTo>
                    <a:pt x="304800" y="0"/>
                  </a:lnTo>
                  <a:close/>
                </a:path>
              </a:pathLst>
            </a:custGeom>
            <a:solidFill>
              <a:srgbClr val="4F81BD"/>
            </a:solidFill>
          </p:spPr>
          <p:txBody>
            <a:bodyPr wrap="square" lIns="0" tIns="0" rIns="0" bIns="0" rtlCol="0"/>
            <a:lstStyle/>
            <a:p>
              <a:endParaRPr/>
            </a:p>
          </p:txBody>
        </p:sp>
        <p:sp>
          <p:nvSpPr>
            <p:cNvPr id="51" name="object 51"/>
            <p:cNvSpPr/>
            <p:nvPr/>
          </p:nvSpPr>
          <p:spPr>
            <a:xfrm>
              <a:off x="2628404" y="5676900"/>
              <a:ext cx="304800" cy="228600"/>
            </a:xfrm>
            <a:custGeom>
              <a:avLst/>
              <a:gdLst/>
              <a:ahLst/>
              <a:cxnLst/>
              <a:rect l="l" t="t" r="r" b="b"/>
              <a:pathLst>
                <a:path w="304800" h="228600">
                  <a:moveTo>
                    <a:pt x="0" y="0"/>
                  </a:moveTo>
                  <a:lnTo>
                    <a:pt x="304800" y="0"/>
                  </a:lnTo>
                  <a:lnTo>
                    <a:pt x="304800" y="228600"/>
                  </a:lnTo>
                  <a:lnTo>
                    <a:pt x="0" y="228600"/>
                  </a:lnTo>
                  <a:lnTo>
                    <a:pt x="0" y="0"/>
                  </a:lnTo>
                  <a:close/>
                </a:path>
              </a:pathLst>
            </a:custGeom>
            <a:ln w="25400">
              <a:solidFill>
                <a:srgbClr val="385D8A"/>
              </a:solidFill>
            </a:ln>
          </p:spPr>
          <p:txBody>
            <a:bodyPr wrap="square" lIns="0" tIns="0" rIns="0" bIns="0" rtlCol="0"/>
            <a:lstStyle/>
            <a:p>
              <a:endParaRPr/>
            </a:p>
          </p:txBody>
        </p:sp>
      </p:grpSp>
      <p:sp>
        <p:nvSpPr>
          <p:cNvPr id="52" name="object 52"/>
          <p:cNvSpPr txBox="1"/>
          <p:nvPr/>
        </p:nvSpPr>
        <p:spPr>
          <a:xfrm>
            <a:off x="6403645" y="5609661"/>
            <a:ext cx="1204595" cy="299720"/>
          </a:xfrm>
          <a:prstGeom prst="rect">
            <a:avLst/>
          </a:prstGeom>
        </p:spPr>
        <p:txBody>
          <a:bodyPr vert="horz" wrap="square" lIns="0" tIns="12700" rIns="0" bIns="0" rtlCol="0">
            <a:spAutoFit/>
          </a:bodyPr>
          <a:lstStyle/>
          <a:p>
            <a:pPr marL="12700">
              <a:spcBef>
                <a:spcPts val="100"/>
              </a:spcBef>
            </a:pPr>
            <a:r>
              <a:rPr spc="-5" dirty="0">
                <a:latin typeface="Calibri"/>
                <a:cs typeface="Calibri"/>
              </a:rPr>
              <a:t>Class-3</a:t>
            </a:r>
            <a:r>
              <a:rPr spc="-65" dirty="0">
                <a:latin typeface="Calibri"/>
                <a:cs typeface="Calibri"/>
              </a:rPr>
              <a:t> </a:t>
            </a:r>
            <a:r>
              <a:rPr spc="-5" dirty="0">
                <a:latin typeface="Calibri"/>
                <a:cs typeface="Calibri"/>
              </a:rPr>
              <a:t>(Y=3)</a:t>
            </a:r>
            <a:endParaRPr>
              <a:latin typeface="Calibri"/>
              <a:cs typeface="Calibri"/>
            </a:endParaRPr>
          </a:p>
        </p:txBody>
      </p:sp>
      <p:grpSp>
        <p:nvGrpSpPr>
          <p:cNvPr id="53" name="object 53"/>
          <p:cNvGrpSpPr/>
          <p:nvPr/>
        </p:nvGrpSpPr>
        <p:grpSpPr>
          <a:xfrm>
            <a:off x="6007404" y="5649551"/>
            <a:ext cx="330200" cy="254000"/>
            <a:chOff x="4483404" y="5649551"/>
            <a:chExt cx="330200" cy="254000"/>
          </a:xfrm>
        </p:grpSpPr>
        <p:sp>
          <p:nvSpPr>
            <p:cNvPr id="54" name="object 54"/>
            <p:cNvSpPr/>
            <p:nvPr/>
          </p:nvSpPr>
          <p:spPr>
            <a:xfrm>
              <a:off x="4496104" y="5662251"/>
              <a:ext cx="304800" cy="228600"/>
            </a:xfrm>
            <a:custGeom>
              <a:avLst/>
              <a:gdLst/>
              <a:ahLst/>
              <a:cxnLst/>
              <a:rect l="l" t="t" r="r" b="b"/>
              <a:pathLst>
                <a:path w="304800" h="228600">
                  <a:moveTo>
                    <a:pt x="152400" y="0"/>
                  </a:moveTo>
                  <a:lnTo>
                    <a:pt x="116420" y="87312"/>
                  </a:lnTo>
                  <a:lnTo>
                    <a:pt x="0" y="87312"/>
                  </a:lnTo>
                  <a:lnTo>
                    <a:pt x="94183" y="141274"/>
                  </a:lnTo>
                  <a:lnTo>
                    <a:pt x="58216" y="228600"/>
                  </a:lnTo>
                  <a:lnTo>
                    <a:pt x="152400" y="174625"/>
                  </a:lnTo>
                  <a:lnTo>
                    <a:pt x="246583" y="228600"/>
                  </a:lnTo>
                  <a:lnTo>
                    <a:pt x="210616" y="141274"/>
                  </a:lnTo>
                  <a:lnTo>
                    <a:pt x="304800" y="87312"/>
                  </a:lnTo>
                  <a:lnTo>
                    <a:pt x="188379" y="87312"/>
                  </a:lnTo>
                  <a:lnTo>
                    <a:pt x="152400" y="0"/>
                  </a:lnTo>
                  <a:close/>
                </a:path>
              </a:pathLst>
            </a:custGeom>
            <a:solidFill>
              <a:srgbClr val="00B050"/>
            </a:solidFill>
          </p:spPr>
          <p:txBody>
            <a:bodyPr wrap="square" lIns="0" tIns="0" rIns="0" bIns="0" rtlCol="0"/>
            <a:lstStyle/>
            <a:p>
              <a:endParaRPr/>
            </a:p>
          </p:txBody>
        </p:sp>
        <p:sp>
          <p:nvSpPr>
            <p:cNvPr id="55" name="object 55"/>
            <p:cNvSpPr/>
            <p:nvPr/>
          </p:nvSpPr>
          <p:spPr>
            <a:xfrm>
              <a:off x="4496104" y="5662251"/>
              <a:ext cx="304800" cy="228600"/>
            </a:xfrm>
            <a:custGeom>
              <a:avLst/>
              <a:gdLst/>
              <a:ahLst/>
              <a:cxnLst/>
              <a:rect l="l" t="t" r="r" b="b"/>
              <a:pathLst>
                <a:path w="304800" h="228600">
                  <a:moveTo>
                    <a:pt x="0" y="87312"/>
                  </a:moveTo>
                  <a:lnTo>
                    <a:pt x="116420" y="87312"/>
                  </a:lnTo>
                  <a:lnTo>
                    <a:pt x="152400" y="0"/>
                  </a:lnTo>
                  <a:lnTo>
                    <a:pt x="188379" y="87312"/>
                  </a:lnTo>
                  <a:lnTo>
                    <a:pt x="304800" y="87312"/>
                  </a:lnTo>
                  <a:lnTo>
                    <a:pt x="210616" y="141274"/>
                  </a:lnTo>
                  <a:lnTo>
                    <a:pt x="246583" y="228600"/>
                  </a:lnTo>
                  <a:lnTo>
                    <a:pt x="152400" y="174625"/>
                  </a:lnTo>
                  <a:lnTo>
                    <a:pt x="58216" y="228600"/>
                  </a:lnTo>
                  <a:lnTo>
                    <a:pt x="94183" y="141274"/>
                  </a:lnTo>
                  <a:lnTo>
                    <a:pt x="0" y="87312"/>
                  </a:lnTo>
                  <a:close/>
                </a:path>
              </a:pathLst>
            </a:custGeom>
            <a:ln w="25400">
              <a:solidFill>
                <a:srgbClr val="385D8A"/>
              </a:solidFill>
            </a:ln>
          </p:spPr>
          <p:txBody>
            <a:bodyPr wrap="square" lIns="0" tIns="0" rIns="0" bIns="0" rtlCol="0"/>
            <a:lstStyle/>
            <a:p>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7899" y="461582"/>
            <a:ext cx="6693534" cy="696595"/>
          </a:xfrm>
          <a:prstGeom prst="rect">
            <a:avLst/>
          </a:prstGeom>
        </p:spPr>
        <p:txBody>
          <a:bodyPr vert="horz" wrap="square" lIns="0" tIns="13335" rIns="0" bIns="0" rtlCol="0" anchor="ctr">
            <a:spAutoFit/>
          </a:bodyPr>
          <a:lstStyle/>
          <a:p>
            <a:pPr marL="12700">
              <a:lnSpc>
                <a:spcPct val="100000"/>
              </a:lnSpc>
              <a:spcBef>
                <a:spcPts val="105"/>
              </a:spcBef>
            </a:pPr>
            <a:r>
              <a:rPr dirty="0"/>
              <a:t>H(Y)</a:t>
            </a:r>
            <a:r>
              <a:rPr spc="-10" dirty="0"/>
              <a:t> </a:t>
            </a:r>
            <a:r>
              <a:rPr dirty="0"/>
              <a:t>=</a:t>
            </a:r>
            <a:r>
              <a:rPr spc="-25" dirty="0"/>
              <a:t> </a:t>
            </a:r>
            <a:r>
              <a:rPr spc="-20" dirty="0"/>
              <a:t>Entropy</a:t>
            </a:r>
            <a:r>
              <a:rPr spc="-25" dirty="0"/>
              <a:t> </a:t>
            </a:r>
            <a:r>
              <a:rPr dirty="0"/>
              <a:t>of</a:t>
            </a:r>
            <a:r>
              <a:rPr spc="-15" dirty="0"/>
              <a:t> </a:t>
            </a:r>
            <a:r>
              <a:rPr dirty="0"/>
              <a:t>Class</a:t>
            </a:r>
            <a:r>
              <a:rPr spc="-10" dirty="0"/>
              <a:t> </a:t>
            </a:r>
            <a:r>
              <a:rPr dirty="0"/>
              <a:t>Labels</a:t>
            </a:r>
            <a:endParaRPr/>
          </a:p>
        </p:txBody>
      </p:sp>
      <p:sp>
        <p:nvSpPr>
          <p:cNvPr id="3" name="object 3"/>
          <p:cNvSpPr txBox="1"/>
          <p:nvPr/>
        </p:nvSpPr>
        <p:spPr>
          <a:xfrm>
            <a:off x="2059941" y="1517395"/>
            <a:ext cx="4036059" cy="2233944"/>
          </a:xfrm>
          <a:prstGeom prst="rect">
            <a:avLst/>
          </a:prstGeom>
        </p:spPr>
        <p:txBody>
          <a:bodyPr vert="horz" wrap="square" lIns="0" tIns="104139" rIns="0" bIns="0" rtlCol="0">
            <a:spAutoFit/>
          </a:bodyPr>
          <a:lstStyle/>
          <a:p>
            <a:pPr marL="355600" indent="-342900">
              <a:spcBef>
                <a:spcPts val="819"/>
              </a:spcBef>
              <a:buFont typeface="Arial MT"/>
              <a:buChar char="•"/>
              <a:tabLst>
                <a:tab pos="354965" algn="l"/>
                <a:tab pos="355600" algn="l"/>
              </a:tabLst>
            </a:pPr>
            <a:r>
              <a:rPr sz="3000" dirty="0">
                <a:latin typeface="Calibri"/>
                <a:cs typeface="Calibri"/>
              </a:rPr>
              <a:t>P(Y=1)</a:t>
            </a:r>
            <a:r>
              <a:rPr sz="3000" spc="-25" dirty="0">
                <a:latin typeface="Calibri"/>
                <a:cs typeface="Calibri"/>
              </a:rPr>
              <a:t> </a:t>
            </a:r>
            <a:r>
              <a:rPr sz="3000" dirty="0">
                <a:latin typeface="Calibri"/>
                <a:cs typeface="Calibri"/>
              </a:rPr>
              <a:t>=</a:t>
            </a:r>
            <a:r>
              <a:rPr sz="3000" spc="-5" dirty="0">
                <a:latin typeface="Calibri"/>
                <a:cs typeface="Calibri"/>
              </a:rPr>
              <a:t> </a:t>
            </a:r>
            <a:r>
              <a:rPr sz="3000" dirty="0">
                <a:latin typeface="Calibri"/>
                <a:cs typeface="Calibri"/>
              </a:rPr>
              <a:t>5/20</a:t>
            </a:r>
            <a:r>
              <a:rPr sz="3000" spc="-25" dirty="0">
                <a:latin typeface="Calibri"/>
                <a:cs typeface="Calibri"/>
              </a:rPr>
              <a:t> </a:t>
            </a:r>
            <a:r>
              <a:rPr sz="3000" dirty="0">
                <a:latin typeface="Calibri"/>
                <a:cs typeface="Calibri"/>
              </a:rPr>
              <a:t>=</a:t>
            </a:r>
            <a:r>
              <a:rPr sz="3000" spc="-20" dirty="0">
                <a:latin typeface="Calibri"/>
                <a:cs typeface="Calibri"/>
              </a:rPr>
              <a:t> </a:t>
            </a:r>
            <a:r>
              <a:rPr sz="3000" dirty="0">
                <a:latin typeface="Calibri"/>
                <a:cs typeface="Calibri"/>
              </a:rPr>
              <a:t>¼</a:t>
            </a:r>
          </a:p>
          <a:p>
            <a:pPr marL="440690" indent="-428625">
              <a:spcBef>
                <a:spcPts val="720"/>
              </a:spcBef>
              <a:buFont typeface="Arial MT"/>
              <a:buChar char="•"/>
              <a:tabLst>
                <a:tab pos="440690" algn="l"/>
                <a:tab pos="441325" algn="l"/>
              </a:tabLst>
            </a:pPr>
            <a:r>
              <a:rPr sz="3000" dirty="0">
                <a:latin typeface="Calibri"/>
                <a:cs typeface="Calibri"/>
              </a:rPr>
              <a:t>P(Y=2)</a:t>
            </a:r>
            <a:r>
              <a:rPr sz="3000" spc="-15" dirty="0">
                <a:latin typeface="Calibri"/>
                <a:cs typeface="Calibri"/>
              </a:rPr>
              <a:t> </a:t>
            </a:r>
            <a:r>
              <a:rPr sz="3000" dirty="0">
                <a:latin typeface="Calibri"/>
                <a:cs typeface="Calibri"/>
              </a:rPr>
              <a:t>=</a:t>
            </a:r>
            <a:r>
              <a:rPr sz="3000" spc="-20" dirty="0">
                <a:latin typeface="Calibri"/>
                <a:cs typeface="Calibri"/>
              </a:rPr>
              <a:t> </a:t>
            </a:r>
            <a:r>
              <a:rPr lang="en-IN" sz="3000" spc="-20" dirty="0">
                <a:latin typeface="Calibri"/>
                <a:cs typeface="Calibri"/>
              </a:rPr>
              <a:t>10</a:t>
            </a:r>
            <a:r>
              <a:rPr sz="3000" dirty="0">
                <a:latin typeface="Calibri"/>
                <a:cs typeface="Calibri"/>
              </a:rPr>
              <a:t>/20</a:t>
            </a:r>
            <a:r>
              <a:rPr sz="3000" spc="-25" dirty="0">
                <a:latin typeface="Calibri"/>
                <a:cs typeface="Calibri"/>
              </a:rPr>
              <a:t> </a:t>
            </a:r>
            <a:r>
              <a:rPr sz="3000" dirty="0">
                <a:latin typeface="Calibri"/>
                <a:cs typeface="Calibri"/>
              </a:rPr>
              <a:t>=</a:t>
            </a:r>
            <a:r>
              <a:rPr sz="3000" spc="-5" dirty="0">
                <a:latin typeface="Calibri"/>
                <a:cs typeface="Calibri"/>
              </a:rPr>
              <a:t> </a:t>
            </a:r>
            <a:r>
              <a:rPr lang="en-IN" sz="3000" dirty="0">
                <a:latin typeface="Calibri"/>
                <a:cs typeface="Calibri"/>
              </a:rPr>
              <a:t>½</a:t>
            </a:r>
            <a:endParaRPr sz="3000" dirty="0">
              <a:latin typeface="Calibri"/>
              <a:cs typeface="Calibri"/>
            </a:endParaRPr>
          </a:p>
          <a:p>
            <a:pPr marL="355600" indent="-342900">
              <a:spcBef>
                <a:spcPts val="720"/>
              </a:spcBef>
              <a:buFont typeface="Arial MT"/>
              <a:buChar char="•"/>
              <a:tabLst>
                <a:tab pos="354965" algn="l"/>
                <a:tab pos="355600" algn="l"/>
              </a:tabLst>
            </a:pPr>
            <a:r>
              <a:rPr sz="3000" dirty="0">
                <a:latin typeface="Calibri"/>
                <a:cs typeface="Calibri"/>
              </a:rPr>
              <a:t>P(Y=3)</a:t>
            </a:r>
            <a:r>
              <a:rPr sz="3000" spc="-30" dirty="0">
                <a:latin typeface="Calibri"/>
                <a:cs typeface="Calibri"/>
              </a:rPr>
              <a:t> </a:t>
            </a:r>
            <a:r>
              <a:rPr sz="3000" dirty="0">
                <a:latin typeface="Calibri"/>
                <a:cs typeface="Calibri"/>
              </a:rPr>
              <a:t>=</a:t>
            </a:r>
            <a:r>
              <a:rPr sz="3000" spc="-15" dirty="0">
                <a:latin typeface="Calibri"/>
                <a:cs typeface="Calibri"/>
              </a:rPr>
              <a:t> </a:t>
            </a:r>
            <a:r>
              <a:rPr lang="en-IN" sz="3000" spc="-15" dirty="0">
                <a:latin typeface="Calibri"/>
                <a:cs typeface="Calibri"/>
              </a:rPr>
              <a:t>5</a:t>
            </a:r>
            <a:r>
              <a:rPr sz="3000" dirty="0">
                <a:latin typeface="Calibri"/>
                <a:cs typeface="Calibri"/>
              </a:rPr>
              <a:t>/20</a:t>
            </a:r>
            <a:r>
              <a:rPr sz="3000" spc="-25" dirty="0">
                <a:latin typeface="Calibri"/>
                <a:cs typeface="Calibri"/>
              </a:rPr>
              <a:t> </a:t>
            </a:r>
            <a:r>
              <a:rPr sz="3000" dirty="0">
                <a:latin typeface="Calibri"/>
                <a:cs typeface="Calibri"/>
              </a:rPr>
              <a:t>=</a:t>
            </a:r>
            <a:r>
              <a:rPr lang="en-IN" sz="3000" dirty="0">
                <a:latin typeface="Calibri"/>
                <a:cs typeface="Calibri"/>
              </a:rPr>
              <a:t>¼</a:t>
            </a:r>
          </a:p>
          <a:p>
            <a:pPr marL="355600" indent="-342900">
              <a:spcBef>
                <a:spcPts val="720"/>
              </a:spcBef>
              <a:buFont typeface="Arial MT"/>
              <a:buChar char="•"/>
              <a:tabLst>
                <a:tab pos="354965" algn="l"/>
                <a:tab pos="355600" algn="l"/>
              </a:tabLst>
            </a:pPr>
            <a:endParaRPr sz="3000" dirty="0">
              <a:latin typeface="Calibri"/>
              <a:cs typeface="Calibri"/>
            </a:endParaRPr>
          </a:p>
        </p:txBody>
      </p:sp>
      <p:sp>
        <p:nvSpPr>
          <p:cNvPr id="4" name="object 4"/>
          <p:cNvSpPr txBox="1"/>
          <p:nvPr/>
        </p:nvSpPr>
        <p:spPr>
          <a:xfrm>
            <a:off x="3768345" y="3716433"/>
            <a:ext cx="187325" cy="360680"/>
          </a:xfrm>
          <a:prstGeom prst="rect">
            <a:avLst/>
          </a:prstGeom>
        </p:spPr>
        <p:txBody>
          <a:bodyPr vert="horz" wrap="square" lIns="0" tIns="12065" rIns="0" bIns="0" rtlCol="0">
            <a:spAutoFit/>
          </a:bodyPr>
          <a:lstStyle/>
          <a:p>
            <a:pPr marL="12700">
              <a:spcBef>
                <a:spcPts val="95"/>
              </a:spcBef>
            </a:pPr>
            <a:r>
              <a:rPr sz="2200" spc="50" dirty="0">
                <a:latin typeface="Cambria Math"/>
                <a:cs typeface="Cambria Math"/>
              </a:rPr>
              <a:t>4</a:t>
            </a:r>
            <a:endParaRPr sz="2200">
              <a:latin typeface="Cambria Math"/>
              <a:cs typeface="Cambria Math"/>
            </a:endParaRPr>
          </a:p>
        </p:txBody>
      </p:sp>
      <p:sp>
        <p:nvSpPr>
          <p:cNvPr id="5" name="object 5"/>
          <p:cNvSpPr/>
          <p:nvPr/>
        </p:nvSpPr>
        <p:spPr>
          <a:xfrm>
            <a:off x="3781044" y="3695701"/>
            <a:ext cx="160020" cy="24765"/>
          </a:xfrm>
          <a:custGeom>
            <a:avLst/>
            <a:gdLst/>
            <a:ahLst/>
            <a:cxnLst/>
            <a:rect l="l" t="t" r="r" b="b"/>
            <a:pathLst>
              <a:path w="160019" h="24764">
                <a:moveTo>
                  <a:pt x="160019" y="0"/>
                </a:moveTo>
                <a:lnTo>
                  <a:pt x="0" y="0"/>
                </a:lnTo>
                <a:lnTo>
                  <a:pt x="0" y="24383"/>
                </a:lnTo>
                <a:lnTo>
                  <a:pt x="160019" y="24383"/>
                </a:lnTo>
                <a:lnTo>
                  <a:pt x="160019" y="0"/>
                </a:lnTo>
                <a:close/>
              </a:path>
            </a:pathLst>
          </a:custGeom>
          <a:solidFill>
            <a:srgbClr val="000000"/>
          </a:solidFill>
        </p:spPr>
        <p:txBody>
          <a:bodyPr wrap="square" lIns="0" tIns="0" rIns="0" bIns="0" rtlCol="0"/>
          <a:lstStyle/>
          <a:p>
            <a:endParaRPr/>
          </a:p>
        </p:txBody>
      </p:sp>
      <p:sp>
        <p:nvSpPr>
          <p:cNvPr id="6" name="object 6"/>
          <p:cNvSpPr txBox="1"/>
          <p:nvPr/>
        </p:nvSpPr>
        <p:spPr>
          <a:xfrm>
            <a:off x="2034540" y="3422395"/>
            <a:ext cx="2503170" cy="482600"/>
          </a:xfrm>
          <a:prstGeom prst="rect">
            <a:avLst/>
          </a:prstGeom>
        </p:spPr>
        <p:txBody>
          <a:bodyPr vert="horz" wrap="square" lIns="0" tIns="12700" rIns="0" bIns="0" rtlCol="0">
            <a:spAutoFit/>
          </a:bodyPr>
          <a:lstStyle/>
          <a:p>
            <a:pPr marL="381000" indent="-342900">
              <a:spcBef>
                <a:spcPts val="100"/>
              </a:spcBef>
              <a:buFont typeface="Arial MT"/>
              <a:buChar char="•"/>
              <a:tabLst>
                <a:tab pos="380365" algn="l"/>
                <a:tab pos="381000" algn="l"/>
              </a:tabLst>
            </a:pPr>
            <a:r>
              <a:rPr sz="3000" dirty="0">
                <a:latin typeface="Calibri"/>
                <a:cs typeface="Calibri"/>
              </a:rPr>
              <a:t>H(Y)</a:t>
            </a:r>
            <a:r>
              <a:rPr sz="3000" spc="-5" dirty="0">
                <a:latin typeface="Calibri"/>
                <a:cs typeface="Calibri"/>
              </a:rPr>
              <a:t> </a:t>
            </a:r>
            <a:r>
              <a:rPr sz="3000" dirty="0">
                <a:latin typeface="Calibri"/>
                <a:cs typeface="Calibri"/>
              </a:rPr>
              <a:t>=</a:t>
            </a:r>
            <a:r>
              <a:rPr sz="3000" spc="10" dirty="0">
                <a:latin typeface="Calibri"/>
                <a:cs typeface="Calibri"/>
              </a:rPr>
              <a:t> </a:t>
            </a:r>
            <a:r>
              <a:rPr sz="3000" dirty="0">
                <a:latin typeface="Cambria Math"/>
                <a:cs typeface="Cambria Math"/>
              </a:rPr>
              <a:t>−</a:t>
            </a:r>
            <a:r>
              <a:rPr sz="3000" spc="-170" dirty="0">
                <a:latin typeface="Cambria Math"/>
                <a:cs typeface="Cambria Math"/>
              </a:rPr>
              <a:t> </a:t>
            </a:r>
            <a:r>
              <a:rPr sz="3300" spc="75" baseline="44191" dirty="0">
                <a:latin typeface="Cambria Math"/>
                <a:cs typeface="Cambria Math"/>
              </a:rPr>
              <a:t>1</a:t>
            </a:r>
            <a:r>
              <a:rPr sz="3300" spc="7" baseline="44191" dirty="0">
                <a:latin typeface="Cambria Math"/>
                <a:cs typeface="Cambria Math"/>
              </a:rPr>
              <a:t> </a:t>
            </a:r>
            <a:r>
              <a:rPr sz="3000" dirty="0">
                <a:latin typeface="Cambria Math"/>
                <a:cs typeface="Cambria Math"/>
              </a:rPr>
              <a:t>log</a:t>
            </a:r>
            <a:endParaRPr sz="3000">
              <a:latin typeface="Cambria Math"/>
              <a:cs typeface="Cambria Math"/>
            </a:endParaRPr>
          </a:p>
        </p:txBody>
      </p:sp>
      <p:sp>
        <p:nvSpPr>
          <p:cNvPr id="7" name="object 7"/>
          <p:cNvSpPr/>
          <p:nvPr/>
        </p:nvSpPr>
        <p:spPr>
          <a:xfrm>
            <a:off x="4594080" y="3394390"/>
            <a:ext cx="470534" cy="628650"/>
          </a:xfrm>
          <a:custGeom>
            <a:avLst/>
            <a:gdLst/>
            <a:ahLst/>
            <a:cxnLst/>
            <a:rect l="l" t="t" r="r" b="b"/>
            <a:pathLst>
              <a:path w="470535" h="628650">
                <a:moveTo>
                  <a:pt x="334479" y="0"/>
                </a:moveTo>
                <a:lnTo>
                  <a:pt x="328523" y="14884"/>
                </a:lnTo>
                <a:lnTo>
                  <a:pt x="351948" y="33922"/>
                </a:lnTo>
                <a:lnTo>
                  <a:pt x="372732" y="58670"/>
                </a:lnTo>
                <a:lnTo>
                  <a:pt x="406387" y="125298"/>
                </a:lnTo>
                <a:lnTo>
                  <a:pt x="418796" y="166379"/>
                </a:lnTo>
                <a:lnTo>
                  <a:pt x="427658" y="211591"/>
                </a:lnTo>
                <a:lnTo>
                  <a:pt x="432974" y="260933"/>
                </a:lnTo>
                <a:lnTo>
                  <a:pt x="434746" y="314401"/>
                </a:lnTo>
                <a:lnTo>
                  <a:pt x="432986" y="367027"/>
                </a:lnTo>
                <a:lnTo>
                  <a:pt x="427704" y="415883"/>
                </a:lnTo>
                <a:lnTo>
                  <a:pt x="418897" y="460973"/>
                </a:lnTo>
                <a:lnTo>
                  <a:pt x="406565" y="502297"/>
                </a:lnTo>
                <a:lnTo>
                  <a:pt x="391120" y="538826"/>
                </a:lnTo>
                <a:lnTo>
                  <a:pt x="352097" y="594452"/>
                </a:lnTo>
                <a:lnTo>
                  <a:pt x="328523" y="613549"/>
                </a:lnTo>
                <a:lnTo>
                  <a:pt x="334479" y="628421"/>
                </a:lnTo>
                <a:lnTo>
                  <a:pt x="390405" y="583685"/>
                </a:lnTo>
                <a:lnTo>
                  <a:pt x="413573" y="551201"/>
                </a:lnTo>
                <a:lnTo>
                  <a:pt x="433539" y="511975"/>
                </a:lnTo>
                <a:lnTo>
                  <a:pt x="449615" y="467650"/>
                </a:lnTo>
                <a:lnTo>
                  <a:pt x="461097" y="419885"/>
                </a:lnTo>
                <a:lnTo>
                  <a:pt x="467985" y="368680"/>
                </a:lnTo>
                <a:lnTo>
                  <a:pt x="470280" y="314032"/>
                </a:lnTo>
                <a:lnTo>
                  <a:pt x="467985" y="259105"/>
                </a:lnTo>
                <a:lnTo>
                  <a:pt x="461097" y="207803"/>
                </a:lnTo>
                <a:lnTo>
                  <a:pt x="449615" y="160131"/>
                </a:lnTo>
                <a:lnTo>
                  <a:pt x="433539" y="116090"/>
                </a:lnTo>
                <a:lnTo>
                  <a:pt x="413573" y="77159"/>
                </a:lnTo>
                <a:lnTo>
                  <a:pt x="390405" y="44834"/>
                </a:lnTo>
                <a:lnTo>
                  <a:pt x="364040" y="19114"/>
                </a:lnTo>
                <a:lnTo>
                  <a:pt x="334479" y="0"/>
                </a:lnTo>
                <a:close/>
              </a:path>
              <a:path w="470535" h="628650">
                <a:moveTo>
                  <a:pt x="135610" y="0"/>
                </a:moveTo>
                <a:lnTo>
                  <a:pt x="79827" y="44834"/>
                </a:lnTo>
                <a:lnTo>
                  <a:pt x="56695" y="77159"/>
                </a:lnTo>
                <a:lnTo>
                  <a:pt x="36741" y="116090"/>
                </a:lnTo>
                <a:lnTo>
                  <a:pt x="20665" y="160131"/>
                </a:lnTo>
                <a:lnTo>
                  <a:pt x="9183" y="207803"/>
                </a:lnTo>
                <a:lnTo>
                  <a:pt x="2295" y="259105"/>
                </a:lnTo>
                <a:lnTo>
                  <a:pt x="0" y="314032"/>
                </a:lnTo>
                <a:lnTo>
                  <a:pt x="2295" y="368680"/>
                </a:lnTo>
                <a:lnTo>
                  <a:pt x="9183" y="419885"/>
                </a:lnTo>
                <a:lnTo>
                  <a:pt x="20665" y="467650"/>
                </a:lnTo>
                <a:lnTo>
                  <a:pt x="36741" y="511975"/>
                </a:lnTo>
                <a:lnTo>
                  <a:pt x="56695" y="551201"/>
                </a:lnTo>
                <a:lnTo>
                  <a:pt x="79827" y="583685"/>
                </a:lnTo>
                <a:lnTo>
                  <a:pt x="135610" y="628421"/>
                </a:lnTo>
                <a:lnTo>
                  <a:pt x="141757" y="613549"/>
                </a:lnTo>
                <a:lnTo>
                  <a:pt x="118106" y="594452"/>
                </a:lnTo>
                <a:lnTo>
                  <a:pt x="97199" y="569544"/>
                </a:lnTo>
                <a:lnTo>
                  <a:pt x="63614" y="502297"/>
                </a:lnTo>
                <a:lnTo>
                  <a:pt x="51327" y="460973"/>
                </a:lnTo>
                <a:lnTo>
                  <a:pt x="42548" y="415883"/>
                </a:lnTo>
                <a:lnTo>
                  <a:pt x="37278" y="367027"/>
                </a:lnTo>
                <a:lnTo>
                  <a:pt x="35521" y="314401"/>
                </a:lnTo>
                <a:lnTo>
                  <a:pt x="37295" y="260933"/>
                </a:lnTo>
                <a:lnTo>
                  <a:pt x="42616" y="211591"/>
                </a:lnTo>
                <a:lnTo>
                  <a:pt x="51482" y="166379"/>
                </a:lnTo>
                <a:lnTo>
                  <a:pt x="63893" y="125298"/>
                </a:lnTo>
                <a:lnTo>
                  <a:pt x="79403" y="89129"/>
                </a:lnTo>
                <a:lnTo>
                  <a:pt x="118332" y="33922"/>
                </a:lnTo>
                <a:lnTo>
                  <a:pt x="141757" y="14884"/>
                </a:lnTo>
                <a:lnTo>
                  <a:pt x="135610" y="0"/>
                </a:lnTo>
                <a:close/>
              </a:path>
            </a:pathLst>
          </a:custGeom>
          <a:solidFill>
            <a:srgbClr val="000000"/>
          </a:solidFill>
        </p:spPr>
        <p:txBody>
          <a:bodyPr wrap="square" lIns="0" tIns="0" rIns="0" bIns="0" rtlCol="0"/>
          <a:lstStyle/>
          <a:p>
            <a:endParaRPr/>
          </a:p>
        </p:txBody>
      </p:sp>
      <p:sp>
        <p:nvSpPr>
          <p:cNvPr id="8" name="object 8"/>
          <p:cNvSpPr txBox="1"/>
          <p:nvPr/>
        </p:nvSpPr>
        <p:spPr>
          <a:xfrm>
            <a:off x="4736084" y="3222236"/>
            <a:ext cx="187325" cy="854710"/>
          </a:xfrm>
          <a:prstGeom prst="rect">
            <a:avLst/>
          </a:prstGeom>
        </p:spPr>
        <p:txBody>
          <a:bodyPr vert="horz" wrap="square" lIns="0" tIns="92075" rIns="0" bIns="0" rtlCol="0">
            <a:spAutoFit/>
          </a:bodyPr>
          <a:lstStyle/>
          <a:p>
            <a:pPr marL="12700">
              <a:spcBef>
                <a:spcPts val="725"/>
              </a:spcBef>
            </a:pPr>
            <a:r>
              <a:rPr sz="2200" spc="50" dirty="0">
                <a:latin typeface="Cambria Math"/>
                <a:cs typeface="Cambria Math"/>
              </a:rPr>
              <a:t>1</a:t>
            </a:r>
            <a:endParaRPr sz="2200">
              <a:latin typeface="Cambria Math"/>
              <a:cs typeface="Cambria Math"/>
            </a:endParaRPr>
          </a:p>
          <a:p>
            <a:pPr marL="12700">
              <a:spcBef>
                <a:spcPts val="620"/>
              </a:spcBef>
            </a:pPr>
            <a:r>
              <a:rPr sz="2200" spc="50" dirty="0">
                <a:latin typeface="Cambria Math"/>
                <a:cs typeface="Cambria Math"/>
              </a:rPr>
              <a:t>4</a:t>
            </a:r>
            <a:endParaRPr sz="2200">
              <a:latin typeface="Cambria Math"/>
              <a:cs typeface="Cambria Math"/>
            </a:endParaRPr>
          </a:p>
        </p:txBody>
      </p:sp>
      <p:sp>
        <p:nvSpPr>
          <p:cNvPr id="9" name="object 9"/>
          <p:cNvSpPr/>
          <p:nvPr/>
        </p:nvSpPr>
        <p:spPr>
          <a:xfrm>
            <a:off x="4748783" y="3695701"/>
            <a:ext cx="160020" cy="24765"/>
          </a:xfrm>
          <a:custGeom>
            <a:avLst/>
            <a:gdLst/>
            <a:ahLst/>
            <a:cxnLst/>
            <a:rect l="l" t="t" r="r" b="b"/>
            <a:pathLst>
              <a:path w="160020" h="24764">
                <a:moveTo>
                  <a:pt x="160019" y="0"/>
                </a:moveTo>
                <a:lnTo>
                  <a:pt x="0" y="0"/>
                </a:lnTo>
                <a:lnTo>
                  <a:pt x="0" y="24383"/>
                </a:lnTo>
                <a:lnTo>
                  <a:pt x="160019" y="24383"/>
                </a:lnTo>
                <a:lnTo>
                  <a:pt x="160019" y="0"/>
                </a:lnTo>
                <a:close/>
              </a:path>
            </a:pathLst>
          </a:custGeom>
          <a:solidFill>
            <a:srgbClr val="000000"/>
          </a:solidFill>
        </p:spPr>
        <p:txBody>
          <a:bodyPr wrap="square" lIns="0" tIns="0" rIns="0" bIns="0" rtlCol="0"/>
          <a:lstStyle/>
          <a:p>
            <a:endParaRPr/>
          </a:p>
        </p:txBody>
      </p:sp>
      <p:sp>
        <p:nvSpPr>
          <p:cNvPr id="10" name="object 10"/>
          <p:cNvSpPr txBox="1"/>
          <p:nvPr/>
        </p:nvSpPr>
        <p:spPr>
          <a:xfrm>
            <a:off x="5536185" y="3716433"/>
            <a:ext cx="187325" cy="360680"/>
          </a:xfrm>
          <a:prstGeom prst="rect">
            <a:avLst/>
          </a:prstGeom>
        </p:spPr>
        <p:txBody>
          <a:bodyPr vert="horz" wrap="square" lIns="0" tIns="12065" rIns="0" bIns="0" rtlCol="0">
            <a:spAutoFit/>
          </a:bodyPr>
          <a:lstStyle/>
          <a:p>
            <a:pPr marL="12700">
              <a:spcBef>
                <a:spcPts val="95"/>
              </a:spcBef>
            </a:pPr>
            <a:r>
              <a:rPr sz="2200" spc="50" dirty="0">
                <a:latin typeface="Cambria Math"/>
                <a:cs typeface="Cambria Math"/>
              </a:rPr>
              <a:t>4</a:t>
            </a:r>
            <a:endParaRPr sz="2200">
              <a:latin typeface="Cambria Math"/>
              <a:cs typeface="Cambria Math"/>
            </a:endParaRPr>
          </a:p>
        </p:txBody>
      </p:sp>
      <p:sp>
        <p:nvSpPr>
          <p:cNvPr id="11" name="object 11"/>
          <p:cNvSpPr/>
          <p:nvPr/>
        </p:nvSpPr>
        <p:spPr>
          <a:xfrm>
            <a:off x="5548884" y="3695701"/>
            <a:ext cx="160020" cy="24765"/>
          </a:xfrm>
          <a:custGeom>
            <a:avLst/>
            <a:gdLst/>
            <a:ahLst/>
            <a:cxnLst/>
            <a:rect l="l" t="t" r="r" b="b"/>
            <a:pathLst>
              <a:path w="160020" h="24764">
                <a:moveTo>
                  <a:pt x="160020" y="0"/>
                </a:moveTo>
                <a:lnTo>
                  <a:pt x="0" y="0"/>
                </a:lnTo>
                <a:lnTo>
                  <a:pt x="0" y="24383"/>
                </a:lnTo>
                <a:lnTo>
                  <a:pt x="160020" y="24383"/>
                </a:lnTo>
                <a:lnTo>
                  <a:pt x="160020" y="0"/>
                </a:lnTo>
                <a:close/>
              </a:path>
            </a:pathLst>
          </a:custGeom>
          <a:solidFill>
            <a:srgbClr val="000000"/>
          </a:solidFill>
        </p:spPr>
        <p:txBody>
          <a:bodyPr wrap="square" lIns="0" tIns="0" rIns="0" bIns="0" rtlCol="0"/>
          <a:lstStyle/>
          <a:p>
            <a:endParaRPr/>
          </a:p>
        </p:txBody>
      </p:sp>
      <p:sp>
        <p:nvSpPr>
          <p:cNvPr id="12" name="object 12"/>
          <p:cNvSpPr txBox="1"/>
          <p:nvPr/>
        </p:nvSpPr>
        <p:spPr>
          <a:xfrm>
            <a:off x="5141977" y="3422395"/>
            <a:ext cx="1163955" cy="482600"/>
          </a:xfrm>
          <a:prstGeom prst="rect">
            <a:avLst/>
          </a:prstGeom>
        </p:spPr>
        <p:txBody>
          <a:bodyPr vert="horz" wrap="square" lIns="0" tIns="12700" rIns="0" bIns="0" rtlCol="0">
            <a:spAutoFit/>
          </a:bodyPr>
          <a:lstStyle/>
          <a:p>
            <a:pPr marL="38100">
              <a:spcBef>
                <a:spcPts val="100"/>
              </a:spcBef>
            </a:pPr>
            <a:r>
              <a:rPr sz="3000" dirty="0">
                <a:latin typeface="Cambria Math"/>
                <a:cs typeface="Cambria Math"/>
              </a:rPr>
              <a:t>−</a:t>
            </a:r>
            <a:r>
              <a:rPr sz="3000" spc="-45" dirty="0">
                <a:latin typeface="Cambria Math"/>
                <a:cs typeface="Cambria Math"/>
              </a:rPr>
              <a:t> </a:t>
            </a:r>
            <a:r>
              <a:rPr sz="3300" spc="75" baseline="44191" dirty="0">
                <a:latin typeface="Cambria Math"/>
                <a:cs typeface="Cambria Math"/>
              </a:rPr>
              <a:t>1</a:t>
            </a:r>
            <a:r>
              <a:rPr sz="3300" spc="-44" baseline="44191" dirty="0">
                <a:latin typeface="Cambria Math"/>
                <a:cs typeface="Cambria Math"/>
              </a:rPr>
              <a:t> </a:t>
            </a:r>
            <a:r>
              <a:rPr sz="3000" dirty="0">
                <a:latin typeface="Cambria Math"/>
                <a:cs typeface="Cambria Math"/>
              </a:rPr>
              <a:t>log</a:t>
            </a:r>
          </a:p>
        </p:txBody>
      </p:sp>
      <p:sp>
        <p:nvSpPr>
          <p:cNvPr id="13" name="object 13"/>
          <p:cNvSpPr/>
          <p:nvPr/>
        </p:nvSpPr>
        <p:spPr>
          <a:xfrm>
            <a:off x="6363443" y="3394390"/>
            <a:ext cx="469265" cy="628650"/>
          </a:xfrm>
          <a:custGeom>
            <a:avLst/>
            <a:gdLst/>
            <a:ahLst/>
            <a:cxnLst/>
            <a:rect l="l" t="t" r="r" b="b"/>
            <a:pathLst>
              <a:path w="469264" h="628650">
                <a:moveTo>
                  <a:pt x="332955" y="0"/>
                </a:moveTo>
                <a:lnTo>
                  <a:pt x="326999" y="14884"/>
                </a:lnTo>
                <a:lnTo>
                  <a:pt x="350424" y="33922"/>
                </a:lnTo>
                <a:lnTo>
                  <a:pt x="371208" y="58670"/>
                </a:lnTo>
                <a:lnTo>
                  <a:pt x="404863" y="125298"/>
                </a:lnTo>
                <a:lnTo>
                  <a:pt x="417274" y="166379"/>
                </a:lnTo>
                <a:lnTo>
                  <a:pt x="426140" y="211591"/>
                </a:lnTo>
                <a:lnTo>
                  <a:pt x="431461" y="260933"/>
                </a:lnTo>
                <a:lnTo>
                  <a:pt x="433235" y="314401"/>
                </a:lnTo>
                <a:lnTo>
                  <a:pt x="431472" y="367027"/>
                </a:lnTo>
                <a:lnTo>
                  <a:pt x="426186" y="415883"/>
                </a:lnTo>
                <a:lnTo>
                  <a:pt x="417375" y="460973"/>
                </a:lnTo>
                <a:lnTo>
                  <a:pt x="405041" y="502297"/>
                </a:lnTo>
                <a:lnTo>
                  <a:pt x="389596" y="538826"/>
                </a:lnTo>
                <a:lnTo>
                  <a:pt x="350573" y="594452"/>
                </a:lnTo>
                <a:lnTo>
                  <a:pt x="326999" y="613549"/>
                </a:lnTo>
                <a:lnTo>
                  <a:pt x="332955" y="628421"/>
                </a:lnTo>
                <a:lnTo>
                  <a:pt x="388886" y="583685"/>
                </a:lnTo>
                <a:lnTo>
                  <a:pt x="412051" y="551201"/>
                </a:lnTo>
                <a:lnTo>
                  <a:pt x="432015" y="511975"/>
                </a:lnTo>
                <a:lnTo>
                  <a:pt x="448091" y="467650"/>
                </a:lnTo>
                <a:lnTo>
                  <a:pt x="459573" y="419885"/>
                </a:lnTo>
                <a:lnTo>
                  <a:pt x="466461" y="368680"/>
                </a:lnTo>
                <a:lnTo>
                  <a:pt x="468756" y="314032"/>
                </a:lnTo>
                <a:lnTo>
                  <a:pt x="466461" y="259105"/>
                </a:lnTo>
                <a:lnTo>
                  <a:pt x="459573" y="207803"/>
                </a:lnTo>
                <a:lnTo>
                  <a:pt x="448091" y="160131"/>
                </a:lnTo>
                <a:lnTo>
                  <a:pt x="432015" y="116090"/>
                </a:lnTo>
                <a:lnTo>
                  <a:pt x="412051" y="77159"/>
                </a:lnTo>
                <a:lnTo>
                  <a:pt x="388886" y="44834"/>
                </a:lnTo>
                <a:lnTo>
                  <a:pt x="362521" y="19114"/>
                </a:lnTo>
                <a:lnTo>
                  <a:pt x="332955" y="0"/>
                </a:lnTo>
                <a:close/>
              </a:path>
              <a:path w="469264" h="628650">
                <a:moveTo>
                  <a:pt x="135610" y="0"/>
                </a:moveTo>
                <a:lnTo>
                  <a:pt x="79827" y="44834"/>
                </a:lnTo>
                <a:lnTo>
                  <a:pt x="56695" y="77159"/>
                </a:lnTo>
                <a:lnTo>
                  <a:pt x="36741" y="116090"/>
                </a:lnTo>
                <a:lnTo>
                  <a:pt x="20665" y="160131"/>
                </a:lnTo>
                <a:lnTo>
                  <a:pt x="9183" y="207803"/>
                </a:lnTo>
                <a:lnTo>
                  <a:pt x="2295" y="259105"/>
                </a:lnTo>
                <a:lnTo>
                  <a:pt x="0" y="314032"/>
                </a:lnTo>
                <a:lnTo>
                  <a:pt x="2295" y="368680"/>
                </a:lnTo>
                <a:lnTo>
                  <a:pt x="9183" y="419885"/>
                </a:lnTo>
                <a:lnTo>
                  <a:pt x="20665" y="467650"/>
                </a:lnTo>
                <a:lnTo>
                  <a:pt x="36741" y="511975"/>
                </a:lnTo>
                <a:lnTo>
                  <a:pt x="56695" y="551201"/>
                </a:lnTo>
                <a:lnTo>
                  <a:pt x="79827" y="583685"/>
                </a:lnTo>
                <a:lnTo>
                  <a:pt x="135610" y="628421"/>
                </a:lnTo>
                <a:lnTo>
                  <a:pt x="141757" y="613549"/>
                </a:lnTo>
                <a:lnTo>
                  <a:pt x="118106" y="594452"/>
                </a:lnTo>
                <a:lnTo>
                  <a:pt x="97199" y="569544"/>
                </a:lnTo>
                <a:lnTo>
                  <a:pt x="63614" y="502297"/>
                </a:lnTo>
                <a:lnTo>
                  <a:pt x="51327" y="460973"/>
                </a:lnTo>
                <a:lnTo>
                  <a:pt x="42548" y="415883"/>
                </a:lnTo>
                <a:lnTo>
                  <a:pt x="37278" y="367027"/>
                </a:lnTo>
                <a:lnTo>
                  <a:pt x="35521" y="314401"/>
                </a:lnTo>
                <a:lnTo>
                  <a:pt x="37295" y="260933"/>
                </a:lnTo>
                <a:lnTo>
                  <a:pt x="42616" y="211591"/>
                </a:lnTo>
                <a:lnTo>
                  <a:pt x="51482" y="166379"/>
                </a:lnTo>
                <a:lnTo>
                  <a:pt x="63893" y="125298"/>
                </a:lnTo>
                <a:lnTo>
                  <a:pt x="79403" y="89129"/>
                </a:lnTo>
                <a:lnTo>
                  <a:pt x="118332" y="33922"/>
                </a:lnTo>
                <a:lnTo>
                  <a:pt x="141757" y="14884"/>
                </a:lnTo>
                <a:lnTo>
                  <a:pt x="135610" y="0"/>
                </a:lnTo>
                <a:close/>
              </a:path>
            </a:pathLst>
          </a:custGeom>
          <a:solidFill>
            <a:srgbClr val="000000"/>
          </a:solidFill>
        </p:spPr>
        <p:txBody>
          <a:bodyPr wrap="square" lIns="0" tIns="0" rIns="0" bIns="0" rtlCol="0"/>
          <a:lstStyle/>
          <a:p>
            <a:endParaRPr/>
          </a:p>
        </p:txBody>
      </p:sp>
      <p:sp>
        <p:nvSpPr>
          <p:cNvPr id="14" name="object 14"/>
          <p:cNvSpPr txBox="1"/>
          <p:nvPr/>
        </p:nvSpPr>
        <p:spPr>
          <a:xfrm>
            <a:off x="6505448" y="3222236"/>
            <a:ext cx="187325" cy="854710"/>
          </a:xfrm>
          <a:prstGeom prst="rect">
            <a:avLst/>
          </a:prstGeom>
        </p:spPr>
        <p:txBody>
          <a:bodyPr vert="horz" wrap="square" lIns="0" tIns="92075" rIns="0" bIns="0" rtlCol="0">
            <a:spAutoFit/>
          </a:bodyPr>
          <a:lstStyle/>
          <a:p>
            <a:pPr marL="12700">
              <a:spcBef>
                <a:spcPts val="725"/>
              </a:spcBef>
            </a:pPr>
            <a:r>
              <a:rPr sz="2200" spc="50" dirty="0">
                <a:latin typeface="Cambria Math"/>
                <a:cs typeface="Cambria Math"/>
              </a:rPr>
              <a:t>1</a:t>
            </a:r>
            <a:endParaRPr sz="2200">
              <a:latin typeface="Cambria Math"/>
              <a:cs typeface="Cambria Math"/>
            </a:endParaRPr>
          </a:p>
          <a:p>
            <a:pPr marL="12700">
              <a:spcBef>
                <a:spcPts val="620"/>
              </a:spcBef>
            </a:pPr>
            <a:r>
              <a:rPr sz="2200" spc="50" dirty="0">
                <a:latin typeface="Cambria Math"/>
                <a:cs typeface="Cambria Math"/>
              </a:rPr>
              <a:t>4</a:t>
            </a:r>
            <a:endParaRPr sz="2200">
              <a:latin typeface="Cambria Math"/>
              <a:cs typeface="Cambria Math"/>
            </a:endParaRPr>
          </a:p>
        </p:txBody>
      </p:sp>
      <p:sp>
        <p:nvSpPr>
          <p:cNvPr id="15" name="object 15"/>
          <p:cNvSpPr/>
          <p:nvPr/>
        </p:nvSpPr>
        <p:spPr>
          <a:xfrm>
            <a:off x="6518147" y="3695701"/>
            <a:ext cx="160020" cy="24765"/>
          </a:xfrm>
          <a:custGeom>
            <a:avLst/>
            <a:gdLst/>
            <a:ahLst/>
            <a:cxnLst/>
            <a:rect l="l" t="t" r="r" b="b"/>
            <a:pathLst>
              <a:path w="160020" h="24764">
                <a:moveTo>
                  <a:pt x="160020" y="0"/>
                </a:moveTo>
                <a:lnTo>
                  <a:pt x="0" y="0"/>
                </a:lnTo>
                <a:lnTo>
                  <a:pt x="0" y="24383"/>
                </a:lnTo>
                <a:lnTo>
                  <a:pt x="160020" y="24383"/>
                </a:lnTo>
                <a:lnTo>
                  <a:pt x="160020" y="0"/>
                </a:lnTo>
                <a:close/>
              </a:path>
            </a:pathLst>
          </a:custGeom>
          <a:solidFill>
            <a:srgbClr val="000000"/>
          </a:solidFill>
        </p:spPr>
        <p:txBody>
          <a:bodyPr wrap="square" lIns="0" tIns="0" rIns="0" bIns="0" rtlCol="0"/>
          <a:lstStyle/>
          <a:p>
            <a:endParaRPr/>
          </a:p>
        </p:txBody>
      </p:sp>
      <p:sp>
        <p:nvSpPr>
          <p:cNvPr id="16" name="object 16"/>
          <p:cNvSpPr txBox="1"/>
          <p:nvPr/>
        </p:nvSpPr>
        <p:spPr>
          <a:xfrm>
            <a:off x="7305548" y="3716433"/>
            <a:ext cx="187325" cy="360680"/>
          </a:xfrm>
          <a:prstGeom prst="rect">
            <a:avLst/>
          </a:prstGeom>
        </p:spPr>
        <p:txBody>
          <a:bodyPr vert="horz" wrap="square" lIns="0" tIns="12065" rIns="0" bIns="0" rtlCol="0">
            <a:spAutoFit/>
          </a:bodyPr>
          <a:lstStyle/>
          <a:p>
            <a:pPr marL="12700">
              <a:spcBef>
                <a:spcPts val="95"/>
              </a:spcBef>
            </a:pPr>
            <a:r>
              <a:rPr sz="2200" spc="50" dirty="0">
                <a:latin typeface="Cambria Math"/>
                <a:cs typeface="Cambria Math"/>
              </a:rPr>
              <a:t>2</a:t>
            </a:r>
            <a:endParaRPr sz="2200">
              <a:latin typeface="Cambria Math"/>
              <a:cs typeface="Cambria Math"/>
            </a:endParaRPr>
          </a:p>
        </p:txBody>
      </p:sp>
      <p:sp>
        <p:nvSpPr>
          <p:cNvPr id="17" name="object 17"/>
          <p:cNvSpPr/>
          <p:nvPr/>
        </p:nvSpPr>
        <p:spPr>
          <a:xfrm>
            <a:off x="7318247" y="3695701"/>
            <a:ext cx="160020" cy="24765"/>
          </a:xfrm>
          <a:custGeom>
            <a:avLst/>
            <a:gdLst/>
            <a:ahLst/>
            <a:cxnLst/>
            <a:rect l="l" t="t" r="r" b="b"/>
            <a:pathLst>
              <a:path w="160020" h="24764">
                <a:moveTo>
                  <a:pt x="160020" y="0"/>
                </a:moveTo>
                <a:lnTo>
                  <a:pt x="0" y="0"/>
                </a:lnTo>
                <a:lnTo>
                  <a:pt x="0" y="24383"/>
                </a:lnTo>
                <a:lnTo>
                  <a:pt x="160020" y="24383"/>
                </a:lnTo>
                <a:lnTo>
                  <a:pt x="160020" y="0"/>
                </a:lnTo>
                <a:close/>
              </a:path>
            </a:pathLst>
          </a:custGeom>
          <a:solidFill>
            <a:srgbClr val="000000"/>
          </a:solidFill>
        </p:spPr>
        <p:txBody>
          <a:bodyPr wrap="square" lIns="0" tIns="0" rIns="0" bIns="0" rtlCol="0"/>
          <a:lstStyle/>
          <a:p>
            <a:endParaRPr/>
          </a:p>
        </p:txBody>
      </p:sp>
      <p:sp>
        <p:nvSpPr>
          <p:cNvPr id="18" name="object 18"/>
          <p:cNvSpPr txBox="1"/>
          <p:nvPr/>
        </p:nvSpPr>
        <p:spPr>
          <a:xfrm>
            <a:off x="6911340" y="3422395"/>
            <a:ext cx="1162050" cy="482600"/>
          </a:xfrm>
          <a:prstGeom prst="rect">
            <a:avLst/>
          </a:prstGeom>
        </p:spPr>
        <p:txBody>
          <a:bodyPr vert="horz" wrap="square" lIns="0" tIns="12700" rIns="0" bIns="0" rtlCol="0">
            <a:spAutoFit/>
          </a:bodyPr>
          <a:lstStyle/>
          <a:p>
            <a:pPr marL="38100">
              <a:spcBef>
                <a:spcPts val="100"/>
              </a:spcBef>
            </a:pPr>
            <a:r>
              <a:rPr sz="3000" dirty="0">
                <a:latin typeface="Cambria Math"/>
                <a:cs typeface="Cambria Math"/>
              </a:rPr>
              <a:t>−</a:t>
            </a:r>
            <a:r>
              <a:rPr sz="3000" spc="-45" dirty="0">
                <a:latin typeface="Cambria Math"/>
                <a:cs typeface="Cambria Math"/>
              </a:rPr>
              <a:t> </a:t>
            </a:r>
            <a:r>
              <a:rPr sz="3300" spc="75" baseline="44191" dirty="0">
                <a:latin typeface="Cambria Math"/>
                <a:cs typeface="Cambria Math"/>
              </a:rPr>
              <a:t>1</a:t>
            </a:r>
            <a:r>
              <a:rPr sz="3300" spc="-60" baseline="44191" dirty="0">
                <a:latin typeface="Cambria Math"/>
                <a:cs typeface="Cambria Math"/>
              </a:rPr>
              <a:t> </a:t>
            </a:r>
            <a:r>
              <a:rPr sz="3000" dirty="0">
                <a:latin typeface="Cambria Math"/>
                <a:cs typeface="Cambria Math"/>
              </a:rPr>
              <a:t>log</a:t>
            </a:r>
          </a:p>
        </p:txBody>
      </p:sp>
      <p:sp>
        <p:nvSpPr>
          <p:cNvPr id="19" name="object 19"/>
          <p:cNvSpPr/>
          <p:nvPr/>
        </p:nvSpPr>
        <p:spPr>
          <a:xfrm>
            <a:off x="8131282" y="3394390"/>
            <a:ext cx="470534" cy="628650"/>
          </a:xfrm>
          <a:custGeom>
            <a:avLst/>
            <a:gdLst/>
            <a:ahLst/>
            <a:cxnLst/>
            <a:rect l="l" t="t" r="r" b="b"/>
            <a:pathLst>
              <a:path w="470534" h="628650">
                <a:moveTo>
                  <a:pt x="334479" y="0"/>
                </a:moveTo>
                <a:lnTo>
                  <a:pt x="328523" y="14884"/>
                </a:lnTo>
                <a:lnTo>
                  <a:pt x="351948" y="33922"/>
                </a:lnTo>
                <a:lnTo>
                  <a:pt x="372732" y="58670"/>
                </a:lnTo>
                <a:lnTo>
                  <a:pt x="406387" y="125298"/>
                </a:lnTo>
                <a:lnTo>
                  <a:pt x="418798" y="166379"/>
                </a:lnTo>
                <a:lnTo>
                  <a:pt x="427664" y="211591"/>
                </a:lnTo>
                <a:lnTo>
                  <a:pt x="432985" y="260933"/>
                </a:lnTo>
                <a:lnTo>
                  <a:pt x="434759" y="314401"/>
                </a:lnTo>
                <a:lnTo>
                  <a:pt x="432996" y="367027"/>
                </a:lnTo>
                <a:lnTo>
                  <a:pt x="427710" y="415883"/>
                </a:lnTo>
                <a:lnTo>
                  <a:pt x="418899" y="460973"/>
                </a:lnTo>
                <a:lnTo>
                  <a:pt x="406565" y="502297"/>
                </a:lnTo>
                <a:lnTo>
                  <a:pt x="391120" y="538826"/>
                </a:lnTo>
                <a:lnTo>
                  <a:pt x="352097" y="594452"/>
                </a:lnTo>
                <a:lnTo>
                  <a:pt x="328523" y="613549"/>
                </a:lnTo>
                <a:lnTo>
                  <a:pt x="334479" y="628421"/>
                </a:lnTo>
                <a:lnTo>
                  <a:pt x="390405" y="583685"/>
                </a:lnTo>
                <a:lnTo>
                  <a:pt x="413573" y="551201"/>
                </a:lnTo>
                <a:lnTo>
                  <a:pt x="433539" y="511975"/>
                </a:lnTo>
                <a:lnTo>
                  <a:pt x="449615" y="467650"/>
                </a:lnTo>
                <a:lnTo>
                  <a:pt x="461097" y="419885"/>
                </a:lnTo>
                <a:lnTo>
                  <a:pt x="467985" y="368680"/>
                </a:lnTo>
                <a:lnTo>
                  <a:pt x="470280" y="314032"/>
                </a:lnTo>
                <a:lnTo>
                  <a:pt x="467985" y="259105"/>
                </a:lnTo>
                <a:lnTo>
                  <a:pt x="461097" y="207803"/>
                </a:lnTo>
                <a:lnTo>
                  <a:pt x="449615" y="160131"/>
                </a:lnTo>
                <a:lnTo>
                  <a:pt x="433539" y="116090"/>
                </a:lnTo>
                <a:lnTo>
                  <a:pt x="413573" y="77159"/>
                </a:lnTo>
                <a:lnTo>
                  <a:pt x="390405" y="44834"/>
                </a:lnTo>
                <a:lnTo>
                  <a:pt x="364040" y="19114"/>
                </a:lnTo>
                <a:lnTo>
                  <a:pt x="334479" y="0"/>
                </a:lnTo>
                <a:close/>
              </a:path>
              <a:path w="470534" h="628650">
                <a:moveTo>
                  <a:pt x="135610" y="0"/>
                </a:moveTo>
                <a:lnTo>
                  <a:pt x="79827" y="44834"/>
                </a:lnTo>
                <a:lnTo>
                  <a:pt x="56695" y="77159"/>
                </a:lnTo>
                <a:lnTo>
                  <a:pt x="36741" y="116090"/>
                </a:lnTo>
                <a:lnTo>
                  <a:pt x="20665" y="160131"/>
                </a:lnTo>
                <a:lnTo>
                  <a:pt x="9183" y="207803"/>
                </a:lnTo>
                <a:lnTo>
                  <a:pt x="2295" y="259105"/>
                </a:lnTo>
                <a:lnTo>
                  <a:pt x="0" y="314032"/>
                </a:lnTo>
                <a:lnTo>
                  <a:pt x="2295" y="368680"/>
                </a:lnTo>
                <a:lnTo>
                  <a:pt x="9183" y="419885"/>
                </a:lnTo>
                <a:lnTo>
                  <a:pt x="20665" y="467650"/>
                </a:lnTo>
                <a:lnTo>
                  <a:pt x="36741" y="511975"/>
                </a:lnTo>
                <a:lnTo>
                  <a:pt x="56695" y="551201"/>
                </a:lnTo>
                <a:lnTo>
                  <a:pt x="79827" y="583685"/>
                </a:lnTo>
                <a:lnTo>
                  <a:pt x="135610" y="628421"/>
                </a:lnTo>
                <a:lnTo>
                  <a:pt x="141757" y="613549"/>
                </a:lnTo>
                <a:lnTo>
                  <a:pt x="118106" y="594452"/>
                </a:lnTo>
                <a:lnTo>
                  <a:pt x="97199" y="569544"/>
                </a:lnTo>
                <a:lnTo>
                  <a:pt x="63614" y="502297"/>
                </a:lnTo>
                <a:lnTo>
                  <a:pt x="51327" y="460973"/>
                </a:lnTo>
                <a:lnTo>
                  <a:pt x="42548" y="415883"/>
                </a:lnTo>
                <a:lnTo>
                  <a:pt x="37278" y="367027"/>
                </a:lnTo>
                <a:lnTo>
                  <a:pt x="35521" y="314401"/>
                </a:lnTo>
                <a:lnTo>
                  <a:pt x="37295" y="260933"/>
                </a:lnTo>
                <a:lnTo>
                  <a:pt x="42616" y="211591"/>
                </a:lnTo>
                <a:lnTo>
                  <a:pt x="51482" y="166379"/>
                </a:lnTo>
                <a:lnTo>
                  <a:pt x="63893" y="125298"/>
                </a:lnTo>
                <a:lnTo>
                  <a:pt x="79403" y="89129"/>
                </a:lnTo>
                <a:lnTo>
                  <a:pt x="118332" y="33922"/>
                </a:lnTo>
                <a:lnTo>
                  <a:pt x="141757" y="14884"/>
                </a:lnTo>
                <a:lnTo>
                  <a:pt x="135610" y="0"/>
                </a:lnTo>
                <a:close/>
              </a:path>
            </a:pathLst>
          </a:custGeom>
          <a:solidFill>
            <a:srgbClr val="000000"/>
          </a:solidFill>
        </p:spPr>
        <p:txBody>
          <a:bodyPr wrap="square" lIns="0" tIns="0" rIns="0" bIns="0" rtlCol="0"/>
          <a:lstStyle/>
          <a:p>
            <a:endParaRPr/>
          </a:p>
        </p:txBody>
      </p:sp>
      <p:sp>
        <p:nvSpPr>
          <p:cNvPr id="20" name="object 20"/>
          <p:cNvSpPr txBox="1"/>
          <p:nvPr/>
        </p:nvSpPr>
        <p:spPr>
          <a:xfrm>
            <a:off x="8273289" y="3222236"/>
            <a:ext cx="187325" cy="854710"/>
          </a:xfrm>
          <a:prstGeom prst="rect">
            <a:avLst/>
          </a:prstGeom>
        </p:spPr>
        <p:txBody>
          <a:bodyPr vert="horz" wrap="square" lIns="0" tIns="92075" rIns="0" bIns="0" rtlCol="0">
            <a:spAutoFit/>
          </a:bodyPr>
          <a:lstStyle/>
          <a:p>
            <a:pPr marL="12700">
              <a:spcBef>
                <a:spcPts val="725"/>
              </a:spcBef>
            </a:pPr>
            <a:r>
              <a:rPr sz="2200" spc="50" dirty="0">
                <a:latin typeface="Cambria Math"/>
                <a:cs typeface="Cambria Math"/>
              </a:rPr>
              <a:t>1</a:t>
            </a:r>
            <a:endParaRPr sz="2200">
              <a:latin typeface="Cambria Math"/>
              <a:cs typeface="Cambria Math"/>
            </a:endParaRPr>
          </a:p>
          <a:p>
            <a:pPr marL="12700">
              <a:spcBef>
                <a:spcPts val="620"/>
              </a:spcBef>
            </a:pPr>
            <a:r>
              <a:rPr sz="2200" spc="50" dirty="0">
                <a:latin typeface="Cambria Math"/>
                <a:cs typeface="Cambria Math"/>
              </a:rPr>
              <a:t>2</a:t>
            </a:r>
            <a:endParaRPr sz="2200">
              <a:latin typeface="Cambria Math"/>
              <a:cs typeface="Cambria Math"/>
            </a:endParaRPr>
          </a:p>
        </p:txBody>
      </p:sp>
      <p:sp>
        <p:nvSpPr>
          <p:cNvPr id="21" name="object 21"/>
          <p:cNvSpPr/>
          <p:nvPr/>
        </p:nvSpPr>
        <p:spPr>
          <a:xfrm>
            <a:off x="8285988" y="3695701"/>
            <a:ext cx="160020" cy="24765"/>
          </a:xfrm>
          <a:custGeom>
            <a:avLst/>
            <a:gdLst/>
            <a:ahLst/>
            <a:cxnLst/>
            <a:rect l="l" t="t" r="r" b="b"/>
            <a:pathLst>
              <a:path w="160020" h="24764">
                <a:moveTo>
                  <a:pt x="160020" y="0"/>
                </a:moveTo>
                <a:lnTo>
                  <a:pt x="0" y="0"/>
                </a:lnTo>
                <a:lnTo>
                  <a:pt x="0" y="24383"/>
                </a:lnTo>
                <a:lnTo>
                  <a:pt x="160020" y="24383"/>
                </a:lnTo>
                <a:lnTo>
                  <a:pt x="160020" y="0"/>
                </a:lnTo>
                <a:close/>
              </a:path>
            </a:pathLst>
          </a:custGeom>
          <a:solidFill>
            <a:srgbClr val="000000"/>
          </a:solidFill>
        </p:spPr>
        <p:txBody>
          <a:bodyPr wrap="square" lIns="0" tIns="0" rIns="0" bIns="0" rtlCol="0"/>
          <a:lstStyle/>
          <a:p>
            <a:endParaRPr/>
          </a:p>
        </p:txBody>
      </p:sp>
      <p:sp>
        <p:nvSpPr>
          <p:cNvPr id="22" name="object 22"/>
          <p:cNvSpPr txBox="1"/>
          <p:nvPr/>
        </p:nvSpPr>
        <p:spPr>
          <a:xfrm>
            <a:off x="8725917" y="3422395"/>
            <a:ext cx="915035" cy="482600"/>
          </a:xfrm>
          <a:prstGeom prst="rect">
            <a:avLst/>
          </a:prstGeom>
        </p:spPr>
        <p:txBody>
          <a:bodyPr vert="horz" wrap="square" lIns="0" tIns="12700" rIns="0" bIns="0" rtlCol="0">
            <a:spAutoFit/>
          </a:bodyPr>
          <a:lstStyle/>
          <a:p>
            <a:pPr marL="12700">
              <a:spcBef>
                <a:spcPts val="100"/>
              </a:spcBef>
            </a:pPr>
            <a:r>
              <a:rPr sz="3000" dirty="0">
                <a:latin typeface="Cambria Math"/>
                <a:cs typeface="Cambria Math"/>
              </a:rPr>
              <a:t>=</a:t>
            </a:r>
            <a:r>
              <a:rPr sz="3000" spc="80" dirty="0">
                <a:latin typeface="Cambria Math"/>
                <a:cs typeface="Cambria Math"/>
              </a:rPr>
              <a:t> </a:t>
            </a:r>
            <a:r>
              <a:rPr sz="3000" spc="-5" dirty="0">
                <a:latin typeface="Cambria Math"/>
                <a:cs typeface="Cambria Math"/>
              </a:rPr>
              <a:t>1.5</a:t>
            </a:r>
            <a:endParaRPr sz="3000" dirty="0">
              <a:latin typeface="Cambria Math"/>
              <a:cs typeface="Cambria Math"/>
            </a:endParaRPr>
          </a:p>
        </p:txBody>
      </p:sp>
      <p:sp>
        <p:nvSpPr>
          <p:cNvPr id="23" name="object 23"/>
          <p:cNvSpPr txBox="1"/>
          <p:nvPr/>
        </p:nvSpPr>
        <p:spPr>
          <a:xfrm>
            <a:off x="2059940" y="4624832"/>
            <a:ext cx="7753984" cy="1397000"/>
          </a:xfrm>
          <a:prstGeom prst="rect">
            <a:avLst/>
          </a:prstGeom>
        </p:spPr>
        <p:txBody>
          <a:bodyPr vert="horz" wrap="square" lIns="0" tIns="12700" rIns="0" bIns="0" rtlCol="0">
            <a:spAutoFit/>
          </a:bodyPr>
          <a:lstStyle/>
          <a:p>
            <a:pPr marL="12700" marR="5080" algn="just">
              <a:spcBef>
                <a:spcPts val="100"/>
              </a:spcBef>
            </a:pPr>
            <a:r>
              <a:rPr sz="3000" spc="-5" dirty="0">
                <a:latin typeface="Calibri"/>
                <a:cs typeface="Calibri"/>
              </a:rPr>
              <a:t>This is </a:t>
            </a:r>
            <a:r>
              <a:rPr sz="3000" spc="-15" dirty="0">
                <a:latin typeface="Calibri"/>
                <a:cs typeface="Calibri"/>
              </a:rPr>
              <a:t>calculated </a:t>
            </a:r>
            <a:r>
              <a:rPr sz="3000" spc="-25" dirty="0">
                <a:latin typeface="Calibri"/>
                <a:cs typeface="Calibri"/>
              </a:rPr>
              <a:t>for </a:t>
            </a:r>
            <a:r>
              <a:rPr sz="3000" spc="-5" dirty="0">
                <a:latin typeface="Calibri"/>
                <a:cs typeface="Calibri"/>
              </a:rPr>
              <a:t>the </a:t>
            </a:r>
            <a:r>
              <a:rPr sz="3000" spc="-15" dirty="0">
                <a:latin typeface="Calibri"/>
                <a:cs typeface="Calibri"/>
              </a:rPr>
              <a:t>entire dataset </a:t>
            </a:r>
            <a:r>
              <a:rPr sz="3000" spc="-5" dirty="0">
                <a:latin typeface="Calibri"/>
                <a:cs typeface="Calibri"/>
              </a:rPr>
              <a:t>and </a:t>
            </a:r>
            <a:r>
              <a:rPr sz="3000" spc="-10" dirty="0">
                <a:latin typeface="Calibri"/>
                <a:cs typeface="Calibri"/>
              </a:rPr>
              <a:t>can </a:t>
            </a:r>
            <a:r>
              <a:rPr sz="3000" spc="-5" dirty="0">
                <a:latin typeface="Calibri"/>
                <a:cs typeface="Calibri"/>
              </a:rPr>
              <a:t>be </a:t>
            </a:r>
            <a:r>
              <a:rPr sz="3000" spc="-665" dirty="0">
                <a:latin typeface="Calibri"/>
                <a:cs typeface="Calibri"/>
              </a:rPr>
              <a:t> </a:t>
            </a:r>
            <a:r>
              <a:rPr sz="3000" spc="-15" dirty="0">
                <a:latin typeface="Calibri"/>
                <a:cs typeface="Calibri"/>
              </a:rPr>
              <a:t>calculated </a:t>
            </a:r>
            <a:r>
              <a:rPr sz="3000" spc="-5" dirty="0">
                <a:latin typeface="Calibri"/>
                <a:cs typeface="Calibri"/>
              </a:rPr>
              <a:t>prior </a:t>
            </a:r>
            <a:r>
              <a:rPr sz="3000" spc="-15" dirty="0">
                <a:latin typeface="Calibri"/>
                <a:cs typeface="Calibri"/>
              </a:rPr>
              <a:t>to </a:t>
            </a:r>
            <a:r>
              <a:rPr sz="3000" spc="-10" dirty="0">
                <a:latin typeface="Calibri"/>
                <a:cs typeface="Calibri"/>
              </a:rPr>
              <a:t>clustering, </a:t>
            </a:r>
            <a:r>
              <a:rPr sz="3000" dirty="0">
                <a:latin typeface="Calibri"/>
                <a:cs typeface="Calibri"/>
              </a:rPr>
              <a:t>as </a:t>
            </a:r>
            <a:r>
              <a:rPr sz="3000" spc="-5" dirty="0">
                <a:latin typeface="Calibri"/>
                <a:cs typeface="Calibri"/>
              </a:rPr>
              <a:t>it will not </a:t>
            </a:r>
            <a:r>
              <a:rPr sz="3000" spc="-10" dirty="0">
                <a:latin typeface="Calibri"/>
                <a:cs typeface="Calibri"/>
              </a:rPr>
              <a:t>change </a:t>
            </a:r>
            <a:r>
              <a:rPr sz="3000" spc="-5" dirty="0">
                <a:latin typeface="Calibri"/>
                <a:cs typeface="Calibri"/>
              </a:rPr>
              <a:t> </a:t>
            </a:r>
            <a:r>
              <a:rPr sz="3000" spc="-10" dirty="0">
                <a:latin typeface="Calibri"/>
                <a:cs typeface="Calibri"/>
              </a:rPr>
              <a:t>depending</a:t>
            </a:r>
            <a:r>
              <a:rPr sz="3000" dirty="0">
                <a:latin typeface="Calibri"/>
                <a:cs typeface="Calibri"/>
              </a:rPr>
              <a:t> on </a:t>
            </a:r>
            <a:r>
              <a:rPr sz="3000" spc="-5" dirty="0">
                <a:latin typeface="Calibri"/>
                <a:cs typeface="Calibri"/>
              </a:rPr>
              <a:t>the</a:t>
            </a:r>
            <a:r>
              <a:rPr sz="3000" spc="-15" dirty="0">
                <a:latin typeface="Calibri"/>
                <a:cs typeface="Calibri"/>
              </a:rPr>
              <a:t> </a:t>
            </a:r>
            <a:r>
              <a:rPr sz="3000" spc="-10" dirty="0">
                <a:latin typeface="Calibri"/>
                <a:cs typeface="Calibri"/>
              </a:rPr>
              <a:t>clustering</a:t>
            </a:r>
            <a:r>
              <a:rPr sz="3000" spc="5" dirty="0">
                <a:latin typeface="Calibri"/>
                <a:cs typeface="Calibri"/>
              </a:rPr>
              <a:t> </a:t>
            </a:r>
            <a:r>
              <a:rPr sz="3000" spc="-5" dirty="0">
                <a:latin typeface="Calibri"/>
                <a:cs typeface="Calibri"/>
              </a:rPr>
              <a:t>output.</a:t>
            </a:r>
            <a:endParaRPr sz="3000">
              <a:latin typeface="Calibri"/>
              <a:cs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08631" y="461582"/>
            <a:ext cx="7174865" cy="696595"/>
          </a:xfrm>
          <a:prstGeom prst="rect">
            <a:avLst/>
          </a:prstGeom>
        </p:spPr>
        <p:txBody>
          <a:bodyPr vert="horz" wrap="square" lIns="0" tIns="13335" rIns="0" bIns="0" rtlCol="0" anchor="ctr">
            <a:spAutoFit/>
          </a:bodyPr>
          <a:lstStyle/>
          <a:p>
            <a:pPr marL="12700">
              <a:lnSpc>
                <a:spcPct val="100000"/>
              </a:lnSpc>
              <a:spcBef>
                <a:spcPts val="105"/>
              </a:spcBef>
            </a:pPr>
            <a:r>
              <a:rPr dirty="0"/>
              <a:t>H(C)</a:t>
            </a:r>
            <a:r>
              <a:rPr spc="-15" dirty="0"/>
              <a:t> </a:t>
            </a:r>
            <a:r>
              <a:rPr dirty="0"/>
              <a:t>=</a:t>
            </a:r>
            <a:r>
              <a:rPr spc="-10" dirty="0"/>
              <a:t> </a:t>
            </a:r>
            <a:r>
              <a:rPr spc="-20" dirty="0"/>
              <a:t>Entropy</a:t>
            </a:r>
            <a:r>
              <a:rPr spc="-25" dirty="0"/>
              <a:t> </a:t>
            </a:r>
            <a:r>
              <a:rPr dirty="0"/>
              <a:t>of</a:t>
            </a:r>
            <a:r>
              <a:rPr spc="-10" dirty="0"/>
              <a:t> </a:t>
            </a:r>
            <a:r>
              <a:rPr spc="-15" dirty="0"/>
              <a:t>Cluster</a:t>
            </a:r>
            <a:r>
              <a:rPr spc="-20" dirty="0"/>
              <a:t> </a:t>
            </a:r>
            <a:r>
              <a:rPr dirty="0"/>
              <a:t>Labels</a:t>
            </a:r>
            <a:endParaRPr/>
          </a:p>
        </p:txBody>
      </p:sp>
      <p:sp>
        <p:nvSpPr>
          <p:cNvPr id="3" name="object 3"/>
          <p:cNvSpPr txBox="1"/>
          <p:nvPr/>
        </p:nvSpPr>
        <p:spPr>
          <a:xfrm>
            <a:off x="2059940" y="1510385"/>
            <a:ext cx="3779520" cy="1098550"/>
          </a:xfrm>
          <a:prstGeom prst="rect">
            <a:avLst/>
          </a:prstGeom>
        </p:spPr>
        <p:txBody>
          <a:bodyPr vert="horz" wrap="square" lIns="0" tIns="60960" rIns="0" bIns="0" rtlCol="0">
            <a:spAutoFit/>
          </a:bodyPr>
          <a:lstStyle/>
          <a:p>
            <a:pPr marL="355600" indent="-342900">
              <a:spcBef>
                <a:spcPts val="480"/>
              </a:spcBef>
              <a:buFont typeface="Arial MT"/>
              <a:buChar char="•"/>
              <a:tabLst>
                <a:tab pos="354965" algn="l"/>
                <a:tab pos="355600" algn="l"/>
              </a:tabLst>
            </a:pPr>
            <a:r>
              <a:rPr sz="3200" spc="-5" dirty="0">
                <a:latin typeface="Calibri"/>
                <a:cs typeface="Calibri"/>
              </a:rPr>
              <a:t>P(C=1)</a:t>
            </a:r>
            <a:r>
              <a:rPr sz="3200" dirty="0">
                <a:latin typeface="Calibri"/>
                <a:cs typeface="Calibri"/>
              </a:rPr>
              <a:t> =</a:t>
            </a:r>
            <a:r>
              <a:rPr sz="3200" spc="-10" dirty="0">
                <a:latin typeface="Calibri"/>
                <a:cs typeface="Calibri"/>
              </a:rPr>
              <a:t> </a:t>
            </a:r>
            <a:r>
              <a:rPr sz="3200" spc="-5" dirty="0">
                <a:latin typeface="Calibri"/>
                <a:cs typeface="Calibri"/>
              </a:rPr>
              <a:t>10/20</a:t>
            </a:r>
            <a:r>
              <a:rPr sz="3200" spc="5" dirty="0">
                <a:latin typeface="Calibri"/>
                <a:cs typeface="Calibri"/>
              </a:rPr>
              <a:t> </a:t>
            </a:r>
            <a:r>
              <a:rPr sz="3200" dirty="0">
                <a:latin typeface="Calibri"/>
                <a:cs typeface="Calibri"/>
              </a:rPr>
              <a:t>=</a:t>
            </a:r>
            <a:r>
              <a:rPr sz="3200" spc="-10" dirty="0">
                <a:latin typeface="Calibri"/>
                <a:cs typeface="Calibri"/>
              </a:rPr>
              <a:t> </a:t>
            </a:r>
            <a:r>
              <a:rPr sz="3200" spc="-5" dirty="0">
                <a:latin typeface="Calibri"/>
                <a:cs typeface="Calibri"/>
              </a:rPr>
              <a:t>1/2</a:t>
            </a:r>
            <a:endParaRPr sz="3200">
              <a:latin typeface="Calibri"/>
              <a:cs typeface="Calibri"/>
            </a:endParaRPr>
          </a:p>
          <a:p>
            <a:pPr marL="447040" indent="-434975">
              <a:spcBef>
                <a:spcPts val="385"/>
              </a:spcBef>
              <a:buFont typeface="Arial MT"/>
              <a:buChar char="•"/>
              <a:tabLst>
                <a:tab pos="447040" algn="l"/>
                <a:tab pos="447675" algn="l"/>
              </a:tabLst>
            </a:pPr>
            <a:r>
              <a:rPr sz="3200" spc="-5" dirty="0">
                <a:latin typeface="Calibri"/>
                <a:cs typeface="Calibri"/>
              </a:rPr>
              <a:t>P(C=2)</a:t>
            </a:r>
            <a:r>
              <a:rPr sz="3200" dirty="0">
                <a:latin typeface="Calibri"/>
                <a:cs typeface="Calibri"/>
              </a:rPr>
              <a:t> =</a:t>
            </a:r>
            <a:r>
              <a:rPr sz="3200" spc="-5" dirty="0">
                <a:latin typeface="Calibri"/>
                <a:cs typeface="Calibri"/>
              </a:rPr>
              <a:t> 10/20</a:t>
            </a:r>
            <a:r>
              <a:rPr sz="3200" spc="5" dirty="0">
                <a:latin typeface="Calibri"/>
                <a:cs typeface="Calibri"/>
              </a:rPr>
              <a:t> </a:t>
            </a:r>
            <a:r>
              <a:rPr sz="3200" dirty="0">
                <a:latin typeface="Calibri"/>
                <a:cs typeface="Calibri"/>
              </a:rPr>
              <a:t>=</a:t>
            </a:r>
            <a:r>
              <a:rPr sz="3200" spc="-5" dirty="0">
                <a:latin typeface="Calibri"/>
                <a:cs typeface="Calibri"/>
              </a:rPr>
              <a:t> </a:t>
            </a:r>
            <a:r>
              <a:rPr sz="3200" dirty="0">
                <a:latin typeface="Calibri"/>
                <a:cs typeface="Calibri"/>
              </a:rPr>
              <a:t>½</a:t>
            </a:r>
            <a:endParaRPr sz="3200">
              <a:latin typeface="Calibri"/>
              <a:cs typeface="Calibri"/>
            </a:endParaRPr>
          </a:p>
        </p:txBody>
      </p:sp>
      <p:sp>
        <p:nvSpPr>
          <p:cNvPr id="4" name="object 4"/>
          <p:cNvSpPr txBox="1"/>
          <p:nvPr/>
        </p:nvSpPr>
        <p:spPr>
          <a:xfrm>
            <a:off x="3769868" y="3117542"/>
            <a:ext cx="197485" cy="382270"/>
          </a:xfrm>
          <a:prstGeom prst="rect">
            <a:avLst/>
          </a:prstGeom>
        </p:spPr>
        <p:txBody>
          <a:bodyPr vert="horz" wrap="square" lIns="0" tIns="11430" rIns="0" bIns="0" rtlCol="0">
            <a:spAutoFit/>
          </a:bodyPr>
          <a:lstStyle/>
          <a:p>
            <a:pPr marL="12700">
              <a:spcBef>
                <a:spcPts val="90"/>
              </a:spcBef>
            </a:pPr>
            <a:r>
              <a:rPr sz="2350" spc="50" dirty="0">
                <a:latin typeface="Cambria Math"/>
                <a:cs typeface="Cambria Math"/>
              </a:rPr>
              <a:t>2</a:t>
            </a:r>
            <a:endParaRPr sz="2350">
              <a:latin typeface="Cambria Math"/>
              <a:cs typeface="Cambria Math"/>
            </a:endParaRPr>
          </a:p>
        </p:txBody>
      </p:sp>
      <p:sp>
        <p:nvSpPr>
          <p:cNvPr id="5" name="object 5"/>
          <p:cNvSpPr/>
          <p:nvPr/>
        </p:nvSpPr>
        <p:spPr>
          <a:xfrm>
            <a:off x="3782567" y="3095244"/>
            <a:ext cx="172720" cy="26034"/>
          </a:xfrm>
          <a:custGeom>
            <a:avLst/>
            <a:gdLst/>
            <a:ahLst/>
            <a:cxnLst/>
            <a:rect l="l" t="t" r="r" b="b"/>
            <a:pathLst>
              <a:path w="172719" h="26035">
                <a:moveTo>
                  <a:pt x="172212" y="0"/>
                </a:moveTo>
                <a:lnTo>
                  <a:pt x="0" y="0"/>
                </a:lnTo>
                <a:lnTo>
                  <a:pt x="0" y="25908"/>
                </a:lnTo>
                <a:lnTo>
                  <a:pt x="172212" y="25908"/>
                </a:lnTo>
                <a:lnTo>
                  <a:pt x="172212" y="0"/>
                </a:lnTo>
                <a:close/>
              </a:path>
            </a:pathLst>
          </a:custGeom>
          <a:solidFill>
            <a:srgbClr val="000000"/>
          </a:solidFill>
        </p:spPr>
        <p:txBody>
          <a:bodyPr wrap="square" lIns="0" tIns="0" rIns="0" bIns="0" rtlCol="0"/>
          <a:lstStyle/>
          <a:p>
            <a:endParaRPr/>
          </a:p>
        </p:txBody>
      </p:sp>
      <p:sp>
        <p:nvSpPr>
          <p:cNvPr id="6" name="object 6"/>
          <p:cNvSpPr txBox="1"/>
          <p:nvPr/>
        </p:nvSpPr>
        <p:spPr>
          <a:xfrm>
            <a:off x="2034540" y="2803652"/>
            <a:ext cx="2552700" cy="513715"/>
          </a:xfrm>
          <a:prstGeom prst="rect">
            <a:avLst/>
          </a:prstGeom>
        </p:spPr>
        <p:txBody>
          <a:bodyPr vert="horz" wrap="square" lIns="0" tIns="13335" rIns="0" bIns="0" rtlCol="0">
            <a:spAutoFit/>
          </a:bodyPr>
          <a:lstStyle/>
          <a:p>
            <a:pPr marL="381000" indent="-342900">
              <a:spcBef>
                <a:spcPts val="105"/>
              </a:spcBef>
              <a:buFont typeface="Arial MT"/>
              <a:buChar char="•"/>
              <a:tabLst>
                <a:tab pos="380365" algn="l"/>
                <a:tab pos="381000" algn="l"/>
              </a:tabLst>
            </a:pPr>
            <a:r>
              <a:rPr sz="3200" spc="-5" dirty="0">
                <a:latin typeface="Calibri"/>
                <a:cs typeface="Calibri"/>
              </a:rPr>
              <a:t>H(Y</a:t>
            </a:r>
            <a:r>
              <a:rPr sz="3200" dirty="0">
                <a:latin typeface="Calibri"/>
                <a:cs typeface="Calibri"/>
              </a:rPr>
              <a:t>)</a:t>
            </a:r>
            <a:r>
              <a:rPr sz="3200" spc="15" dirty="0">
                <a:latin typeface="Calibri"/>
                <a:cs typeface="Calibri"/>
              </a:rPr>
              <a:t> </a:t>
            </a:r>
            <a:r>
              <a:rPr sz="3200" spc="-5" dirty="0">
                <a:latin typeface="Calibri"/>
                <a:cs typeface="Calibri"/>
              </a:rPr>
              <a:t>=</a:t>
            </a:r>
            <a:r>
              <a:rPr sz="3200" dirty="0">
                <a:latin typeface="Cambria Math"/>
                <a:cs typeface="Cambria Math"/>
              </a:rPr>
              <a:t>−</a:t>
            </a:r>
            <a:r>
              <a:rPr sz="3200" spc="-170" dirty="0">
                <a:latin typeface="Cambria Math"/>
                <a:cs typeface="Cambria Math"/>
              </a:rPr>
              <a:t> </a:t>
            </a:r>
            <a:r>
              <a:rPr sz="3525" spc="75" baseline="43735" dirty="0">
                <a:latin typeface="Cambria Math"/>
                <a:cs typeface="Cambria Math"/>
              </a:rPr>
              <a:t>1</a:t>
            </a:r>
            <a:r>
              <a:rPr sz="3525" spc="15" baseline="43735" dirty="0">
                <a:latin typeface="Cambria Math"/>
                <a:cs typeface="Cambria Math"/>
              </a:rPr>
              <a:t> </a:t>
            </a:r>
            <a:r>
              <a:rPr sz="3200" spc="-10" dirty="0">
                <a:latin typeface="Cambria Math"/>
                <a:cs typeface="Cambria Math"/>
              </a:rPr>
              <a:t>l</a:t>
            </a:r>
            <a:r>
              <a:rPr sz="3200" dirty="0">
                <a:latin typeface="Cambria Math"/>
                <a:cs typeface="Cambria Math"/>
              </a:rPr>
              <a:t>og</a:t>
            </a:r>
            <a:endParaRPr sz="3200">
              <a:latin typeface="Cambria Math"/>
              <a:cs typeface="Cambria Math"/>
            </a:endParaRPr>
          </a:p>
        </p:txBody>
      </p:sp>
      <p:sp>
        <p:nvSpPr>
          <p:cNvPr id="7" name="object 7"/>
          <p:cNvSpPr/>
          <p:nvPr/>
        </p:nvSpPr>
        <p:spPr>
          <a:xfrm>
            <a:off x="4652683" y="2772779"/>
            <a:ext cx="501650" cy="671195"/>
          </a:xfrm>
          <a:custGeom>
            <a:avLst/>
            <a:gdLst/>
            <a:ahLst/>
            <a:cxnLst/>
            <a:rect l="l" t="t" r="r" b="b"/>
            <a:pathLst>
              <a:path w="501650" h="671195">
                <a:moveTo>
                  <a:pt x="151396" y="15900"/>
                </a:moveTo>
                <a:lnTo>
                  <a:pt x="113360" y="20421"/>
                </a:lnTo>
                <a:lnTo>
                  <a:pt x="85267" y="47879"/>
                </a:lnTo>
                <a:lnTo>
                  <a:pt x="60553" y="82410"/>
                </a:lnTo>
                <a:lnTo>
                  <a:pt x="39243" y="123977"/>
                </a:lnTo>
                <a:lnTo>
                  <a:pt x="22072" y="171018"/>
                </a:lnTo>
                <a:lnTo>
                  <a:pt x="9804" y="221932"/>
                </a:lnTo>
                <a:lnTo>
                  <a:pt x="2451" y="276720"/>
                </a:lnTo>
                <a:lnTo>
                  <a:pt x="0" y="335381"/>
                </a:lnTo>
                <a:lnTo>
                  <a:pt x="2451" y="393750"/>
                </a:lnTo>
                <a:lnTo>
                  <a:pt x="9804" y="448437"/>
                </a:lnTo>
                <a:lnTo>
                  <a:pt x="22072" y="499452"/>
                </a:lnTo>
                <a:lnTo>
                  <a:pt x="39243" y="546785"/>
                </a:lnTo>
                <a:lnTo>
                  <a:pt x="60553" y="588683"/>
                </a:lnTo>
                <a:lnTo>
                  <a:pt x="85267" y="623379"/>
                </a:lnTo>
                <a:lnTo>
                  <a:pt x="113360" y="650875"/>
                </a:lnTo>
                <a:lnTo>
                  <a:pt x="144843" y="671156"/>
                </a:lnTo>
                <a:lnTo>
                  <a:pt x="151396" y="655269"/>
                </a:lnTo>
                <a:lnTo>
                  <a:pt x="126136" y="634873"/>
                </a:lnTo>
                <a:lnTo>
                  <a:pt x="103809" y="608279"/>
                </a:lnTo>
                <a:lnTo>
                  <a:pt x="84416" y="575462"/>
                </a:lnTo>
                <a:lnTo>
                  <a:pt x="67957" y="536448"/>
                </a:lnTo>
                <a:lnTo>
                  <a:pt x="54825" y="492315"/>
                </a:lnTo>
                <a:lnTo>
                  <a:pt x="45453" y="444157"/>
                </a:lnTo>
                <a:lnTo>
                  <a:pt x="39814" y="391985"/>
                </a:lnTo>
                <a:lnTo>
                  <a:pt x="37947" y="335775"/>
                </a:lnTo>
                <a:lnTo>
                  <a:pt x="39839" y="278676"/>
                </a:lnTo>
                <a:lnTo>
                  <a:pt x="45516" y="225983"/>
                </a:lnTo>
                <a:lnTo>
                  <a:pt x="54991" y="177698"/>
                </a:lnTo>
                <a:lnTo>
                  <a:pt x="68249" y="133819"/>
                </a:lnTo>
                <a:lnTo>
                  <a:pt x="84810" y="95186"/>
                </a:lnTo>
                <a:lnTo>
                  <a:pt x="126377" y="36233"/>
                </a:lnTo>
                <a:lnTo>
                  <a:pt x="151396" y="15900"/>
                </a:lnTo>
                <a:close/>
              </a:path>
              <a:path w="501650" h="671195">
                <a:moveTo>
                  <a:pt x="336892" y="322465"/>
                </a:moveTo>
                <a:lnTo>
                  <a:pt x="164680" y="322465"/>
                </a:lnTo>
                <a:lnTo>
                  <a:pt x="164680" y="348386"/>
                </a:lnTo>
                <a:lnTo>
                  <a:pt x="336892" y="348386"/>
                </a:lnTo>
                <a:lnTo>
                  <a:pt x="336892" y="322465"/>
                </a:lnTo>
                <a:close/>
              </a:path>
              <a:path w="501650" h="671195">
                <a:moveTo>
                  <a:pt x="501408" y="335381"/>
                </a:moveTo>
                <a:lnTo>
                  <a:pt x="498957" y="276720"/>
                </a:lnTo>
                <a:lnTo>
                  <a:pt x="491591" y="221932"/>
                </a:lnTo>
                <a:lnTo>
                  <a:pt x="479336" y="171018"/>
                </a:lnTo>
                <a:lnTo>
                  <a:pt x="462165" y="123977"/>
                </a:lnTo>
                <a:lnTo>
                  <a:pt x="440829" y="82410"/>
                </a:lnTo>
                <a:lnTo>
                  <a:pt x="416090" y="47879"/>
                </a:lnTo>
                <a:lnTo>
                  <a:pt x="387934" y="20421"/>
                </a:lnTo>
                <a:lnTo>
                  <a:pt x="356362" y="0"/>
                </a:lnTo>
                <a:lnTo>
                  <a:pt x="349999" y="15900"/>
                </a:lnTo>
                <a:lnTo>
                  <a:pt x="375018" y="36233"/>
                </a:lnTo>
                <a:lnTo>
                  <a:pt x="397217" y="62661"/>
                </a:lnTo>
                <a:lnTo>
                  <a:pt x="433158" y="133819"/>
                </a:lnTo>
                <a:lnTo>
                  <a:pt x="446405" y="177698"/>
                </a:lnTo>
                <a:lnTo>
                  <a:pt x="455866" y="225983"/>
                </a:lnTo>
                <a:lnTo>
                  <a:pt x="461556" y="278676"/>
                </a:lnTo>
                <a:lnTo>
                  <a:pt x="463448" y="335775"/>
                </a:lnTo>
                <a:lnTo>
                  <a:pt x="461568" y="391985"/>
                </a:lnTo>
                <a:lnTo>
                  <a:pt x="455917" y="444157"/>
                </a:lnTo>
                <a:lnTo>
                  <a:pt x="446519" y="492315"/>
                </a:lnTo>
                <a:lnTo>
                  <a:pt x="433349" y="536448"/>
                </a:lnTo>
                <a:lnTo>
                  <a:pt x="416852" y="575462"/>
                </a:lnTo>
                <a:lnTo>
                  <a:pt x="397459" y="608279"/>
                </a:lnTo>
                <a:lnTo>
                  <a:pt x="349999" y="655269"/>
                </a:lnTo>
                <a:lnTo>
                  <a:pt x="356362" y="671156"/>
                </a:lnTo>
                <a:lnTo>
                  <a:pt x="416090" y="623379"/>
                </a:lnTo>
                <a:lnTo>
                  <a:pt x="440829" y="588683"/>
                </a:lnTo>
                <a:lnTo>
                  <a:pt x="462165" y="546785"/>
                </a:lnTo>
                <a:lnTo>
                  <a:pt x="479336" y="499452"/>
                </a:lnTo>
                <a:lnTo>
                  <a:pt x="491591" y="448437"/>
                </a:lnTo>
                <a:lnTo>
                  <a:pt x="498957" y="393750"/>
                </a:lnTo>
                <a:lnTo>
                  <a:pt x="501408" y="335381"/>
                </a:lnTo>
                <a:close/>
              </a:path>
            </a:pathLst>
          </a:custGeom>
          <a:solidFill>
            <a:srgbClr val="000000"/>
          </a:solidFill>
        </p:spPr>
        <p:txBody>
          <a:bodyPr wrap="square" lIns="0" tIns="0" rIns="0" bIns="0" rtlCol="0"/>
          <a:lstStyle/>
          <a:p>
            <a:endParaRPr/>
          </a:p>
        </p:txBody>
      </p:sp>
      <p:sp>
        <p:nvSpPr>
          <p:cNvPr id="8" name="object 8"/>
          <p:cNvSpPr/>
          <p:nvPr/>
        </p:nvSpPr>
        <p:spPr>
          <a:xfrm>
            <a:off x="5670803" y="3095244"/>
            <a:ext cx="172720" cy="26034"/>
          </a:xfrm>
          <a:custGeom>
            <a:avLst/>
            <a:gdLst/>
            <a:ahLst/>
            <a:cxnLst/>
            <a:rect l="l" t="t" r="r" b="b"/>
            <a:pathLst>
              <a:path w="172720" h="26035">
                <a:moveTo>
                  <a:pt x="172212" y="0"/>
                </a:moveTo>
                <a:lnTo>
                  <a:pt x="0" y="0"/>
                </a:lnTo>
                <a:lnTo>
                  <a:pt x="0" y="25908"/>
                </a:lnTo>
                <a:lnTo>
                  <a:pt x="172212" y="25908"/>
                </a:lnTo>
                <a:lnTo>
                  <a:pt x="172212" y="0"/>
                </a:lnTo>
                <a:close/>
              </a:path>
            </a:pathLst>
          </a:custGeom>
          <a:solidFill>
            <a:srgbClr val="000000"/>
          </a:solidFill>
        </p:spPr>
        <p:txBody>
          <a:bodyPr wrap="square" lIns="0" tIns="0" rIns="0" bIns="0" rtlCol="0"/>
          <a:lstStyle/>
          <a:p>
            <a:endParaRPr/>
          </a:p>
        </p:txBody>
      </p:sp>
      <p:sp>
        <p:nvSpPr>
          <p:cNvPr id="9" name="object 9"/>
          <p:cNvSpPr txBox="1"/>
          <p:nvPr/>
        </p:nvSpPr>
        <p:spPr>
          <a:xfrm>
            <a:off x="4779264" y="2803651"/>
            <a:ext cx="1709420" cy="695960"/>
          </a:xfrm>
          <a:prstGeom prst="rect">
            <a:avLst/>
          </a:prstGeom>
        </p:spPr>
        <p:txBody>
          <a:bodyPr vert="horz" wrap="square" lIns="0" tIns="13335" rIns="0" bIns="0" rtlCol="0">
            <a:spAutoFit/>
          </a:bodyPr>
          <a:lstStyle/>
          <a:p>
            <a:pPr marL="38100">
              <a:lnSpc>
                <a:spcPts val="3150"/>
              </a:lnSpc>
              <a:spcBef>
                <a:spcPts val="105"/>
              </a:spcBef>
              <a:tabLst>
                <a:tab pos="497840" algn="l"/>
              </a:tabLst>
            </a:pPr>
            <a:r>
              <a:rPr sz="3525" spc="75" baseline="43735" dirty="0">
                <a:latin typeface="Cambria Math"/>
                <a:cs typeface="Cambria Math"/>
              </a:rPr>
              <a:t>1	</a:t>
            </a:r>
            <a:r>
              <a:rPr sz="3200" dirty="0">
                <a:latin typeface="Cambria Math"/>
                <a:cs typeface="Cambria Math"/>
              </a:rPr>
              <a:t>−</a:t>
            </a:r>
            <a:r>
              <a:rPr sz="3200" spc="-45" dirty="0">
                <a:latin typeface="Cambria Math"/>
                <a:cs typeface="Cambria Math"/>
              </a:rPr>
              <a:t> </a:t>
            </a:r>
            <a:r>
              <a:rPr sz="3525" spc="75" baseline="43735" dirty="0">
                <a:latin typeface="Cambria Math"/>
                <a:cs typeface="Cambria Math"/>
              </a:rPr>
              <a:t>1</a:t>
            </a:r>
            <a:r>
              <a:rPr sz="3525" spc="-22" baseline="43735" dirty="0">
                <a:latin typeface="Cambria Math"/>
                <a:cs typeface="Cambria Math"/>
              </a:rPr>
              <a:t> </a:t>
            </a:r>
            <a:r>
              <a:rPr sz="3200" spc="-5" dirty="0">
                <a:latin typeface="Cambria Math"/>
                <a:cs typeface="Cambria Math"/>
              </a:rPr>
              <a:t>log</a:t>
            </a:r>
            <a:endParaRPr sz="3200">
              <a:latin typeface="Cambria Math"/>
              <a:cs typeface="Cambria Math"/>
            </a:endParaRPr>
          </a:p>
          <a:p>
            <a:pPr marL="38100">
              <a:lnSpc>
                <a:spcPts val="2130"/>
              </a:lnSpc>
              <a:tabLst>
                <a:tab pos="890905" algn="l"/>
              </a:tabLst>
            </a:pPr>
            <a:r>
              <a:rPr sz="2350" spc="50" dirty="0">
                <a:latin typeface="Cambria Math"/>
                <a:cs typeface="Cambria Math"/>
              </a:rPr>
              <a:t>2	2</a:t>
            </a:r>
            <a:endParaRPr sz="2350">
              <a:latin typeface="Cambria Math"/>
              <a:cs typeface="Cambria Math"/>
            </a:endParaRPr>
          </a:p>
        </p:txBody>
      </p:sp>
      <p:sp>
        <p:nvSpPr>
          <p:cNvPr id="10" name="object 10"/>
          <p:cNvSpPr/>
          <p:nvPr/>
        </p:nvSpPr>
        <p:spPr>
          <a:xfrm>
            <a:off x="6542445" y="2772775"/>
            <a:ext cx="501650" cy="671195"/>
          </a:xfrm>
          <a:custGeom>
            <a:avLst/>
            <a:gdLst/>
            <a:ahLst/>
            <a:cxnLst/>
            <a:rect l="l" t="t" r="r" b="b"/>
            <a:pathLst>
              <a:path w="501650" h="671195">
                <a:moveTo>
                  <a:pt x="356362" y="0"/>
                </a:moveTo>
                <a:lnTo>
                  <a:pt x="349999" y="15900"/>
                </a:lnTo>
                <a:lnTo>
                  <a:pt x="375019" y="36229"/>
                </a:lnTo>
                <a:lnTo>
                  <a:pt x="397217" y="62658"/>
                </a:lnTo>
                <a:lnTo>
                  <a:pt x="433158" y="133819"/>
                </a:lnTo>
                <a:lnTo>
                  <a:pt x="446410" y="177696"/>
                </a:lnTo>
                <a:lnTo>
                  <a:pt x="455876" y="225982"/>
                </a:lnTo>
                <a:lnTo>
                  <a:pt x="461555" y="278675"/>
                </a:lnTo>
                <a:lnTo>
                  <a:pt x="463448" y="335775"/>
                </a:lnTo>
                <a:lnTo>
                  <a:pt x="461567" y="391979"/>
                </a:lnTo>
                <a:lnTo>
                  <a:pt x="455923" y="444160"/>
                </a:lnTo>
                <a:lnTo>
                  <a:pt x="446517" y="492316"/>
                </a:lnTo>
                <a:lnTo>
                  <a:pt x="433349" y="536448"/>
                </a:lnTo>
                <a:lnTo>
                  <a:pt x="416852" y="575464"/>
                </a:lnTo>
                <a:lnTo>
                  <a:pt x="397460" y="608274"/>
                </a:lnTo>
                <a:lnTo>
                  <a:pt x="349999" y="655269"/>
                </a:lnTo>
                <a:lnTo>
                  <a:pt x="356362" y="671156"/>
                </a:lnTo>
                <a:lnTo>
                  <a:pt x="416093" y="623377"/>
                </a:lnTo>
                <a:lnTo>
                  <a:pt x="440836" y="588684"/>
                </a:lnTo>
                <a:lnTo>
                  <a:pt x="462165" y="546785"/>
                </a:lnTo>
                <a:lnTo>
                  <a:pt x="479334" y="499446"/>
                </a:lnTo>
                <a:lnTo>
                  <a:pt x="491597" y="448432"/>
                </a:lnTo>
                <a:lnTo>
                  <a:pt x="498956" y="393743"/>
                </a:lnTo>
                <a:lnTo>
                  <a:pt x="501408" y="335381"/>
                </a:lnTo>
                <a:lnTo>
                  <a:pt x="498956" y="276719"/>
                </a:lnTo>
                <a:lnTo>
                  <a:pt x="491597" y="221930"/>
                </a:lnTo>
                <a:lnTo>
                  <a:pt x="479334" y="171016"/>
                </a:lnTo>
                <a:lnTo>
                  <a:pt x="462165" y="123977"/>
                </a:lnTo>
                <a:lnTo>
                  <a:pt x="440836" y="82403"/>
                </a:lnTo>
                <a:lnTo>
                  <a:pt x="416093" y="47882"/>
                </a:lnTo>
                <a:lnTo>
                  <a:pt x="387934" y="20414"/>
                </a:lnTo>
                <a:lnTo>
                  <a:pt x="356362" y="0"/>
                </a:lnTo>
                <a:close/>
              </a:path>
              <a:path w="501650" h="671195">
                <a:moveTo>
                  <a:pt x="144843" y="0"/>
                </a:moveTo>
                <a:lnTo>
                  <a:pt x="85266" y="47882"/>
                </a:lnTo>
                <a:lnTo>
                  <a:pt x="60559" y="82403"/>
                </a:lnTo>
                <a:lnTo>
                  <a:pt x="39243" y="123977"/>
                </a:lnTo>
                <a:lnTo>
                  <a:pt x="22074" y="171016"/>
                </a:lnTo>
                <a:lnTo>
                  <a:pt x="9810" y="221930"/>
                </a:lnTo>
                <a:lnTo>
                  <a:pt x="2452" y="276719"/>
                </a:lnTo>
                <a:lnTo>
                  <a:pt x="0" y="335381"/>
                </a:lnTo>
                <a:lnTo>
                  <a:pt x="2452" y="393743"/>
                </a:lnTo>
                <a:lnTo>
                  <a:pt x="9810" y="448432"/>
                </a:lnTo>
                <a:lnTo>
                  <a:pt x="22074" y="499446"/>
                </a:lnTo>
                <a:lnTo>
                  <a:pt x="39243" y="546785"/>
                </a:lnTo>
                <a:lnTo>
                  <a:pt x="60559" y="588684"/>
                </a:lnTo>
                <a:lnTo>
                  <a:pt x="85266" y="623377"/>
                </a:lnTo>
                <a:lnTo>
                  <a:pt x="113361" y="650868"/>
                </a:lnTo>
                <a:lnTo>
                  <a:pt x="144843" y="671156"/>
                </a:lnTo>
                <a:lnTo>
                  <a:pt x="151396" y="655269"/>
                </a:lnTo>
                <a:lnTo>
                  <a:pt x="126143" y="634876"/>
                </a:lnTo>
                <a:lnTo>
                  <a:pt x="103819" y="608274"/>
                </a:lnTo>
                <a:lnTo>
                  <a:pt x="84424" y="575464"/>
                </a:lnTo>
                <a:lnTo>
                  <a:pt x="67957" y="536448"/>
                </a:lnTo>
                <a:lnTo>
                  <a:pt x="54830" y="492316"/>
                </a:lnTo>
                <a:lnTo>
                  <a:pt x="45451" y="444160"/>
                </a:lnTo>
                <a:lnTo>
                  <a:pt x="39823" y="391979"/>
                </a:lnTo>
                <a:lnTo>
                  <a:pt x="37947" y="335775"/>
                </a:lnTo>
                <a:lnTo>
                  <a:pt x="39842" y="278675"/>
                </a:lnTo>
                <a:lnTo>
                  <a:pt x="45526" y="225982"/>
                </a:lnTo>
                <a:lnTo>
                  <a:pt x="54996" y="177696"/>
                </a:lnTo>
                <a:lnTo>
                  <a:pt x="68249" y="133819"/>
                </a:lnTo>
                <a:lnTo>
                  <a:pt x="84811" y="95188"/>
                </a:lnTo>
                <a:lnTo>
                  <a:pt x="126383" y="36229"/>
                </a:lnTo>
                <a:lnTo>
                  <a:pt x="151396" y="15900"/>
                </a:lnTo>
                <a:lnTo>
                  <a:pt x="144843" y="0"/>
                </a:lnTo>
                <a:close/>
              </a:path>
            </a:pathLst>
          </a:custGeom>
          <a:solidFill>
            <a:srgbClr val="000000"/>
          </a:solidFill>
        </p:spPr>
        <p:txBody>
          <a:bodyPr wrap="square" lIns="0" tIns="0" rIns="0" bIns="0" rtlCol="0"/>
          <a:lstStyle/>
          <a:p>
            <a:endParaRPr/>
          </a:p>
        </p:txBody>
      </p:sp>
      <p:sp>
        <p:nvSpPr>
          <p:cNvPr id="11" name="object 11"/>
          <p:cNvSpPr txBox="1"/>
          <p:nvPr/>
        </p:nvSpPr>
        <p:spPr>
          <a:xfrm>
            <a:off x="6694424" y="2590345"/>
            <a:ext cx="197485" cy="909319"/>
          </a:xfrm>
          <a:prstGeom prst="rect">
            <a:avLst/>
          </a:prstGeom>
        </p:spPr>
        <p:txBody>
          <a:bodyPr vert="horz" wrap="square" lIns="0" tIns="96520" rIns="0" bIns="0" rtlCol="0">
            <a:spAutoFit/>
          </a:bodyPr>
          <a:lstStyle/>
          <a:p>
            <a:pPr marL="12700">
              <a:spcBef>
                <a:spcPts val="760"/>
              </a:spcBef>
            </a:pPr>
            <a:r>
              <a:rPr sz="2350" spc="50" dirty="0">
                <a:latin typeface="Cambria Math"/>
                <a:cs typeface="Cambria Math"/>
              </a:rPr>
              <a:t>1</a:t>
            </a:r>
            <a:endParaRPr sz="2350">
              <a:latin typeface="Cambria Math"/>
              <a:cs typeface="Cambria Math"/>
            </a:endParaRPr>
          </a:p>
          <a:p>
            <a:pPr marL="12700">
              <a:spcBef>
                <a:spcPts val="660"/>
              </a:spcBef>
            </a:pPr>
            <a:r>
              <a:rPr sz="2350" spc="50" dirty="0">
                <a:latin typeface="Cambria Math"/>
                <a:cs typeface="Cambria Math"/>
              </a:rPr>
              <a:t>2</a:t>
            </a:r>
            <a:endParaRPr sz="2350">
              <a:latin typeface="Cambria Math"/>
              <a:cs typeface="Cambria Math"/>
            </a:endParaRPr>
          </a:p>
        </p:txBody>
      </p:sp>
      <p:sp>
        <p:nvSpPr>
          <p:cNvPr id="12" name="object 12"/>
          <p:cNvSpPr/>
          <p:nvPr/>
        </p:nvSpPr>
        <p:spPr>
          <a:xfrm>
            <a:off x="6707123" y="3095244"/>
            <a:ext cx="172720" cy="26034"/>
          </a:xfrm>
          <a:custGeom>
            <a:avLst/>
            <a:gdLst/>
            <a:ahLst/>
            <a:cxnLst/>
            <a:rect l="l" t="t" r="r" b="b"/>
            <a:pathLst>
              <a:path w="172720" h="26035">
                <a:moveTo>
                  <a:pt x="172212" y="0"/>
                </a:moveTo>
                <a:lnTo>
                  <a:pt x="0" y="0"/>
                </a:lnTo>
                <a:lnTo>
                  <a:pt x="0" y="25908"/>
                </a:lnTo>
                <a:lnTo>
                  <a:pt x="172212" y="25908"/>
                </a:lnTo>
                <a:lnTo>
                  <a:pt x="172212" y="0"/>
                </a:lnTo>
                <a:close/>
              </a:path>
            </a:pathLst>
          </a:custGeom>
          <a:solidFill>
            <a:srgbClr val="000000"/>
          </a:solidFill>
        </p:spPr>
        <p:txBody>
          <a:bodyPr wrap="square" lIns="0" tIns="0" rIns="0" bIns="0" rtlCol="0"/>
          <a:lstStyle/>
          <a:p>
            <a:endParaRPr/>
          </a:p>
        </p:txBody>
      </p:sp>
      <p:sp>
        <p:nvSpPr>
          <p:cNvPr id="13" name="object 13"/>
          <p:cNvSpPr txBox="1"/>
          <p:nvPr/>
        </p:nvSpPr>
        <p:spPr>
          <a:xfrm>
            <a:off x="7177532" y="2803652"/>
            <a:ext cx="666750" cy="513715"/>
          </a:xfrm>
          <a:prstGeom prst="rect">
            <a:avLst/>
          </a:prstGeom>
        </p:spPr>
        <p:txBody>
          <a:bodyPr vert="horz" wrap="square" lIns="0" tIns="13335" rIns="0" bIns="0" rtlCol="0">
            <a:spAutoFit/>
          </a:bodyPr>
          <a:lstStyle/>
          <a:p>
            <a:pPr marL="12700">
              <a:spcBef>
                <a:spcPts val="105"/>
              </a:spcBef>
            </a:pPr>
            <a:r>
              <a:rPr sz="3200" dirty="0">
                <a:latin typeface="Cambria Math"/>
                <a:cs typeface="Cambria Math"/>
              </a:rPr>
              <a:t>=</a:t>
            </a:r>
            <a:r>
              <a:rPr sz="3200" spc="90" dirty="0">
                <a:latin typeface="Cambria Math"/>
                <a:cs typeface="Cambria Math"/>
              </a:rPr>
              <a:t> </a:t>
            </a:r>
            <a:r>
              <a:rPr sz="3200" dirty="0">
                <a:latin typeface="Cambria Math"/>
                <a:cs typeface="Cambria Math"/>
              </a:rPr>
              <a:t>1</a:t>
            </a:r>
            <a:endParaRPr sz="3200">
              <a:latin typeface="Cambria Math"/>
              <a:cs typeface="Cambria Math"/>
            </a:endParaRPr>
          </a:p>
        </p:txBody>
      </p:sp>
      <p:sp>
        <p:nvSpPr>
          <p:cNvPr id="14" name="object 14"/>
          <p:cNvSpPr txBox="1"/>
          <p:nvPr/>
        </p:nvSpPr>
        <p:spPr>
          <a:xfrm>
            <a:off x="2059940" y="3969511"/>
            <a:ext cx="7817484" cy="1863972"/>
          </a:xfrm>
          <a:prstGeom prst="rect">
            <a:avLst/>
          </a:prstGeom>
        </p:spPr>
        <p:txBody>
          <a:bodyPr vert="horz" wrap="square" lIns="0" tIns="67945" rIns="0" bIns="0" rtlCol="0">
            <a:spAutoFit/>
          </a:bodyPr>
          <a:lstStyle/>
          <a:p>
            <a:pPr marL="12700" marR="5080">
              <a:lnSpc>
                <a:spcPts val="3460"/>
              </a:lnSpc>
              <a:spcBef>
                <a:spcPts val="535"/>
              </a:spcBef>
            </a:pPr>
            <a:r>
              <a:rPr sz="3200" spc="-5" dirty="0">
                <a:latin typeface="Calibri"/>
                <a:cs typeface="Calibri"/>
              </a:rPr>
              <a:t>This</a:t>
            </a:r>
            <a:r>
              <a:rPr sz="3200" spc="10" dirty="0">
                <a:latin typeface="Calibri"/>
                <a:cs typeface="Calibri"/>
              </a:rPr>
              <a:t> </a:t>
            </a:r>
            <a:r>
              <a:rPr sz="3200" spc="-5" dirty="0">
                <a:latin typeface="Calibri"/>
                <a:cs typeface="Calibri"/>
              </a:rPr>
              <a:t>will</a:t>
            </a:r>
            <a:r>
              <a:rPr sz="3200" dirty="0">
                <a:latin typeface="Calibri"/>
                <a:cs typeface="Calibri"/>
              </a:rPr>
              <a:t> </a:t>
            </a:r>
            <a:r>
              <a:rPr sz="3200" spc="-5" dirty="0">
                <a:latin typeface="Calibri"/>
                <a:cs typeface="Calibri"/>
              </a:rPr>
              <a:t>be</a:t>
            </a:r>
            <a:r>
              <a:rPr sz="3200" spc="5" dirty="0">
                <a:latin typeface="Calibri"/>
                <a:cs typeface="Calibri"/>
              </a:rPr>
              <a:t> </a:t>
            </a:r>
            <a:r>
              <a:rPr sz="3200" spc="-10" dirty="0">
                <a:latin typeface="Calibri"/>
                <a:cs typeface="Calibri"/>
              </a:rPr>
              <a:t>calculated</a:t>
            </a:r>
            <a:r>
              <a:rPr sz="3200" dirty="0">
                <a:latin typeface="Calibri"/>
                <a:cs typeface="Calibri"/>
              </a:rPr>
              <a:t> </a:t>
            </a:r>
            <a:r>
              <a:rPr sz="3200" spc="-10" dirty="0">
                <a:latin typeface="Calibri"/>
                <a:cs typeface="Calibri"/>
              </a:rPr>
              <a:t>every</a:t>
            </a:r>
            <a:r>
              <a:rPr sz="3200" spc="-15" dirty="0">
                <a:latin typeface="Calibri"/>
                <a:cs typeface="Calibri"/>
              </a:rPr>
              <a:t> </a:t>
            </a:r>
            <a:r>
              <a:rPr sz="3200" spc="-5" dirty="0">
                <a:latin typeface="Calibri"/>
                <a:cs typeface="Calibri"/>
              </a:rPr>
              <a:t>time</a:t>
            </a:r>
            <a:r>
              <a:rPr sz="3200" spc="5" dirty="0">
                <a:latin typeface="Calibri"/>
                <a:cs typeface="Calibri"/>
              </a:rPr>
              <a:t> </a:t>
            </a:r>
            <a:r>
              <a:rPr sz="3200" spc="-5" dirty="0">
                <a:latin typeface="Calibri"/>
                <a:cs typeface="Calibri"/>
              </a:rPr>
              <a:t>the</a:t>
            </a:r>
            <a:r>
              <a:rPr sz="3200" spc="10" dirty="0">
                <a:latin typeface="Calibri"/>
                <a:cs typeface="Calibri"/>
              </a:rPr>
              <a:t> </a:t>
            </a:r>
            <a:r>
              <a:rPr sz="3200" spc="-15" dirty="0">
                <a:latin typeface="Calibri"/>
                <a:cs typeface="Calibri"/>
              </a:rPr>
              <a:t>clustering </a:t>
            </a:r>
            <a:r>
              <a:rPr sz="3200" spc="-710" dirty="0">
                <a:latin typeface="Calibri"/>
                <a:cs typeface="Calibri"/>
              </a:rPr>
              <a:t> </a:t>
            </a:r>
            <a:r>
              <a:rPr sz="3200" spc="-5" dirty="0">
                <a:latin typeface="Calibri"/>
                <a:cs typeface="Calibri"/>
              </a:rPr>
              <a:t>changes. </a:t>
            </a:r>
            <a:r>
              <a:rPr sz="3200" spc="-80" dirty="0">
                <a:latin typeface="Calibri"/>
                <a:cs typeface="Calibri"/>
              </a:rPr>
              <a:t>You</a:t>
            </a:r>
            <a:r>
              <a:rPr sz="3200" spc="-5" dirty="0">
                <a:latin typeface="Calibri"/>
                <a:cs typeface="Calibri"/>
              </a:rPr>
              <a:t> </a:t>
            </a:r>
            <a:r>
              <a:rPr sz="3200" spc="-10" dirty="0">
                <a:latin typeface="Calibri"/>
                <a:cs typeface="Calibri"/>
              </a:rPr>
              <a:t>can</a:t>
            </a:r>
            <a:r>
              <a:rPr sz="3200" dirty="0">
                <a:latin typeface="Calibri"/>
                <a:cs typeface="Calibri"/>
              </a:rPr>
              <a:t> </a:t>
            </a:r>
            <a:r>
              <a:rPr sz="3200" spc="-5" dirty="0">
                <a:latin typeface="Calibri"/>
                <a:cs typeface="Calibri"/>
              </a:rPr>
              <a:t>see</a:t>
            </a:r>
            <a:r>
              <a:rPr sz="3200" spc="-20" dirty="0">
                <a:latin typeface="Calibri"/>
                <a:cs typeface="Calibri"/>
              </a:rPr>
              <a:t> </a:t>
            </a:r>
            <a:r>
              <a:rPr sz="3200" spc="-15" dirty="0">
                <a:latin typeface="Calibri"/>
                <a:cs typeface="Calibri"/>
              </a:rPr>
              <a:t>from </a:t>
            </a:r>
            <a:r>
              <a:rPr sz="3200" spc="-5" dirty="0">
                <a:latin typeface="Calibri"/>
                <a:cs typeface="Calibri"/>
              </a:rPr>
              <a:t>the</a:t>
            </a:r>
            <a:r>
              <a:rPr sz="3200" spc="5" dirty="0">
                <a:latin typeface="Calibri"/>
                <a:cs typeface="Calibri"/>
              </a:rPr>
              <a:t> </a:t>
            </a:r>
            <a:r>
              <a:rPr sz="3200" spc="-10" dirty="0">
                <a:latin typeface="Calibri"/>
                <a:cs typeface="Calibri"/>
              </a:rPr>
              <a:t>figure that</a:t>
            </a:r>
            <a:r>
              <a:rPr sz="3200" spc="10" dirty="0">
                <a:latin typeface="Calibri"/>
                <a:cs typeface="Calibri"/>
              </a:rPr>
              <a:t> </a:t>
            </a:r>
            <a:r>
              <a:rPr sz="3200" spc="-5" dirty="0">
                <a:latin typeface="Calibri"/>
                <a:cs typeface="Calibri"/>
              </a:rPr>
              <a:t>the </a:t>
            </a:r>
            <a:r>
              <a:rPr sz="3200" dirty="0">
                <a:latin typeface="Calibri"/>
                <a:cs typeface="Calibri"/>
              </a:rPr>
              <a:t> </a:t>
            </a:r>
            <a:r>
              <a:rPr sz="3200" spc="-20" dirty="0">
                <a:latin typeface="Calibri"/>
                <a:cs typeface="Calibri"/>
              </a:rPr>
              <a:t>clusters</a:t>
            </a:r>
            <a:r>
              <a:rPr sz="3200" dirty="0">
                <a:latin typeface="Calibri"/>
                <a:cs typeface="Calibri"/>
              </a:rPr>
              <a:t> </a:t>
            </a:r>
            <a:r>
              <a:rPr sz="3200" spc="-15" dirty="0">
                <a:latin typeface="Calibri"/>
                <a:cs typeface="Calibri"/>
              </a:rPr>
              <a:t>are</a:t>
            </a:r>
            <a:r>
              <a:rPr sz="3200" spc="-5" dirty="0">
                <a:latin typeface="Calibri"/>
                <a:cs typeface="Calibri"/>
              </a:rPr>
              <a:t> balanced</a:t>
            </a:r>
            <a:r>
              <a:rPr sz="3200" dirty="0">
                <a:latin typeface="Calibri"/>
                <a:cs typeface="Calibri"/>
              </a:rPr>
              <a:t> </a:t>
            </a:r>
            <a:r>
              <a:rPr sz="3200" spc="-20" dirty="0">
                <a:latin typeface="Calibri"/>
                <a:cs typeface="Calibri"/>
              </a:rPr>
              <a:t>(have</a:t>
            </a:r>
            <a:r>
              <a:rPr sz="3200" spc="5" dirty="0">
                <a:latin typeface="Calibri"/>
                <a:cs typeface="Calibri"/>
              </a:rPr>
              <a:t> </a:t>
            </a:r>
            <a:r>
              <a:rPr sz="3200" spc="-5" dirty="0">
                <a:latin typeface="Calibri"/>
                <a:cs typeface="Calibri"/>
              </a:rPr>
              <a:t>equal</a:t>
            </a:r>
            <a:r>
              <a:rPr sz="3200" spc="5" dirty="0">
                <a:latin typeface="Calibri"/>
                <a:cs typeface="Calibri"/>
              </a:rPr>
              <a:t> </a:t>
            </a:r>
            <a:r>
              <a:rPr sz="3200" spc="-5" dirty="0">
                <a:latin typeface="Calibri"/>
                <a:cs typeface="Calibri"/>
              </a:rPr>
              <a:t>number</a:t>
            </a:r>
            <a:r>
              <a:rPr sz="3200" spc="15" dirty="0">
                <a:latin typeface="Calibri"/>
                <a:cs typeface="Calibri"/>
              </a:rPr>
              <a:t> </a:t>
            </a:r>
            <a:r>
              <a:rPr sz="3200" dirty="0">
                <a:latin typeface="Calibri"/>
                <a:cs typeface="Calibri"/>
              </a:rPr>
              <a:t>of </a:t>
            </a:r>
            <a:r>
              <a:rPr sz="3200" spc="5" dirty="0">
                <a:latin typeface="Calibri"/>
                <a:cs typeface="Calibri"/>
              </a:rPr>
              <a:t> </a:t>
            </a:r>
            <a:r>
              <a:rPr sz="3200" spc="-10" dirty="0">
                <a:latin typeface="Calibri"/>
                <a:cs typeface="Calibri"/>
              </a:rPr>
              <a:t>instances).</a:t>
            </a:r>
            <a:endParaRPr sz="3200">
              <a:latin typeface="Calibri"/>
              <a:cs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61874" y="461582"/>
            <a:ext cx="6066790" cy="696595"/>
          </a:xfrm>
          <a:prstGeom prst="rect">
            <a:avLst/>
          </a:prstGeom>
        </p:spPr>
        <p:txBody>
          <a:bodyPr vert="horz" wrap="square" lIns="0" tIns="13335" rIns="0" bIns="0" rtlCol="0" anchor="ctr">
            <a:spAutoFit/>
          </a:bodyPr>
          <a:lstStyle/>
          <a:p>
            <a:pPr marL="12700">
              <a:lnSpc>
                <a:spcPct val="100000"/>
              </a:lnSpc>
              <a:spcBef>
                <a:spcPts val="105"/>
              </a:spcBef>
            </a:pPr>
            <a:r>
              <a:rPr spc="-45" dirty="0"/>
              <a:t>I(Y;C)=</a:t>
            </a:r>
            <a:r>
              <a:rPr spc="-25" dirty="0"/>
              <a:t> </a:t>
            </a:r>
            <a:r>
              <a:rPr dirty="0"/>
              <a:t>Mutual</a:t>
            </a:r>
            <a:r>
              <a:rPr spc="-45" dirty="0"/>
              <a:t> </a:t>
            </a:r>
            <a:r>
              <a:rPr spc="-15" dirty="0"/>
              <a:t>Information</a:t>
            </a:r>
            <a:endParaRPr/>
          </a:p>
        </p:txBody>
      </p:sp>
      <p:sp>
        <p:nvSpPr>
          <p:cNvPr id="3" name="object 3"/>
          <p:cNvSpPr/>
          <p:nvPr/>
        </p:nvSpPr>
        <p:spPr>
          <a:xfrm>
            <a:off x="2992340" y="2238151"/>
            <a:ext cx="836294" cy="328930"/>
          </a:xfrm>
          <a:custGeom>
            <a:avLst/>
            <a:gdLst/>
            <a:ahLst/>
            <a:cxnLst/>
            <a:rect l="l" t="t" r="r" b="b"/>
            <a:pathLst>
              <a:path w="836294" h="328930">
                <a:moveTo>
                  <a:pt x="731393" y="0"/>
                </a:moveTo>
                <a:lnTo>
                  <a:pt x="726706" y="13347"/>
                </a:lnTo>
                <a:lnTo>
                  <a:pt x="745747" y="21612"/>
                </a:lnTo>
                <a:lnTo>
                  <a:pt x="762122" y="33053"/>
                </a:lnTo>
                <a:lnTo>
                  <a:pt x="786879" y="65455"/>
                </a:lnTo>
                <a:lnTo>
                  <a:pt x="801441" y="109167"/>
                </a:lnTo>
                <a:lnTo>
                  <a:pt x="806297" y="162814"/>
                </a:lnTo>
                <a:lnTo>
                  <a:pt x="805078" y="191819"/>
                </a:lnTo>
                <a:lnTo>
                  <a:pt x="795324" y="241839"/>
                </a:lnTo>
                <a:lnTo>
                  <a:pt x="775753" y="280904"/>
                </a:lnTo>
                <a:lnTo>
                  <a:pt x="745972" y="307255"/>
                </a:lnTo>
                <a:lnTo>
                  <a:pt x="727227" y="315556"/>
                </a:lnTo>
                <a:lnTo>
                  <a:pt x="731393" y="328904"/>
                </a:lnTo>
                <a:lnTo>
                  <a:pt x="776257" y="307867"/>
                </a:lnTo>
                <a:lnTo>
                  <a:pt x="809244" y="271437"/>
                </a:lnTo>
                <a:lnTo>
                  <a:pt x="829532" y="222646"/>
                </a:lnTo>
                <a:lnTo>
                  <a:pt x="836295" y="164541"/>
                </a:lnTo>
                <a:lnTo>
                  <a:pt x="834597" y="134387"/>
                </a:lnTo>
                <a:lnTo>
                  <a:pt x="821025" y="80941"/>
                </a:lnTo>
                <a:lnTo>
                  <a:pt x="794122" y="37433"/>
                </a:lnTo>
                <a:lnTo>
                  <a:pt x="755241" y="8610"/>
                </a:lnTo>
                <a:lnTo>
                  <a:pt x="731393" y="0"/>
                </a:lnTo>
                <a:close/>
              </a:path>
              <a:path w="836294" h="328930">
                <a:moveTo>
                  <a:pt x="104902" y="0"/>
                </a:moveTo>
                <a:lnTo>
                  <a:pt x="60144" y="21088"/>
                </a:lnTo>
                <a:lnTo>
                  <a:pt x="27139" y="57645"/>
                </a:lnTo>
                <a:lnTo>
                  <a:pt x="6783" y="106521"/>
                </a:lnTo>
                <a:lnTo>
                  <a:pt x="0" y="164541"/>
                </a:lnTo>
                <a:lnTo>
                  <a:pt x="1690" y="194759"/>
                </a:lnTo>
                <a:lnTo>
                  <a:pt x="15216" y="248205"/>
                </a:lnTo>
                <a:lnTo>
                  <a:pt x="42060" y="291574"/>
                </a:lnTo>
                <a:lnTo>
                  <a:pt x="80984" y="320311"/>
                </a:lnTo>
                <a:lnTo>
                  <a:pt x="104902" y="328904"/>
                </a:lnTo>
                <a:lnTo>
                  <a:pt x="109054" y="315556"/>
                </a:lnTo>
                <a:lnTo>
                  <a:pt x="90316" y="307255"/>
                </a:lnTo>
                <a:lnTo>
                  <a:pt x="74145" y="295705"/>
                </a:lnTo>
                <a:lnTo>
                  <a:pt x="49504" y="262851"/>
                </a:lnTo>
                <a:lnTo>
                  <a:pt x="34874" y="218162"/>
                </a:lnTo>
                <a:lnTo>
                  <a:pt x="29997" y="162814"/>
                </a:lnTo>
                <a:lnTo>
                  <a:pt x="31216" y="134748"/>
                </a:lnTo>
                <a:lnTo>
                  <a:pt x="40970" y="86070"/>
                </a:lnTo>
                <a:lnTo>
                  <a:pt x="60574" y="47668"/>
                </a:lnTo>
                <a:lnTo>
                  <a:pt x="90611" y="21612"/>
                </a:lnTo>
                <a:lnTo>
                  <a:pt x="109575" y="13347"/>
                </a:lnTo>
                <a:lnTo>
                  <a:pt x="104902" y="0"/>
                </a:lnTo>
                <a:close/>
              </a:path>
            </a:pathLst>
          </a:custGeom>
          <a:solidFill>
            <a:srgbClr val="000000"/>
          </a:solidFill>
        </p:spPr>
        <p:txBody>
          <a:bodyPr wrap="square" lIns="0" tIns="0" rIns="0" bIns="0" rtlCol="0"/>
          <a:lstStyle/>
          <a:p>
            <a:endParaRPr/>
          </a:p>
        </p:txBody>
      </p:sp>
      <p:sp>
        <p:nvSpPr>
          <p:cNvPr id="4" name="object 4"/>
          <p:cNvSpPr/>
          <p:nvPr/>
        </p:nvSpPr>
        <p:spPr>
          <a:xfrm>
            <a:off x="4624546" y="2238151"/>
            <a:ext cx="455295" cy="328930"/>
          </a:xfrm>
          <a:custGeom>
            <a:avLst/>
            <a:gdLst/>
            <a:ahLst/>
            <a:cxnLst/>
            <a:rect l="l" t="t" r="r" b="b"/>
            <a:pathLst>
              <a:path w="455295" h="328930">
                <a:moveTo>
                  <a:pt x="350393" y="0"/>
                </a:moveTo>
                <a:lnTo>
                  <a:pt x="345706" y="13347"/>
                </a:lnTo>
                <a:lnTo>
                  <a:pt x="364747" y="21612"/>
                </a:lnTo>
                <a:lnTo>
                  <a:pt x="381122" y="33053"/>
                </a:lnTo>
                <a:lnTo>
                  <a:pt x="405879" y="65455"/>
                </a:lnTo>
                <a:lnTo>
                  <a:pt x="420441" y="109167"/>
                </a:lnTo>
                <a:lnTo>
                  <a:pt x="425297" y="162814"/>
                </a:lnTo>
                <a:lnTo>
                  <a:pt x="424078" y="191819"/>
                </a:lnTo>
                <a:lnTo>
                  <a:pt x="414324" y="241839"/>
                </a:lnTo>
                <a:lnTo>
                  <a:pt x="394753" y="280904"/>
                </a:lnTo>
                <a:lnTo>
                  <a:pt x="364972" y="307255"/>
                </a:lnTo>
                <a:lnTo>
                  <a:pt x="346227" y="315556"/>
                </a:lnTo>
                <a:lnTo>
                  <a:pt x="350393" y="328904"/>
                </a:lnTo>
                <a:lnTo>
                  <a:pt x="395257" y="307867"/>
                </a:lnTo>
                <a:lnTo>
                  <a:pt x="428244" y="271437"/>
                </a:lnTo>
                <a:lnTo>
                  <a:pt x="448532" y="222646"/>
                </a:lnTo>
                <a:lnTo>
                  <a:pt x="455295" y="164541"/>
                </a:lnTo>
                <a:lnTo>
                  <a:pt x="453597" y="134387"/>
                </a:lnTo>
                <a:lnTo>
                  <a:pt x="440025" y="80941"/>
                </a:lnTo>
                <a:lnTo>
                  <a:pt x="413122" y="37433"/>
                </a:lnTo>
                <a:lnTo>
                  <a:pt x="374241" y="8610"/>
                </a:lnTo>
                <a:lnTo>
                  <a:pt x="350393" y="0"/>
                </a:lnTo>
                <a:close/>
              </a:path>
              <a:path w="455295" h="328930">
                <a:moveTo>
                  <a:pt x="104902" y="0"/>
                </a:moveTo>
                <a:lnTo>
                  <a:pt x="60144" y="21088"/>
                </a:lnTo>
                <a:lnTo>
                  <a:pt x="27139" y="57645"/>
                </a:lnTo>
                <a:lnTo>
                  <a:pt x="6783" y="106521"/>
                </a:lnTo>
                <a:lnTo>
                  <a:pt x="0" y="164541"/>
                </a:lnTo>
                <a:lnTo>
                  <a:pt x="1690" y="194759"/>
                </a:lnTo>
                <a:lnTo>
                  <a:pt x="15216" y="248205"/>
                </a:lnTo>
                <a:lnTo>
                  <a:pt x="42060" y="291574"/>
                </a:lnTo>
                <a:lnTo>
                  <a:pt x="80984" y="320311"/>
                </a:lnTo>
                <a:lnTo>
                  <a:pt x="104902" y="328904"/>
                </a:lnTo>
                <a:lnTo>
                  <a:pt x="109054" y="315556"/>
                </a:lnTo>
                <a:lnTo>
                  <a:pt x="90316" y="307255"/>
                </a:lnTo>
                <a:lnTo>
                  <a:pt x="74145" y="295705"/>
                </a:lnTo>
                <a:lnTo>
                  <a:pt x="49504" y="262851"/>
                </a:lnTo>
                <a:lnTo>
                  <a:pt x="34874" y="218162"/>
                </a:lnTo>
                <a:lnTo>
                  <a:pt x="29997" y="162814"/>
                </a:lnTo>
                <a:lnTo>
                  <a:pt x="31216" y="134748"/>
                </a:lnTo>
                <a:lnTo>
                  <a:pt x="40970" y="86070"/>
                </a:lnTo>
                <a:lnTo>
                  <a:pt x="60574" y="47668"/>
                </a:lnTo>
                <a:lnTo>
                  <a:pt x="90611" y="21612"/>
                </a:lnTo>
                <a:lnTo>
                  <a:pt x="109575" y="13347"/>
                </a:lnTo>
                <a:lnTo>
                  <a:pt x="104902" y="0"/>
                </a:lnTo>
                <a:close/>
              </a:path>
            </a:pathLst>
          </a:custGeom>
          <a:solidFill>
            <a:srgbClr val="000000"/>
          </a:solidFill>
        </p:spPr>
        <p:txBody>
          <a:bodyPr wrap="square" lIns="0" tIns="0" rIns="0" bIns="0" rtlCol="0"/>
          <a:lstStyle/>
          <a:p>
            <a:endParaRPr/>
          </a:p>
        </p:txBody>
      </p:sp>
      <p:sp>
        <p:nvSpPr>
          <p:cNvPr id="5" name="object 5"/>
          <p:cNvSpPr/>
          <p:nvPr/>
        </p:nvSpPr>
        <p:spPr>
          <a:xfrm>
            <a:off x="5834596" y="2238146"/>
            <a:ext cx="796925" cy="328930"/>
          </a:xfrm>
          <a:custGeom>
            <a:avLst/>
            <a:gdLst/>
            <a:ahLst/>
            <a:cxnLst/>
            <a:rect l="l" t="t" r="r" b="b"/>
            <a:pathLst>
              <a:path w="796925" h="328930">
                <a:moveTo>
                  <a:pt x="408647" y="2425"/>
                </a:moveTo>
                <a:lnTo>
                  <a:pt x="381952" y="2425"/>
                </a:lnTo>
                <a:lnTo>
                  <a:pt x="381952" y="325094"/>
                </a:lnTo>
                <a:lnTo>
                  <a:pt x="408647" y="325094"/>
                </a:lnTo>
                <a:lnTo>
                  <a:pt x="408647" y="2425"/>
                </a:lnTo>
                <a:close/>
              </a:path>
              <a:path w="796925" h="328930">
                <a:moveTo>
                  <a:pt x="691769" y="0"/>
                </a:moveTo>
                <a:lnTo>
                  <a:pt x="687095" y="13360"/>
                </a:lnTo>
                <a:lnTo>
                  <a:pt x="706135" y="21618"/>
                </a:lnTo>
                <a:lnTo>
                  <a:pt x="722509" y="33054"/>
                </a:lnTo>
                <a:lnTo>
                  <a:pt x="747255" y="65455"/>
                </a:lnTo>
                <a:lnTo>
                  <a:pt x="761822" y="109172"/>
                </a:lnTo>
                <a:lnTo>
                  <a:pt x="766673" y="162813"/>
                </a:lnTo>
                <a:lnTo>
                  <a:pt x="765454" y="191819"/>
                </a:lnTo>
                <a:lnTo>
                  <a:pt x="755700" y="241839"/>
                </a:lnTo>
                <a:lnTo>
                  <a:pt x="736129" y="280906"/>
                </a:lnTo>
                <a:lnTo>
                  <a:pt x="706354" y="307266"/>
                </a:lnTo>
                <a:lnTo>
                  <a:pt x="687616" y="315569"/>
                </a:lnTo>
                <a:lnTo>
                  <a:pt x="691769" y="328917"/>
                </a:lnTo>
                <a:lnTo>
                  <a:pt x="736633" y="307868"/>
                </a:lnTo>
                <a:lnTo>
                  <a:pt x="769620" y="271437"/>
                </a:lnTo>
                <a:lnTo>
                  <a:pt x="789908" y="222651"/>
                </a:lnTo>
                <a:lnTo>
                  <a:pt x="796671" y="164541"/>
                </a:lnTo>
                <a:lnTo>
                  <a:pt x="794975" y="134392"/>
                </a:lnTo>
                <a:lnTo>
                  <a:pt x="781406" y="80948"/>
                </a:lnTo>
                <a:lnTo>
                  <a:pt x="754498" y="37438"/>
                </a:lnTo>
                <a:lnTo>
                  <a:pt x="715617" y="8610"/>
                </a:lnTo>
                <a:lnTo>
                  <a:pt x="691769" y="0"/>
                </a:lnTo>
                <a:close/>
              </a:path>
              <a:path w="796925" h="328930">
                <a:moveTo>
                  <a:pt x="104902" y="0"/>
                </a:moveTo>
                <a:lnTo>
                  <a:pt x="60144" y="21089"/>
                </a:lnTo>
                <a:lnTo>
                  <a:pt x="27139" y="57657"/>
                </a:lnTo>
                <a:lnTo>
                  <a:pt x="6788" y="106527"/>
                </a:lnTo>
                <a:lnTo>
                  <a:pt x="0" y="164541"/>
                </a:lnTo>
                <a:lnTo>
                  <a:pt x="1690" y="194761"/>
                </a:lnTo>
                <a:lnTo>
                  <a:pt x="15216" y="248210"/>
                </a:lnTo>
                <a:lnTo>
                  <a:pt x="42060" y="291575"/>
                </a:lnTo>
                <a:lnTo>
                  <a:pt x="80984" y="320316"/>
                </a:lnTo>
                <a:lnTo>
                  <a:pt x="104902" y="328917"/>
                </a:lnTo>
                <a:lnTo>
                  <a:pt x="109067" y="315569"/>
                </a:lnTo>
                <a:lnTo>
                  <a:pt x="90322" y="307266"/>
                </a:lnTo>
                <a:lnTo>
                  <a:pt x="74147" y="295711"/>
                </a:lnTo>
                <a:lnTo>
                  <a:pt x="49504" y="262851"/>
                </a:lnTo>
                <a:lnTo>
                  <a:pt x="34874" y="218162"/>
                </a:lnTo>
                <a:lnTo>
                  <a:pt x="29997" y="162813"/>
                </a:lnTo>
                <a:lnTo>
                  <a:pt x="31216" y="134753"/>
                </a:lnTo>
                <a:lnTo>
                  <a:pt x="40970" y="86072"/>
                </a:lnTo>
                <a:lnTo>
                  <a:pt x="60575" y="47668"/>
                </a:lnTo>
                <a:lnTo>
                  <a:pt x="90616" y="21618"/>
                </a:lnTo>
                <a:lnTo>
                  <a:pt x="109588" y="13360"/>
                </a:lnTo>
                <a:lnTo>
                  <a:pt x="104902" y="0"/>
                </a:lnTo>
                <a:close/>
              </a:path>
            </a:pathLst>
          </a:custGeom>
          <a:solidFill>
            <a:srgbClr val="000000"/>
          </a:solidFill>
        </p:spPr>
        <p:txBody>
          <a:bodyPr wrap="square" lIns="0" tIns="0" rIns="0" bIns="0" rtlCol="0"/>
          <a:lstStyle/>
          <a:p>
            <a:endParaRPr/>
          </a:p>
        </p:txBody>
      </p:sp>
      <p:sp>
        <p:nvSpPr>
          <p:cNvPr id="6" name="object 6"/>
          <p:cNvSpPr txBox="1"/>
          <p:nvPr/>
        </p:nvSpPr>
        <p:spPr>
          <a:xfrm>
            <a:off x="2059941" y="1456206"/>
            <a:ext cx="7619365" cy="4544695"/>
          </a:xfrm>
          <a:prstGeom prst="rect">
            <a:avLst/>
          </a:prstGeom>
        </p:spPr>
        <p:txBody>
          <a:bodyPr vert="horz" wrap="square" lIns="0" tIns="115570" rIns="0" bIns="0" rtlCol="0">
            <a:spAutoFit/>
          </a:bodyPr>
          <a:lstStyle/>
          <a:p>
            <a:pPr marL="355600" indent="-342900">
              <a:spcBef>
                <a:spcPts val="910"/>
              </a:spcBef>
              <a:buFont typeface="Arial MT"/>
              <a:buChar char="•"/>
              <a:tabLst>
                <a:tab pos="354965" algn="l"/>
                <a:tab pos="355600" algn="l"/>
              </a:tabLst>
            </a:pPr>
            <a:r>
              <a:rPr sz="3200" spc="-5" dirty="0">
                <a:latin typeface="Calibri"/>
                <a:cs typeface="Calibri"/>
              </a:rPr>
              <a:t>Mutual</a:t>
            </a:r>
            <a:r>
              <a:rPr sz="3200" spc="15" dirty="0">
                <a:latin typeface="Calibri"/>
                <a:cs typeface="Calibri"/>
              </a:rPr>
              <a:t> </a:t>
            </a:r>
            <a:r>
              <a:rPr sz="3200" spc="-15" dirty="0">
                <a:latin typeface="Calibri"/>
                <a:cs typeface="Calibri"/>
              </a:rPr>
              <a:t>information</a:t>
            </a:r>
            <a:r>
              <a:rPr sz="3200" spc="20" dirty="0">
                <a:latin typeface="Calibri"/>
                <a:cs typeface="Calibri"/>
              </a:rPr>
              <a:t> </a:t>
            </a:r>
            <a:r>
              <a:rPr sz="3200" spc="-5" dirty="0">
                <a:latin typeface="Calibri"/>
                <a:cs typeface="Calibri"/>
              </a:rPr>
              <a:t>is </a:t>
            </a:r>
            <a:r>
              <a:rPr sz="3200" spc="-10" dirty="0">
                <a:latin typeface="Calibri"/>
                <a:cs typeface="Calibri"/>
              </a:rPr>
              <a:t>given</a:t>
            </a:r>
            <a:r>
              <a:rPr sz="3200" spc="-5" dirty="0">
                <a:latin typeface="Calibri"/>
                <a:cs typeface="Calibri"/>
              </a:rPr>
              <a:t> as:</a:t>
            </a:r>
            <a:endParaRPr sz="3200">
              <a:latin typeface="Calibri"/>
              <a:cs typeface="Calibri"/>
            </a:endParaRPr>
          </a:p>
          <a:p>
            <a:pPr marL="469900">
              <a:spcBef>
                <a:spcPts val="700"/>
              </a:spcBef>
              <a:tabLst>
                <a:tab pos="1048385" algn="l"/>
                <a:tab pos="1899285" algn="l"/>
                <a:tab pos="2680970" algn="l"/>
                <a:tab pos="3130550" algn="l"/>
                <a:tab pos="3890645" algn="l"/>
              </a:tabLst>
            </a:pPr>
            <a:r>
              <a:rPr sz="2800" spc="-5" dirty="0">
                <a:latin typeface="Arial MT"/>
                <a:cs typeface="Arial MT"/>
              </a:rPr>
              <a:t>–</a:t>
            </a:r>
            <a:r>
              <a:rPr sz="2800" spc="-80" dirty="0">
                <a:latin typeface="Arial MT"/>
                <a:cs typeface="Arial MT"/>
              </a:rPr>
              <a:t> </a:t>
            </a:r>
            <a:r>
              <a:rPr sz="2800" spc="-5" dirty="0">
                <a:latin typeface="Cambria Math"/>
                <a:cs typeface="Cambria Math"/>
              </a:rPr>
              <a:t>𝐼	</a:t>
            </a:r>
            <a:r>
              <a:rPr sz="2800" spc="35" dirty="0">
                <a:latin typeface="Cambria Math"/>
                <a:cs typeface="Cambria Math"/>
              </a:rPr>
              <a:t>𝑌;</a:t>
            </a:r>
            <a:r>
              <a:rPr sz="2800" spc="-155" dirty="0">
                <a:latin typeface="Cambria Math"/>
                <a:cs typeface="Cambria Math"/>
              </a:rPr>
              <a:t> </a:t>
            </a:r>
            <a:r>
              <a:rPr sz="2800" spc="-5" dirty="0">
                <a:latin typeface="Cambria Math"/>
                <a:cs typeface="Cambria Math"/>
              </a:rPr>
              <a:t>𝐶	=</a:t>
            </a:r>
            <a:r>
              <a:rPr sz="2800" spc="160" dirty="0">
                <a:latin typeface="Cambria Math"/>
                <a:cs typeface="Cambria Math"/>
              </a:rPr>
              <a:t> </a:t>
            </a:r>
            <a:r>
              <a:rPr sz="2800" spc="-5" dirty="0">
                <a:latin typeface="Cambria Math"/>
                <a:cs typeface="Cambria Math"/>
              </a:rPr>
              <a:t>𝐻	𝑌	−</a:t>
            </a:r>
            <a:r>
              <a:rPr sz="2800" spc="10" dirty="0">
                <a:latin typeface="Cambria Math"/>
                <a:cs typeface="Cambria Math"/>
              </a:rPr>
              <a:t> </a:t>
            </a:r>
            <a:r>
              <a:rPr sz="2800" spc="-5" dirty="0">
                <a:latin typeface="Cambria Math"/>
                <a:cs typeface="Cambria Math"/>
              </a:rPr>
              <a:t>𝐻	𝑌</a:t>
            </a:r>
            <a:r>
              <a:rPr sz="2800" spc="285" dirty="0">
                <a:latin typeface="Cambria Math"/>
                <a:cs typeface="Cambria Math"/>
              </a:rPr>
              <a:t> </a:t>
            </a:r>
            <a:r>
              <a:rPr sz="2800" spc="-5" dirty="0">
                <a:latin typeface="Cambria Math"/>
                <a:cs typeface="Cambria Math"/>
              </a:rPr>
              <a:t>𝐶</a:t>
            </a:r>
            <a:endParaRPr sz="2800">
              <a:latin typeface="Cambria Math"/>
              <a:cs typeface="Cambria Math"/>
            </a:endParaRPr>
          </a:p>
          <a:p>
            <a:pPr marL="756285" lvl="1" indent="-287020">
              <a:spcBef>
                <a:spcPts val="320"/>
              </a:spcBef>
              <a:buFont typeface="Arial MT"/>
              <a:buChar char="–"/>
              <a:tabLst>
                <a:tab pos="756920" algn="l"/>
              </a:tabLst>
            </a:pPr>
            <a:r>
              <a:rPr sz="2800" spc="-65" dirty="0">
                <a:latin typeface="Calibri"/>
                <a:cs typeface="Calibri"/>
              </a:rPr>
              <a:t>We</a:t>
            </a:r>
            <a:r>
              <a:rPr sz="2800" spc="-15" dirty="0">
                <a:latin typeface="Calibri"/>
                <a:cs typeface="Calibri"/>
              </a:rPr>
              <a:t> </a:t>
            </a:r>
            <a:r>
              <a:rPr sz="2800" spc="-10" dirty="0">
                <a:latin typeface="Calibri"/>
                <a:cs typeface="Calibri"/>
              </a:rPr>
              <a:t>already</a:t>
            </a:r>
            <a:r>
              <a:rPr sz="2800" spc="-5" dirty="0">
                <a:latin typeface="Calibri"/>
                <a:cs typeface="Calibri"/>
              </a:rPr>
              <a:t> </a:t>
            </a:r>
            <a:r>
              <a:rPr sz="2800" spc="-10" dirty="0">
                <a:latin typeface="Calibri"/>
                <a:cs typeface="Calibri"/>
              </a:rPr>
              <a:t>know</a:t>
            </a:r>
            <a:r>
              <a:rPr sz="2800" spc="10" dirty="0">
                <a:latin typeface="Calibri"/>
                <a:cs typeface="Calibri"/>
              </a:rPr>
              <a:t> </a:t>
            </a:r>
            <a:r>
              <a:rPr sz="2800" dirty="0">
                <a:latin typeface="Calibri"/>
                <a:cs typeface="Calibri"/>
              </a:rPr>
              <a:t>H(Y)</a:t>
            </a:r>
            <a:endParaRPr sz="2800">
              <a:latin typeface="Calibri"/>
              <a:cs typeface="Calibri"/>
            </a:endParaRPr>
          </a:p>
          <a:p>
            <a:pPr marL="756285" marR="5080" lvl="1" indent="-287020">
              <a:lnSpc>
                <a:spcPts val="3030"/>
              </a:lnSpc>
              <a:spcBef>
                <a:spcPts val="715"/>
              </a:spcBef>
              <a:buFont typeface="Arial MT"/>
              <a:buChar char="–"/>
              <a:tabLst>
                <a:tab pos="756920" algn="l"/>
              </a:tabLst>
            </a:pPr>
            <a:r>
              <a:rPr sz="2800" spc="-5" dirty="0">
                <a:latin typeface="Calibri"/>
                <a:cs typeface="Calibri"/>
              </a:rPr>
              <a:t>H(Y|C)</a:t>
            </a:r>
            <a:r>
              <a:rPr sz="2800" spc="5" dirty="0">
                <a:latin typeface="Calibri"/>
                <a:cs typeface="Calibri"/>
              </a:rPr>
              <a:t> </a:t>
            </a:r>
            <a:r>
              <a:rPr sz="2800" spc="-10" dirty="0">
                <a:latin typeface="Calibri"/>
                <a:cs typeface="Calibri"/>
              </a:rPr>
              <a:t>is</a:t>
            </a:r>
            <a:r>
              <a:rPr sz="2800" spc="15" dirty="0">
                <a:latin typeface="Calibri"/>
                <a:cs typeface="Calibri"/>
              </a:rPr>
              <a:t> </a:t>
            </a:r>
            <a:r>
              <a:rPr sz="2800" spc="-10" dirty="0">
                <a:latin typeface="Calibri"/>
                <a:cs typeface="Calibri"/>
              </a:rPr>
              <a:t>the</a:t>
            </a:r>
            <a:r>
              <a:rPr sz="2800" spc="20" dirty="0">
                <a:latin typeface="Calibri"/>
                <a:cs typeface="Calibri"/>
              </a:rPr>
              <a:t> </a:t>
            </a:r>
            <a:r>
              <a:rPr sz="2800" spc="-20" dirty="0">
                <a:latin typeface="Calibri"/>
                <a:cs typeface="Calibri"/>
              </a:rPr>
              <a:t>entropy</a:t>
            </a:r>
            <a:r>
              <a:rPr sz="2800" spc="20" dirty="0">
                <a:latin typeface="Calibri"/>
                <a:cs typeface="Calibri"/>
              </a:rPr>
              <a:t> </a:t>
            </a:r>
            <a:r>
              <a:rPr sz="2800" spc="-5" dirty="0">
                <a:latin typeface="Calibri"/>
                <a:cs typeface="Calibri"/>
              </a:rPr>
              <a:t>of</a:t>
            </a:r>
            <a:r>
              <a:rPr sz="2800" spc="5" dirty="0">
                <a:latin typeface="Calibri"/>
                <a:cs typeface="Calibri"/>
              </a:rPr>
              <a:t> </a:t>
            </a:r>
            <a:r>
              <a:rPr sz="2800" spc="-5" dirty="0">
                <a:latin typeface="Calibri"/>
                <a:cs typeface="Calibri"/>
              </a:rPr>
              <a:t>class</a:t>
            </a:r>
            <a:r>
              <a:rPr sz="2800" spc="15" dirty="0">
                <a:latin typeface="Calibri"/>
                <a:cs typeface="Calibri"/>
              </a:rPr>
              <a:t> </a:t>
            </a:r>
            <a:r>
              <a:rPr sz="2800" spc="-10" dirty="0">
                <a:latin typeface="Calibri"/>
                <a:cs typeface="Calibri"/>
              </a:rPr>
              <a:t>labels</a:t>
            </a:r>
            <a:r>
              <a:rPr sz="2800" spc="15" dirty="0">
                <a:latin typeface="Calibri"/>
                <a:cs typeface="Calibri"/>
              </a:rPr>
              <a:t> </a:t>
            </a:r>
            <a:r>
              <a:rPr sz="2800" spc="-10" dirty="0">
                <a:latin typeface="Calibri"/>
                <a:cs typeface="Calibri"/>
              </a:rPr>
              <a:t>within</a:t>
            </a:r>
            <a:r>
              <a:rPr sz="2800" spc="20" dirty="0">
                <a:latin typeface="Calibri"/>
                <a:cs typeface="Calibri"/>
              </a:rPr>
              <a:t> </a:t>
            </a:r>
            <a:r>
              <a:rPr sz="2800" spc="-5" dirty="0">
                <a:latin typeface="Calibri"/>
                <a:cs typeface="Calibri"/>
              </a:rPr>
              <a:t>each </a:t>
            </a:r>
            <a:r>
              <a:rPr sz="2800" spc="-615" dirty="0">
                <a:latin typeface="Calibri"/>
                <a:cs typeface="Calibri"/>
              </a:rPr>
              <a:t> </a:t>
            </a:r>
            <a:r>
              <a:rPr sz="2800" spc="-45" dirty="0">
                <a:latin typeface="Calibri"/>
                <a:cs typeface="Calibri"/>
              </a:rPr>
              <a:t>cluster,</a:t>
            </a:r>
            <a:r>
              <a:rPr sz="2800" spc="20" dirty="0">
                <a:latin typeface="Calibri"/>
                <a:cs typeface="Calibri"/>
              </a:rPr>
              <a:t> </a:t>
            </a:r>
            <a:r>
              <a:rPr sz="2800" spc="-10" dirty="0">
                <a:solidFill>
                  <a:srgbClr val="FF0000"/>
                </a:solidFill>
                <a:latin typeface="Calibri"/>
                <a:cs typeface="Calibri"/>
              </a:rPr>
              <a:t>how</a:t>
            </a:r>
            <a:r>
              <a:rPr sz="2800" spc="20" dirty="0">
                <a:solidFill>
                  <a:srgbClr val="FF0000"/>
                </a:solidFill>
                <a:latin typeface="Calibri"/>
                <a:cs typeface="Calibri"/>
              </a:rPr>
              <a:t> </a:t>
            </a:r>
            <a:r>
              <a:rPr sz="2800" spc="-5" dirty="0">
                <a:solidFill>
                  <a:srgbClr val="FF0000"/>
                </a:solidFill>
                <a:latin typeface="Calibri"/>
                <a:cs typeface="Calibri"/>
              </a:rPr>
              <a:t>do</a:t>
            </a:r>
            <a:r>
              <a:rPr sz="2800" spc="15" dirty="0">
                <a:solidFill>
                  <a:srgbClr val="FF0000"/>
                </a:solidFill>
                <a:latin typeface="Calibri"/>
                <a:cs typeface="Calibri"/>
              </a:rPr>
              <a:t> </a:t>
            </a:r>
            <a:r>
              <a:rPr sz="2800" spc="-15" dirty="0">
                <a:solidFill>
                  <a:srgbClr val="FF0000"/>
                </a:solidFill>
                <a:latin typeface="Calibri"/>
                <a:cs typeface="Calibri"/>
              </a:rPr>
              <a:t>we</a:t>
            </a:r>
            <a:r>
              <a:rPr sz="2800" spc="-10" dirty="0">
                <a:solidFill>
                  <a:srgbClr val="FF0000"/>
                </a:solidFill>
                <a:latin typeface="Calibri"/>
                <a:cs typeface="Calibri"/>
              </a:rPr>
              <a:t> </a:t>
            </a:r>
            <a:r>
              <a:rPr sz="2800" spc="-15" dirty="0">
                <a:solidFill>
                  <a:srgbClr val="FF0000"/>
                </a:solidFill>
                <a:latin typeface="Calibri"/>
                <a:cs typeface="Calibri"/>
              </a:rPr>
              <a:t>calculate</a:t>
            </a:r>
            <a:r>
              <a:rPr sz="2800" spc="-10" dirty="0">
                <a:solidFill>
                  <a:srgbClr val="FF0000"/>
                </a:solidFill>
                <a:latin typeface="Calibri"/>
                <a:cs typeface="Calibri"/>
              </a:rPr>
              <a:t> this??</a:t>
            </a:r>
            <a:endParaRPr sz="2800">
              <a:latin typeface="Calibri"/>
              <a:cs typeface="Calibri"/>
            </a:endParaRPr>
          </a:p>
          <a:p>
            <a:pPr>
              <a:spcBef>
                <a:spcPts val="25"/>
              </a:spcBef>
            </a:pPr>
            <a:endParaRPr sz="3550">
              <a:latin typeface="Calibri"/>
              <a:cs typeface="Calibri"/>
            </a:endParaRPr>
          </a:p>
          <a:p>
            <a:pPr marL="469265" marR="24765">
              <a:lnSpc>
                <a:spcPts val="3030"/>
              </a:lnSpc>
            </a:pPr>
            <a:r>
              <a:rPr sz="2800" spc="-10" dirty="0">
                <a:solidFill>
                  <a:srgbClr val="0070C0"/>
                </a:solidFill>
                <a:latin typeface="Calibri"/>
                <a:cs typeface="Calibri"/>
              </a:rPr>
              <a:t>Mutual</a:t>
            </a:r>
            <a:r>
              <a:rPr sz="2800" spc="30" dirty="0">
                <a:solidFill>
                  <a:srgbClr val="0070C0"/>
                </a:solidFill>
                <a:latin typeface="Calibri"/>
                <a:cs typeface="Calibri"/>
              </a:rPr>
              <a:t> </a:t>
            </a:r>
            <a:r>
              <a:rPr sz="2800" spc="-15" dirty="0">
                <a:solidFill>
                  <a:srgbClr val="0070C0"/>
                </a:solidFill>
                <a:latin typeface="Calibri"/>
                <a:cs typeface="Calibri"/>
              </a:rPr>
              <a:t>Information</a:t>
            </a:r>
            <a:r>
              <a:rPr sz="2800" spc="5" dirty="0">
                <a:solidFill>
                  <a:srgbClr val="0070C0"/>
                </a:solidFill>
                <a:latin typeface="Calibri"/>
                <a:cs typeface="Calibri"/>
              </a:rPr>
              <a:t> </a:t>
            </a:r>
            <a:r>
              <a:rPr sz="2800" spc="-15" dirty="0">
                <a:solidFill>
                  <a:srgbClr val="0070C0"/>
                </a:solidFill>
                <a:latin typeface="Calibri"/>
                <a:cs typeface="Calibri"/>
              </a:rPr>
              <a:t>tells</a:t>
            </a:r>
            <a:r>
              <a:rPr sz="2800" dirty="0">
                <a:solidFill>
                  <a:srgbClr val="0070C0"/>
                </a:solidFill>
                <a:latin typeface="Calibri"/>
                <a:cs typeface="Calibri"/>
              </a:rPr>
              <a:t> </a:t>
            </a:r>
            <a:r>
              <a:rPr sz="2800" spc="-5" dirty="0">
                <a:solidFill>
                  <a:srgbClr val="0070C0"/>
                </a:solidFill>
                <a:latin typeface="Calibri"/>
                <a:cs typeface="Calibri"/>
              </a:rPr>
              <a:t>us</a:t>
            </a:r>
            <a:r>
              <a:rPr sz="2800" spc="25" dirty="0">
                <a:solidFill>
                  <a:srgbClr val="0070C0"/>
                </a:solidFill>
                <a:latin typeface="Calibri"/>
                <a:cs typeface="Calibri"/>
              </a:rPr>
              <a:t> </a:t>
            </a:r>
            <a:r>
              <a:rPr sz="2800" spc="-10" dirty="0">
                <a:solidFill>
                  <a:srgbClr val="0070C0"/>
                </a:solidFill>
                <a:latin typeface="Calibri"/>
                <a:cs typeface="Calibri"/>
              </a:rPr>
              <a:t>the</a:t>
            </a:r>
            <a:r>
              <a:rPr sz="2800" dirty="0">
                <a:solidFill>
                  <a:srgbClr val="0070C0"/>
                </a:solidFill>
                <a:latin typeface="Calibri"/>
                <a:cs typeface="Calibri"/>
              </a:rPr>
              <a:t> </a:t>
            </a:r>
            <a:r>
              <a:rPr sz="2800" spc="-10" dirty="0">
                <a:solidFill>
                  <a:srgbClr val="0070C0"/>
                </a:solidFill>
                <a:latin typeface="Calibri"/>
                <a:cs typeface="Calibri"/>
              </a:rPr>
              <a:t>reduction</a:t>
            </a:r>
            <a:r>
              <a:rPr sz="2800" spc="35" dirty="0">
                <a:solidFill>
                  <a:srgbClr val="0070C0"/>
                </a:solidFill>
                <a:latin typeface="Calibri"/>
                <a:cs typeface="Calibri"/>
              </a:rPr>
              <a:t> </a:t>
            </a:r>
            <a:r>
              <a:rPr sz="2800" spc="-10" dirty="0">
                <a:solidFill>
                  <a:srgbClr val="0070C0"/>
                </a:solidFill>
                <a:latin typeface="Calibri"/>
                <a:cs typeface="Calibri"/>
              </a:rPr>
              <a:t>in</a:t>
            </a:r>
            <a:r>
              <a:rPr sz="2800" spc="5" dirty="0">
                <a:solidFill>
                  <a:srgbClr val="0070C0"/>
                </a:solidFill>
                <a:latin typeface="Calibri"/>
                <a:cs typeface="Calibri"/>
              </a:rPr>
              <a:t> </a:t>
            </a:r>
            <a:r>
              <a:rPr sz="2800" spc="-10" dirty="0">
                <a:solidFill>
                  <a:srgbClr val="0070C0"/>
                </a:solidFill>
                <a:latin typeface="Calibri"/>
                <a:cs typeface="Calibri"/>
              </a:rPr>
              <a:t>the </a:t>
            </a:r>
            <a:r>
              <a:rPr sz="2800" spc="-5" dirty="0">
                <a:solidFill>
                  <a:srgbClr val="0070C0"/>
                </a:solidFill>
                <a:latin typeface="Calibri"/>
                <a:cs typeface="Calibri"/>
              </a:rPr>
              <a:t> </a:t>
            </a:r>
            <a:r>
              <a:rPr sz="2800" spc="-20" dirty="0">
                <a:solidFill>
                  <a:srgbClr val="0070C0"/>
                </a:solidFill>
                <a:latin typeface="Calibri"/>
                <a:cs typeface="Calibri"/>
              </a:rPr>
              <a:t>entropy</a:t>
            </a:r>
            <a:r>
              <a:rPr sz="2800" spc="15" dirty="0">
                <a:solidFill>
                  <a:srgbClr val="0070C0"/>
                </a:solidFill>
                <a:latin typeface="Calibri"/>
                <a:cs typeface="Calibri"/>
              </a:rPr>
              <a:t> </a:t>
            </a:r>
            <a:r>
              <a:rPr sz="2800" spc="-5" dirty="0">
                <a:solidFill>
                  <a:srgbClr val="0070C0"/>
                </a:solidFill>
                <a:latin typeface="Calibri"/>
                <a:cs typeface="Calibri"/>
              </a:rPr>
              <a:t>of</a:t>
            </a:r>
            <a:r>
              <a:rPr sz="2800" dirty="0">
                <a:solidFill>
                  <a:srgbClr val="0070C0"/>
                </a:solidFill>
                <a:latin typeface="Calibri"/>
                <a:cs typeface="Calibri"/>
              </a:rPr>
              <a:t> </a:t>
            </a:r>
            <a:r>
              <a:rPr sz="2800" spc="-5" dirty="0">
                <a:solidFill>
                  <a:srgbClr val="0070C0"/>
                </a:solidFill>
                <a:latin typeface="Calibri"/>
                <a:cs typeface="Calibri"/>
              </a:rPr>
              <a:t>class</a:t>
            </a:r>
            <a:r>
              <a:rPr sz="2800" spc="15" dirty="0">
                <a:solidFill>
                  <a:srgbClr val="0070C0"/>
                </a:solidFill>
                <a:latin typeface="Calibri"/>
                <a:cs typeface="Calibri"/>
              </a:rPr>
              <a:t> </a:t>
            </a:r>
            <a:r>
              <a:rPr sz="2800" spc="-5" dirty="0">
                <a:solidFill>
                  <a:srgbClr val="0070C0"/>
                </a:solidFill>
                <a:latin typeface="Calibri"/>
                <a:cs typeface="Calibri"/>
              </a:rPr>
              <a:t>labels</a:t>
            </a:r>
            <a:r>
              <a:rPr sz="2800" spc="10" dirty="0">
                <a:solidFill>
                  <a:srgbClr val="0070C0"/>
                </a:solidFill>
                <a:latin typeface="Calibri"/>
                <a:cs typeface="Calibri"/>
              </a:rPr>
              <a:t> </a:t>
            </a:r>
            <a:r>
              <a:rPr sz="2800" spc="-10" dirty="0">
                <a:solidFill>
                  <a:srgbClr val="0070C0"/>
                </a:solidFill>
                <a:latin typeface="Calibri"/>
                <a:cs typeface="Calibri"/>
              </a:rPr>
              <a:t>that</a:t>
            </a:r>
            <a:r>
              <a:rPr sz="2800" spc="15" dirty="0">
                <a:solidFill>
                  <a:srgbClr val="0070C0"/>
                </a:solidFill>
                <a:latin typeface="Calibri"/>
                <a:cs typeface="Calibri"/>
              </a:rPr>
              <a:t> </a:t>
            </a:r>
            <a:r>
              <a:rPr sz="2800" spc="-15" dirty="0">
                <a:solidFill>
                  <a:srgbClr val="0070C0"/>
                </a:solidFill>
                <a:latin typeface="Calibri"/>
                <a:cs typeface="Calibri"/>
              </a:rPr>
              <a:t>we</a:t>
            </a:r>
            <a:r>
              <a:rPr sz="2800" spc="-10" dirty="0">
                <a:solidFill>
                  <a:srgbClr val="0070C0"/>
                </a:solidFill>
                <a:latin typeface="Calibri"/>
                <a:cs typeface="Calibri"/>
              </a:rPr>
              <a:t> </a:t>
            </a:r>
            <a:r>
              <a:rPr sz="2800" spc="-15" dirty="0">
                <a:solidFill>
                  <a:srgbClr val="0070C0"/>
                </a:solidFill>
                <a:latin typeface="Calibri"/>
                <a:cs typeface="Calibri"/>
              </a:rPr>
              <a:t>get </a:t>
            </a:r>
            <a:r>
              <a:rPr sz="2800" spc="-10" dirty="0">
                <a:solidFill>
                  <a:srgbClr val="0070C0"/>
                </a:solidFill>
                <a:latin typeface="Calibri"/>
                <a:cs typeface="Calibri"/>
              </a:rPr>
              <a:t>if</a:t>
            </a:r>
            <a:r>
              <a:rPr sz="2800" dirty="0">
                <a:solidFill>
                  <a:srgbClr val="0070C0"/>
                </a:solidFill>
                <a:latin typeface="Calibri"/>
                <a:cs typeface="Calibri"/>
              </a:rPr>
              <a:t> </a:t>
            </a:r>
            <a:r>
              <a:rPr sz="2800" spc="-15" dirty="0">
                <a:solidFill>
                  <a:srgbClr val="0070C0"/>
                </a:solidFill>
                <a:latin typeface="Calibri"/>
                <a:cs typeface="Calibri"/>
              </a:rPr>
              <a:t>we</a:t>
            </a:r>
            <a:r>
              <a:rPr sz="2800" spc="-10" dirty="0">
                <a:solidFill>
                  <a:srgbClr val="0070C0"/>
                </a:solidFill>
                <a:latin typeface="Calibri"/>
                <a:cs typeface="Calibri"/>
              </a:rPr>
              <a:t> know</a:t>
            </a:r>
            <a:r>
              <a:rPr sz="2800" spc="15" dirty="0">
                <a:solidFill>
                  <a:srgbClr val="0070C0"/>
                </a:solidFill>
                <a:latin typeface="Calibri"/>
                <a:cs typeface="Calibri"/>
              </a:rPr>
              <a:t> </a:t>
            </a:r>
            <a:r>
              <a:rPr sz="2800" spc="-5" dirty="0">
                <a:solidFill>
                  <a:srgbClr val="0070C0"/>
                </a:solidFill>
                <a:latin typeface="Calibri"/>
                <a:cs typeface="Calibri"/>
              </a:rPr>
              <a:t>the </a:t>
            </a:r>
            <a:r>
              <a:rPr sz="2800" spc="-615" dirty="0">
                <a:solidFill>
                  <a:srgbClr val="0070C0"/>
                </a:solidFill>
                <a:latin typeface="Calibri"/>
                <a:cs typeface="Calibri"/>
              </a:rPr>
              <a:t> </a:t>
            </a:r>
            <a:r>
              <a:rPr sz="2800" spc="-15" dirty="0">
                <a:solidFill>
                  <a:srgbClr val="0070C0"/>
                </a:solidFill>
                <a:latin typeface="Calibri"/>
                <a:cs typeface="Calibri"/>
              </a:rPr>
              <a:t>cluster</a:t>
            </a:r>
            <a:r>
              <a:rPr sz="2800" spc="20" dirty="0">
                <a:solidFill>
                  <a:srgbClr val="0070C0"/>
                </a:solidFill>
                <a:latin typeface="Calibri"/>
                <a:cs typeface="Calibri"/>
              </a:rPr>
              <a:t> </a:t>
            </a:r>
            <a:r>
              <a:rPr sz="2800" spc="-10" dirty="0">
                <a:solidFill>
                  <a:srgbClr val="0070C0"/>
                </a:solidFill>
                <a:latin typeface="Calibri"/>
                <a:cs typeface="Calibri"/>
              </a:rPr>
              <a:t>labels.</a:t>
            </a:r>
            <a:r>
              <a:rPr sz="2800" spc="15" dirty="0">
                <a:solidFill>
                  <a:srgbClr val="0070C0"/>
                </a:solidFill>
                <a:latin typeface="Calibri"/>
                <a:cs typeface="Calibri"/>
              </a:rPr>
              <a:t> </a:t>
            </a:r>
            <a:r>
              <a:rPr sz="2800" spc="-10" dirty="0">
                <a:solidFill>
                  <a:srgbClr val="0070C0"/>
                </a:solidFill>
                <a:latin typeface="Calibri"/>
                <a:cs typeface="Calibri"/>
              </a:rPr>
              <a:t>(Similar</a:t>
            </a:r>
            <a:r>
              <a:rPr sz="2800" spc="10" dirty="0">
                <a:solidFill>
                  <a:srgbClr val="0070C0"/>
                </a:solidFill>
                <a:latin typeface="Calibri"/>
                <a:cs typeface="Calibri"/>
              </a:rPr>
              <a:t> </a:t>
            </a:r>
            <a:r>
              <a:rPr sz="2800" spc="-15" dirty="0">
                <a:solidFill>
                  <a:srgbClr val="0070C0"/>
                </a:solidFill>
                <a:latin typeface="Calibri"/>
                <a:cs typeface="Calibri"/>
              </a:rPr>
              <a:t>to</a:t>
            </a:r>
            <a:r>
              <a:rPr sz="2800" dirty="0">
                <a:solidFill>
                  <a:srgbClr val="0070C0"/>
                </a:solidFill>
                <a:latin typeface="Calibri"/>
                <a:cs typeface="Calibri"/>
              </a:rPr>
              <a:t> </a:t>
            </a:r>
            <a:r>
              <a:rPr sz="2800" spc="-15" dirty="0">
                <a:solidFill>
                  <a:srgbClr val="0070C0"/>
                </a:solidFill>
                <a:latin typeface="Calibri"/>
                <a:cs typeface="Calibri"/>
              </a:rPr>
              <a:t>Information</a:t>
            </a:r>
            <a:r>
              <a:rPr sz="2800" spc="10" dirty="0">
                <a:solidFill>
                  <a:srgbClr val="0070C0"/>
                </a:solidFill>
                <a:latin typeface="Calibri"/>
                <a:cs typeface="Calibri"/>
              </a:rPr>
              <a:t> </a:t>
            </a:r>
            <a:r>
              <a:rPr sz="2800" spc="-20" dirty="0">
                <a:solidFill>
                  <a:srgbClr val="0070C0"/>
                </a:solidFill>
                <a:latin typeface="Calibri"/>
                <a:cs typeface="Calibri"/>
              </a:rPr>
              <a:t>gain</a:t>
            </a:r>
            <a:r>
              <a:rPr sz="2800" spc="-10" dirty="0">
                <a:solidFill>
                  <a:srgbClr val="0070C0"/>
                </a:solidFill>
                <a:latin typeface="Calibri"/>
                <a:cs typeface="Calibri"/>
              </a:rPr>
              <a:t> </a:t>
            </a:r>
            <a:r>
              <a:rPr sz="2800" spc="-15" dirty="0">
                <a:solidFill>
                  <a:srgbClr val="0070C0"/>
                </a:solidFill>
                <a:latin typeface="Calibri"/>
                <a:cs typeface="Calibri"/>
              </a:rPr>
              <a:t>in </a:t>
            </a:r>
            <a:r>
              <a:rPr sz="2800" spc="-10" dirty="0">
                <a:solidFill>
                  <a:srgbClr val="0070C0"/>
                </a:solidFill>
                <a:latin typeface="Calibri"/>
                <a:cs typeface="Calibri"/>
              </a:rPr>
              <a:t> deicison</a:t>
            </a:r>
            <a:r>
              <a:rPr sz="2800" spc="20" dirty="0">
                <a:solidFill>
                  <a:srgbClr val="0070C0"/>
                </a:solidFill>
                <a:latin typeface="Calibri"/>
                <a:cs typeface="Calibri"/>
              </a:rPr>
              <a:t> </a:t>
            </a:r>
            <a:r>
              <a:rPr sz="2800" spc="-10" dirty="0">
                <a:solidFill>
                  <a:srgbClr val="0070C0"/>
                </a:solidFill>
                <a:latin typeface="Calibri"/>
                <a:cs typeface="Calibri"/>
              </a:rPr>
              <a:t>trees)</a:t>
            </a:r>
            <a:endParaRPr sz="2800">
              <a:latin typeface="Calibri"/>
              <a:cs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8859" y="280233"/>
            <a:ext cx="10515600" cy="1366400"/>
          </a:xfrm>
          <a:prstGeom prst="rect">
            <a:avLst/>
          </a:prstGeom>
        </p:spPr>
        <p:txBody>
          <a:bodyPr vert="horz" wrap="square" lIns="0" tIns="12065" rIns="0" bIns="0" rtlCol="0" anchor="ctr">
            <a:spAutoFit/>
          </a:bodyPr>
          <a:lstStyle/>
          <a:p>
            <a:pPr marL="1454150" marR="5080" indent="-1442085">
              <a:lnSpc>
                <a:spcPct val="100000"/>
              </a:lnSpc>
              <a:spcBef>
                <a:spcPts val="95"/>
              </a:spcBef>
            </a:pPr>
            <a:r>
              <a:rPr spc="-5" dirty="0"/>
              <a:t>H(Y|C):</a:t>
            </a:r>
            <a:r>
              <a:rPr spc="10" dirty="0"/>
              <a:t> </a:t>
            </a:r>
            <a:r>
              <a:rPr spc="-10" dirty="0"/>
              <a:t>conditional</a:t>
            </a:r>
            <a:r>
              <a:rPr spc="-25" dirty="0"/>
              <a:t> entropy</a:t>
            </a:r>
            <a:r>
              <a:rPr spc="-20" dirty="0"/>
              <a:t> </a:t>
            </a:r>
            <a:r>
              <a:rPr spc="-5" dirty="0"/>
              <a:t>of</a:t>
            </a:r>
            <a:r>
              <a:rPr spc="5" dirty="0"/>
              <a:t> </a:t>
            </a:r>
            <a:r>
              <a:rPr spc="-5" dirty="0"/>
              <a:t>class </a:t>
            </a:r>
            <a:r>
              <a:rPr spc="-890" dirty="0"/>
              <a:t> </a:t>
            </a:r>
            <a:r>
              <a:rPr spc="-5" dirty="0"/>
              <a:t>labels</a:t>
            </a:r>
            <a:r>
              <a:rPr spc="-30" dirty="0"/>
              <a:t> for</a:t>
            </a:r>
            <a:r>
              <a:rPr dirty="0"/>
              <a:t> </a:t>
            </a:r>
            <a:r>
              <a:rPr spc="-15" dirty="0"/>
              <a:t>clustering</a:t>
            </a:r>
            <a:r>
              <a:rPr spc="5" dirty="0"/>
              <a:t> </a:t>
            </a:r>
            <a:r>
              <a:rPr spc="-5" dirty="0"/>
              <a:t>C</a:t>
            </a:r>
          </a:p>
        </p:txBody>
      </p:sp>
      <p:sp>
        <p:nvSpPr>
          <p:cNvPr id="3" name="object 3"/>
          <p:cNvSpPr txBox="1"/>
          <p:nvPr/>
        </p:nvSpPr>
        <p:spPr>
          <a:xfrm>
            <a:off x="2059941" y="1502329"/>
            <a:ext cx="5708015" cy="2379980"/>
          </a:xfrm>
          <a:prstGeom prst="rect">
            <a:avLst/>
          </a:prstGeom>
        </p:spPr>
        <p:txBody>
          <a:bodyPr vert="horz" wrap="square" lIns="0" tIns="118110" rIns="0" bIns="0" rtlCol="0">
            <a:spAutoFit/>
          </a:bodyPr>
          <a:lstStyle/>
          <a:p>
            <a:pPr marL="355600" indent="-342900">
              <a:spcBef>
                <a:spcPts val="930"/>
              </a:spcBef>
              <a:buFont typeface="Arial MT"/>
              <a:buChar char="•"/>
              <a:tabLst>
                <a:tab pos="354965" algn="l"/>
                <a:tab pos="355600" algn="l"/>
              </a:tabLst>
            </a:pPr>
            <a:r>
              <a:rPr sz="3200" spc="-5" dirty="0">
                <a:latin typeface="Calibri"/>
                <a:cs typeface="Calibri"/>
              </a:rPr>
              <a:t>Consider</a:t>
            </a:r>
            <a:r>
              <a:rPr sz="3200" spc="-20" dirty="0">
                <a:latin typeface="Calibri"/>
                <a:cs typeface="Calibri"/>
              </a:rPr>
              <a:t> </a:t>
            </a:r>
            <a:r>
              <a:rPr sz="3200" spc="-10" dirty="0">
                <a:latin typeface="Calibri"/>
                <a:cs typeface="Calibri"/>
              </a:rPr>
              <a:t>Cluster-1:</a:t>
            </a:r>
            <a:endParaRPr sz="3200">
              <a:latin typeface="Calibri"/>
              <a:cs typeface="Calibri"/>
            </a:endParaRPr>
          </a:p>
          <a:p>
            <a:pPr marL="756285" lvl="1" indent="-287020">
              <a:spcBef>
                <a:spcPts val="620"/>
              </a:spcBef>
              <a:buFont typeface="Arial MT"/>
              <a:buChar char="–"/>
              <a:tabLst>
                <a:tab pos="756920" algn="l"/>
              </a:tabLst>
            </a:pPr>
            <a:r>
              <a:rPr sz="2400" spc="-5" dirty="0">
                <a:latin typeface="Calibri"/>
                <a:cs typeface="Calibri"/>
              </a:rPr>
              <a:t>P(Y=1|C=1)=3/10</a:t>
            </a:r>
            <a:r>
              <a:rPr sz="2400" spc="-25" dirty="0">
                <a:latin typeface="Calibri"/>
                <a:cs typeface="Calibri"/>
              </a:rPr>
              <a:t> </a:t>
            </a:r>
            <a:r>
              <a:rPr spc="-10" dirty="0">
                <a:latin typeface="Calibri"/>
                <a:cs typeface="Calibri"/>
              </a:rPr>
              <a:t>(three</a:t>
            </a:r>
            <a:r>
              <a:rPr spc="20" dirty="0">
                <a:latin typeface="Calibri"/>
                <a:cs typeface="Calibri"/>
              </a:rPr>
              <a:t> </a:t>
            </a:r>
            <a:r>
              <a:rPr spc="-5" dirty="0">
                <a:latin typeface="Calibri"/>
                <a:cs typeface="Calibri"/>
              </a:rPr>
              <a:t>triangles</a:t>
            </a:r>
            <a:r>
              <a:rPr spc="20" dirty="0">
                <a:latin typeface="Calibri"/>
                <a:cs typeface="Calibri"/>
              </a:rPr>
              <a:t> </a:t>
            </a:r>
            <a:r>
              <a:rPr spc="-5" dirty="0">
                <a:latin typeface="Calibri"/>
                <a:cs typeface="Calibri"/>
              </a:rPr>
              <a:t>in</a:t>
            </a:r>
            <a:r>
              <a:rPr spc="15" dirty="0">
                <a:latin typeface="Calibri"/>
                <a:cs typeface="Calibri"/>
              </a:rPr>
              <a:t> </a:t>
            </a:r>
            <a:r>
              <a:rPr spc="-10" dirty="0">
                <a:latin typeface="Calibri"/>
                <a:cs typeface="Calibri"/>
              </a:rPr>
              <a:t>cluster-1)</a:t>
            </a:r>
            <a:endParaRPr>
              <a:latin typeface="Calibri"/>
              <a:cs typeface="Calibri"/>
            </a:endParaRPr>
          </a:p>
          <a:p>
            <a:pPr marL="756285" lvl="1" indent="-287020">
              <a:spcBef>
                <a:spcPts val="575"/>
              </a:spcBef>
              <a:buFont typeface="Arial MT"/>
              <a:buChar char="–"/>
              <a:tabLst>
                <a:tab pos="756920" algn="l"/>
              </a:tabLst>
            </a:pPr>
            <a:r>
              <a:rPr sz="2400" spc="-5" dirty="0">
                <a:latin typeface="Calibri"/>
                <a:cs typeface="Calibri"/>
              </a:rPr>
              <a:t>P(Y=2|C=1)=3/10</a:t>
            </a:r>
            <a:r>
              <a:rPr sz="2400" spc="-25" dirty="0">
                <a:latin typeface="Calibri"/>
                <a:cs typeface="Calibri"/>
              </a:rPr>
              <a:t> </a:t>
            </a:r>
            <a:r>
              <a:rPr spc="-10" dirty="0">
                <a:latin typeface="Calibri"/>
                <a:cs typeface="Calibri"/>
              </a:rPr>
              <a:t>(three</a:t>
            </a:r>
            <a:r>
              <a:rPr spc="20" dirty="0">
                <a:latin typeface="Calibri"/>
                <a:cs typeface="Calibri"/>
              </a:rPr>
              <a:t> </a:t>
            </a:r>
            <a:r>
              <a:rPr spc="-10" dirty="0">
                <a:latin typeface="Calibri"/>
                <a:cs typeface="Calibri"/>
              </a:rPr>
              <a:t>rectangles</a:t>
            </a:r>
            <a:r>
              <a:rPr spc="20" dirty="0">
                <a:latin typeface="Calibri"/>
                <a:cs typeface="Calibri"/>
              </a:rPr>
              <a:t> </a:t>
            </a:r>
            <a:r>
              <a:rPr spc="-5" dirty="0">
                <a:latin typeface="Calibri"/>
                <a:cs typeface="Calibri"/>
              </a:rPr>
              <a:t>in</a:t>
            </a:r>
            <a:r>
              <a:rPr spc="15" dirty="0">
                <a:latin typeface="Calibri"/>
                <a:cs typeface="Calibri"/>
              </a:rPr>
              <a:t> </a:t>
            </a:r>
            <a:r>
              <a:rPr spc="-10" dirty="0">
                <a:latin typeface="Calibri"/>
                <a:cs typeface="Calibri"/>
              </a:rPr>
              <a:t>cluster-1)</a:t>
            </a:r>
            <a:endParaRPr>
              <a:latin typeface="Calibri"/>
              <a:cs typeface="Calibri"/>
            </a:endParaRPr>
          </a:p>
          <a:p>
            <a:pPr marL="756285" lvl="1" indent="-287020">
              <a:spcBef>
                <a:spcPts val="575"/>
              </a:spcBef>
              <a:buFont typeface="Arial MT"/>
              <a:buChar char="–"/>
              <a:tabLst>
                <a:tab pos="756920" algn="l"/>
              </a:tabLst>
            </a:pPr>
            <a:r>
              <a:rPr sz="2400" spc="-5" dirty="0">
                <a:latin typeface="Calibri"/>
                <a:cs typeface="Calibri"/>
              </a:rPr>
              <a:t>P(Y=3|C=1)=4/10</a:t>
            </a:r>
            <a:r>
              <a:rPr sz="2400" spc="-30" dirty="0">
                <a:latin typeface="Calibri"/>
                <a:cs typeface="Calibri"/>
              </a:rPr>
              <a:t> </a:t>
            </a:r>
            <a:r>
              <a:rPr spc="-10" dirty="0">
                <a:latin typeface="Calibri"/>
                <a:cs typeface="Calibri"/>
              </a:rPr>
              <a:t>(four</a:t>
            </a:r>
            <a:r>
              <a:rPr dirty="0">
                <a:latin typeface="Calibri"/>
                <a:cs typeface="Calibri"/>
              </a:rPr>
              <a:t> </a:t>
            </a:r>
            <a:r>
              <a:rPr spc="-20" dirty="0">
                <a:latin typeface="Calibri"/>
                <a:cs typeface="Calibri"/>
              </a:rPr>
              <a:t>stars</a:t>
            </a:r>
            <a:r>
              <a:rPr spc="5" dirty="0">
                <a:latin typeface="Calibri"/>
                <a:cs typeface="Calibri"/>
              </a:rPr>
              <a:t> </a:t>
            </a:r>
            <a:r>
              <a:rPr spc="-5" dirty="0">
                <a:latin typeface="Calibri"/>
                <a:cs typeface="Calibri"/>
              </a:rPr>
              <a:t>in</a:t>
            </a:r>
            <a:r>
              <a:rPr spc="10" dirty="0">
                <a:latin typeface="Calibri"/>
                <a:cs typeface="Calibri"/>
              </a:rPr>
              <a:t> </a:t>
            </a:r>
            <a:r>
              <a:rPr spc="-10" dirty="0">
                <a:latin typeface="Calibri"/>
                <a:cs typeface="Calibri"/>
              </a:rPr>
              <a:t>cluster-1)</a:t>
            </a:r>
            <a:endParaRPr>
              <a:latin typeface="Calibri"/>
              <a:cs typeface="Calibri"/>
            </a:endParaRPr>
          </a:p>
          <a:p>
            <a:pPr marL="756285" lvl="1" indent="-287020">
              <a:spcBef>
                <a:spcPts val="575"/>
              </a:spcBef>
              <a:buFont typeface="Arial MT"/>
              <a:buChar char="–"/>
              <a:tabLst>
                <a:tab pos="756920" algn="l"/>
              </a:tabLst>
            </a:pPr>
            <a:r>
              <a:rPr sz="2400" spc="-10" dirty="0">
                <a:latin typeface="Calibri"/>
                <a:cs typeface="Calibri"/>
              </a:rPr>
              <a:t>Calculate</a:t>
            </a:r>
            <a:r>
              <a:rPr sz="2400" spc="-25" dirty="0">
                <a:latin typeface="Calibri"/>
                <a:cs typeface="Calibri"/>
              </a:rPr>
              <a:t> </a:t>
            </a:r>
            <a:r>
              <a:rPr sz="2400" spc="-10" dirty="0">
                <a:latin typeface="Calibri"/>
                <a:cs typeface="Calibri"/>
              </a:rPr>
              <a:t>conditional </a:t>
            </a:r>
            <a:r>
              <a:rPr sz="2400" spc="-15" dirty="0">
                <a:latin typeface="Calibri"/>
                <a:cs typeface="Calibri"/>
              </a:rPr>
              <a:t>entropy</a:t>
            </a:r>
            <a:r>
              <a:rPr sz="2400" spc="5" dirty="0">
                <a:latin typeface="Calibri"/>
                <a:cs typeface="Calibri"/>
              </a:rPr>
              <a:t> </a:t>
            </a:r>
            <a:r>
              <a:rPr sz="2400" spc="-5" dirty="0">
                <a:latin typeface="Calibri"/>
                <a:cs typeface="Calibri"/>
              </a:rPr>
              <a:t>as:</a:t>
            </a:r>
            <a:endParaRPr sz="2400">
              <a:latin typeface="Calibri"/>
              <a:cs typeface="Calibri"/>
            </a:endParaRPr>
          </a:p>
        </p:txBody>
      </p:sp>
      <p:sp>
        <p:nvSpPr>
          <p:cNvPr id="4" name="object 4"/>
          <p:cNvSpPr/>
          <p:nvPr/>
        </p:nvSpPr>
        <p:spPr>
          <a:xfrm>
            <a:off x="2723667" y="4604258"/>
            <a:ext cx="937260" cy="212090"/>
          </a:xfrm>
          <a:custGeom>
            <a:avLst/>
            <a:gdLst/>
            <a:ahLst/>
            <a:cxnLst/>
            <a:rect l="l" t="t" r="r" b="b"/>
            <a:pathLst>
              <a:path w="937260" h="212089">
                <a:moveTo>
                  <a:pt x="262420" y="1562"/>
                </a:moveTo>
                <a:lnTo>
                  <a:pt x="245224" y="1562"/>
                </a:lnTo>
                <a:lnTo>
                  <a:pt x="245224" y="209283"/>
                </a:lnTo>
                <a:lnTo>
                  <a:pt x="262420" y="209283"/>
                </a:lnTo>
                <a:lnTo>
                  <a:pt x="262420" y="1562"/>
                </a:lnTo>
                <a:close/>
              </a:path>
              <a:path w="937260" h="212089">
                <a:moveTo>
                  <a:pt x="869556" y="0"/>
                </a:moveTo>
                <a:lnTo>
                  <a:pt x="866546" y="8597"/>
                </a:lnTo>
                <a:lnTo>
                  <a:pt x="878804" y="13915"/>
                </a:lnTo>
                <a:lnTo>
                  <a:pt x="889347" y="21277"/>
                </a:lnTo>
                <a:lnTo>
                  <a:pt x="910748" y="55406"/>
                </a:lnTo>
                <a:lnTo>
                  <a:pt x="917778" y="104813"/>
                </a:lnTo>
                <a:lnTo>
                  <a:pt x="916994" y="123489"/>
                </a:lnTo>
                <a:lnTo>
                  <a:pt x="905217" y="169214"/>
                </a:lnTo>
                <a:lnTo>
                  <a:pt x="878944" y="197805"/>
                </a:lnTo>
                <a:lnTo>
                  <a:pt x="866876" y="203149"/>
                </a:lnTo>
                <a:lnTo>
                  <a:pt x="869556" y="211747"/>
                </a:lnTo>
                <a:lnTo>
                  <a:pt x="910020" y="187703"/>
                </a:lnTo>
                <a:lnTo>
                  <a:pt x="932741" y="143335"/>
                </a:lnTo>
                <a:lnTo>
                  <a:pt x="937094" y="105930"/>
                </a:lnTo>
                <a:lnTo>
                  <a:pt x="936002" y="86513"/>
                </a:lnTo>
                <a:lnTo>
                  <a:pt x="919619" y="37109"/>
                </a:lnTo>
                <a:lnTo>
                  <a:pt x="884908" y="5541"/>
                </a:lnTo>
                <a:lnTo>
                  <a:pt x="869556" y="0"/>
                </a:lnTo>
                <a:close/>
              </a:path>
              <a:path w="937260" h="212089">
                <a:moveTo>
                  <a:pt x="67525" y="0"/>
                </a:moveTo>
                <a:lnTo>
                  <a:pt x="27152" y="24095"/>
                </a:lnTo>
                <a:lnTo>
                  <a:pt x="4370" y="68572"/>
                </a:lnTo>
                <a:lnTo>
                  <a:pt x="0" y="105930"/>
                </a:lnTo>
                <a:lnTo>
                  <a:pt x="1088" y="125383"/>
                </a:lnTo>
                <a:lnTo>
                  <a:pt x="17411" y="174739"/>
                </a:lnTo>
                <a:lnTo>
                  <a:pt x="52133" y="206205"/>
                </a:lnTo>
                <a:lnTo>
                  <a:pt x="67525" y="211747"/>
                </a:lnTo>
                <a:lnTo>
                  <a:pt x="70205" y="203149"/>
                </a:lnTo>
                <a:lnTo>
                  <a:pt x="58142" y="197805"/>
                </a:lnTo>
                <a:lnTo>
                  <a:pt x="47729" y="190368"/>
                </a:lnTo>
                <a:lnTo>
                  <a:pt x="26372" y="155689"/>
                </a:lnTo>
                <a:lnTo>
                  <a:pt x="19316" y="104813"/>
                </a:lnTo>
                <a:lnTo>
                  <a:pt x="20100" y="86744"/>
                </a:lnTo>
                <a:lnTo>
                  <a:pt x="31864" y="42138"/>
                </a:lnTo>
                <a:lnTo>
                  <a:pt x="58335" y="13915"/>
                </a:lnTo>
                <a:lnTo>
                  <a:pt x="70548" y="8597"/>
                </a:lnTo>
                <a:lnTo>
                  <a:pt x="67525" y="0"/>
                </a:lnTo>
                <a:close/>
              </a:path>
            </a:pathLst>
          </a:custGeom>
          <a:solidFill>
            <a:srgbClr val="000000"/>
          </a:solidFill>
        </p:spPr>
        <p:txBody>
          <a:bodyPr wrap="square" lIns="0" tIns="0" rIns="0" bIns="0" rtlCol="0"/>
          <a:lstStyle/>
          <a:p>
            <a:endParaRPr/>
          </a:p>
        </p:txBody>
      </p:sp>
      <p:sp>
        <p:nvSpPr>
          <p:cNvPr id="5" name="object 5"/>
          <p:cNvSpPr txBox="1"/>
          <p:nvPr/>
        </p:nvSpPr>
        <p:spPr>
          <a:xfrm>
            <a:off x="2517139" y="4533392"/>
            <a:ext cx="1082040" cy="299720"/>
          </a:xfrm>
          <a:prstGeom prst="rect">
            <a:avLst/>
          </a:prstGeom>
        </p:spPr>
        <p:txBody>
          <a:bodyPr vert="horz" wrap="square" lIns="0" tIns="12700" rIns="0" bIns="0" rtlCol="0">
            <a:spAutoFit/>
          </a:bodyPr>
          <a:lstStyle/>
          <a:p>
            <a:pPr marL="12700">
              <a:spcBef>
                <a:spcPts val="100"/>
              </a:spcBef>
            </a:pPr>
            <a:r>
              <a:rPr dirty="0">
                <a:latin typeface="Cambria Math"/>
                <a:cs typeface="Cambria Math"/>
              </a:rPr>
              <a:t>𝐻</a:t>
            </a:r>
            <a:r>
              <a:rPr spc="370" dirty="0">
                <a:latin typeface="Cambria Math"/>
                <a:cs typeface="Cambria Math"/>
              </a:rPr>
              <a:t> </a:t>
            </a:r>
            <a:r>
              <a:rPr dirty="0">
                <a:latin typeface="Cambria Math"/>
                <a:cs typeface="Cambria Math"/>
              </a:rPr>
              <a:t>𝑌</a:t>
            </a:r>
            <a:r>
              <a:rPr spc="195" dirty="0">
                <a:latin typeface="Cambria Math"/>
                <a:cs typeface="Cambria Math"/>
              </a:rPr>
              <a:t> </a:t>
            </a:r>
            <a:r>
              <a:rPr dirty="0">
                <a:latin typeface="Cambria Math"/>
                <a:cs typeface="Cambria Math"/>
              </a:rPr>
              <a:t>𝐶</a:t>
            </a:r>
            <a:r>
              <a:rPr spc="165" dirty="0">
                <a:latin typeface="Cambria Math"/>
                <a:cs typeface="Cambria Math"/>
              </a:rPr>
              <a:t> </a:t>
            </a:r>
            <a:r>
              <a:rPr dirty="0">
                <a:latin typeface="Cambria Math"/>
                <a:cs typeface="Cambria Math"/>
              </a:rPr>
              <a:t>=</a:t>
            </a:r>
            <a:r>
              <a:rPr spc="85" dirty="0">
                <a:latin typeface="Cambria Math"/>
                <a:cs typeface="Cambria Math"/>
              </a:rPr>
              <a:t> </a:t>
            </a:r>
            <a:r>
              <a:rPr dirty="0">
                <a:latin typeface="Cambria Math"/>
                <a:cs typeface="Cambria Math"/>
              </a:rPr>
              <a:t>1</a:t>
            </a:r>
            <a:endParaRPr>
              <a:latin typeface="Cambria Math"/>
              <a:cs typeface="Cambria Math"/>
            </a:endParaRPr>
          </a:p>
        </p:txBody>
      </p:sp>
      <p:sp>
        <p:nvSpPr>
          <p:cNvPr id="6" name="object 6"/>
          <p:cNvSpPr txBox="1"/>
          <p:nvPr/>
        </p:nvSpPr>
        <p:spPr>
          <a:xfrm>
            <a:off x="3731996" y="4533392"/>
            <a:ext cx="1341120" cy="299720"/>
          </a:xfrm>
          <a:prstGeom prst="rect">
            <a:avLst/>
          </a:prstGeom>
        </p:spPr>
        <p:txBody>
          <a:bodyPr vert="horz" wrap="square" lIns="0" tIns="12700" rIns="0" bIns="0" rtlCol="0">
            <a:spAutoFit/>
          </a:bodyPr>
          <a:lstStyle/>
          <a:p>
            <a:pPr marL="12700">
              <a:spcBef>
                <a:spcPts val="100"/>
              </a:spcBef>
            </a:pPr>
            <a:r>
              <a:rPr dirty="0">
                <a:latin typeface="Cambria Math"/>
                <a:cs typeface="Cambria Math"/>
              </a:rPr>
              <a:t>=</a:t>
            </a:r>
            <a:r>
              <a:rPr spc="75" dirty="0">
                <a:latin typeface="Cambria Math"/>
                <a:cs typeface="Cambria Math"/>
              </a:rPr>
              <a:t> </a:t>
            </a:r>
            <a:r>
              <a:rPr spc="10" dirty="0">
                <a:latin typeface="Cambria Math"/>
                <a:cs typeface="Cambria Math"/>
              </a:rPr>
              <a:t>−𝑃(𝐶</a:t>
            </a:r>
            <a:r>
              <a:rPr spc="145" dirty="0">
                <a:latin typeface="Cambria Math"/>
                <a:cs typeface="Cambria Math"/>
              </a:rPr>
              <a:t> </a:t>
            </a:r>
            <a:r>
              <a:rPr dirty="0">
                <a:latin typeface="Cambria Math"/>
                <a:cs typeface="Cambria Math"/>
              </a:rPr>
              <a:t>=</a:t>
            </a:r>
            <a:r>
              <a:rPr spc="90" dirty="0">
                <a:latin typeface="Cambria Math"/>
                <a:cs typeface="Cambria Math"/>
              </a:rPr>
              <a:t> </a:t>
            </a:r>
            <a:r>
              <a:rPr spc="-5" dirty="0">
                <a:latin typeface="Cambria Math"/>
                <a:cs typeface="Cambria Math"/>
              </a:rPr>
              <a:t>1)</a:t>
            </a:r>
            <a:endParaRPr>
              <a:latin typeface="Cambria Math"/>
              <a:cs typeface="Cambria Math"/>
            </a:endParaRPr>
          </a:p>
        </p:txBody>
      </p:sp>
      <p:sp>
        <p:nvSpPr>
          <p:cNvPr id="8" name="object 8"/>
          <p:cNvSpPr/>
          <p:nvPr/>
        </p:nvSpPr>
        <p:spPr>
          <a:xfrm>
            <a:off x="6007888" y="4604258"/>
            <a:ext cx="1368425" cy="212090"/>
          </a:xfrm>
          <a:custGeom>
            <a:avLst/>
            <a:gdLst/>
            <a:ahLst/>
            <a:cxnLst/>
            <a:rect l="l" t="t" r="r" b="b"/>
            <a:pathLst>
              <a:path w="1368425" h="212089">
                <a:moveTo>
                  <a:pt x="693712" y="1562"/>
                </a:moveTo>
                <a:lnTo>
                  <a:pt x="676516" y="1562"/>
                </a:lnTo>
                <a:lnTo>
                  <a:pt x="676516" y="209283"/>
                </a:lnTo>
                <a:lnTo>
                  <a:pt x="693712" y="209283"/>
                </a:lnTo>
                <a:lnTo>
                  <a:pt x="693712" y="1562"/>
                </a:lnTo>
                <a:close/>
              </a:path>
              <a:path w="1368425" h="212089">
                <a:moveTo>
                  <a:pt x="1300848" y="0"/>
                </a:moveTo>
                <a:lnTo>
                  <a:pt x="1297838" y="8597"/>
                </a:lnTo>
                <a:lnTo>
                  <a:pt x="1310096" y="13915"/>
                </a:lnTo>
                <a:lnTo>
                  <a:pt x="1320639" y="21277"/>
                </a:lnTo>
                <a:lnTo>
                  <a:pt x="1342040" y="55406"/>
                </a:lnTo>
                <a:lnTo>
                  <a:pt x="1349070" y="104813"/>
                </a:lnTo>
                <a:lnTo>
                  <a:pt x="1348286" y="123489"/>
                </a:lnTo>
                <a:lnTo>
                  <a:pt x="1336509" y="169214"/>
                </a:lnTo>
                <a:lnTo>
                  <a:pt x="1310236" y="197805"/>
                </a:lnTo>
                <a:lnTo>
                  <a:pt x="1298168" y="203149"/>
                </a:lnTo>
                <a:lnTo>
                  <a:pt x="1300848" y="211747"/>
                </a:lnTo>
                <a:lnTo>
                  <a:pt x="1341312" y="187703"/>
                </a:lnTo>
                <a:lnTo>
                  <a:pt x="1364033" y="143335"/>
                </a:lnTo>
                <a:lnTo>
                  <a:pt x="1368386" y="105930"/>
                </a:lnTo>
                <a:lnTo>
                  <a:pt x="1367294" y="86513"/>
                </a:lnTo>
                <a:lnTo>
                  <a:pt x="1350911" y="37109"/>
                </a:lnTo>
                <a:lnTo>
                  <a:pt x="1316200" y="5541"/>
                </a:lnTo>
                <a:lnTo>
                  <a:pt x="1300848" y="0"/>
                </a:lnTo>
                <a:close/>
              </a:path>
              <a:path w="1368425" h="212089">
                <a:moveTo>
                  <a:pt x="67525" y="0"/>
                </a:moveTo>
                <a:lnTo>
                  <a:pt x="27152" y="24095"/>
                </a:lnTo>
                <a:lnTo>
                  <a:pt x="4370" y="68572"/>
                </a:lnTo>
                <a:lnTo>
                  <a:pt x="0" y="105930"/>
                </a:lnTo>
                <a:lnTo>
                  <a:pt x="1088" y="125383"/>
                </a:lnTo>
                <a:lnTo>
                  <a:pt x="17411" y="174739"/>
                </a:lnTo>
                <a:lnTo>
                  <a:pt x="52133" y="206205"/>
                </a:lnTo>
                <a:lnTo>
                  <a:pt x="67525" y="211747"/>
                </a:lnTo>
                <a:lnTo>
                  <a:pt x="70205" y="203149"/>
                </a:lnTo>
                <a:lnTo>
                  <a:pt x="58142" y="197805"/>
                </a:lnTo>
                <a:lnTo>
                  <a:pt x="47729" y="190368"/>
                </a:lnTo>
                <a:lnTo>
                  <a:pt x="26372" y="155689"/>
                </a:lnTo>
                <a:lnTo>
                  <a:pt x="19316" y="104813"/>
                </a:lnTo>
                <a:lnTo>
                  <a:pt x="20100" y="86744"/>
                </a:lnTo>
                <a:lnTo>
                  <a:pt x="31864" y="42138"/>
                </a:lnTo>
                <a:lnTo>
                  <a:pt x="58335" y="13915"/>
                </a:lnTo>
                <a:lnTo>
                  <a:pt x="70548" y="8597"/>
                </a:lnTo>
                <a:lnTo>
                  <a:pt x="67525" y="0"/>
                </a:lnTo>
                <a:close/>
              </a:path>
            </a:pathLst>
          </a:custGeom>
          <a:solidFill>
            <a:srgbClr val="000000"/>
          </a:solidFill>
        </p:spPr>
        <p:txBody>
          <a:bodyPr wrap="square" lIns="0" tIns="0" rIns="0" bIns="0" rtlCol="0"/>
          <a:lstStyle/>
          <a:p>
            <a:endParaRPr/>
          </a:p>
        </p:txBody>
      </p:sp>
      <p:sp>
        <p:nvSpPr>
          <p:cNvPr id="9" name="object 9"/>
          <p:cNvSpPr/>
          <p:nvPr/>
        </p:nvSpPr>
        <p:spPr>
          <a:xfrm>
            <a:off x="7954036" y="4604258"/>
            <a:ext cx="1368425" cy="212090"/>
          </a:xfrm>
          <a:custGeom>
            <a:avLst/>
            <a:gdLst/>
            <a:ahLst/>
            <a:cxnLst/>
            <a:rect l="l" t="t" r="r" b="b"/>
            <a:pathLst>
              <a:path w="1368425" h="212089">
                <a:moveTo>
                  <a:pt x="693712" y="1562"/>
                </a:moveTo>
                <a:lnTo>
                  <a:pt x="676516" y="1562"/>
                </a:lnTo>
                <a:lnTo>
                  <a:pt x="676516" y="209283"/>
                </a:lnTo>
                <a:lnTo>
                  <a:pt x="693712" y="209283"/>
                </a:lnTo>
                <a:lnTo>
                  <a:pt x="693712" y="1562"/>
                </a:lnTo>
                <a:close/>
              </a:path>
              <a:path w="1368425" h="212089">
                <a:moveTo>
                  <a:pt x="1300848" y="0"/>
                </a:moveTo>
                <a:lnTo>
                  <a:pt x="1297838" y="8597"/>
                </a:lnTo>
                <a:lnTo>
                  <a:pt x="1310096" y="13915"/>
                </a:lnTo>
                <a:lnTo>
                  <a:pt x="1320639" y="21277"/>
                </a:lnTo>
                <a:lnTo>
                  <a:pt x="1342040" y="55406"/>
                </a:lnTo>
                <a:lnTo>
                  <a:pt x="1349070" y="104813"/>
                </a:lnTo>
                <a:lnTo>
                  <a:pt x="1348286" y="123489"/>
                </a:lnTo>
                <a:lnTo>
                  <a:pt x="1336509" y="169214"/>
                </a:lnTo>
                <a:lnTo>
                  <a:pt x="1310236" y="197805"/>
                </a:lnTo>
                <a:lnTo>
                  <a:pt x="1298168" y="203149"/>
                </a:lnTo>
                <a:lnTo>
                  <a:pt x="1300848" y="211747"/>
                </a:lnTo>
                <a:lnTo>
                  <a:pt x="1341306" y="187703"/>
                </a:lnTo>
                <a:lnTo>
                  <a:pt x="1364033" y="143335"/>
                </a:lnTo>
                <a:lnTo>
                  <a:pt x="1368386" y="105930"/>
                </a:lnTo>
                <a:lnTo>
                  <a:pt x="1367294" y="86513"/>
                </a:lnTo>
                <a:lnTo>
                  <a:pt x="1350911" y="37109"/>
                </a:lnTo>
                <a:lnTo>
                  <a:pt x="1316200" y="5541"/>
                </a:lnTo>
                <a:lnTo>
                  <a:pt x="1300848" y="0"/>
                </a:lnTo>
                <a:close/>
              </a:path>
              <a:path w="1368425" h="212089">
                <a:moveTo>
                  <a:pt x="67525" y="0"/>
                </a:moveTo>
                <a:lnTo>
                  <a:pt x="27147" y="24095"/>
                </a:lnTo>
                <a:lnTo>
                  <a:pt x="4370" y="68572"/>
                </a:lnTo>
                <a:lnTo>
                  <a:pt x="0" y="105930"/>
                </a:lnTo>
                <a:lnTo>
                  <a:pt x="1088" y="125383"/>
                </a:lnTo>
                <a:lnTo>
                  <a:pt x="17411" y="174739"/>
                </a:lnTo>
                <a:lnTo>
                  <a:pt x="52133" y="206205"/>
                </a:lnTo>
                <a:lnTo>
                  <a:pt x="67525" y="211747"/>
                </a:lnTo>
                <a:lnTo>
                  <a:pt x="70205" y="203149"/>
                </a:lnTo>
                <a:lnTo>
                  <a:pt x="58142" y="197805"/>
                </a:lnTo>
                <a:lnTo>
                  <a:pt x="47729" y="190368"/>
                </a:lnTo>
                <a:lnTo>
                  <a:pt x="26372" y="155689"/>
                </a:lnTo>
                <a:lnTo>
                  <a:pt x="19316" y="104813"/>
                </a:lnTo>
                <a:lnTo>
                  <a:pt x="20100" y="86744"/>
                </a:lnTo>
                <a:lnTo>
                  <a:pt x="31864" y="42138"/>
                </a:lnTo>
                <a:lnTo>
                  <a:pt x="58335" y="13915"/>
                </a:lnTo>
                <a:lnTo>
                  <a:pt x="70548" y="8597"/>
                </a:lnTo>
                <a:lnTo>
                  <a:pt x="67525" y="0"/>
                </a:lnTo>
                <a:close/>
              </a:path>
            </a:pathLst>
          </a:custGeom>
          <a:solidFill>
            <a:srgbClr val="000000"/>
          </a:solidFill>
        </p:spPr>
        <p:txBody>
          <a:bodyPr wrap="square" lIns="0" tIns="0" rIns="0" bIns="0" rtlCol="0"/>
          <a:lstStyle/>
          <a:p>
            <a:endParaRPr/>
          </a:p>
        </p:txBody>
      </p:sp>
      <p:sp>
        <p:nvSpPr>
          <p:cNvPr id="10" name="object 10"/>
          <p:cNvSpPr txBox="1"/>
          <p:nvPr/>
        </p:nvSpPr>
        <p:spPr>
          <a:xfrm>
            <a:off x="5827116" y="4533392"/>
            <a:ext cx="3676015" cy="299720"/>
          </a:xfrm>
          <a:prstGeom prst="rect">
            <a:avLst/>
          </a:prstGeom>
        </p:spPr>
        <p:txBody>
          <a:bodyPr vert="horz" wrap="square" lIns="0" tIns="12700" rIns="0" bIns="0" rtlCol="0">
            <a:spAutoFit/>
          </a:bodyPr>
          <a:lstStyle/>
          <a:p>
            <a:pPr marL="12700">
              <a:spcBef>
                <a:spcPts val="100"/>
              </a:spcBef>
              <a:tabLst>
                <a:tab pos="3568065" algn="l"/>
              </a:tabLst>
            </a:pPr>
            <a:r>
              <a:rPr dirty="0">
                <a:latin typeface="Cambria Math"/>
                <a:cs typeface="Cambria Math"/>
              </a:rPr>
              <a:t>𝑃  𝑌</a:t>
            </a:r>
            <a:r>
              <a:rPr spc="150" dirty="0">
                <a:latin typeface="Cambria Math"/>
                <a:cs typeface="Cambria Math"/>
              </a:rPr>
              <a:t> </a:t>
            </a:r>
            <a:r>
              <a:rPr dirty="0">
                <a:latin typeface="Cambria Math"/>
                <a:cs typeface="Cambria Math"/>
              </a:rPr>
              <a:t>=</a:t>
            </a:r>
            <a:r>
              <a:rPr spc="105" dirty="0">
                <a:latin typeface="Cambria Math"/>
                <a:cs typeface="Cambria Math"/>
              </a:rPr>
              <a:t> </a:t>
            </a:r>
            <a:r>
              <a:rPr dirty="0">
                <a:latin typeface="Cambria Math"/>
                <a:cs typeface="Cambria Math"/>
              </a:rPr>
              <a:t>𝑦 </a:t>
            </a:r>
            <a:r>
              <a:rPr spc="-180" dirty="0">
                <a:latin typeface="Cambria Math"/>
                <a:cs typeface="Cambria Math"/>
              </a:rPr>
              <a:t> </a:t>
            </a:r>
            <a:r>
              <a:rPr dirty="0">
                <a:latin typeface="Cambria Math"/>
                <a:cs typeface="Cambria Math"/>
              </a:rPr>
              <a:t>𝐶</a:t>
            </a:r>
            <a:r>
              <a:rPr spc="170" dirty="0">
                <a:latin typeface="Cambria Math"/>
                <a:cs typeface="Cambria Math"/>
              </a:rPr>
              <a:t> </a:t>
            </a:r>
            <a:r>
              <a:rPr dirty="0">
                <a:latin typeface="Cambria Math"/>
                <a:cs typeface="Cambria Math"/>
              </a:rPr>
              <a:t>=</a:t>
            </a:r>
            <a:r>
              <a:rPr spc="114" dirty="0">
                <a:latin typeface="Cambria Math"/>
                <a:cs typeface="Cambria Math"/>
              </a:rPr>
              <a:t> </a:t>
            </a:r>
            <a:r>
              <a:rPr dirty="0">
                <a:latin typeface="Cambria Math"/>
                <a:cs typeface="Cambria Math"/>
              </a:rPr>
              <a:t>1 </a:t>
            </a:r>
            <a:r>
              <a:rPr spc="-50" dirty="0">
                <a:latin typeface="Cambria Math"/>
                <a:cs typeface="Cambria Math"/>
              </a:rPr>
              <a:t> </a:t>
            </a:r>
            <a:r>
              <a:rPr dirty="0">
                <a:latin typeface="Cambria Math"/>
                <a:cs typeface="Cambria Math"/>
              </a:rPr>
              <a:t>log</a:t>
            </a:r>
            <a:r>
              <a:rPr spc="-5" dirty="0">
                <a:latin typeface="Cambria Math"/>
                <a:cs typeface="Cambria Math"/>
              </a:rPr>
              <a:t>(</a:t>
            </a:r>
            <a:r>
              <a:rPr dirty="0">
                <a:latin typeface="Cambria Math"/>
                <a:cs typeface="Cambria Math"/>
              </a:rPr>
              <a:t>𝑃 </a:t>
            </a:r>
            <a:r>
              <a:rPr spc="-15" dirty="0">
                <a:latin typeface="Cambria Math"/>
                <a:cs typeface="Cambria Math"/>
              </a:rPr>
              <a:t> </a:t>
            </a:r>
            <a:r>
              <a:rPr dirty="0">
                <a:latin typeface="Cambria Math"/>
                <a:cs typeface="Cambria Math"/>
              </a:rPr>
              <a:t>𝑌</a:t>
            </a:r>
            <a:r>
              <a:rPr spc="150" dirty="0">
                <a:latin typeface="Cambria Math"/>
                <a:cs typeface="Cambria Math"/>
              </a:rPr>
              <a:t> </a:t>
            </a:r>
            <a:r>
              <a:rPr dirty="0">
                <a:latin typeface="Cambria Math"/>
                <a:cs typeface="Cambria Math"/>
              </a:rPr>
              <a:t>=</a:t>
            </a:r>
            <a:r>
              <a:rPr spc="105" dirty="0">
                <a:latin typeface="Cambria Math"/>
                <a:cs typeface="Cambria Math"/>
              </a:rPr>
              <a:t> </a:t>
            </a:r>
            <a:r>
              <a:rPr dirty="0">
                <a:latin typeface="Cambria Math"/>
                <a:cs typeface="Cambria Math"/>
              </a:rPr>
              <a:t>𝑦 </a:t>
            </a:r>
            <a:r>
              <a:rPr spc="-180" dirty="0">
                <a:latin typeface="Cambria Math"/>
                <a:cs typeface="Cambria Math"/>
              </a:rPr>
              <a:t> </a:t>
            </a:r>
            <a:r>
              <a:rPr dirty="0">
                <a:latin typeface="Cambria Math"/>
                <a:cs typeface="Cambria Math"/>
              </a:rPr>
              <a:t>𝐶</a:t>
            </a:r>
            <a:r>
              <a:rPr spc="170" dirty="0">
                <a:latin typeface="Cambria Math"/>
                <a:cs typeface="Cambria Math"/>
              </a:rPr>
              <a:t> </a:t>
            </a:r>
            <a:r>
              <a:rPr dirty="0">
                <a:latin typeface="Cambria Math"/>
                <a:cs typeface="Cambria Math"/>
              </a:rPr>
              <a:t>=</a:t>
            </a:r>
            <a:r>
              <a:rPr spc="114" dirty="0">
                <a:latin typeface="Cambria Math"/>
                <a:cs typeface="Cambria Math"/>
              </a:rPr>
              <a:t> </a:t>
            </a:r>
            <a:r>
              <a:rPr dirty="0">
                <a:latin typeface="Cambria Math"/>
                <a:cs typeface="Cambria Math"/>
              </a:rPr>
              <a:t>1	)</a:t>
            </a:r>
            <a:endParaRPr>
              <a:latin typeface="Cambria Math"/>
              <a:cs typeface="Cambria Math"/>
            </a:endParaRPr>
          </a:p>
        </p:txBody>
      </p:sp>
      <p:sp>
        <p:nvSpPr>
          <p:cNvPr id="11" name="object 11"/>
          <p:cNvSpPr/>
          <p:nvPr/>
        </p:nvSpPr>
        <p:spPr>
          <a:xfrm>
            <a:off x="2889504" y="5433060"/>
            <a:ext cx="108585" cy="17145"/>
          </a:xfrm>
          <a:custGeom>
            <a:avLst/>
            <a:gdLst/>
            <a:ahLst/>
            <a:cxnLst/>
            <a:rect l="l" t="t" r="r" b="b"/>
            <a:pathLst>
              <a:path w="108584" h="17145">
                <a:moveTo>
                  <a:pt x="108203" y="0"/>
                </a:moveTo>
                <a:lnTo>
                  <a:pt x="0" y="0"/>
                </a:lnTo>
                <a:lnTo>
                  <a:pt x="0" y="16763"/>
                </a:lnTo>
                <a:lnTo>
                  <a:pt x="108203" y="16763"/>
                </a:lnTo>
                <a:lnTo>
                  <a:pt x="108203" y="0"/>
                </a:lnTo>
                <a:close/>
              </a:path>
            </a:pathLst>
          </a:custGeom>
          <a:solidFill>
            <a:srgbClr val="000000"/>
          </a:solidFill>
        </p:spPr>
        <p:txBody>
          <a:bodyPr wrap="square" lIns="0" tIns="0" rIns="0" bIns="0" rtlCol="0"/>
          <a:lstStyle/>
          <a:p>
            <a:endParaRPr/>
          </a:p>
        </p:txBody>
      </p:sp>
      <p:sp>
        <p:nvSpPr>
          <p:cNvPr id="12" name="object 12"/>
          <p:cNvSpPr txBox="1"/>
          <p:nvPr/>
        </p:nvSpPr>
        <p:spPr>
          <a:xfrm>
            <a:off x="2876804" y="5165852"/>
            <a:ext cx="677545" cy="237244"/>
          </a:xfrm>
          <a:prstGeom prst="rect">
            <a:avLst/>
          </a:prstGeom>
        </p:spPr>
        <p:txBody>
          <a:bodyPr vert="horz" wrap="square" lIns="0" tIns="13970" rIns="0" bIns="0" rtlCol="0">
            <a:spAutoFit/>
          </a:bodyPr>
          <a:lstStyle/>
          <a:p>
            <a:pPr marL="12700">
              <a:spcBef>
                <a:spcPts val="110"/>
              </a:spcBef>
              <a:tabLst>
                <a:tab pos="556260" algn="l"/>
              </a:tabLst>
            </a:pPr>
            <a:r>
              <a:rPr sz="1450" spc="40" dirty="0">
                <a:latin typeface="Cambria Math"/>
                <a:cs typeface="Cambria Math"/>
              </a:rPr>
              <a:t>1	3</a:t>
            </a:r>
            <a:endParaRPr sz="1450">
              <a:latin typeface="Cambria Math"/>
              <a:cs typeface="Cambria Math"/>
            </a:endParaRPr>
          </a:p>
        </p:txBody>
      </p:sp>
      <p:sp>
        <p:nvSpPr>
          <p:cNvPr id="13" name="object 13"/>
          <p:cNvSpPr txBox="1"/>
          <p:nvPr/>
        </p:nvSpPr>
        <p:spPr>
          <a:xfrm>
            <a:off x="3367511" y="5443256"/>
            <a:ext cx="241935" cy="237886"/>
          </a:xfrm>
          <a:prstGeom prst="rect">
            <a:avLst/>
          </a:prstGeom>
        </p:spPr>
        <p:txBody>
          <a:bodyPr vert="horz" wrap="square" lIns="0" tIns="14605" rIns="0" bIns="0" rtlCol="0">
            <a:spAutoFit/>
          </a:bodyPr>
          <a:lstStyle/>
          <a:p>
            <a:pPr marL="12700">
              <a:spcBef>
                <a:spcPts val="115"/>
              </a:spcBef>
            </a:pPr>
            <a:r>
              <a:rPr sz="1450" spc="45" dirty="0">
                <a:latin typeface="Cambria Math"/>
                <a:cs typeface="Cambria Math"/>
              </a:rPr>
              <a:t>10</a:t>
            </a:r>
            <a:endParaRPr sz="1450">
              <a:latin typeface="Cambria Math"/>
              <a:cs typeface="Cambria Math"/>
            </a:endParaRPr>
          </a:p>
        </p:txBody>
      </p:sp>
      <p:sp>
        <p:nvSpPr>
          <p:cNvPr id="14" name="object 14"/>
          <p:cNvSpPr/>
          <p:nvPr/>
        </p:nvSpPr>
        <p:spPr>
          <a:xfrm>
            <a:off x="3380233" y="5433060"/>
            <a:ext cx="216535" cy="17145"/>
          </a:xfrm>
          <a:custGeom>
            <a:avLst/>
            <a:gdLst/>
            <a:ahLst/>
            <a:cxnLst/>
            <a:rect l="l" t="t" r="r" b="b"/>
            <a:pathLst>
              <a:path w="216535" h="17145">
                <a:moveTo>
                  <a:pt x="216407" y="0"/>
                </a:moveTo>
                <a:lnTo>
                  <a:pt x="0" y="0"/>
                </a:lnTo>
                <a:lnTo>
                  <a:pt x="0" y="16763"/>
                </a:lnTo>
                <a:lnTo>
                  <a:pt x="216407" y="16763"/>
                </a:lnTo>
                <a:lnTo>
                  <a:pt x="216407" y="0"/>
                </a:lnTo>
                <a:close/>
              </a:path>
            </a:pathLst>
          </a:custGeom>
          <a:solidFill>
            <a:srgbClr val="000000"/>
          </a:solidFill>
        </p:spPr>
        <p:txBody>
          <a:bodyPr wrap="square" lIns="0" tIns="0" rIns="0" bIns="0" rtlCol="0"/>
          <a:lstStyle/>
          <a:p>
            <a:endParaRPr/>
          </a:p>
        </p:txBody>
      </p:sp>
      <p:sp>
        <p:nvSpPr>
          <p:cNvPr id="15" name="object 15"/>
          <p:cNvSpPr txBox="1"/>
          <p:nvPr/>
        </p:nvSpPr>
        <p:spPr>
          <a:xfrm>
            <a:off x="2491740" y="5246624"/>
            <a:ext cx="1515745" cy="330835"/>
          </a:xfrm>
          <a:prstGeom prst="rect">
            <a:avLst/>
          </a:prstGeom>
        </p:spPr>
        <p:txBody>
          <a:bodyPr vert="horz" wrap="square" lIns="0" tIns="12700" rIns="0" bIns="0" rtlCol="0">
            <a:spAutoFit/>
          </a:bodyPr>
          <a:lstStyle/>
          <a:p>
            <a:pPr marL="38100">
              <a:spcBef>
                <a:spcPts val="100"/>
              </a:spcBef>
              <a:tabLst>
                <a:tab pos="1147445" algn="l"/>
              </a:tabLst>
            </a:pPr>
            <a:r>
              <a:rPr sz="2000" dirty="0">
                <a:latin typeface="Calibri"/>
                <a:cs typeface="Calibri"/>
              </a:rPr>
              <a:t>=</a:t>
            </a:r>
            <a:r>
              <a:rPr sz="2000" dirty="0">
                <a:latin typeface="Cambria Math"/>
                <a:cs typeface="Cambria Math"/>
              </a:rPr>
              <a:t>−</a:t>
            </a:r>
            <a:r>
              <a:rPr sz="2000" spc="-105" dirty="0">
                <a:latin typeface="Cambria Math"/>
                <a:cs typeface="Cambria Math"/>
              </a:rPr>
              <a:t> </a:t>
            </a:r>
            <a:r>
              <a:rPr sz="2175" spc="60" baseline="-38314" dirty="0">
                <a:latin typeface="Cambria Math"/>
                <a:cs typeface="Cambria Math"/>
              </a:rPr>
              <a:t>2</a:t>
            </a:r>
            <a:r>
              <a:rPr sz="2175" spc="187" baseline="-38314" dirty="0">
                <a:latin typeface="Cambria Math"/>
                <a:cs typeface="Cambria Math"/>
              </a:rPr>
              <a:t> </a:t>
            </a:r>
            <a:r>
              <a:rPr sz="2000" dirty="0">
                <a:latin typeface="Cambria Math"/>
                <a:cs typeface="Cambria Math"/>
              </a:rPr>
              <a:t>×</a:t>
            </a:r>
            <a:r>
              <a:rPr sz="2000" spc="-5" dirty="0">
                <a:latin typeface="Cambria Math"/>
                <a:cs typeface="Cambria Math"/>
              </a:rPr>
              <a:t> </a:t>
            </a:r>
            <a:r>
              <a:rPr sz="2000" dirty="0">
                <a:latin typeface="Cambria Math"/>
                <a:cs typeface="Cambria Math"/>
              </a:rPr>
              <a:t>[	log</a:t>
            </a:r>
            <a:endParaRPr sz="2000">
              <a:latin typeface="Cambria Math"/>
              <a:cs typeface="Cambria Math"/>
            </a:endParaRPr>
          </a:p>
        </p:txBody>
      </p:sp>
      <p:sp>
        <p:nvSpPr>
          <p:cNvPr id="16" name="object 16"/>
          <p:cNvSpPr/>
          <p:nvPr/>
        </p:nvSpPr>
        <p:spPr>
          <a:xfrm>
            <a:off x="4031513" y="5231114"/>
            <a:ext cx="422909" cy="420370"/>
          </a:xfrm>
          <a:custGeom>
            <a:avLst/>
            <a:gdLst/>
            <a:ahLst/>
            <a:cxnLst/>
            <a:rect l="l" t="t" r="r" b="b"/>
            <a:pathLst>
              <a:path w="422910" h="420370">
                <a:moveTo>
                  <a:pt x="331685" y="0"/>
                </a:moveTo>
                <a:lnTo>
                  <a:pt x="327710" y="9944"/>
                </a:lnTo>
                <a:lnTo>
                  <a:pt x="343355" y="22662"/>
                </a:lnTo>
                <a:lnTo>
                  <a:pt x="357238" y="39193"/>
                </a:lnTo>
                <a:lnTo>
                  <a:pt x="379717" y="83693"/>
                </a:lnTo>
                <a:lnTo>
                  <a:pt x="393930" y="141341"/>
                </a:lnTo>
                <a:lnTo>
                  <a:pt x="398665" y="210019"/>
                </a:lnTo>
                <a:lnTo>
                  <a:pt x="397489" y="245174"/>
                </a:lnTo>
                <a:lnTo>
                  <a:pt x="388078" y="307930"/>
                </a:lnTo>
                <a:lnTo>
                  <a:pt x="369521" y="359937"/>
                </a:lnTo>
                <a:lnTo>
                  <a:pt x="343455" y="397089"/>
                </a:lnTo>
                <a:lnTo>
                  <a:pt x="327710" y="409841"/>
                </a:lnTo>
                <a:lnTo>
                  <a:pt x="331685" y="419785"/>
                </a:lnTo>
                <a:lnTo>
                  <a:pt x="369042" y="389897"/>
                </a:lnTo>
                <a:lnTo>
                  <a:pt x="397865" y="341998"/>
                </a:lnTo>
                <a:lnTo>
                  <a:pt x="416267" y="280482"/>
                </a:lnTo>
                <a:lnTo>
                  <a:pt x="422401" y="209765"/>
                </a:lnTo>
                <a:lnTo>
                  <a:pt x="420868" y="173077"/>
                </a:lnTo>
                <a:lnTo>
                  <a:pt x="408600" y="106969"/>
                </a:lnTo>
                <a:lnTo>
                  <a:pt x="384521" y="51540"/>
                </a:lnTo>
                <a:lnTo>
                  <a:pt x="351431" y="12768"/>
                </a:lnTo>
                <a:lnTo>
                  <a:pt x="331685" y="0"/>
                </a:lnTo>
                <a:close/>
              </a:path>
              <a:path w="422910" h="420370">
                <a:moveTo>
                  <a:pt x="90601" y="0"/>
                </a:moveTo>
                <a:lnTo>
                  <a:pt x="53332" y="29948"/>
                </a:lnTo>
                <a:lnTo>
                  <a:pt x="24549" y="77546"/>
                </a:lnTo>
                <a:lnTo>
                  <a:pt x="6135" y="138812"/>
                </a:lnTo>
                <a:lnTo>
                  <a:pt x="0" y="209765"/>
                </a:lnTo>
                <a:lnTo>
                  <a:pt x="1533" y="246275"/>
                </a:lnTo>
                <a:lnTo>
                  <a:pt x="13807" y="312389"/>
                </a:lnTo>
                <a:lnTo>
                  <a:pt x="37879" y="368198"/>
                </a:lnTo>
                <a:lnTo>
                  <a:pt x="70906" y="407093"/>
                </a:lnTo>
                <a:lnTo>
                  <a:pt x="90601" y="419785"/>
                </a:lnTo>
                <a:lnTo>
                  <a:pt x="94703" y="409841"/>
                </a:lnTo>
                <a:lnTo>
                  <a:pt x="78904" y="397089"/>
                </a:lnTo>
                <a:lnTo>
                  <a:pt x="64938" y="380455"/>
                </a:lnTo>
                <a:lnTo>
                  <a:pt x="42506" y="335534"/>
                </a:lnTo>
                <a:lnTo>
                  <a:pt x="28430" y="277810"/>
                </a:lnTo>
                <a:lnTo>
                  <a:pt x="23736" y="210019"/>
                </a:lnTo>
                <a:lnTo>
                  <a:pt x="24921" y="174300"/>
                </a:lnTo>
                <a:lnTo>
                  <a:pt x="34398" y="111139"/>
                </a:lnTo>
                <a:lnTo>
                  <a:pt x="53043" y="59537"/>
                </a:lnTo>
                <a:lnTo>
                  <a:pt x="79051" y="22662"/>
                </a:lnTo>
                <a:lnTo>
                  <a:pt x="94703" y="9944"/>
                </a:lnTo>
                <a:lnTo>
                  <a:pt x="90601" y="0"/>
                </a:lnTo>
                <a:close/>
              </a:path>
            </a:pathLst>
          </a:custGeom>
          <a:solidFill>
            <a:srgbClr val="000000"/>
          </a:solidFill>
        </p:spPr>
        <p:txBody>
          <a:bodyPr wrap="square" lIns="0" tIns="0" rIns="0" bIns="0" rtlCol="0"/>
          <a:lstStyle/>
          <a:p>
            <a:endParaRPr/>
          </a:p>
        </p:txBody>
      </p:sp>
      <p:sp>
        <p:nvSpPr>
          <p:cNvPr id="17" name="object 17"/>
          <p:cNvSpPr txBox="1"/>
          <p:nvPr/>
        </p:nvSpPr>
        <p:spPr>
          <a:xfrm>
            <a:off x="4121891" y="5111560"/>
            <a:ext cx="241935" cy="580390"/>
          </a:xfrm>
          <a:prstGeom prst="rect">
            <a:avLst/>
          </a:prstGeom>
        </p:spPr>
        <p:txBody>
          <a:bodyPr vert="horz" wrap="square" lIns="0" tIns="68580" rIns="0" bIns="0" rtlCol="0">
            <a:spAutoFit/>
          </a:bodyPr>
          <a:lstStyle/>
          <a:p>
            <a:pPr marL="66040">
              <a:spcBef>
                <a:spcPts val="540"/>
              </a:spcBef>
            </a:pPr>
            <a:r>
              <a:rPr sz="1450" spc="40" dirty="0">
                <a:latin typeface="Cambria Math"/>
                <a:cs typeface="Cambria Math"/>
              </a:rPr>
              <a:t>3</a:t>
            </a:r>
            <a:endParaRPr sz="1450">
              <a:latin typeface="Cambria Math"/>
              <a:cs typeface="Cambria Math"/>
            </a:endParaRPr>
          </a:p>
          <a:p>
            <a:pPr marL="12700">
              <a:spcBef>
                <a:spcPts val="445"/>
              </a:spcBef>
            </a:pPr>
            <a:r>
              <a:rPr sz="1450" spc="45" dirty="0">
                <a:latin typeface="Cambria Math"/>
                <a:cs typeface="Cambria Math"/>
              </a:rPr>
              <a:t>10</a:t>
            </a:r>
            <a:endParaRPr sz="1450">
              <a:latin typeface="Cambria Math"/>
              <a:cs typeface="Cambria Math"/>
            </a:endParaRPr>
          </a:p>
        </p:txBody>
      </p:sp>
      <p:sp>
        <p:nvSpPr>
          <p:cNvPr id="18" name="object 18"/>
          <p:cNvSpPr/>
          <p:nvPr/>
        </p:nvSpPr>
        <p:spPr>
          <a:xfrm>
            <a:off x="4134612" y="5433060"/>
            <a:ext cx="216535" cy="17145"/>
          </a:xfrm>
          <a:custGeom>
            <a:avLst/>
            <a:gdLst/>
            <a:ahLst/>
            <a:cxnLst/>
            <a:rect l="l" t="t" r="r" b="b"/>
            <a:pathLst>
              <a:path w="216535" h="17145">
                <a:moveTo>
                  <a:pt x="216407" y="0"/>
                </a:moveTo>
                <a:lnTo>
                  <a:pt x="0" y="0"/>
                </a:lnTo>
                <a:lnTo>
                  <a:pt x="0" y="16763"/>
                </a:lnTo>
                <a:lnTo>
                  <a:pt x="216407" y="16763"/>
                </a:lnTo>
                <a:lnTo>
                  <a:pt x="216407" y="0"/>
                </a:lnTo>
                <a:close/>
              </a:path>
            </a:pathLst>
          </a:custGeom>
          <a:solidFill>
            <a:srgbClr val="000000"/>
          </a:solidFill>
        </p:spPr>
        <p:txBody>
          <a:bodyPr wrap="square" lIns="0" tIns="0" rIns="0" bIns="0" rtlCol="0"/>
          <a:lstStyle/>
          <a:p>
            <a:endParaRPr/>
          </a:p>
        </p:txBody>
      </p:sp>
      <p:sp>
        <p:nvSpPr>
          <p:cNvPr id="19" name="object 19"/>
          <p:cNvSpPr txBox="1"/>
          <p:nvPr/>
        </p:nvSpPr>
        <p:spPr>
          <a:xfrm>
            <a:off x="4818379" y="5165852"/>
            <a:ext cx="133350" cy="237244"/>
          </a:xfrm>
          <a:prstGeom prst="rect">
            <a:avLst/>
          </a:prstGeom>
        </p:spPr>
        <p:txBody>
          <a:bodyPr vert="horz" wrap="square" lIns="0" tIns="13970" rIns="0" bIns="0" rtlCol="0">
            <a:spAutoFit/>
          </a:bodyPr>
          <a:lstStyle/>
          <a:p>
            <a:pPr marL="12700">
              <a:spcBef>
                <a:spcPts val="110"/>
              </a:spcBef>
            </a:pPr>
            <a:r>
              <a:rPr sz="1450" spc="40" dirty="0">
                <a:latin typeface="Cambria Math"/>
                <a:cs typeface="Cambria Math"/>
              </a:rPr>
              <a:t>3</a:t>
            </a:r>
            <a:endParaRPr sz="1450">
              <a:latin typeface="Cambria Math"/>
              <a:cs typeface="Cambria Math"/>
            </a:endParaRPr>
          </a:p>
        </p:txBody>
      </p:sp>
      <p:sp>
        <p:nvSpPr>
          <p:cNvPr id="20" name="object 20"/>
          <p:cNvSpPr txBox="1"/>
          <p:nvPr/>
        </p:nvSpPr>
        <p:spPr>
          <a:xfrm>
            <a:off x="4765019" y="5443256"/>
            <a:ext cx="241935" cy="237886"/>
          </a:xfrm>
          <a:prstGeom prst="rect">
            <a:avLst/>
          </a:prstGeom>
        </p:spPr>
        <p:txBody>
          <a:bodyPr vert="horz" wrap="square" lIns="0" tIns="14605" rIns="0" bIns="0" rtlCol="0">
            <a:spAutoFit/>
          </a:bodyPr>
          <a:lstStyle/>
          <a:p>
            <a:pPr marL="12700">
              <a:spcBef>
                <a:spcPts val="115"/>
              </a:spcBef>
            </a:pPr>
            <a:r>
              <a:rPr sz="1450" spc="45" dirty="0">
                <a:latin typeface="Cambria Math"/>
                <a:cs typeface="Cambria Math"/>
              </a:rPr>
              <a:t>10</a:t>
            </a:r>
            <a:endParaRPr sz="1450">
              <a:latin typeface="Cambria Math"/>
              <a:cs typeface="Cambria Math"/>
            </a:endParaRPr>
          </a:p>
        </p:txBody>
      </p:sp>
      <p:sp>
        <p:nvSpPr>
          <p:cNvPr id="21" name="object 21"/>
          <p:cNvSpPr/>
          <p:nvPr/>
        </p:nvSpPr>
        <p:spPr>
          <a:xfrm>
            <a:off x="4777741" y="5433060"/>
            <a:ext cx="216535" cy="17145"/>
          </a:xfrm>
          <a:custGeom>
            <a:avLst/>
            <a:gdLst/>
            <a:ahLst/>
            <a:cxnLst/>
            <a:rect l="l" t="t" r="r" b="b"/>
            <a:pathLst>
              <a:path w="216535" h="17145">
                <a:moveTo>
                  <a:pt x="216408" y="0"/>
                </a:moveTo>
                <a:lnTo>
                  <a:pt x="0" y="0"/>
                </a:lnTo>
                <a:lnTo>
                  <a:pt x="0" y="16763"/>
                </a:lnTo>
                <a:lnTo>
                  <a:pt x="216408" y="16763"/>
                </a:lnTo>
                <a:lnTo>
                  <a:pt x="216408" y="0"/>
                </a:lnTo>
                <a:close/>
              </a:path>
            </a:pathLst>
          </a:custGeom>
          <a:solidFill>
            <a:srgbClr val="000000"/>
          </a:solidFill>
        </p:spPr>
        <p:txBody>
          <a:bodyPr wrap="square" lIns="0" tIns="0" rIns="0" bIns="0" rtlCol="0"/>
          <a:lstStyle/>
          <a:p>
            <a:endParaRPr/>
          </a:p>
        </p:txBody>
      </p:sp>
      <p:sp>
        <p:nvSpPr>
          <p:cNvPr id="22" name="object 22"/>
          <p:cNvSpPr/>
          <p:nvPr/>
        </p:nvSpPr>
        <p:spPr>
          <a:xfrm>
            <a:off x="5471160" y="5433060"/>
            <a:ext cx="216535" cy="17145"/>
          </a:xfrm>
          <a:custGeom>
            <a:avLst/>
            <a:gdLst/>
            <a:ahLst/>
            <a:cxnLst/>
            <a:rect l="l" t="t" r="r" b="b"/>
            <a:pathLst>
              <a:path w="216535" h="17145">
                <a:moveTo>
                  <a:pt x="216408" y="0"/>
                </a:moveTo>
                <a:lnTo>
                  <a:pt x="0" y="0"/>
                </a:lnTo>
                <a:lnTo>
                  <a:pt x="0" y="16763"/>
                </a:lnTo>
                <a:lnTo>
                  <a:pt x="216408" y="16763"/>
                </a:lnTo>
                <a:lnTo>
                  <a:pt x="216408" y="0"/>
                </a:lnTo>
                <a:close/>
              </a:path>
            </a:pathLst>
          </a:custGeom>
          <a:solidFill>
            <a:srgbClr val="000000"/>
          </a:solidFill>
        </p:spPr>
        <p:txBody>
          <a:bodyPr wrap="square" lIns="0" tIns="0" rIns="0" bIns="0" rtlCol="0"/>
          <a:lstStyle/>
          <a:p>
            <a:endParaRPr/>
          </a:p>
        </p:txBody>
      </p:sp>
      <p:sp>
        <p:nvSpPr>
          <p:cNvPr id="23" name="object 23"/>
          <p:cNvSpPr txBox="1"/>
          <p:nvPr/>
        </p:nvSpPr>
        <p:spPr>
          <a:xfrm>
            <a:off x="5511801" y="5165852"/>
            <a:ext cx="578485" cy="237244"/>
          </a:xfrm>
          <a:prstGeom prst="rect">
            <a:avLst/>
          </a:prstGeom>
        </p:spPr>
        <p:txBody>
          <a:bodyPr vert="horz" wrap="square" lIns="0" tIns="13970" rIns="0" bIns="0" rtlCol="0">
            <a:spAutoFit/>
          </a:bodyPr>
          <a:lstStyle/>
          <a:p>
            <a:pPr marL="12700">
              <a:spcBef>
                <a:spcPts val="110"/>
              </a:spcBef>
              <a:tabLst>
                <a:tab pos="457200" algn="l"/>
              </a:tabLst>
            </a:pPr>
            <a:r>
              <a:rPr sz="1450" spc="40" dirty="0">
                <a:latin typeface="Cambria Math"/>
                <a:cs typeface="Cambria Math"/>
              </a:rPr>
              <a:t>3	4</a:t>
            </a:r>
            <a:endParaRPr sz="1450">
              <a:latin typeface="Cambria Math"/>
              <a:cs typeface="Cambria Math"/>
            </a:endParaRPr>
          </a:p>
        </p:txBody>
      </p:sp>
      <p:sp>
        <p:nvSpPr>
          <p:cNvPr id="24" name="object 24"/>
          <p:cNvSpPr txBox="1"/>
          <p:nvPr/>
        </p:nvSpPr>
        <p:spPr>
          <a:xfrm>
            <a:off x="5458438" y="5443256"/>
            <a:ext cx="687070" cy="237886"/>
          </a:xfrm>
          <a:prstGeom prst="rect">
            <a:avLst/>
          </a:prstGeom>
        </p:spPr>
        <p:txBody>
          <a:bodyPr vert="horz" wrap="square" lIns="0" tIns="14605" rIns="0" bIns="0" rtlCol="0">
            <a:spAutoFit/>
          </a:bodyPr>
          <a:lstStyle/>
          <a:p>
            <a:pPr marL="12700">
              <a:spcBef>
                <a:spcPts val="115"/>
              </a:spcBef>
              <a:tabLst>
                <a:tab pos="457200" algn="l"/>
              </a:tabLst>
            </a:pPr>
            <a:r>
              <a:rPr sz="1450" spc="45" dirty="0">
                <a:latin typeface="Cambria Math"/>
                <a:cs typeface="Cambria Math"/>
              </a:rPr>
              <a:t>1</a:t>
            </a:r>
            <a:r>
              <a:rPr sz="1450" spc="40" dirty="0">
                <a:latin typeface="Cambria Math"/>
                <a:cs typeface="Cambria Math"/>
              </a:rPr>
              <a:t>0</a:t>
            </a:r>
            <a:r>
              <a:rPr sz="1450" dirty="0">
                <a:latin typeface="Cambria Math"/>
                <a:cs typeface="Cambria Math"/>
              </a:rPr>
              <a:t>	</a:t>
            </a:r>
            <a:r>
              <a:rPr sz="1450" spc="45" dirty="0">
                <a:latin typeface="Cambria Math"/>
                <a:cs typeface="Cambria Math"/>
              </a:rPr>
              <a:t>10</a:t>
            </a:r>
            <a:endParaRPr sz="1450">
              <a:latin typeface="Cambria Math"/>
              <a:cs typeface="Cambria Math"/>
            </a:endParaRPr>
          </a:p>
        </p:txBody>
      </p:sp>
      <p:sp>
        <p:nvSpPr>
          <p:cNvPr id="25" name="object 25"/>
          <p:cNvSpPr/>
          <p:nvPr/>
        </p:nvSpPr>
        <p:spPr>
          <a:xfrm>
            <a:off x="5916168" y="5433060"/>
            <a:ext cx="216535" cy="17145"/>
          </a:xfrm>
          <a:custGeom>
            <a:avLst/>
            <a:gdLst/>
            <a:ahLst/>
            <a:cxnLst/>
            <a:rect l="l" t="t" r="r" b="b"/>
            <a:pathLst>
              <a:path w="216535" h="17145">
                <a:moveTo>
                  <a:pt x="216408" y="0"/>
                </a:moveTo>
                <a:lnTo>
                  <a:pt x="0" y="0"/>
                </a:lnTo>
                <a:lnTo>
                  <a:pt x="0" y="16763"/>
                </a:lnTo>
                <a:lnTo>
                  <a:pt x="216408" y="16763"/>
                </a:lnTo>
                <a:lnTo>
                  <a:pt x="216408" y="0"/>
                </a:lnTo>
                <a:close/>
              </a:path>
            </a:pathLst>
          </a:custGeom>
          <a:solidFill>
            <a:srgbClr val="000000"/>
          </a:solidFill>
        </p:spPr>
        <p:txBody>
          <a:bodyPr wrap="square" lIns="0" tIns="0" rIns="0" bIns="0" rtlCol="0"/>
          <a:lstStyle/>
          <a:p>
            <a:endParaRPr/>
          </a:p>
        </p:txBody>
      </p:sp>
      <p:sp>
        <p:nvSpPr>
          <p:cNvPr id="26" name="object 26"/>
          <p:cNvSpPr txBox="1"/>
          <p:nvPr/>
        </p:nvSpPr>
        <p:spPr>
          <a:xfrm>
            <a:off x="6650228" y="5165852"/>
            <a:ext cx="133350" cy="237244"/>
          </a:xfrm>
          <a:prstGeom prst="rect">
            <a:avLst/>
          </a:prstGeom>
        </p:spPr>
        <p:txBody>
          <a:bodyPr vert="horz" wrap="square" lIns="0" tIns="13970" rIns="0" bIns="0" rtlCol="0">
            <a:spAutoFit/>
          </a:bodyPr>
          <a:lstStyle/>
          <a:p>
            <a:pPr marL="12700">
              <a:spcBef>
                <a:spcPts val="110"/>
              </a:spcBef>
            </a:pPr>
            <a:r>
              <a:rPr sz="1450" spc="40" dirty="0">
                <a:latin typeface="Cambria Math"/>
                <a:cs typeface="Cambria Math"/>
              </a:rPr>
              <a:t>4</a:t>
            </a:r>
            <a:endParaRPr sz="1450">
              <a:latin typeface="Cambria Math"/>
              <a:cs typeface="Cambria Math"/>
            </a:endParaRPr>
          </a:p>
        </p:txBody>
      </p:sp>
      <p:sp>
        <p:nvSpPr>
          <p:cNvPr id="27" name="object 27"/>
          <p:cNvSpPr txBox="1"/>
          <p:nvPr/>
        </p:nvSpPr>
        <p:spPr>
          <a:xfrm>
            <a:off x="6596867" y="5443256"/>
            <a:ext cx="239395" cy="237886"/>
          </a:xfrm>
          <a:prstGeom prst="rect">
            <a:avLst/>
          </a:prstGeom>
        </p:spPr>
        <p:txBody>
          <a:bodyPr vert="horz" wrap="square" lIns="0" tIns="14605" rIns="0" bIns="0" rtlCol="0">
            <a:spAutoFit/>
          </a:bodyPr>
          <a:lstStyle/>
          <a:p>
            <a:pPr marL="12700">
              <a:spcBef>
                <a:spcPts val="115"/>
              </a:spcBef>
            </a:pPr>
            <a:r>
              <a:rPr sz="1450" spc="30" dirty="0">
                <a:latin typeface="Cambria Math"/>
                <a:cs typeface="Cambria Math"/>
              </a:rPr>
              <a:t>10</a:t>
            </a:r>
            <a:endParaRPr sz="1450">
              <a:latin typeface="Cambria Math"/>
              <a:cs typeface="Cambria Math"/>
            </a:endParaRPr>
          </a:p>
        </p:txBody>
      </p:sp>
      <p:sp>
        <p:nvSpPr>
          <p:cNvPr id="28" name="object 28"/>
          <p:cNvSpPr/>
          <p:nvPr/>
        </p:nvSpPr>
        <p:spPr>
          <a:xfrm>
            <a:off x="6609589" y="5433060"/>
            <a:ext cx="216535" cy="17145"/>
          </a:xfrm>
          <a:custGeom>
            <a:avLst/>
            <a:gdLst/>
            <a:ahLst/>
            <a:cxnLst/>
            <a:rect l="l" t="t" r="r" b="b"/>
            <a:pathLst>
              <a:path w="216535" h="17145">
                <a:moveTo>
                  <a:pt x="216408" y="0"/>
                </a:moveTo>
                <a:lnTo>
                  <a:pt x="0" y="0"/>
                </a:lnTo>
                <a:lnTo>
                  <a:pt x="0" y="16763"/>
                </a:lnTo>
                <a:lnTo>
                  <a:pt x="216408" y="16763"/>
                </a:lnTo>
                <a:lnTo>
                  <a:pt x="216408" y="0"/>
                </a:lnTo>
                <a:close/>
              </a:path>
            </a:pathLst>
          </a:custGeom>
          <a:solidFill>
            <a:srgbClr val="000000"/>
          </a:solidFill>
        </p:spPr>
        <p:txBody>
          <a:bodyPr wrap="square" lIns="0" tIns="0" rIns="0" bIns="0" rtlCol="0"/>
          <a:lstStyle/>
          <a:p>
            <a:endParaRPr/>
          </a:p>
        </p:txBody>
      </p:sp>
      <p:sp>
        <p:nvSpPr>
          <p:cNvPr id="29" name="object 29"/>
          <p:cNvSpPr txBox="1"/>
          <p:nvPr/>
        </p:nvSpPr>
        <p:spPr>
          <a:xfrm>
            <a:off x="4518151" y="5246624"/>
            <a:ext cx="3600450" cy="330835"/>
          </a:xfrm>
          <a:prstGeom prst="rect">
            <a:avLst/>
          </a:prstGeom>
        </p:spPr>
        <p:txBody>
          <a:bodyPr vert="horz" wrap="square" lIns="0" tIns="12700" rIns="0" bIns="0" rtlCol="0">
            <a:spAutoFit/>
          </a:bodyPr>
          <a:lstStyle/>
          <a:p>
            <a:pPr marL="12700">
              <a:spcBef>
                <a:spcPts val="100"/>
              </a:spcBef>
              <a:tabLst>
                <a:tab pos="518159" algn="l"/>
                <a:tab pos="1169035" algn="l"/>
                <a:tab pos="1655445" algn="l"/>
                <a:tab pos="2305685" algn="l"/>
              </a:tabLst>
            </a:pPr>
            <a:r>
              <a:rPr sz="2000" dirty="0">
                <a:latin typeface="Cambria Math"/>
                <a:cs typeface="Cambria Math"/>
              </a:rPr>
              <a:t>+	</a:t>
            </a:r>
            <a:r>
              <a:rPr sz="2000" spc="-5" dirty="0">
                <a:latin typeface="Cambria Math"/>
                <a:cs typeface="Cambria Math"/>
              </a:rPr>
              <a:t>log(	</a:t>
            </a:r>
            <a:r>
              <a:rPr sz="2000" spc="-15" dirty="0">
                <a:latin typeface="Cambria Math"/>
                <a:cs typeface="Cambria Math"/>
              </a:rPr>
              <a:t>)</a:t>
            </a:r>
            <a:r>
              <a:rPr sz="2000" spc="-15" dirty="0">
                <a:latin typeface="Calibri"/>
                <a:cs typeface="Calibri"/>
              </a:rPr>
              <a:t>+	</a:t>
            </a:r>
            <a:r>
              <a:rPr sz="2000" dirty="0">
                <a:latin typeface="Cambria Math"/>
                <a:cs typeface="Cambria Math"/>
              </a:rPr>
              <a:t>log(	</a:t>
            </a:r>
            <a:r>
              <a:rPr sz="2000" spc="-5" dirty="0">
                <a:latin typeface="Cambria Math"/>
                <a:cs typeface="Cambria Math"/>
              </a:rPr>
              <a:t>)]</a:t>
            </a:r>
            <a:r>
              <a:rPr sz="2000" spc="75" dirty="0">
                <a:latin typeface="Cambria Math"/>
                <a:cs typeface="Cambria Math"/>
              </a:rPr>
              <a:t> </a:t>
            </a:r>
            <a:r>
              <a:rPr sz="2000" dirty="0">
                <a:latin typeface="Cambria Math"/>
                <a:cs typeface="Cambria Math"/>
              </a:rPr>
              <a:t>=</a:t>
            </a:r>
            <a:r>
              <a:rPr sz="2000" spc="80" dirty="0">
                <a:latin typeface="Cambria Math"/>
                <a:cs typeface="Cambria Math"/>
              </a:rPr>
              <a:t> </a:t>
            </a:r>
            <a:r>
              <a:rPr sz="2000" spc="-5" dirty="0">
                <a:solidFill>
                  <a:srgbClr val="FF0000"/>
                </a:solidFill>
                <a:latin typeface="Cambria Math"/>
                <a:cs typeface="Cambria Math"/>
              </a:rPr>
              <a:t>0.7855</a:t>
            </a:r>
            <a:endParaRPr sz="2000">
              <a:latin typeface="Cambria Math"/>
              <a:cs typeface="Cambria Math"/>
            </a:endParaRPr>
          </a:p>
        </p:txBody>
      </p:sp>
      <p:sp>
        <p:nvSpPr>
          <p:cNvPr id="30" name="TextBox 29">
            <a:extLst>
              <a:ext uri="{FF2B5EF4-FFF2-40B4-BE49-F238E27FC236}">
                <a16:creationId xmlns:a16="http://schemas.microsoft.com/office/drawing/2014/main" id="{A38F2F3F-A261-48DD-A190-DD83F91F6EBB}"/>
              </a:ext>
            </a:extLst>
          </p:cNvPr>
          <p:cNvSpPr txBox="1"/>
          <p:nvPr/>
        </p:nvSpPr>
        <p:spPr>
          <a:xfrm>
            <a:off x="4935664" y="4421205"/>
            <a:ext cx="1152273" cy="646331"/>
          </a:xfrm>
          <a:prstGeom prst="rect">
            <a:avLst/>
          </a:prstGeom>
          <a:noFill/>
        </p:spPr>
        <p:txBody>
          <a:bodyPr wrap="square" rtlCol="0">
            <a:spAutoFit/>
          </a:bodyPr>
          <a:lstStyle/>
          <a:p>
            <a:r>
              <a:rPr lang="en-IN" b="0" i="0" dirty="0">
                <a:solidFill>
                  <a:srgbClr val="202124"/>
                </a:solidFill>
                <a:effectLst/>
                <a:latin typeface="Google Sans"/>
              </a:rPr>
              <a:t>       ∑</a:t>
            </a:r>
          </a:p>
          <a:p>
            <a:r>
              <a:rPr lang="en-IN" dirty="0">
                <a:solidFill>
                  <a:srgbClr val="202124"/>
                </a:solidFill>
                <a:latin typeface="Google Sans"/>
              </a:rPr>
              <a:t>Y</a:t>
            </a:r>
            <a:r>
              <a:rPr lang="en-IN" b="0" i="0" dirty="0">
                <a:solidFill>
                  <a:srgbClr val="202124"/>
                </a:solidFill>
                <a:effectLst/>
                <a:latin typeface="Google Sans"/>
              </a:rPr>
              <a:t>∈ </a:t>
            </a:r>
            <a:r>
              <a:rPr lang="en-IN" dirty="0">
                <a:solidFill>
                  <a:srgbClr val="202124"/>
                </a:solidFill>
                <a:latin typeface="Google Sans"/>
              </a:rPr>
              <a:t>{1,2,3}</a:t>
            </a:r>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8859" y="280233"/>
            <a:ext cx="10515600" cy="1366400"/>
          </a:xfrm>
          <a:prstGeom prst="rect">
            <a:avLst/>
          </a:prstGeom>
        </p:spPr>
        <p:txBody>
          <a:bodyPr vert="horz" wrap="square" lIns="0" tIns="12065" rIns="0" bIns="0" rtlCol="0" anchor="ctr">
            <a:spAutoFit/>
          </a:bodyPr>
          <a:lstStyle/>
          <a:p>
            <a:pPr marL="1454150" marR="5080" indent="-1442085">
              <a:lnSpc>
                <a:spcPct val="100000"/>
              </a:lnSpc>
              <a:spcBef>
                <a:spcPts val="95"/>
              </a:spcBef>
            </a:pPr>
            <a:r>
              <a:rPr spc="-5" dirty="0"/>
              <a:t>H(Y|C):</a:t>
            </a:r>
            <a:r>
              <a:rPr spc="10" dirty="0"/>
              <a:t> </a:t>
            </a:r>
            <a:r>
              <a:rPr spc="-10" dirty="0"/>
              <a:t>conditional</a:t>
            </a:r>
            <a:r>
              <a:rPr spc="-25" dirty="0"/>
              <a:t> entropy</a:t>
            </a:r>
            <a:r>
              <a:rPr spc="-20" dirty="0"/>
              <a:t> </a:t>
            </a:r>
            <a:r>
              <a:rPr spc="-5" dirty="0"/>
              <a:t>of</a:t>
            </a:r>
            <a:r>
              <a:rPr spc="5" dirty="0"/>
              <a:t> </a:t>
            </a:r>
            <a:r>
              <a:rPr spc="-5" dirty="0"/>
              <a:t>class </a:t>
            </a:r>
            <a:r>
              <a:rPr spc="-890" dirty="0"/>
              <a:t> </a:t>
            </a:r>
            <a:r>
              <a:rPr spc="-5" dirty="0"/>
              <a:t>labels</a:t>
            </a:r>
            <a:r>
              <a:rPr spc="-30" dirty="0"/>
              <a:t> for</a:t>
            </a:r>
            <a:r>
              <a:rPr dirty="0"/>
              <a:t> </a:t>
            </a:r>
            <a:r>
              <a:rPr spc="-15" dirty="0"/>
              <a:t>clustering</a:t>
            </a:r>
            <a:r>
              <a:rPr spc="5" dirty="0"/>
              <a:t> </a:t>
            </a:r>
            <a:r>
              <a:rPr spc="-5" dirty="0"/>
              <a:t>C</a:t>
            </a:r>
          </a:p>
        </p:txBody>
      </p:sp>
      <p:sp>
        <p:nvSpPr>
          <p:cNvPr id="3" name="object 3"/>
          <p:cNvSpPr txBox="1"/>
          <p:nvPr/>
        </p:nvSpPr>
        <p:spPr>
          <a:xfrm>
            <a:off x="2059941" y="1502329"/>
            <a:ext cx="5744845" cy="2379980"/>
          </a:xfrm>
          <a:prstGeom prst="rect">
            <a:avLst/>
          </a:prstGeom>
        </p:spPr>
        <p:txBody>
          <a:bodyPr vert="horz" wrap="square" lIns="0" tIns="118110" rIns="0" bIns="0" rtlCol="0">
            <a:spAutoFit/>
          </a:bodyPr>
          <a:lstStyle/>
          <a:p>
            <a:pPr marL="355600" indent="-342900">
              <a:spcBef>
                <a:spcPts val="930"/>
              </a:spcBef>
              <a:buFont typeface="Arial MT"/>
              <a:buChar char="•"/>
              <a:tabLst>
                <a:tab pos="354965" algn="l"/>
                <a:tab pos="355600" algn="l"/>
              </a:tabLst>
            </a:pPr>
            <a:r>
              <a:rPr sz="3200" spc="-75" dirty="0">
                <a:latin typeface="Calibri"/>
                <a:cs typeface="Calibri"/>
              </a:rPr>
              <a:t>Now,</a:t>
            </a:r>
            <a:r>
              <a:rPr sz="3200" spc="-30" dirty="0">
                <a:latin typeface="Calibri"/>
                <a:cs typeface="Calibri"/>
              </a:rPr>
              <a:t> </a:t>
            </a:r>
            <a:r>
              <a:rPr sz="3200" spc="-10" dirty="0">
                <a:latin typeface="Calibri"/>
                <a:cs typeface="Calibri"/>
              </a:rPr>
              <a:t>consider</a:t>
            </a:r>
            <a:r>
              <a:rPr sz="3200" spc="-15" dirty="0">
                <a:latin typeface="Calibri"/>
                <a:cs typeface="Calibri"/>
              </a:rPr>
              <a:t> </a:t>
            </a:r>
            <a:r>
              <a:rPr sz="3200" spc="-10" dirty="0">
                <a:latin typeface="Calibri"/>
                <a:cs typeface="Calibri"/>
              </a:rPr>
              <a:t>Cluster-2:</a:t>
            </a:r>
            <a:endParaRPr sz="3200" dirty="0">
              <a:latin typeface="Calibri"/>
              <a:cs typeface="Calibri"/>
            </a:endParaRPr>
          </a:p>
          <a:p>
            <a:pPr marL="756285" lvl="1" indent="-287020">
              <a:spcBef>
                <a:spcPts val="620"/>
              </a:spcBef>
              <a:buFont typeface="Arial MT"/>
              <a:buChar char="–"/>
              <a:tabLst>
                <a:tab pos="756920" algn="l"/>
              </a:tabLst>
            </a:pPr>
            <a:r>
              <a:rPr sz="2400" spc="-5" dirty="0">
                <a:latin typeface="Calibri"/>
                <a:cs typeface="Calibri"/>
              </a:rPr>
              <a:t>P(Y=1|C=2)=2/10</a:t>
            </a:r>
            <a:r>
              <a:rPr sz="2400" spc="-25" dirty="0">
                <a:latin typeface="Calibri"/>
                <a:cs typeface="Calibri"/>
              </a:rPr>
              <a:t> </a:t>
            </a:r>
            <a:r>
              <a:rPr spc="-10" dirty="0">
                <a:latin typeface="Calibri"/>
                <a:cs typeface="Calibri"/>
              </a:rPr>
              <a:t>(two</a:t>
            </a:r>
            <a:r>
              <a:rPr spc="15" dirty="0">
                <a:latin typeface="Calibri"/>
                <a:cs typeface="Calibri"/>
              </a:rPr>
              <a:t> </a:t>
            </a:r>
            <a:r>
              <a:rPr spc="-5" dirty="0">
                <a:latin typeface="Calibri"/>
                <a:cs typeface="Calibri"/>
              </a:rPr>
              <a:t>triangles</a:t>
            </a:r>
            <a:r>
              <a:rPr spc="20" dirty="0">
                <a:latin typeface="Calibri"/>
                <a:cs typeface="Calibri"/>
              </a:rPr>
              <a:t> </a:t>
            </a:r>
            <a:r>
              <a:rPr spc="-5" dirty="0">
                <a:latin typeface="Calibri"/>
                <a:cs typeface="Calibri"/>
              </a:rPr>
              <a:t>in</a:t>
            </a:r>
            <a:r>
              <a:rPr spc="15" dirty="0">
                <a:latin typeface="Calibri"/>
                <a:cs typeface="Calibri"/>
              </a:rPr>
              <a:t> </a:t>
            </a:r>
            <a:r>
              <a:rPr spc="-10" dirty="0">
                <a:latin typeface="Calibri"/>
                <a:cs typeface="Calibri"/>
              </a:rPr>
              <a:t>cluster-</a:t>
            </a:r>
            <a:r>
              <a:rPr lang="en-IN" spc="-10" dirty="0">
                <a:latin typeface="Calibri"/>
                <a:cs typeface="Calibri"/>
              </a:rPr>
              <a:t>2</a:t>
            </a:r>
            <a:r>
              <a:rPr spc="-10" dirty="0">
                <a:latin typeface="Calibri"/>
                <a:cs typeface="Calibri"/>
              </a:rPr>
              <a:t>)</a:t>
            </a:r>
            <a:endParaRPr dirty="0">
              <a:latin typeface="Calibri"/>
              <a:cs typeface="Calibri"/>
            </a:endParaRPr>
          </a:p>
          <a:p>
            <a:pPr marL="756285" lvl="1" indent="-287020">
              <a:spcBef>
                <a:spcPts val="575"/>
              </a:spcBef>
              <a:buFont typeface="Arial MT"/>
              <a:buChar char="–"/>
              <a:tabLst>
                <a:tab pos="756920" algn="l"/>
              </a:tabLst>
            </a:pPr>
            <a:r>
              <a:rPr sz="2400" spc="-5" dirty="0">
                <a:latin typeface="Calibri"/>
                <a:cs typeface="Calibri"/>
              </a:rPr>
              <a:t>P(Y=2|C=2)=7/10</a:t>
            </a:r>
            <a:r>
              <a:rPr sz="2400" spc="-25" dirty="0">
                <a:latin typeface="Calibri"/>
                <a:cs typeface="Calibri"/>
              </a:rPr>
              <a:t> </a:t>
            </a:r>
            <a:r>
              <a:rPr spc="-5" dirty="0">
                <a:latin typeface="Calibri"/>
                <a:cs typeface="Calibri"/>
              </a:rPr>
              <a:t>(seven</a:t>
            </a:r>
            <a:r>
              <a:rPr dirty="0">
                <a:latin typeface="Calibri"/>
                <a:cs typeface="Calibri"/>
              </a:rPr>
              <a:t> </a:t>
            </a:r>
            <a:r>
              <a:rPr spc="-10" dirty="0">
                <a:latin typeface="Calibri"/>
                <a:cs typeface="Calibri"/>
              </a:rPr>
              <a:t>rectangles</a:t>
            </a:r>
            <a:r>
              <a:rPr spc="15" dirty="0">
                <a:latin typeface="Calibri"/>
                <a:cs typeface="Calibri"/>
              </a:rPr>
              <a:t> </a:t>
            </a:r>
            <a:r>
              <a:rPr spc="-5" dirty="0">
                <a:latin typeface="Calibri"/>
                <a:cs typeface="Calibri"/>
              </a:rPr>
              <a:t>in</a:t>
            </a:r>
            <a:r>
              <a:rPr spc="10" dirty="0">
                <a:latin typeface="Calibri"/>
                <a:cs typeface="Calibri"/>
              </a:rPr>
              <a:t> </a:t>
            </a:r>
            <a:r>
              <a:rPr spc="-10" dirty="0">
                <a:latin typeface="Calibri"/>
                <a:cs typeface="Calibri"/>
              </a:rPr>
              <a:t>cluster-</a:t>
            </a:r>
            <a:r>
              <a:rPr lang="en-IN" spc="-10" dirty="0">
                <a:latin typeface="Calibri"/>
                <a:cs typeface="Calibri"/>
              </a:rPr>
              <a:t>2</a:t>
            </a:r>
            <a:r>
              <a:rPr spc="-10" dirty="0">
                <a:latin typeface="Calibri"/>
                <a:cs typeface="Calibri"/>
              </a:rPr>
              <a:t>)</a:t>
            </a:r>
            <a:endParaRPr dirty="0">
              <a:latin typeface="Calibri"/>
              <a:cs typeface="Calibri"/>
            </a:endParaRPr>
          </a:p>
          <a:p>
            <a:pPr marL="756285" lvl="1" indent="-287020">
              <a:spcBef>
                <a:spcPts val="575"/>
              </a:spcBef>
              <a:buFont typeface="Arial MT"/>
              <a:buChar char="–"/>
              <a:tabLst>
                <a:tab pos="756920" algn="l"/>
              </a:tabLst>
            </a:pPr>
            <a:r>
              <a:rPr sz="2400" spc="-5" dirty="0">
                <a:latin typeface="Calibri"/>
                <a:cs typeface="Calibri"/>
              </a:rPr>
              <a:t>P(Y=3|C=2)=1/10</a:t>
            </a:r>
            <a:r>
              <a:rPr sz="2400" spc="-30" dirty="0">
                <a:latin typeface="Calibri"/>
                <a:cs typeface="Calibri"/>
              </a:rPr>
              <a:t> </a:t>
            </a:r>
            <a:r>
              <a:rPr spc="-5" dirty="0">
                <a:latin typeface="Calibri"/>
                <a:cs typeface="Calibri"/>
              </a:rPr>
              <a:t>(one</a:t>
            </a:r>
            <a:r>
              <a:rPr spc="15" dirty="0">
                <a:latin typeface="Calibri"/>
                <a:cs typeface="Calibri"/>
              </a:rPr>
              <a:t> </a:t>
            </a:r>
            <a:r>
              <a:rPr spc="-15" dirty="0">
                <a:latin typeface="Calibri"/>
                <a:cs typeface="Calibri"/>
              </a:rPr>
              <a:t>star</a:t>
            </a:r>
            <a:r>
              <a:rPr spc="5" dirty="0">
                <a:latin typeface="Calibri"/>
                <a:cs typeface="Calibri"/>
              </a:rPr>
              <a:t> </a:t>
            </a:r>
            <a:r>
              <a:rPr spc="-5" dirty="0">
                <a:latin typeface="Calibri"/>
                <a:cs typeface="Calibri"/>
              </a:rPr>
              <a:t>in</a:t>
            </a:r>
            <a:r>
              <a:rPr spc="10" dirty="0">
                <a:latin typeface="Calibri"/>
                <a:cs typeface="Calibri"/>
              </a:rPr>
              <a:t> </a:t>
            </a:r>
            <a:r>
              <a:rPr spc="-10" dirty="0">
                <a:latin typeface="Calibri"/>
                <a:cs typeface="Calibri"/>
              </a:rPr>
              <a:t>cluster-</a:t>
            </a:r>
            <a:r>
              <a:rPr lang="en-IN" spc="-10" dirty="0">
                <a:latin typeface="Calibri"/>
                <a:cs typeface="Calibri"/>
              </a:rPr>
              <a:t>2</a:t>
            </a:r>
            <a:r>
              <a:rPr spc="-10" dirty="0">
                <a:latin typeface="Calibri"/>
                <a:cs typeface="Calibri"/>
              </a:rPr>
              <a:t>)</a:t>
            </a:r>
            <a:endParaRPr dirty="0">
              <a:latin typeface="Calibri"/>
              <a:cs typeface="Calibri"/>
            </a:endParaRPr>
          </a:p>
          <a:p>
            <a:pPr marL="756285" lvl="1" indent="-287020">
              <a:spcBef>
                <a:spcPts val="575"/>
              </a:spcBef>
              <a:buFont typeface="Arial MT"/>
              <a:buChar char="–"/>
              <a:tabLst>
                <a:tab pos="756920" algn="l"/>
              </a:tabLst>
            </a:pPr>
            <a:r>
              <a:rPr sz="2400" spc="-10" dirty="0">
                <a:latin typeface="Calibri"/>
                <a:cs typeface="Calibri"/>
              </a:rPr>
              <a:t>Calculate</a:t>
            </a:r>
            <a:r>
              <a:rPr sz="2400" spc="-25" dirty="0">
                <a:latin typeface="Calibri"/>
                <a:cs typeface="Calibri"/>
              </a:rPr>
              <a:t> </a:t>
            </a:r>
            <a:r>
              <a:rPr sz="2400" spc="-10" dirty="0">
                <a:latin typeface="Calibri"/>
                <a:cs typeface="Calibri"/>
              </a:rPr>
              <a:t>conditional </a:t>
            </a:r>
            <a:r>
              <a:rPr sz="2400" spc="-15" dirty="0">
                <a:latin typeface="Calibri"/>
                <a:cs typeface="Calibri"/>
              </a:rPr>
              <a:t>entropy</a:t>
            </a:r>
            <a:r>
              <a:rPr sz="2400" spc="5" dirty="0">
                <a:latin typeface="Calibri"/>
                <a:cs typeface="Calibri"/>
              </a:rPr>
              <a:t> </a:t>
            </a:r>
            <a:r>
              <a:rPr sz="2400" spc="-5" dirty="0">
                <a:latin typeface="Calibri"/>
                <a:cs typeface="Calibri"/>
              </a:rPr>
              <a:t>as:</a:t>
            </a:r>
            <a:endParaRPr sz="2400" dirty="0">
              <a:latin typeface="Calibri"/>
              <a:cs typeface="Calibri"/>
            </a:endParaRPr>
          </a:p>
        </p:txBody>
      </p:sp>
      <p:sp>
        <p:nvSpPr>
          <p:cNvPr id="4" name="object 4"/>
          <p:cNvSpPr/>
          <p:nvPr/>
        </p:nvSpPr>
        <p:spPr>
          <a:xfrm>
            <a:off x="2723667" y="4604258"/>
            <a:ext cx="937260" cy="212090"/>
          </a:xfrm>
          <a:custGeom>
            <a:avLst/>
            <a:gdLst/>
            <a:ahLst/>
            <a:cxnLst/>
            <a:rect l="l" t="t" r="r" b="b"/>
            <a:pathLst>
              <a:path w="937260" h="212089">
                <a:moveTo>
                  <a:pt x="262420" y="1562"/>
                </a:moveTo>
                <a:lnTo>
                  <a:pt x="245224" y="1562"/>
                </a:lnTo>
                <a:lnTo>
                  <a:pt x="245224" y="209283"/>
                </a:lnTo>
                <a:lnTo>
                  <a:pt x="262420" y="209283"/>
                </a:lnTo>
                <a:lnTo>
                  <a:pt x="262420" y="1562"/>
                </a:lnTo>
                <a:close/>
              </a:path>
              <a:path w="937260" h="212089">
                <a:moveTo>
                  <a:pt x="869556" y="0"/>
                </a:moveTo>
                <a:lnTo>
                  <a:pt x="866546" y="8597"/>
                </a:lnTo>
                <a:lnTo>
                  <a:pt x="878804" y="13915"/>
                </a:lnTo>
                <a:lnTo>
                  <a:pt x="889347" y="21277"/>
                </a:lnTo>
                <a:lnTo>
                  <a:pt x="910748" y="55406"/>
                </a:lnTo>
                <a:lnTo>
                  <a:pt x="917778" y="104813"/>
                </a:lnTo>
                <a:lnTo>
                  <a:pt x="916994" y="123489"/>
                </a:lnTo>
                <a:lnTo>
                  <a:pt x="905217" y="169214"/>
                </a:lnTo>
                <a:lnTo>
                  <a:pt x="878944" y="197805"/>
                </a:lnTo>
                <a:lnTo>
                  <a:pt x="866876" y="203149"/>
                </a:lnTo>
                <a:lnTo>
                  <a:pt x="869556" y="211747"/>
                </a:lnTo>
                <a:lnTo>
                  <a:pt x="910020" y="187703"/>
                </a:lnTo>
                <a:lnTo>
                  <a:pt x="932741" y="143335"/>
                </a:lnTo>
                <a:lnTo>
                  <a:pt x="937094" y="105930"/>
                </a:lnTo>
                <a:lnTo>
                  <a:pt x="936002" y="86513"/>
                </a:lnTo>
                <a:lnTo>
                  <a:pt x="919619" y="37109"/>
                </a:lnTo>
                <a:lnTo>
                  <a:pt x="884908" y="5541"/>
                </a:lnTo>
                <a:lnTo>
                  <a:pt x="869556" y="0"/>
                </a:lnTo>
                <a:close/>
              </a:path>
              <a:path w="937260" h="212089">
                <a:moveTo>
                  <a:pt x="67525" y="0"/>
                </a:moveTo>
                <a:lnTo>
                  <a:pt x="27152" y="24095"/>
                </a:lnTo>
                <a:lnTo>
                  <a:pt x="4370" y="68572"/>
                </a:lnTo>
                <a:lnTo>
                  <a:pt x="0" y="105930"/>
                </a:lnTo>
                <a:lnTo>
                  <a:pt x="1088" y="125383"/>
                </a:lnTo>
                <a:lnTo>
                  <a:pt x="17411" y="174739"/>
                </a:lnTo>
                <a:lnTo>
                  <a:pt x="52133" y="206205"/>
                </a:lnTo>
                <a:lnTo>
                  <a:pt x="67525" y="211747"/>
                </a:lnTo>
                <a:lnTo>
                  <a:pt x="70205" y="203149"/>
                </a:lnTo>
                <a:lnTo>
                  <a:pt x="58142" y="197805"/>
                </a:lnTo>
                <a:lnTo>
                  <a:pt x="47729" y="190368"/>
                </a:lnTo>
                <a:lnTo>
                  <a:pt x="26372" y="155689"/>
                </a:lnTo>
                <a:lnTo>
                  <a:pt x="19316" y="104813"/>
                </a:lnTo>
                <a:lnTo>
                  <a:pt x="20100" y="86744"/>
                </a:lnTo>
                <a:lnTo>
                  <a:pt x="31864" y="42138"/>
                </a:lnTo>
                <a:lnTo>
                  <a:pt x="58335" y="13915"/>
                </a:lnTo>
                <a:lnTo>
                  <a:pt x="70548" y="8597"/>
                </a:lnTo>
                <a:lnTo>
                  <a:pt x="67525" y="0"/>
                </a:lnTo>
                <a:close/>
              </a:path>
            </a:pathLst>
          </a:custGeom>
          <a:solidFill>
            <a:srgbClr val="000000"/>
          </a:solidFill>
        </p:spPr>
        <p:txBody>
          <a:bodyPr wrap="square" lIns="0" tIns="0" rIns="0" bIns="0" rtlCol="0"/>
          <a:lstStyle/>
          <a:p>
            <a:endParaRPr/>
          </a:p>
        </p:txBody>
      </p:sp>
      <p:sp>
        <p:nvSpPr>
          <p:cNvPr id="5" name="object 5"/>
          <p:cNvSpPr txBox="1"/>
          <p:nvPr/>
        </p:nvSpPr>
        <p:spPr>
          <a:xfrm>
            <a:off x="2517139" y="4533392"/>
            <a:ext cx="1082040" cy="299720"/>
          </a:xfrm>
          <a:prstGeom prst="rect">
            <a:avLst/>
          </a:prstGeom>
        </p:spPr>
        <p:txBody>
          <a:bodyPr vert="horz" wrap="square" lIns="0" tIns="12700" rIns="0" bIns="0" rtlCol="0">
            <a:spAutoFit/>
          </a:bodyPr>
          <a:lstStyle/>
          <a:p>
            <a:pPr marL="12700">
              <a:spcBef>
                <a:spcPts val="100"/>
              </a:spcBef>
            </a:pPr>
            <a:r>
              <a:rPr dirty="0">
                <a:latin typeface="Cambria Math"/>
                <a:cs typeface="Cambria Math"/>
              </a:rPr>
              <a:t>𝐻</a:t>
            </a:r>
            <a:r>
              <a:rPr spc="370" dirty="0">
                <a:latin typeface="Cambria Math"/>
                <a:cs typeface="Cambria Math"/>
              </a:rPr>
              <a:t> </a:t>
            </a:r>
            <a:r>
              <a:rPr dirty="0">
                <a:latin typeface="Cambria Math"/>
                <a:cs typeface="Cambria Math"/>
              </a:rPr>
              <a:t>𝑌</a:t>
            </a:r>
            <a:r>
              <a:rPr spc="195" dirty="0">
                <a:latin typeface="Cambria Math"/>
                <a:cs typeface="Cambria Math"/>
              </a:rPr>
              <a:t> </a:t>
            </a:r>
            <a:r>
              <a:rPr dirty="0">
                <a:latin typeface="Cambria Math"/>
                <a:cs typeface="Cambria Math"/>
              </a:rPr>
              <a:t>𝐶</a:t>
            </a:r>
            <a:r>
              <a:rPr spc="165" dirty="0">
                <a:latin typeface="Cambria Math"/>
                <a:cs typeface="Cambria Math"/>
              </a:rPr>
              <a:t> </a:t>
            </a:r>
            <a:r>
              <a:rPr dirty="0">
                <a:latin typeface="Cambria Math"/>
                <a:cs typeface="Cambria Math"/>
              </a:rPr>
              <a:t>=</a:t>
            </a:r>
            <a:r>
              <a:rPr spc="85" dirty="0">
                <a:latin typeface="Cambria Math"/>
                <a:cs typeface="Cambria Math"/>
              </a:rPr>
              <a:t> </a:t>
            </a:r>
            <a:r>
              <a:rPr dirty="0">
                <a:latin typeface="Cambria Math"/>
                <a:cs typeface="Cambria Math"/>
              </a:rPr>
              <a:t>2</a:t>
            </a:r>
            <a:endParaRPr>
              <a:latin typeface="Cambria Math"/>
              <a:cs typeface="Cambria Math"/>
            </a:endParaRPr>
          </a:p>
        </p:txBody>
      </p:sp>
      <p:sp>
        <p:nvSpPr>
          <p:cNvPr id="6" name="object 6"/>
          <p:cNvSpPr txBox="1"/>
          <p:nvPr/>
        </p:nvSpPr>
        <p:spPr>
          <a:xfrm>
            <a:off x="3731996" y="4533392"/>
            <a:ext cx="1341120" cy="299720"/>
          </a:xfrm>
          <a:prstGeom prst="rect">
            <a:avLst/>
          </a:prstGeom>
        </p:spPr>
        <p:txBody>
          <a:bodyPr vert="horz" wrap="square" lIns="0" tIns="12700" rIns="0" bIns="0" rtlCol="0">
            <a:spAutoFit/>
          </a:bodyPr>
          <a:lstStyle/>
          <a:p>
            <a:pPr marL="12700">
              <a:spcBef>
                <a:spcPts val="100"/>
              </a:spcBef>
            </a:pPr>
            <a:r>
              <a:rPr dirty="0">
                <a:latin typeface="Cambria Math"/>
                <a:cs typeface="Cambria Math"/>
              </a:rPr>
              <a:t>=</a:t>
            </a:r>
            <a:r>
              <a:rPr spc="75" dirty="0">
                <a:latin typeface="Cambria Math"/>
                <a:cs typeface="Cambria Math"/>
              </a:rPr>
              <a:t> </a:t>
            </a:r>
            <a:r>
              <a:rPr spc="10" dirty="0">
                <a:latin typeface="Cambria Math"/>
                <a:cs typeface="Cambria Math"/>
              </a:rPr>
              <a:t>−𝑃(𝐶</a:t>
            </a:r>
            <a:r>
              <a:rPr spc="145" dirty="0">
                <a:latin typeface="Cambria Math"/>
                <a:cs typeface="Cambria Math"/>
              </a:rPr>
              <a:t> </a:t>
            </a:r>
            <a:r>
              <a:rPr dirty="0">
                <a:latin typeface="Cambria Math"/>
                <a:cs typeface="Cambria Math"/>
              </a:rPr>
              <a:t>=</a:t>
            </a:r>
            <a:r>
              <a:rPr spc="90" dirty="0">
                <a:latin typeface="Cambria Math"/>
                <a:cs typeface="Cambria Math"/>
              </a:rPr>
              <a:t> </a:t>
            </a:r>
            <a:r>
              <a:rPr spc="-5" dirty="0">
                <a:latin typeface="Cambria Math"/>
                <a:cs typeface="Cambria Math"/>
              </a:rPr>
              <a:t>2)</a:t>
            </a:r>
            <a:endParaRPr>
              <a:latin typeface="Cambria Math"/>
              <a:cs typeface="Cambria Math"/>
            </a:endParaRPr>
          </a:p>
        </p:txBody>
      </p:sp>
      <p:sp>
        <p:nvSpPr>
          <p:cNvPr id="8" name="object 8"/>
          <p:cNvSpPr/>
          <p:nvPr/>
        </p:nvSpPr>
        <p:spPr>
          <a:xfrm>
            <a:off x="6007888" y="4604258"/>
            <a:ext cx="1368425" cy="212090"/>
          </a:xfrm>
          <a:custGeom>
            <a:avLst/>
            <a:gdLst/>
            <a:ahLst/>
            <a:cxnLst/>
            <a:rect l="l" t="t" r="r" b="b"/>
            <a:pathLst>
              <a:path w="1368425" h="212089">
                <a:moveTo>
                  <a:pt x="693712" y="1562"/>
                </a:moveTo>
                <a:lnTo>
                  <a:pt x="676516" y="1562"/>
                </a:lnTo>
                <a:lnTo>
                  <a:pt x="676516" y="209283"/>
                </a:lnTo>
                <a:lnTo>
                  <a:pt x="693712" y="209283"/>
                </a:lnTo>
                <a:lnTo>
                  <a:pt x="693712" y="1562"/>
                </a:lnTo>
                <a:close/>
              </a:path>
              <a:path w="1368425" h="212089">
                <a:moveTo>
                  <a:pt x="1300848" y="0"/>
                </a:moveTo>
                <a:lnTo>
                  <a:pt x="1297838" y="8597"/>
                </a:lnTo>
                <a:lnTo>
                  <a:pt x="1310096" y="13915"/>
                </a:lnTo>
                <a:lnTo>
                  <a:pt x="1320639" y="21277"/>
                </a:lnTo>
                <a:lnTo>
                  <a:pt x="1342040" y="55406"/>
                </a:lnTo>
                <a:lnTo>
                  <a:pt x="1349070" y="104813"/>
                </a:lnTo>
                <a:lnTo>
                  <a:pt x="1348286" y="123489"/>
                </a:lnTo>
                <a:lnTo>
                  <a:pt x="1336509" y="169214"/>
                </a:lnTo>
                <a:lnTo>
                  <a:pt x="1310236" y="197805"/>
                </a:lnTo>
                <a:lnTo>
                  <a:pt x="1298168" y="203149"/>
                </a:lnTo>
                <a:lnTo>
                  <a:pt x="1300848" y="211747"/>
                </a:lnTo>
                <a:lnTo>
                  <a:pt x="1341312" y="187703"/>
                </a:lnTo>
                <a:lnTo>
                  <a:pt x="1364033" y="143335"/>
                </a:lnTo>
                <a:lnTo>
                  <a:pt x="1368386" y="105930"/>
                </a:lnTo>
                <a:lnTo>
                  <a:pt x="1367294" y="86513"/>
                </a:lnTo>
                <a:lnTo>
                  <a:pt x="1350911" y="37109"/>
                </a:lnTo>
                <a:lnTo>
                  <a:pt x="1316200" y="5541"/>
                </a:lnTo>
                <a:lnTo>
                  <a:pt x="1300848" y="0"/>
                </a:lnTo>
                <a:close/>
              </a:path>
              <a:path w="1368425" h="212089">
                <a:moveTo>
                  <a:pt x="67525" y="0"/>
                </a:moveTo>
                <a:lnTo>
                  <a:pt x="27152" y="24095"/>
                </a:lnTo>
                <a:lnTo>
                  <a:pt x="4370" y="68572"/>
                </a:lnTo>
                <a:lnTo>
                  <a:pt x="0" y="105930"/>
                </a:lnTo>
                <a:lnTo>
                  <a:pt x="1088" y="125383"/>
                </a:lnTo>
                <a:lnTo>
                  <a:pt x="17411" y="174739"/>
                </a:lnTo>
                <a:lnTo>
                  <a:pt x="52133" y="206205"/>
                </a:lnTo>
                <a:lnTo>
                  <a:pt x="67525" y="211747"/>
                </a:lnTo>
                <a:lnTo>
                  <a:pt x="70205" y="203149"/>
                </a:lnTo>
                <a:lnTo>
                  <a:pt x="58142" y="197805"/>
                </a:lnTo>
                <a:lnTo>
                  <a:pt x="47729" y="190368"/>
                </a:lnTo>
                <a:lnTo>
                  <a:pt x="26372" y="155689"/>
                </a:lnTo>
                <a:lnTo>
                  <a:pt x="19316" y="104813"/>
                </a:lnTo>
                <a:lnTo>
                  <a:pt x="20100" y="86744"/>
                </a:lnTo>
                <a:lnTo>
                  <a:pt x="31864" y="42138"/>
                </a:lnTo>
                <a:lnTo>
                  <a:pt x="58335" y="13915"/>
                </a:lnTo>
                <a:lnTo>
                  <a:pt x="70548" y="8597"/>
                </a:lnTo>
                <a:lnTo>
                  <a:pt x="67525" y="0"/>
                </a:lnTo>
                <a:close/>
              </a:path>
            </a:pathLst>
          </a:custGeom>
          <a:solidFill>
            <a:srgbClr val="000000"/>
          </a:solidFill>
        </p:spPr>
        <p:txBody>
          <a:bodyPr wrap="square" lIns="0" tIns="0" rIns="0" bIns="0" rtlCol="0"/>
          <a:lstStyle/>
          <a:p>
            <a:endParaRPr/>
          </a:p>
        </p:txBody>
      </p:sp>
      <p:sp>
        <p:nvSpPr>
          <p:cNvPr id="9" name="object 9"/>
          <p:cNvSpPr/>
          <p:nvPr/>
        </p:nvSpPr>
        <p:spPr>
          <a:xfrm>
            <a:off x="7954036" y="4604258"/>
            <a:ext cx="1368425" cy="212090"/>
          </a:xfrm>
          <a:custGeom>
            <a:avLst/>
            <a:gdLst/>
            <a:ahLst/>
            <a:cxnLst/>
            <a:rect l="l" t="t" r="r" b="b"/>
            <a:pathLst>
              <a:path w="1368425" h="212089">
                <a:moveTo>
                  <a:pt x="693712" y="1562"/>
                </a:moveTo>
                <a:lnTo>
                  <a:pt x="676516" y="1562"/>
                </a:lnTo>
                <a:lnTo>
                  <a:pt x="676516" y="209283"/>
                </a:lnTo>
                <a:lnTo>
                  <a:pt x="693712" y="209283"/>
                </a:lnTo>
                <a:lnTo>
                  <a:pt x="693712" y="1562"/>
                </a:lnTo>
                <a:close/>
              </a:path>
              <a:path w="1368425" h="212089">
                <a:moveTo>
                  <a:pt x="1300848" y="0"/>
                </a:moveTo>
                <a:lnTo>
                  <a:pt x="1297838" y="8597"/>
                </a:lnTo>
                <a:lnTo>
                  <a:pt x="1310096" y="13915"/>
                </a:lnTo>
                <a:lnTo>
                  <a:pt x="1320639" y="21277"/>
                </a:lnTo>
                <a:lnTo>
                  <a:pt x="1342040" y="55406"/>
                </a:lnTo>
                <a:lnTo>
                  <a:pt x="1349070" y="104813"/>
                </a:lnTo>
                <a:lnTo>
                  <a:pt x="1348286" y="123489"/>
                </a:lnTo>
                <a:lnTo>
                  <a:pt x="1336509" y="169214"/>
                </a:lnTo>
                <a:lnTo>
                  <a:pt x="1310236" y="197805"/>
                </a:lnTo>
                <a:lnTo>
                  <a:pt x="1298168" y="203149"/>
                </a:lnTo>
                <a:lnTo>
                  <a:pt x="1300848" y="211747"/>
                </a:lnTo>
                <a:lnTo>
                  <a:pt x="1341306" y="187703"/>
                </a:lnTo>
                <a:lnTo>
                  <a:pt x="1364033" y="143335"/>
                </a:lnTo>
                <a:lnTo>
                  <a:pt x="1368386" y="105930"/>
                </a:lnTo>
                <a:lnTo>
                  <a:pt x="1367294" y="86513"/>
                </a:lnTo>
                <a:lnTo>
                  <a:pt x="1350911" y="37109"/>
                </a:lnTo>
                <a:lnTo>
                  <a:pt x="1316200" y="5541"/>
                </a:lnTo>
                <a:lnTo>
                  <a:pt x="1300848" y="0"/>
                </a:lnTo>
                <a:close/>
              </a:path>
              <a:path w="1368425" h="212089">
                <a:moveTo>
                  <a:pt x="67525" y="0"/>
                </a:moveTo>
                <a:lnTo>
                  <a:pt x="27147" y="24095"/>
                </a:lnTo>
                <a:lnTo>
                  <a:pt x="4370" y="68572"/>
                </a:lnTo>
                <a:lnTo>
                  <a:pt x="0" y="105930"/>
                </a:lnTo>
                <a:lnTo>
                  <a:pt x="1088" y="125383"/>
                </a:lnTo>
                <a:lnTo>
                  <a:pt x="17411" y="174739"/>
                </a:lnTo>
                <a:lnTo>
                  <a:pt x="52133" y="206205"/>
                </a:lnTo>
                <a:lnTo>
                  <a:pt x="67525" y="211747"/>
                </a:lnTo>
                <a:lnTo>
                  <a:pt x="70205" y="203149"/>
                </a:lnTo>
                <a:lnTo>
                  <a:pt x="58142" y="197805"/>
                </a:lnTo>
                <a:lnTo>
                  <a:pt x="47729" y="190368"/>
                </a:lnTo>
                <a:lnTo>
                  <a:pt x="26372" y="155689"/>
                </a:lnTo>
                <a:lnTo>
                  <a:pt x="19316" y="104813"/>
                </a:lnTo>
                <a:lnTo>
                  <a:pt x="20100" y="86744"/>
                </a:lnTo>
                <a:lnTo>
                  <a:pt x="31864" y="42138"/>
                </a:lnTo>
                <a:lnTo>
                  <a:pt x="58335" y="13915"/>
                </a:lnTo>
                <a:lnTo>
                  <a:pt x="70548" y="8597"/>
                </a:lnTo>
                <a:lnTo>
                  <a:pt x="67525" y="0"/>
                </a:lnTo>
                <a:close/>
              </a:path>
            </a:pathLst>
          </a:custGeom>
          <a:solidFill>
            <a:srgbClr val="000000"/>
          </a:solidFill>
        </p:spPr>
        <p:txBody>
          <a:bodyPr wrap="square" lIns="0" tIns="0" rIns="0" bIns="0" rtlCol="0"/>
          <a:lstStyle/>
          <a:p>
            <a:endParaRPr/>
          </a:p>
        </p:txBody>
      </p:sp>
      <p:sp>
        <p:nvSpPr>
          <p:cNvPr id="10" name="object 10"/>
          <p:cNvSpPr txBox="1"/>
          <p:nvPr/>
        </p:nvSpPr>
        <p:spPr>
          <a:xfrm>
            <a:off x="5827116" y="4533392"/>
            <a:ext cx="3676015" cy="299720"/>
          </a:xfrm>
          <a:prstGeom prst="rect">
            <a:avLst/>
          </a:prstGeom>
        </p:spPr>
        <p:txBody>
          <a:bodyPr vert="horz" wrap="square" lIns="0" tIns="12700" rIns="0" bIns="0" rtlCol="0">
            <a:spAutoFit/>
          </a:bodyPr>
          <a:lstStyle/>
          <a:p>
            <a:pPr marL="12700">
              <a:spcBef>
                <a:spcPts val="100"/>
              </a:spcBef>
              <a:tabLst>
                <a:tab pos="3568065" algn="l"/>
              </a:tabLst>
            </a:pPr>
            <a:r>
              <a:rPr dirty="0">
                <a:latin typeface="Cambria Math"/>
                <a:cs typeface="Cambria Math"/>
              </a:rPr>
              <a:t>𝑃  𝑌</a:t>
            </a:r>
            <a:r>
              <a:rPr spc="150" dirty="0">
                <a:latin typeface="Cambria Math"/>
                <a:cs typeface="Cambria Math"/>
              </a:rPr>
              <a:t> </a:t>
            </a:r>
            <a:r>
              <a:rPr dirty="0">
                <a:latin typeface="Cambria Math"/>
                <a:cs typeface="Cambria Math"/>
              </a:rPr>
              <a:t>=</a:t>
            </a:r>
            <a:r>
              <a:rPr spc="105" dirty="0">
                <a:latin typeface="Cambria Math"/>
                <a:cs typeface="Cambria Math"/>
              </a:rPr>
              <a:t> </a:t>
            </a:r>
            <a:r>
              <a:rPr dirty="0">
                <a:latin typeface="Cambria Math"/>
                <a:cs typeface="Cambria Math"/>
              </a:rPr>
              <a:t>𝑦 </a:t>
            </a:r>
            <a:r>
              <a:rPr spc="-180" dirty="0">
                <a:latin typeface="Cambria Math"/>
                <a:cs typeface="Cambria Math"/>
              </a:rPr>
              <a:t> </a:t>
            </a:r>
            <a:r>
              <a:rPr dirty="0">
                <a:latin typeface="Cambria Math"/>
                <a:cs typeface="Cambria Math"/>
              </a:rPr>
              <a:t>𝐶</a:t>
            </a:r>
            <a:r>
              <a:rPr spc="170" dirty="0">
                <a:latin typeface="Cambria Math"/>
                <a:cs typeface="Cambria Math"/>
              </a:rPr>
              <a:t> </a:t>
            </a:r>
            <a:r>
              <a:rPr dirty="0">
                <a:latin typeface="Cambria Math"/>
                <a:cs typeface="Cambria Math"/>
              </a:rPr>
              <a:t>=</a:t>
            </a:r>
            <a:r>
              <a:rPr spc="114" dirty="0">
                <a:latin typeface="Cambria Math"/>
                <a:cs typeface="Cambria Math"/>
              </a:rPr>
              <a:t> </a:t>
            </a:r>
            <a:r>
              <a:rPr dirty="0">
                <a:latin typeface="Cambria Math"/>
                <a:cs typeface="Cambria Math"/>
              </a:rPr>
              <a:t>2 </a:t>
            </a:r>
            <a:r>
              <a:rPr spc="-50" dirty="0">
                <a:latin typeface="Cambria Math"/>
                <a:cs typeface="Cambria Math"/>
              </a:rPr>
              <a:t> </a:t>
            </a:r>
            <a:r>
              <a:rPr dirty="0">
                <a:latin typeface="Cambria Math"/>
                <a:cs typeface="Cambria Math"/>
              </a:rPr>
              <a:t>log</a:t>
            </a:r>
            <a:r>
              <a:rPr spc="-5" dirty="0">
                <a:latin typeface="Cambria Math"/>
                <a:cs typeface="Cambria Math"/>
              </a:rPr>
              <a:t>(</a:t>
            </a:r>
            <a:r>
              <a:rPr dirty="0">
                <a:latin typeface="Cambria Math"/>
                <a:cs typeface="Cambria Math"/>
              </a:rPr>
              <a:t>𝑃 </a:t>
            </a:r>
            <a:r>
              <a:rPr spc="-15" dirty="0">
                <a:latin typeface="Cambria Math"/>
                <a:cs typeface="Cambria Math"/>
              </a:rPr>
              <a:t> </a:t>
            </a:r>
            <a:r>
              <a:rPr dirty="0">
                <a:latin typeface="Cambria Math"/>
                <a:cs typeface="Cambria Math"/>
              </a:rPr>
              <a:t>𝑌</a:t>
            </a:r>
            <a:r>
              <a:rPr spc="150" dirty="0">
                <a:latin typeface="Cambria Math"/>
                <a:cs typeface="Cambria Math"/>
              </a:rPr>
              <a:t> </a:t>
            </a:r>
            <a:r>
              <a:rPr dirty="0">
                <a:latin typeface="Cambria Math"/>
                <a:cs typeface="Cambria Math"/>
              </a:rPr>
              <a:t>=</a:t>
            </a:r>
            <a:r>
              <a:rPr spc="105" dirty="0">
                <a:latin typeface="Cambria Math"/>
                <a:cs typeface="Cambria Math"/>
              </a:rPr>
              <a:t> </a:t>
            </a:r>
            <a:r>
              <a:rPr dirty="0">
                <a:latin typeface="Cambria Math"/>
                <a:cs typeface="Cambria Math"/>
              </a:rPr>
              <a:t>𝑦 </a:t>
            </a:r>
            <a:r>
              <a:rPr spc="-180" dirty="0">
                <a:latin typeface="Cambria Math"/>
                <a:cs typeface="Cambria Math"/>
              </a:rPr>
              <a:t> </a:t>
            </a:r>
            <a:r>
              <a:rPr dirty="0">
                <a:latin typeface="Cambria Math"/>
                <a:cs typeface="Cambria Math"/>
              </a:rPr>
              <a:t>𝐶</a:t>
            </a:r>
            <a:r>
              <a:rPr spc="170" dirty="0">
                <a:latin typeface="Cambria Math"/>
                <a:cs typeface="Cambria Math"/>
              </a:rPr>
              <a:t> </a:t>
            </a:r>
            <a:r>
              <a:rPr dirty="0">
                <a:latin typeface="Cambria Math"/>
                <a:cs typeface="Cambria Math"/>
              </a:rPr>
              <a:t>=</a:t>
            </a:r>
            <a:r>
              <a:rPr spc="114" dirty="0">
                <a:latin typeface="Cambria Math"/>
                <a:cs typeface="Cambria Math"/>
              </a:rPr>
              <a:t> </a:t>
            </a:r>
            <a:r>
              <a:rPr dirty="0">
                <a:latin typeface="Cambria Math"/>
                <a:cs typeface="Cambria Math"/>
              </a:rPr>
              <a:t>2	)</a:t>
            </a:r>
            <a:endParaRPr>
              <a:latin typeface="Cambria Math"/>
              <a:cs typeface="Cambria Math"/>
            </a:endParaRPr>
          </a:p>
        </p:txBody>
      </p:sp>
      <p:sp>
        <p:nvSpPr>
          <p:cNvPr id="11" name="object 11"/>
          <p:cNvSpPr/>
          <p:nvPr/>
        </p:nvSpPr>
        <p:spPr>
          <a:xfrm>
            <a:off x="2889504" y="5433060"/>
            <a:ext cx="108585" cy="17145"/>
          </a:xfrm>
          <a:custGeom>
            <a:avLst/>
            <a:gdLst/>
            <a:ahLst/>
            <a:cxnLst/>
            <a:rect l="l" t="t" r="r" b="b"/>
            <a:pathLst>
              <a:path w="108584" h="17145">
                <a:moveTo>
                  <a:pt x="108203" y="0"/>
                </a:moveTo>
                <a:lnTo>
                  <a:pt x="0" y="0"/>
                </a:lnTo>
                <a:lnTo>
                  <a:pt x="0" y="16763"/>
                </a:lnTo>
                <a:lnTo>
                  <a:pt x="108203" y="16763"/>
                </a:lnTo>
                <a:lnTo>
                  <a:pt x="108203" y="0"/>
                </a:lnTo>
                <a:close/>
              </a:path>
            </a:pathLst>
          </a:custGeom>
          <a:solidFill>
            <a:srgbClr val="000000"/>
          </a:solidFill>
        </p:spPr>
        <p:txBody>
          <a:bodyPr wrap="square" lIns="0" tIns="0" rIns="0" bIns="0" rtlCol="0"/>
          <a:lstStyle/>
          <a:p>
            <a:endParaRPr/>
          </a:p>
        </p:txBody>
      </p:sp>
      <p:sp>
        <p:nvSpPr>
          <p:cNvPr id="12" name="object 12"/>
          <p:cNvSpPr txBox="1"/>
          <p:nvPr/>
        </p:nvSpPr>
        <p:spPr>
          <a:xfrm>
            <a:off x="2876804" y="5165852"/>
            <a:ext cx="677545" cy="237244"/>
          </a:xfrm>
          <a:prstGeom prst="rect">
            <a:avLst/>
          </a:prstGeom>
        </p:spPr>
        <p:txBody>
          <a:bodyPr vert="horz" wrap="square" lIns="0" tIns="13970" rIns="0" bIns="0" rtlCol="0">
            <a:spAutoFit/>
          </a:bodyPr>
          <a:lstStyle/>
          <a:p>
            <a:pPr marL="12700">
              <a:spcBef>
                <a:spcPts val="110"/>
              </a:spcBef>
              <a:tabLst>
                <a:tab pos="556260" algn="l"/>
              </a:tabLst>
            </a:pPr>
            <a:r>
              <a:rPr sz="1450" spc="40" dirty="0">
                <a:latin typeface="Cambria Math"/>
                <a:cs typeface="Cambria Math"/>
              </a:rPr>
              <a:t>1	2</a:t>
            </a:r>
            <a:endParaRPr sz="1450">
              <a:latin typeface="Cambria Math"/>
              <a:cs typeface="Cambria Math"/>
            </a:endParaRPr>
          </a:p>
        </p:txBody>
      </p:sp>
      <p:sp>
        <p:nvSpPr>
          <p:cNvPr id="13" name="object 13"/>
          <p:cNvSpPr txBox="1"/>
          <p:nvPr/>
        </p:nvSpPr>
        <p:spPr>
          <a:xfrm>
            <a:off x="3367511" y="5443256"/>
            <a:ext cx="241935" cy="237886"/>
          </a:xfrm>
          <a:prstGeom prst="rect">
            <a:avLst/>
          </a:prstGeom>
        </p:spPr>
        <p:txBody>
          <a:bodyPr vert="horz" wrap="square" lIns="0" tIns="14605" rIns="0" bIns="0" rtlCol="0">
            <a:spAutoFit/>
          </a:bodyPr>
          <a:lstStyle/>
          <a:p>
            <a:pPr marL="12700">
              <a:spcBef>
                <a:spcPts val="115"/>
              </a:spcBef>
            </a:pPr>
            <a:r>
              <a:rPr sz="1450" spc="45" dirty="0">
                <a:latin typeface="Cambria Math"/>
                <a:cs typeface="Cambria Math"/>
              </a:rPr>
              <a:t>10</a:t>
            </a:r>
            <a:endParaRPr sz="1450">
              <a:latin typeface="Cambria Math"/>
              <a:cs typeface="Cambria Math"/>
            </a:endParaRPr>
          </a:p>
        </p:txBody>
      </p:sp>
      <p:sp>
        <p:nvSpPr>
          <p:cNvPr id="14" name="object 14"/>
          <p:cNvSpPr/>
          <p:nvPr/>
        </p:nvSpPr>
        <p:spPr>
          <a:xfrm>
            <a:off x="3380233" y="5433060"/>
            <a:ext cx="216535" cy="17145"/>
          </a:xfrm>
          <a:custGeom>
            <a:avLst/>
            <a:gdLst/>
            <a:ahLst/>
            <a:cxnLst/>
            <a:rect l="l" t="t" r="r" b="b"/>
            <a:pathLst>
              <a:path w="216535" h="17145">
                <a:moveTo>
                  <a:pt x="216407" y="0"/>
                </a:moveTo>
                <a:lnTo>
                  <a:pt x="0" y="0"/>
                </a:lnTo>
                <a:lnTo>
                  <a:pt x="0" y="16763"/>
                </a:lnTo>
                <a:lnTo>
                  <a:pt x="216407" y="16763"/>
                </a:lnTo>
                <a:lnTo>
                  <a:pt x="216407" y="0"/>
                </a:lnTo>
                <a:close/>
              </a:path>
            </a:pathLst>
          </a:custGeom>
          <a:solidFill>
            <a:srgbClr val="000000"/>
          </a:solidFill>
        </p:spPr>
        <p:txBody>
          <a:bodyPr wrap="square" lIns="0" tIns="0" rIns="0" bIns="0" rtlCol="0"/>
          <a:lstStyle/>
          <a:p>
            <a:endParaRPr/>
          </a:p>
        </p:txBody>
      </p:sp>
      <p:sp>
        <p:nvSpPr>
          <p:cNvPr id="15" name="object 15"/>
          <p:cNvSpPr txBox="1"/>
          <p:nvPr/>
        </p:nvSpPr>
        <p:spPr>
          <a:xfrm>
            <a:off x="2491740" y="5246624"/>
            <a:ext cx="1515745" cy="330835"/>
          </a:xfrm>
          <a:prstGeom prst="rect">
            <a:avLst/>
          </a:prstGeom>
        </p:spPr>
        <p:txBody>
          <a:bodyPr vert="horz" wrap="square" lIns="0" tIns="12700" rIns="0" bIns="0" rtlCol="0">
            <a:spAutoFit/>
          </a:bodyPr>
          <a:lstStyle/>
          <a:p>
            <a:pPr marL="38100">
              <a:spcBef>
                <a:spcPts val="100"/>
              </a:spcBef>
              <a:tabLst>
                <a:tab pos="1147445" algn="l"/>
              </a:tabLst>
            </a:pPr>
            <a:r>
              <a:rPr sz="2000" dirty="0">
                <a:latin typeface="Calibri"/>
                <a:cs typeface="Calibri"/>
              </a:rPr>
              <a:t>=</a:t>
            </a:r>
            <a:r>
              <a:rPr sz="2000" dirty="0">
                <a:latin typeface="Cambria Math"/>
                <a:cs typeface="Cambria Math"/>
              </a:rPr>
              <a:t>−</a:t>
            </a:r>
            <a:r>
              <a:rPr sz="2000" spc="-105" dirty="0">
                <a:latin typeface="Cambria Math"/>
                <a:cs typeface="Cambria Math"/>
              </a:rPr>
              <a:t> </a:t>
            </a:r>
            <a:r>
              <a:rPr sz="2175" spc="60" baseline="-38314" dirty="0">
                <a:latin typeface="Cambria Math"/>
                <a:cs typeface="Cambria Math"/>
              </a:rPr>
              <a:t>2</a:t>
            </a:r>
            <a:r>
              <a:rPr sz="2175" spc="187" baseline="-38314" dirty="0">
                <a:latin typeface="Cambria Math"/>
                <a:cs typeface="Cambria Math"/>
              </a:rPr>
              <a:t> </a:t>
            </a:r>
            <a:r>
              <a:rPr sz="2000" dirty="0">
                <a:latin typeface="Cambria Math"/>
                <a:cs typeface="Cambria Math"/>
              </a:rPr>
              <a:t>×</a:t>
            </a:r>
            <a:r>
              <a:rPr sz="2000" spc="-5" dirty="0">
                <a:latin typeface="Cambria Math"/>
                <a:cs typeface="Cambria Math"/>
              </a:rPr>
              <a:t> </a:t>
            </a:r>
            <a:r>
              <a:rPr sz="2000" dirty="0">
                <a:latin typeface="Cambria Math"/>
                <a:cs typeface="Cambria Math"/>
              </a:rPr>
              <a:t>[	log</a:t>
            </a:r>
            <a:endParaRPr sz="2000">
              <a:latin typeface="Cambria Math"/>
              <a:cs typeface="Cambria Math"/>
            </a:endParaRPr>
          </a:p>
        </p:txBody>
      </p:sp>
      <p:sp>
        <p:nvSpPr>
          <p:cNvPr id="16" name="object 16"/>
          <p:cNvSpPr/>
          <p:nvPr/>
        </p:nvSpPr>
        <p:spPr>
          <a:xfrm>
            <a:off x="4031513" y="5231114"/>
            <a:ext cx="422909" cy="420370"/>
          </a:xfrm>
          <a:custGeom>
            <a:avLst/>
            <a:gdLst/>
            <a:ahLst/>
            <a:cxnLst/>
            <a:rect l="l" t="t" r="r" b="b"/>
            <a:pathLst>
              <a:path w="422910" h="420370">
                <a:moveTo>
                  <a:pt x="331685" y="0"/>
                </a:moveTo>
                <a:lnTo>
                  <a:pt x="327710" y="9944"/>
                </a:lnTo>
                <a:lnTo>
                  <a:pt x="343355" y="22662"/>
                </a:lnTo>
                <a:lnTo>
                  <a:pt x="357238" y="39193"/>
                </a:lnTo>
                <a:lnTo>
                  <a:pt x="379717" y="83693"/>
                </a:lnTo>
                <a:lnTo>
                  <a:pt x="393930" y="141341"/>
                </a:lnTo>
                <a:lnTo>
                  <a:pt x="398665" y="210019"/>
                </a:lnTo>
                <a:lnTo>
                  <a:pt x="397489" y="245174"/>
                </a:lnTo>
                <a:lnTo>
                  <a:pt x="388078" y="307930"/>
                </a:lnTo>
                <a:lnTo>
                  <a:pt x="369521" y="359937"/>
                </a:lnTo>
                <a:lnTo>
                  <a:pt x="343455" y="397089"/>
                </a:lnTo>
                <a:lnTo>
                  <a:pt x="327710" y="409841"/>
                </a:lnTo>
                <a:lnTo>
                  <a:pt x="331685" y="419785"/>
                </a:lnTo>
                <a:lnTo>
                  <a:pt x="369042" y="389897"/>
                </a:lnTo>
                <a:lnTo>
                  <a:pt x="397865" y="341998"/>
                </a:lnTo>
                <a:lnTo>
                  <a:pt x="416267" y="280482"/>
                </a:lnTo>
                <a:lnTo>
                  <a:pt x="422401" y="209765"/>
                </a:lnTo>
                <a:lnTo>
                  <a:pt x="420868" y="173077"/>
                </a:lnTo>
                <a:lnTo>
                  <a:pt x="408600" y="106969"/>
                </a:lnTo>
                <a:lnTo>
                  <a:pt x="384521" y="51540"/>
                </a:lnTo>
                <a:lnTo>
                  <a:pt x="351431" y="12768"/>
                </a:lnTo>
                <a:lnTo>
                  <a:pt x="331685" y="0"/>
                </a:lnTo>
                <a:close/>
              </a:path>
              <a:path w="422910" h="420370">
                <a:moveTo>
                  <a:pt x="90601" y="0"/>
                </a:moveTo>
                <a:lnTo>
                  <a:pt x="53332" y="29948"/>
                </a:lnTo>
                <a:lnTo>
                  <a:pt x="24549" y="77546"/>
                </a:lnTo>
                <a:lnTo>
                  <a:pt x="6135" y="138812"/>
                </a:lnTo>
                <a:lnTo>
                  <a:pt x="0" y="209765"/>
                </a:lnTo>
                <a:lnTo>
                  <a:pt x="1533" y="246275"/>
                </a:lnTo>
                <a:lnTo>
                  <a:pt x="13807" y="312389"/>
                </a:lnTo>
                <a:lnTo>
                  <a:pt x="37879" y="368198"/>
                </a:lnTo>
                <a:lnTo>
                  <a:pt x="70906" y="407093"/>
                </a:lnTo>
                <a:lnTo>
                  <a:pt x="90601" y="419785"/>
                </a:lnTo>
                <a:lnTo>
                  <a:pt x="94703" y="409841"/>
                </a:lnTo>
                <a:lnTo>
                  <a:pt x="78904" y="397089"/>
                </a:lnTo>
                <a:lnTo>
                  <a:pt x="64938" y="380455"/>
                </a:lnTo>
                <a:lnTo>
                  <a:pt x="42506" y="335534"/>
                </a:lnTo>
                <a:lnTo>
                  <a:pt x="28430" y="277810"/>
                </a:lnTo>
                <a:lnTo>
                  <a:pt x="23736" y="210019"/>
                </a:lnTo>
                <a:lnTo>
                  <a:pt x="24921" y="174300"/>
                </a:lnTo>
                <a:lnTo>
                  <a:pt x="34398" y="111139"/>
                </a:lnTo>
                <a:lnTo>
                  <a:pt x="53043" y="59537"/>
                </a:lnTo>
                <a:lnTo>
                  <a:pt x="79051" y="22662"/>
                </a:lnTo>
                <a:lnTo>
                  <a:pt x="94703" y="9944"/>
                </a:lnTo>
                <a:lnTo>
                  <a:pt x="90601" y="0"/>
                </a:lnTo>
                <a:close/>
              </a:path>
            </a:pathLst>
          </a:custGeom>
          <a:solidFill>
            <a:srgbClr val="000000"/>
          </a:solidFill>
        </p:spPr>
        <p:txBody>
          <a:bodyPr wrap="square" lIns="0" tIns="0" rIns="0" bIns="0" rtlCol="0"/>
          <a:lstStyle/>
          <a:p>
            <a:endParaRPr/>
          </a:p>
        </p:txBody>
      </p:sp>
      <p:sp>
        <p:nvSpPr>
          <p:cNvPr id="17" name="object 17"/>
          <p:cNvSpPr txBox="1"/>
          <p:nvPr/>
        </p:nvSpPr>
        <p:spPr>
          <a:xfrm>
            <a:off x="4121891" y="5111560"/>
            <a:ext cx="241935" cy="580390"/>
          </a:xfrm>
          <a:prstGeom prst="rect">
            <a:avLst/>
          </a:prstGeom>
        </p:spPr>
        <p:txBody>
          <a:bodyPr vert="horz" wrap="square" lIns="0" tIns="68580" rIns="0" bIns="0" rtlCol="0">
            <a:spAutoFit/>
          </a:bodyPr>
          <a:lstStyle/>
          <a:p>
            <a:pPr marL="66040">
              <a:spcBef>
                <a:spcPts val="540"/>
              </a:spcBef>
            </a:pPr>
            <a:r>
              <a:rPr sz="1450" spc="40" dirty="0">
                <a:latin typeface="Cambria Math"/>
                <a:cs typeface="Cambria Math"/>
              </a:rPr>
              <a:t>2</a:t>
            </a:r>
            <a:endParaRPr sz="1450">
              <a:latin typeface="Cambria Math"/>
              <a:cs typeface="Cambria Math"/>
            </a:endParaRPr>
          </a:p>
          <a:p>
            <a:pPr marL="12700">
              <a:spcBef>
                <a:spcPts val="445"/>
              </a:spcBef>
            </a:pPr>
            <a:r>
              <a:rPr sz="1450" spc="45" dirty="0">
                <a:latin typeface="Cambria Math"/>
                <a:cs typeface="Cambria Math"/>
              </a:rPr>
              <a:t>10</a:t>
            </a:r>
            <a:endParaRPr sz="1450">
              <a:latin typeface="Cambria Math"/>
              <a:cs typeface="Cambria Math"/>
            </a:endParaRPr>
          </a:p>
        </p:txBody>
      </p:sp>
      <p:sp>
        <p:nvSpPr>
          <p:cNvPr id="18" name="object 18"/>
          <p:cNvSpPr/>
          <p:nvPr/>
        </p:nvSpPr>
        <p:spPr>
          <a:xfrm>
            <a:off x="4134612" y="5433060"/>
            <a:ext cx="216535" cy="17145"/>
          </a:xfrm>
          <a:custGeom>
            <a:avLst/>
            <a:gdLst/>
            <a:ahLst/>
            <a:cxnLst/>
            <a:rect l="l" t="t" r="r" b="b"/>
            <a:pathLst>
              <a:path w="216535" h="17145">
                <a:moveTo>
                  <a:pt x="216407" y="0"/>
                </a:moveTo>
                <a:lnTo>
                  <a:pt x="0" y="0"/>
                </a:lnTo>
                <a:lnTo>
                  <a:pt x="0" y="16763"/>
                </a:lnTo>
                <a:lnTo>
                  <a:pt x="216407" y="16763"/>
                </a:lnTo>
                <a:lnTo>
                  <a:pt x="216407" y="0"/>
                </a:lnTo>
                <a:close/>
              </a:path>
            </a:pathLst>
          </a:custGeom>
          <a:solidFill>
            <a:srgbClr val="000000"/>
          </a:solidFill>
        </p:spPr>
        <p:txBody>
          <a:bodyPr wrap="square" lIns="0" tIns="0" rIns="0" bIns="0" rtlCol="0"/>
          <a:lstStyle/>
          <a:p>
            <a:endParaRPr/>
          </a:p>
        </p:txBody>
      </p:sp>
      <p:sp>
        <p:nvSpPr>
          <p:cNvPr id="19" name="object 19"/>
          <p:cNvSpPr txBox="1"/>
          <p:nvPr/>
        </p:nvSpPr>
        <p:spPr>
          <a:xfrm>
            <a:off x="4818379" y="5165852"/>
            <a:ext cx="133350" cy="237244"/>
          </a:xfrm>
          <a:prstGeom prst="rect">
            <a:avLst/>
          </a:prstGeom>
        </p:spPr>
        <p:txBody>
          <a:bodyPr vert="horz" wrap="square" lIns="0" tIns="13970" rIns="0" bIns="0" rtlCol="0">
            <a:spAutoFit/>
          </a:bodyPr>
          <a:lstStyle/>
          <a:p>
            <a:pPr marL="12700">
              <a:spcBef>
                <a:spcPts val="110"/>
              </a:spcBef>
            </a:pPr>
            <a:r>
              <a:rPr sz="1450" spc="40" dirty="0">
                <a:latin typeface="Cambria Math"/>
                <a:cs typeface="Cambria Math"/>
              </a:rPr>
              <a:t>7</a:t>
            </a:r>
            <a:endParaRPr sz="1450">
              <a:latin typeface="Cambria Math"/>
              <a:cs typeface="Cambria Math"/>
            </a:endParaRPr>
          </a:p>
        </p:txBody>
      </p:sp>
      <p:sp>
        <p:nvSpPr>
          <p:cNvPr id="20" name="object 20"/>
          <p:cNvSpPr txBox="1"/>
          <p:nvPr/>
        </p:nvSpPr>
        <p:spPr>
          <a:xfrm>
            <a:off x="4765019" y="5443256"/>
            <a:ext cx="241935" cy="237886"/>
          </a:xfrm>
          <a:prstGeom prst="rect">
            <a:avLst/>
          </a:prstGeom>
        </p:spPr>
        <p:txBody>
          <a:bodyPr vert="horz" wrap="square" lIns="0" tIns="14605" rIns="0" bIns="0" rtlCol="0">
            <a:spAutoFit/>
          </a:bodyPr>
          <a:lstStyle/>
          <a:p>
            <a:pPr marL="12700">
              <a:spcBef>
                <a:spcPts val="115"/>
              </a:spcBef>
            </a:pPr>
            <a:r>
              <a:rPr sz="1450" spc="45" dirty="0">
                <a:latin typeface="Cambria Math"/>
                <a:cs typeface="Cambria Math"/>
              </a:rPr>
              <a:t>10</a:t>
            </a:r>
            <a:endParaRPr sz="1450">
              <a:latin typeface="Cambria Math"/>
              <a:cs typeface="Cambria Math"/>
            </a:endParaRPr>
          </a:p>
        </p:txBody>
      </p:sp>
      <p:sp>
        <p:nvSpPr>
          <p:cNvPr id="21" name="object 21"/>
          <p:cNvSpPr/>
          <p:nvPr/>
        </p:nvSpPr>
        <p:spPr>
          <a:xfrm>
            <a:off x="4777741" y="5433060"/>
            <a:ext cx="216535" cy="17145"/>
          </a:xfrm>
          <a:custGeom>
            <a:avLst/>
            <a:gdLst/>
            <a:ahLst/>
            <a:cxnLst/>
            <a:rect l="l" t="t" r="r" b="b"/>
            <a:pathLst>
              <a:path w="216535" h="17145">
                <a:moveTo>
                  <a:pt x="216408" y="0"/>
                </a:moveTo>
                <a:lnTo>
                  <a:pt x="0" y="0"/>
                </a:lnTo>
                <a:lnTo>
                  <a:pt x="0" y="16763"/>
                </a:lnTo>
                <a:lnTo>
                  <a:pt x="216408" y="16763"/>
                </a:lnTo>
                <a:lnTo>
                  <a:pt x="216408" y="0"/>
                </a:lnTo>
                <a:close/>
              </a:path>
            </a:pathLst>
          </a:custGeom>
          <a:solidFill>
            <a:srgbClr val="000000"/>
          </a:solidFill>
        </p:spPr>
        <p:txBody>
          <a:bodyPr wrap="square" lIns="0" tIns="0" rIns="0" bIns="0" rtlCol="0"/>
          <a:lstStyle/>
          <a:p>
            <a:endParaRPr/>
          </a:p>
        </p:txBody>
      </p:sp>
      <p:sp>
        <p:nvSpPr>
          <p:cNvPr id="22" name="object 22"/>
          <p:cNvSpPr/>
          <p:nvPr/>
        </p:nvSpPr>
        <p:spPr>
          <a:xfrm>
            <a:off x="5471160" y="5433060"/>
            <a:ext cx="216535" cy="17145"/>
          </a:xfrm>
          <a:custGeom>
            <a:avLst/>
            <a:gdLst/>
            <a:ahLst/>
            <a:cxnLst/>
            <a:rect l="l" t="t" r="r" b="b"/>
            <a:pathLst>
              <a:path w="216535" h="17145">
                <a:moveTo>
                  <a:pt x="216408" y="0"/>
                </a:moveTo>
                <a:lnTo>
                  <a:pt x="0" y="0"/>
                </a:lnTo>
                <a:lnTo>
                  <a:pt x="0" y="16763"/>
                </a:lnTo>
                <a:lnTo>
                  <a:pt x="216408" y="16763"/>
                </a:lnTo>
                <a:lnTo>
                  <a:pt x="216408" y="0"/>
                </a:lnTo>
                <a:close/>
              </a:path>
            </a:pathLst>
          </a:custGeom>
          <a:solidFill>
            <a:srgbClr val="000000"/>
          </a:solidFill>
        </p:spPr>
        <p:txBody>
          <a:bodyPr wrap="square" lIns="0" tIns="0" rIns="0" bIns="0" rtlCol="0"/>
          <a:lstStyle/>
          <a:p>
            <a:endParaRPr/>
          </a:p>
        </p:txBody>
      </p:sp>
      <p:sp>
        <p:nvSpPr>
          <p:cNvPr id="23" name="object 23"/>
          <p:cNvSpPr txBox="1"/>
          <p:nvPr/>
        </p:nvSpPr>
        <p:spPr>
          <a:xfrm>
            <a:off x="5511801" y="5165852"/>
            <a:ext cx="578485" cy="237244"/>
          </a:xfrm>
          <a:prstGeom prst="rect">
            <a:avLst/>
          </a:prstGeom>
        </p:spPr>
        <p:txBody>
          <a:bodyPr vert="horz" wrap="square" lIns="0" tIns="13970" rIns="0" bIns="0" rtlCol="0">
            <a:spAutoFit/>
          </a:bodyPr>
          <a:lstStyle/>
          <a:p>
            <a:pPr marL="12700">
              <a:spcBef>
                <a:spcPts val="110"/>
              </a:spcBef>
              <a:tabLst>
                <a:tab pos="457200" algn="l"/>
              </a:tabLst>
            </a:pPr>
            <a:r>
              <a:rPr sz="1450" spc="40" dirty="0">
                <a:latin typeface="Cambria Math"/>
                <a:cs typeface="Cambria Math"/>
              </a:rPr>
              <a:t>7	1</a:t>
            </a:r>
            <a:endParaRPr sz="1450">
              <a:latin typeface="Cambria Math"/>
              <a:cs typeface="Cambria Math"/>
            </a:endParaRPr>
          </a:p>
        </p:txBody>
      </p:sp>
      <p:sp>
        <p:nvSpPr>
          <p:cNvPr id="24" name="object 24"/>
          <p:cNvSpPr txBox="1"/>
          <p:nvPr/>
        </p:nvSpPr>
        <p:spPr>
          <a:xfrm>
            <a:off x="5458438" y="5443256"/>
            <a:ext cx="687070" cy="237886"/>
          </a:xfrm>
          <a:prstGeom prst="rect">
            <a:avLst/>
          </a:prstGeom>
        </p:spPr>
        <p:txBody>
          <a:bodyPr vert="horz" wrap="square" lIns="0" tIns="14605" rIns="0" bIns="0" rtlCol="0">
            <a:spAutoFit/>
          </a:bodyPr>
          <a:lstStyle/>
          <a:p>
            <a:pPr marL="12700">
              <a:spcBef>
                <a:spcPts val="115"/>
              </a:spcBef>
              <a:tabLst>
                <a:tab pos="457200" algn="l"/>
              </a:tabLst>
            </a:pPr>
            <a:r>
              <a:rPr sz="1450" spc="45" dirty="0">
                <a:latin typeface="Cambria Math"/>
                <a:cs typeface="Cambria Math"/>
              </a:rPr>
              <a:t>1</a:t>
            </a:r>
            <a:r>
              <a:rPr sz="1450" spc="40" dirty="0">
                <a:latin typeface="Cambria Math"/>
                <a:cs typeface="Cambria Math"/>
              </a:rPr>
              <a:t>0</a:t>
            </a:r>
            <a:r>
              <a:rPr sz="1450" dirty="0">
                <a:latin typeface="Cambria Math"/>
                <a:cs typeface="Cambria Math"/>
              </a:rPr>
              <a:t>	</a:t>
            </a:r>
            <a:r>
              <a:rPr sz="1450" spc="45" dirty="0">
                <a:latin typeface="Cambria Math"/>
                <a:cs typeface="Cambria Math"/>
              </a:rPr>
              <a:t>10</a:t>
            </a:r>
            <a:endParaRPr sz="1450">
              <a:latin typeface="Cambria Math"/>
              <a:cs typeface="Cambria Math"/>
            </a:endParaRPr>
          </a:p>
        </p:txBody>
      </p:sp>
      <p:sp>
        <p:nvSpPr>
          <p:cNvPr id="25" name="object 25"/>
          <p:cNvSpPr/>
          <p:nvPr/>
        </p:nvSpPr>
        <p:spPr>
          <a:xfrm>
            <a:off x="5916168" y="5433060"/>
            <a:ext cx="216535" cy="17145"/>
          </a:xfrm>
          <a:custGeom>
            <a:avLst/>
            <a:gdLst/>
            <a:ahLst/>
            <a:cxnLst/>
            <a:rect l="l" t="t" r="r" b="b"/>
            <a:pathLst>
              <a:path w="216535" h="17145">
                <a:moveTo>
                  <a:pt x="216408" y="0"/>
                </a:moveTo>
                <a:lnTo>
                  <a:pt x="0" y="0"/>
                </a:lnTo>
                <a:lnTo>
                  <a:pt x="0" y="16763"/>
                </a:lnTo>
                <a:lnTo>
                  <a:pt x="216408" y="16763"/>
                </a:lnTo>
                <a:lnTo>
                  <a:pt x="216408" y="0"/>
                </a:lnTo>
                <a:close/>
              </a:path>
            </a:pathLst>
          </a:custGeom>
          <a:solidFill>
            <a:srgbClr val="000000"/>
          </a:solidFill>
        </p:spPr>
        <p:txBody>
          <a:bodyPr wrap="square" lIns="0" tIns="0" rIns="0" bIns="0" rtlCol="0"/>
          <a:lstStyle/>
          <a:p>
            <a:endParaRPr/>
          </a:p>
        </p:txBody>
      </p:sp>
      <p:sp>
        <p:nvSpPr>
          <p:cNvPr id="26" name="object 26"/>
          <p:cNvSpPr txBox="1"/>
          <p:nvPr/>
        </p:nvSpPr>
        <p:spPr>
          <a:xfrm>
            <a:off x="6650228" y="5165852"/>
            <a:ext cx="133350" cy="237244"/>
          </a:xfrm>
          <a:prstGeom prst="rect">
            <a:avLst/>
          </a:prstGeom>
        </p:spPr>
        <p:txBody>
          <a:bodyPr vert="horz" wrap="square" lIns="0" tIns="13970" rIns="0" bIns="0" rtlCol="0">
            <a:spAutoFit/>
          </a:bodyPr>
          <a:lstStyle/>
          <a:p>
            <a:pPr marL="12700">
              <a:spcBef>
                <a:spcPts val="110"/>
              </a:spcBef>
            </a:pPr>
            <a:r>
              <a:rPr sz="1450" spc="40" dirty="0">
                <a:latin typeface="Cambria Math"/>
                <a:cs typeface="Cambria Math"/>
              </a:rPr>
              <a:t>1</a:t>
            </a:r>
            <a:endParaRPr sz="1450">
              <a:latin typeface="Cambria Math"/>
              <a:cs typeface="Cambria Math"/>
            </a:endParaRPr>
          </a:p>
        </p:txBody>
      </p:sp>
      <p:sp>
        <p:nvSpPr>
          <p:cNvPr id="27" name="object 27"/>
          <p:cNvSpPr txBox="1"/>
          <p:nvPr/>
        </p:nvSpPr>
        <p:spPr>
          <a:xfrm>
            <a:off x="6596867" y="5443256"/>
            <a:ext cx="239395" cy="237886"/>
          </a:xfrm>
          <a:prstGeom prst="rect">
            <a:avLst/>
          </a:prstGeom>
        </p:spPr>
        <p:txBody>
          <a:bodyPr vert="horz" wrap="square" lIns="0" tIns="14605" rIns="0" bIns="0" rtlCol="0">
            <a:spAutoFit/>
          </a:bodyPr>
          <a:lstStyle/>
          <a:p>
            <a:pPr marL="12700">
              <a:spcBef>
                <a:spcPts val="115"/>
              </a:spcBef>
            </a:pPr>
            <a:r>
              <a:rPr sz="1450" spc="30" dirty="0">
                <a:latin typeface="Cambria Math"/>
                <a:cs typeface="Cambria Math"/>
              </a:rPr>
              <a:t>10</a:t>
            </a:r>
            <a:endParaRPr sz="1450">
              <a:latin typeface="Cambria Math"/>
              <a:cs typeface="Cambria Math"/>
            </a:endParaRPr>
          </a:p>
        </p:txBody>
      </p:sp>
      <p:sp>
        <p:nvSpPr>
          <p:cNvPr id="28" name="object 28"/>
          <p:cNvSpPr/>
          <p:nvPr/>
        </p:nvSpPr>
        <p:spPr>
          <a:xfrm>
            <a:off x="6609589" y="5433060"/>
            <a:ext cx="216535" cy="17145"/>
          </a:xfrm>
          <a:custGeom>
            <a:avLst/>
            <a:gdLst/>
            <a:ahLst/>
            <a:cxnLst/>
            <a:rect l="l" t="t" r="r" b="b"/>
            <a:pathLst>
              <a:path w="216535" h="17145">
                <a:moveTo>
                  <a:pt x="216408" y="0"/>
                </a:moveTo>
                <a:lnTo>
                  <a:pt x="0" y="0"/>
                </a:lnTo>
                <a:lnTo>
                  <a:pt x="0" y="16763"/>
                </a:lnTo>
                <a:lnTo>
                  <a:pt x="216408" y="16763"/>
                </a:lnTo>
                <a:lnTo>
                  <a:pt x="216408" y="0"/>
                </a:lnTo>
                <a:close/>
              </a:path>
            </a:pathLst>
          </a:custGeom>
          <a:solidFill>
            <a:srgbClr val="000000"/>
          </a:solidFill>
        </p:spPr>
        <p:txBody>
          <a:bodyPr wrap="square" lIns="0" tIns="0" rIns="0" bIns="0" rtlCol="0"/>
          <a:lstStyle/>
          <a:p>
            <a:endParaRPr/>
          </a:p>
        </p:txBody>
      </p:sp>
      <p:sp>
        <p:nvSpPr>
          <p:cNvPr id="29" name="object 29"/>
          <p:cNvSpPr txBox="1"/>
          <p:nvPr/>
        </p:nvSpPr>
        <p:spPr>
          <a:xfrm>
            <a:off x="4518151" y="5246624"/>
            <a:ext cx="3600450" cy="330835"/>
          </a:xfrm>
          <a:prstGeom prst="rect">
            <a:avLst/>
          </a:prstGeom>
        </p:spPr>
        <p:txBody>
          <a:bodyPr vert="horz" wrap="square" lIns="0" tIns="12700" rIns="0" bIns="0" rtlCol="0">
            <a:spAutoFit/>
          </a:bodyPr>
          <a:lstStyle/>
          <a:p>
            <a:pPr marL="12700">
              <a:spcBef>
                <a:spcPts val="100"/>
              </a:spcBef>
              <a:tabLst>
                <a:tab pos="518159" algn="l"/>
                <a:tab pos="1169035" algn="l"/>
                <a:tab pos="1655445" algn="l"/>
                <a:tab pos="2305685" algn="l"/>
              </a:tabLst>
            </a:pPr>
            <a:r>
              <a:rPr sz="2000" dirty="0">
                <a:latin typeface="Cambria Math"/>
                <a:cs typeface="Cambria Math"/>
              </a:rPr>
              <a:t>+	</a:t>
            </a:r>
            <a:r>
              <a:rPr sz="2000" spc="-5" dirty="0">
                <a:latin typeface="Cambria Math"/>
                <a:cs typeface="Cambria Math"/>
              </a:rPr>
              <a:t>log(	</a:t>
            </a:r>
            <a:r>
              <a:rPr sz="2000" spc="-15" dirty="0">
                <a:latin typeface="Cambria Math"/>
                <a:cs typeface="Cambria Math"/>
              </a:rPr>
              <a:t>)</a:t>
            </a:r>
            <a:r>
              <a:rPr sz="2000" spc="-15" dirty="0">
                <a:latin typeface="Calibri"/>
                <a:cs typeface="Calibri"/>
              </a:rPr>
              <a:t>+	</a:t>
            </a:r>
            <a:r>
              <a:rPr sz="2000" dirty="0">
                <a:latin typeface="Cambria Math"/>
                <a:cs typeface="Cambria Math"/>
              </a:rPr>
              <a:t>log(	</a:t>
            </a:r>
            <a:r>
              <a:rPr sz="2000" spc="-5" dirty="0">
                <a:latin typeface="Cambria Math"/>
                <a:cs typeface="Cambria Math"/>
              </a:rPr>
              <a:t>)]</a:t>
            </a:r>
            <a:r>
              <a:rPr sz="2000" spc="75" dirty="0">
                <a:latin typeface="Cambria Math"/>
                <a:cs typeface="Cambria Math"/>
              </a:rPr>
              <a:t> </a:t>
            </a:r>
            <a:r>
              <a:rPr sz="2000" dirty="0">
                <a:latin typeface="Cambria Math"/>
                <a:cs typeface="Cambria Math"/>
              </a:rPr>
              <a:t>=</a:t>
            </a:r>
            <a:r>
              <a:rPr sz="2000" spc="80" dirty="0">
                <a:latin typeface="Cambria Math"/>
                <a:cs typeface="Cambria Math"/>
              </a:rPr>
              <a:t> </a:t>
            </a:r>
            <a:r>
              <a:rPr sz="2000" spc="-5" dirty="0">
                <a:solidFill>
                  <a:srgbClr val="FF0000"/>
                </a:solidFill>
                <a:latin typeface="Cambria Math"/>
                <a:cs typeface="Cambria Math"/>
              </a:rPr>
              <a:t>0.5784</a:t>
            </a:r>
            <a:endParaRPr sz="2000">
              <a:latin typeface="Cambria Math"/>
              <a:cs typeface="Cambria Math"/>
            </a:endParaRPr>
          </a:p>
        </p:txBody>
      </p:sp>
      <p:sp>
        <p:nvSpPr>
          <p:cNvPr id="31" name="TextBox 30">
            <a:extLst>
              <a:ext uri="{FF2B5EF4-FFF2-40B4-BE49-F238E27FC236}">
                <a16:creationId xmlns:a16="http://schemas.microsoft.com/office/drawing/2014/main" id="{61E7A3A4-2B3B-49D8-94E1-8452F41D5D3F}"/>
              </a:ext>
            </a:extLst>
          </p:cNvPr>
          <p:cNvSpPr txBox="1"/>
          <p:nvPr/>
        </p:nvSpPr>
        <p:spPr>
          <a:xfrm>
            <a:off x="4935664" y="4421205"/>
            <a:ext cx="1152273" cy="646331"/>
          </a:xfrm>
          <a:prstGeom prst="rect">
            <a:avLst/>
          </a:prstGeom>
          <a:noFill/>
        </p:spPr>
        <p:txBody>
          <a:bodyPr wrap="square" rtlCol="0">
            <a:spAutoFit/>
          </a:bodyPr>
          <a:lstStyle/>
          <a:p>
            <a:r>
              <a:rPr lang="en-IN" b="0" i="0" dirty="0">
                <a:solidFill>
                  <a:srgbClr val="202124"/>
                </a:solidFill>
                <a:effectLst/>
                <a:latin typeface="Google Sans"/>
              </a:rPr>
              <a:t>       ∑</a:t>
            </a:r>
          </a:p>
          <a:p>
            <a:r>
              <a:rPr lang="en-IN" dirty="0">
                <a:solidFill>
                  <a:srgbClr val="202124"/>
                </a:solidFill>
                <a:latin typeface="Google Sans"/>
              </a:rPr>
              <a:t>Y</a:t>
            </a:r>
            <a:r>
              <a:rPr lang="en-IN" b="0" i="0" dirty="0">
                <a:solidFill>
                  <a:srgbClr val="202124"/>
                </a:solidFill>
                <a:effectLst/>
                <a:latin typeface="Google Sans"/>
              </a:rPr>
              <a:t>∈ </a:t>
            </a:r>
            <a:r>
              <a:rPr lang="en-IN" dirty="0">
                <a:solidFill>
                  <a:srgbClr val="202124"/>
                </a:solidFill>
                <a:latin typeface="Google Sans"/>
              </a:rPr>
              <a:t>{1,2,3}</a:t>
            </a:r>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01767" y="461582"/>
            <a:ext cx="1188085" cy="696595"/>
          </a:xfrm>
          <a:prstGeom prst="rect">
            <a:avLst/>
          </a:prstGeom>
        </p:spPr>
        <p:txBody>
          <a:bodyPr vert="horz" wrap="square" lIns="0" tIns="13335" rIns="0" bIns="0" rtlCol="0" anchor="ctr">
            <a:spAutoFit/>
          </a:bodyPr>
          <a:lstStyle/>
          <a:p>
            <a:pPr marL="12700">
              <a:lnSpc>
                <a:spcPct val="100000"/>
              </a:lnSpc>
              <a:spcBef>
                <a:spcPts val="105"/>
              </a:spcBef>
            </a:pPr>
            <a:r>
              <a:rPr spc="-55" dirty="0"/>
              <a:t>I(Y;C)</a:t>
            </a:r>
            <a:endParaRPr/>
          </a:p>
        </p:txBody>
      </p:sp>
      <p:sp>
        <p:nvSpPr>
          <p:cNvPr id="3" name="object 3"/>
          <p:cNvSpPr txBox="1"/>
          <p:nvPr/>
        </p:nvSpPr>
        <p:spPr>
          <a:xfrm>
            <a:off x="2059941" y="1607313"/>
            <a:ext cx="5840095" cy="513715"/>
          </a:xfrm>
          <a:prstGeom prst="rect">
            <a:avLst/>
          </a:prstGeom>
        </p:spPr>
        <p:txBody>
          <a:bodyPr vert="horz" wrap="square" lIns="0" tIns="13335" rIns="0" bIns="0" rtlCol="0">
            <a:spAutoFit/>
          </a:bodyPr>
          <a:lstStyle/>
          <a:p>
            <a:pPr marL="355600" indent="-342900">
              <a:spcBef>
                <a:spcPts val="105"/>
              </a:spcBef>
              <a:buFont typeface="Arial MT"/>
              <a:buChar char="•"/>
              <a:tabLst>
                <a:tab pos="354965" algn="l"/>
                <a:tab pos="355600" algn="l"/>
              </a:tabLst>
            </a:pPr>
            <a:r>
              <a:rPr sz="3200" spc="-5" dirty="0">
                <a:latin typeface="Calibri"/>
                <a:cs typeface="Calibri"/>
              </a:rPr>
              <a:t>Finally</a:t>
            </a:r>
            <a:r>
              <a:rPr sz="3200" spc="5" dirty="0">
                <a:latin typeface="Calibri"/>
                <a:cs typeface="Calibri"/>
              </a:rPr>
              <a:t> </a:t>
            </a:r>
            <a:r>
              <a:rPr sz="3200" spc="-5" dirty="0">
                <a:latin typeface="Calibri"/>
                <a:cs typeface="Calibri"/>
              </a:rPr>
              <a:t>the</a:t>
            </a:r>
            <a:r>
              <a:rPr sz="3200" dirty="0">
                <a:latin typeface="Calibri"/>
                <a:cs typeface="Calibri"/>
              </a:rPr>
              <a:t> </a:t>
            </a:r>
            <a:r>
              <a:rPr sz="3200" spc="-5" dirty="0">
                <a:latin typeface="Calibri"/>
                <a:cs typeface="Calibri"/>
              </a:rPr>
              <a:t>mutual</a:t>
            </a:r>
            <a:r>
              <a:rPr sz="3200" spc="25" dirty="0">
                <a:latin typeface="Calibri"/>
                <a:cs typeface="Calibri"/>
              </a:rPr>
              <a:t> </a:t>
            </a:r>
            <a:r>
              <a:rPr sz="3200" spc="-15" dirty="0">
                <a:latin typeface="Calibri"/>
                <a:cs typeface="Calibri"/>
              </a:rPr>
              <a:t>information</a:t>
            </a:r>
            <a:r>
              <a:rPr sz="3200" spc="20" dirty="0">
                <a:latin typeface="Calibri"/>
                <a:cs typeface="Calibri"/>
              </a:rPr>
              <a:t> </a:t>
            </a:r>
            <a:r>
              <a:rPr sz="3200" spc="-5" dirty="0">
                <a:latin typeface="Calibri"/>
                <a:cs typeface="Calibri"/>
              </a:rPr>
              <a:t>is:</a:t>
            </a:r>
            <a:endParaRPr sz="3200">
              <a:latin typeface="Calibri"/>
              <a:cs typeface="Calibri"/>
            </a:endParaRPr>
          </a:p>
        </p:txBody>
      </p:sp>
      <p:sp>
        <p:nvSpPr>
          <p:cNvPr id="4" name="object 4"/>
          <p:cNvSpPr/>
          <p:nvPr/>
        </p:nvSpPr>
        <p:spPr>
          <a:xfrm>
            <a:off x="4348701" y="2201575"/>
            <a:ext cx="836294" cy="328930"/>
          </a:xfrm>
          <a:custGeom>
            <a:avLst/>
            <a:gdLst/>
            <a:ahLst/>
            <a:cxnLst/>
            <a:rect l="l" t="t" r="r" b="b"/>
            <a:pathLst>
              <a:path w="836295" h="328930">
                <a:moveTo>
                  <a:pt x="731393" y="0"/>
                </a:moveTo>
                <a:lnTo>
                  <a:pt x="726706" y="13347"/>
                </a:lnTo>
                <a:lnTo>
                  <a:pt x="745747" y="21612"/>
                </a:lnTo>
                <a:lnTo>
                  <a:pt x="762122" y="33053"/>
                </a:lnTo>
                <a:lnTo>
                  <a:pt x="786879" y="65455"/>
                </a:lnTo>
                <a:lnTo>
                  <a:pt x="801441" y="109167"/>
                </a:lnTo>
                <a:lnTo>
                  <a:pt x="806297" y="162814"/>
                </a:lnTo>
                <a:lnTo>
                  <a:pt x="805078" y="191819"/>
                </a:lnTo>
                <a:lnTo>
                  <a:pt x="795324" y="241839"/>
                </a:lnTo>
                <a:lnTo>
                  <a:pt x="775753" y="280904"/>
                </a:lnTo>
                <a:lnTo>
                  <a:pt x="745972" y="307255"/>
                </a:lnTo>
                <a:lnTo>
                  <a:pt x="727227" y="315556"/>
                </a:lnTo>
                <a:lnTo>
                  <a:pt x="731393" y="328904"/>
                </a:lnTo>
                <a:lnTo>
                  <a:pt x="776257" y="307867"/>
                </a:lnTo>
                <a:lnTo>
                  <a:pt x="809244" y="271437"/>
                </a:lnTo>
                <a:lnTo>
                  <a:pt x="829532" y="222646"/>
                </a:lnTo>
                <a:lnTo>
                  <a:pt x="836295" y="164541"/>
                </a:lnTo>
                <a:lnTo>
                  <a:pt x="834597" y="134387"/>
                </a:lnTo>
                <a:lnTo>
                  <a:pt x="821025" y="80941"/>
                </a:lnTo>
                <a:lnTo>
                  <a:pt x="794122" y="37433"/>
                </a:lnTo>
                <a:lnTo>
                  <a:pt x="755241" y="8610"/>
                </a:lnTo>
                <a:lnTo>
                  <a:pt x="731393" y="0"/>
                </a:lnTo>
                <a:close/>
              </a:path>
              <a:path w="836295" h="328930">
                <a:moveTo>
                  <a:pt x="104902" y="0"/>
                </a:moveTo>
                <a:lnTo>
                  <a:pt x="60144" y="21088"/>
                </a:lnTo>
                <a:lnTo>
                  <a:pt x="27139" y="57645"/>
                </a:lnTo>
                <a:lnTo>
                  <a:pt x="6783" y="106521"/>
                </a:lnTo>
                <a:lnTo>
                  <a:pt x="0" y="164541"/>
                </a:lnTo>
                <a:lnTo>
                  <a:pt x="1690" y="194759"/>
                </a:lnTo>
                <a:lnTo>
                  <a:pt x="15216" y="248205"/>
                </a:lnTo>
                <a:lnTo>
                  <a:pt x="42060" y="291574"/>
                </a:lnTo>
                <a:lnTo>
                  <a:pt x="80984" y="320311"/>
                </a:lnTo>
                <a:lnTo>
                  <a:pt x="104902" y="328904"/>
                </a:lnTo>
                <a:lnTo>
                  <a:pt x="109054" y="315556"/>
                </a:lnTo>
                <a:lnTo>
                  <a:pt x="90316" y="307255"/>
                </a:lnTo>
                <a:lnTo>
                  <a:pt x="74145" y="295705"/>
                </a:lnTo>
                <a:lnTo>
                  <a:pt x="49504" y="262851"/>
                </a:lnTo>
                <a:lnTo>
                  <a:pt x="34874" y="218162"/>
                </a:lnTo>
                <a:lnTo>
                  <a:pt x="29997" y="162814"/>
                </a:lnTo>
                <a:lnTo>
                  <a:pt x="31216" y="134748"/>
                </a:lnTo>
                <a:lnTo>
                  <a:pt x="40970" y="86070"/>
                </a:lnTo>
                <a:lnTo>
                  <a:pt x="60574" y="47668"/>
                </a:lnTo>
                <a:lnTo>
                  <a:pt x="90611" y="21612"/>
                </a:lnTo>
                <a:lnTo>
                  <a:pt x="109575" y="13347"/>
                </a:lnTo>
                <a:lnTo>
                  <a:pt x="104902" y="0"/>
                </a:lnTo>
                <a:close/>
              </a:path>
            </a:pathLst>
          </a:custGeom>
          <a:solidFill>
            <a:srgbClr val="000000"/>
          </a:solidFill>
        </p:spPr>
        <p:txBody>
          <a:bodyPr wrap="square" lIns="0" tIns="0" rIns="0" bIns="0" rtlCol="0"/>
          <a:lstStyle/>
          <a:p>
            <a:endParaRPr/>
          </a:p>
        </p:txBody>
      </p:sp>
      <p:sp>
        <p:nvSpPr>
          <p:cNvPr id="5" name="object 5"/>
          <p:cNvSpPr txBox="1"/>
          <p:nvPr/>
        </p:nvSpPr>
        <p:spPr>
          <a:xfrm>
            <a:off x="4158488" y="2099563"/>
            <a:ext cx="908050" cy="452120"/>
          </a:xfrm>
          <a:prstGeom prst="rect">
            <a:avLst/>
          </a:prstGeom>
        </p:spPr>
        <p:txBody>
          <a:bodyPr vert="horz" wrap="square" lIns="0" tIns="12065" rIns="0" bIns="0" rtlCol="0">
            <a:spAutoFit/>
          </a:bodyPr>
          <a:lstStyle/>
          <a:p>
            <a:pPr marL="12700">
              <a:spcBef>
                <a:spcPts val="95"/>
              </a:spcBef>
              <a:tabLst>
                <a:tab pos="306705" algn="l"/>
              </a:tabLst>
            </a:pPr>
            <a:r>
              <a:rPr sz="2800" spc="-5" dirty="0">
                <a:latin typeface="Cambria Math"/>
                <a:cs typeface="Cambria Math"/>
              </a:rPr>
              <a:t>𝐼	</a:t>
            </a:r>
            <a:r>
              <a:rPr sz="2800" spc="70" dirty="0">
                <a:latin typeface="Cambria Math"/>
                <a:cs typeface="Cambria Math"/>
              </a:rPr>
              <a:t>𝑌</a:t>
            </a:r>
            <a:r>
              <a:rPr sz="2800" spc="-5" dirty="0">
                <a:latin typeface="Cambria Math"/>
                <a:cs typeface="Cambria Math"/>
              </a:rPr>
              <a:t>;</a:t>
            </a:r>
            <a:r>
              <a:rPr sz="2800" spc="-155" dirty="0">
                <a:latin typeface="Cambria Math"/>
                <a:cs typeface="Cambria Math"/>
              </a:rPr>
              <a:t> </a:t>
            </a:r>
            <a:r>
              <a:rPr sz="2800" spc="-5" dirty="0">
                <a:latin typeface="Cambria Math"/>
                <a:cs typeface="Cambria Math"/>
              </a:rPr>
              <a:t>𝐶</a:t>
            </a:r>
            <a:endParaRPr sz="2800">
              <a:latin typeface="Cambria Math"/>
              <a:cs typeface="Cambria Math"/>
            </a:endParaRPr>
          </a:p>
        </p:txBody>
      </p:sp>
      <p:sp>
        <p:nvSpPr>
          <p:cNvPr id="6" name="object 6"/>
          <p:cNvSpPr/>
          <p:nvPr/>
        </p:nvSpPr>
        <p:spPr>
          <a:xfrm>
            <a:off x="5980906" y="2201575"/>
            <a:ext cx="455295" cy="328930"/>
          </a:xfrm>
          <a:custGeom>
            <a:avLst/>
            <a:gdLst/>
            <a:ahLst/>
            <a:cxnLst/>
            <a:rect l="l" t="t" r="r" b="b"/>
            <a:pathLst>
              <a:path w="455295" h="328930">
                <a:moveTo>
                  <a:pt x="350392" y="0"/>
                </a:moveTo>
                <a:lnTo>
                  <a:pt x="345706" y="13347"/>
                </a:lnTo>
                <a:lnTo>
                  <a:pt x="364747" y="21612"/>
                </a:lnTo>
                <a:lnTo>
                  <a:pt x="381122" y="33053"/>
                </a:lnTo>
                <a:lnTo>
                  <a:pt x="405879" y="65455"/>
                </a:lnTo>
                <a:lnTo>
                  <a:pt x="420441" y="109167"/>
                </a:lnTo>
                <a:lnTo>
                  <a:pt x="425297" y="162814"/>
                </a:lnTo>
                <a:lnTo>
                  <a:pt x="424078" y="191819"/>
                </a:lnTo>
                <a:lnTo>
                  <a:pt x="414324" y="241839"/>
                </a:lnTo>
                <a:lnTo>
                  <a:pt x="394753" y="280904"/>
                </a:lnTo>
                <a:lnTo>
                  <a:pt x="364972" y="307255"/>
                </a:lnTo>
                <a:lnTo>
                  <a:pt x="346227" y="315556"/>
                </a:lnTo>
                <a:lnTo>
                  <a:pt x="350392" y="328904"/>
                </a:lnTo>
                <a:lnTo>
                  <a:pt x="395257" y="307867"/>
                </a:lnTo>
                <a:lnTo>
                  <a:pt x="428243" y="271437"/>
                </a:lnTo>
                <a:lnTo>
                  <a:pt x="448532" y="222646"/>
                </a:lnTo>
                <a:lnTo>
                  <a:pt x="455294" y="164541"/>
                </a:lnTo>
                <a:lnTo>
                  <a:pt x="453597" y="134387"/>
                </a:lnTo>
                <a:lnTo>
                  <a:pt x="440025" y="80941"/>
                </a:lnTo>
                <a:lnTo>
                  <a:pt x="413122" y="37433"/>
                </a:lnTo>
                <a:lnTo>
                  <a:pt x="374241" y="8610"/>
                </a:lnTo>
                <a:lnTo>
                  <a:pt x="350392" y="0"/>
                </a:lnTo>
                <a:close/>
              </a:path>
              <a:path w="455295" h="328930">
                <a:moveTo>
                  <a:pt x="104901" y="0"/>
                </a:moveTo>
                <a:lnTo>
                  <a:pt x="60144" y="21088"/>
                </a:lnTo>
                <a:lnTo>
                  <a:pt x="27139" y="57645"/>
                </a:lnTo>
                <a:lnTo>
                  <a:pt x="6783" y="106521"/>
                </a:lnTo>
                <a:lnTo>
                  <a:pt x="0" y="164541"/>
                </a:lnTo>
                <a:lnTo>
                  <a:pt x="1690" y="194759"/>
                </a:lnTo>
                <a:lnTo>
                  <a:pt x="15216" y="248205"/>
                </a:lnTo>
                <a:lnTo>
                  <a:pt x="42060" y="291574"/>
                </a:lnTo>
                <a:lnTo>
                  <a:pt x="80984" y="320311"/>
                </a:lnTo>
                <a:lnTo>
                  <a:pt x="104901" y="328904"/>
                </a:lnTo>
                <a:lnTo>
                  <a:pt x="109054" y="315556"/>
                </a:lnTo>
                <a:lnTo>
                  <a:pt x="90316" y="307255"/>
                </a:lnTo>
                <a:lnTo>
                  <a:pt x="74145" y="295705"/>
                </a:lnTo>
                <a:lnTo>
                  <a:pt x="49504" y="262851"/>
                </a:lnTo>
                <a:lnTo>
                  <a:pt x="34874" y="218162"/>
                </a:lnTo>
                <a:lnTo>
                  <a:pt x="29997" y="162814"/>
                </a:lnTo>
                <a:lnTo>
                  <a:pt x="31216" y="134748"/>
                </a:lnTo>
                <a:lnTo>
                  <a:pt x="40970" y="86070"/>
                </a:lnTo>
                <a:lnTo>
                  <a:pt x="60574" y="47668"/>
                </a:lnTo>
                <a:lnTo>
                  <a:pt x="90611" y="21612"/>
                </a:lnTo>
                <a:lnTo>
                  <a:pt x="109575" y="13347"/>
                </a:lnTo>
                <a:lnTo>
                  <a:pt x="104901" y="0"/>
                </a:lnTo>
                <a:close/>
              </a:path>
            </a:pathLst>
          </a:custGeom>
          <a:solidFill>
            <a:srgbClr val="000000"/>
          </a:solidFill>
        </p:spPr>
        <p:txBody>
          <a:bodyPr wrap="square" lIns="0" tIns="0" rIns="0" bIns="0" rtlCol="0"/>
          <a:lstStyle/>
          <a:p>
            <a:endParaRPr/>
          </a:p>
        </p:txBody>
      </p:sp>
      <p:sp>
        <p:nvSpPr>
          <p:cNvPr id="7" name="object 7"/>
          <p:cNvSpPr/>
          <p:nvPr/>
        </p:nvSpPr>
        <p:spPr>
          <a:xfrm>
            <a:off x="7190957" y="2201570"/>
            <a:ext cx="796925" cy="328930"/>
          </a:xfrm>
          <a:custGeom>
            <a:avLst/>
            <a:gdLst/>
            <a:ahLst/>
            <a:cxnLst/>
            <a:rect l="l" t="t" r="r" b="b"/>
            <a:pathLst>
              <a:path w="796925" h="328930">
                <a:moveTo>
                  <a:pt x="408647" y="2425"/>
                </a:moveTo>
                <a:lnTo>
                  <a:pt x="381952" y="2425"/>
                </a:lnTo>
                <a:lnTo>
                  <a:pt x="381952" y="325094"/>
                </a:lnTo>
                <a:lnTo>
                  <a:pt x="408647" y="325094"/>
                </a:lnTo>
                <a:lnTo>
                  <a:pt x="408647" y="2425"/>
                </a:lnTo>
                <a:close/>
              </a:path>
              <a:path w="796925" h="328930">
                <a:moveTo>
                  <a:pt x="691769" y="0"/>
                </a:moveTo>
                <a:lnTo>
                  <a:pt x="687095" y="13360"/>
                </a:lnTo>
                <a:lnTo>
                  <a:pt x="706135" y="21618"/>
                </a:lnTo>
                <a:lnTo>
                  <a:pt x="722509" y="33054"/>
                </a:lnTo>
                <a:lnTo>
                  <a:pt x="747255" y="65455"/>
                </a:lnTo>
                <a:lnTo>
                  <a:pt x="761822" y="109172"/>
                </a:lnTo>
                <a:lnTo>
                  <a:pt x="766673" y="162814"/>
                </a:lnTo>
                <a:lnTo>
                  <a:pt x="765454" y="191819"/>
                </a:lnTo>
                <a:lnTo>
                  <a:pt x="755700" y="241839"/>
                </a:lnTo>
                <a:lnTo>
                  <a:pt x="736129" y="280906"/>
                </a:lnTo>
                <a:lnTo>
                  <a:pt x="706354" y="307266"/>
                </a:lnTo>
                <a:lnTo>
                  <a:pt x="687616" y="315569"/>
                </a:lnTo>
                <a:lnTo>
                  <a:pt x="691769" y="328917"/>
                </a:lnTo>
                <a:lnTo>
                  <a:pt x="736633" y="307868"/>
                </a:lnTo>
                <a:lnTo>
                  <a:pt x="769620" y="271437"/>
                </a:lnTo>
                <a:lnTo>
                  <a:pt x="789908" y="222651"/>
                </a:lnTo>
                <a:lnTo>
                  <a:pt x="796671" y="164541"/>
                </a:lnTo>
                <a:lnTo>
                  <a:pt x="794975" y="134392"/>
                </a:lnTo>
                <a:lnTo>
                  <a:pt x="781411" y="80948"/>
                </a:lnTo>
                <a:lnTo>
                  <a:pt x="754503" y="37438"/>
                </a:lnTo>
                <a:lnTo>
                  <a:pt x="715617" y="8610"/>
                </a:lnTo>
                <a:lnTo>
                  <a:pt x="691769" y="0"/>
                </a:lnTo>
                <a:close/>
              </a:path>
              <a:path w="796925" h="328930">
                <a:moveTo>
                  <a:pt x="104901" y="0"/>
                </a:moveTo>
                <a:lnTo>
                  <a:pt x="60144" y="21089"/>
                </a:lnTo>
                <a:lnTo>
                  <a:pt x="27139" y="57658"/>
                </a:lnTo>
                <a:lnTo>
                  <a:pt x="6788" y="106527"/>
                </a:lnTo>
                <a:lnTo>
                  <a:pt x="0" y="164541"/>
                </a:lnTo>
                <a:lnTo>
                  <a:pt x="1690" y="194761"/>
                </a:lnTo>
                <a:lnTo>
                  <a:pt x="15216" y="248210"/>
                </a:lnTo>
                <a:lnTo>
                  <a:pt x="42060" y="291575"/>
                </a:lnTo>
                <a:lnTo>
                  <a:pt x="80984" y="320316"/>
                </a:lnTo>
                <a:lnTo>
                  <a:pt x="104901" y="328917"/>
                </a:lnTo>
                <a:lnTo>
                  <a:pt x="109067" y="315569"/>
                </a:lnTo>
                <a:lnTo>
                  <a:pt x="90322" y="307266"/>
                </a:lnTo>
                <a:lnTo>
                  <a:pt x="74147" y="295711"/>
                </a:lnTo>
                <a:lnTo>
                  <a:pt x="49504" y="262851"/>
                </a:lnTo>
                <a:lnTo>
                  <a:pt x="34874" y="218162"/>
                </a:lnTo>
                <a:lnTo>
                  <a:pt x="29997" y="162814"/>
                </a:lnTo>
                <a:lnTo>
                  <a:pt x="31216" y="134753"/>
                </a:lnTo>
                <a:lnTo>
                  <a:pt x="40970" y="86072"/>
                </a:lnTo>
                <a:lnTo>
                  <a:pt x="60575" y="47668"/>
                </a:lnTo>
                <a:lnTo>
                  <a:pt x="90616" y="21618"/>
                </a:lnTo>
                <a:lnTo>
                  <a:pt x="109588" y="13360"/>
                </a:lnTo>
                <a:lnTo>
                  <a:pt x="104901" y="0"/>
                </a:lnTo>
                <a:close/>
              </a:path>
            </a:pathLst>
          </a:custGeom>
          <a:solidFill>
            <a:srgbClr val="000000"/>
          </a:solidFill>
        </p:spPr>
        <p:txBody>
          <a:bodyPr wrap="square" lIns="0" tIns="0" rIns="0" bIns="0" rtlCol="0"/>
          <a:lstStyle/>
          <a:p>
            <a:endParaRPr/>
          </a:p>
        </p:txBody>
      </p:sp>
      <p:sp>
        <p:nvSpPr>
          <p:cNvPr id="8" name="object 8"/>
          <p:cNvSpPr/>
          <p:nvPr/>
        </p:nvSpPr>
        <p:spPr>
          <a:xfrm>
            <a:off x="9280995" y="2639796"/>
            <a:ext cx="77470" cy="330200"/>
          </a:xfrm>
          <a:custGeom>
            <a:avLst/>
            <a:gdLst/>
            <a:ahLst/>
            <a:cxnLst/>
            <a:rect l="l" t="t" r="r" b="b"/>
            <a:pathLst>
              <a:path w="77470" h="330200">
                <a:moveTo>
                  <a:pt x="77330" y="0"/>
                </a:moveTo>
                <a:lnTo>
                  <a:pt x="0" y="0"/>
                </a:lnTo>
                <a:lnTo>
                  <a:pt x="0" y="13970"/>
                </a:lnTo>
                <a:lnTo>
                  <a:pt x="48552" y="13970"/>
                </a:lnTo>
                <a:lnTo>
                  <a:pt x="48552" y="317500"/>
                </a:lnTo>
                <a:lnTo>
                  <a:pt x="0" y="317500"/>
                </a:lnTo>
                <a:lnTo>
                  <a:pt x="0" y="330200"/>
                </a:lnTo>
                <a:lnTo>
                  <a:pt x="77330" y="330200"/>
                </a:lnTo>
                <a:lnTo>
                  <a:pt x="77330" y="317500"/>
                </a:lnTo>
                <a:lnTo>
                  <a:pt x="77330" y="13970"/>
                </a:lnTo>
                <a:lnTo>
                  <a:pt x="77330" y="0"/>
                </a:lnTo>
                <a:close/>
              </a:path>
            </a:pathLst>
          </a:custGeom>
          <a:solidFill>
            <a:srgbClr val="000000"/>
          </a:solidFill>
        </p:spPr>
        <p:txBody>
          <a:bodyPr wrap="square" lIns="0" tIns="0" rIns="0" bIns="0" rtlCol="0"/>
          <a:lstStyle/>
          <a:p>
            <a:endParaRPr/>
          </a:p>
        </p:txBody>
      </p:sp>
      <p:sp>
        <p:nvSpPr>
          <p:cNvPr id="9" name="object 9"/>
          <p:cNvSpPr/>
          <p:nvPr/>
        </p:nvSpPr>
        <p:spPr>
          <a:xfrm>
            <a:off x="6652171" y="2639796"/>
            <a:ext cx="77470" cy="330200"/>
          </a:xfrm>
          <a:custGeom>
            <a:avLst/>
            <a:gdLst/>
            <a:ahLst/>
            <a:cxnLst/>
            <a:rect l="l" t="t" r="r" b="b"/>
            <a:pathLst>
              <a:path w="77470" h="330200">
                <a:moveTo>
                  <a:pt x="77330" y="0"/>
                </a:moveTo>
                <a:lnTo>
                  <a:pt x="0" y="0"/>
                </a:lnTo>
                <a:lnTo>
                  <a:pt x="0" y="13970"/>
                </a:lnTo>
                <a:lnTo>
                  <a:pt x="0" y="317500"/>
                </a:lnTo>
                <a:lnTo>
                  <a:pt x="0" y="330200"/>
                </a:lnTo>
                <a:lnTo>
                  <a:pt x="77330" y="330200"/>
                </a:lnTo>
                <a:lnTo>
                  <a:pt x="77330" y="317500"/>
                </a:lnTo>
                <a:lnTo>
                  <a:pt x="28778" y="317500"/>
                </a:lnTo>
                <a:lnTo>
                  <a:pt x="28778" y="13970"/>
                </a:lnTo>
                <a:lnTo>
                  <a:pt x="77330" y="13970"/>
                </a:lnTo>
                <a:lnTo>
                  <a:pt x="77330" y="0"/>
                </a:lnTo>
                <a:close/>
              </a:path>
            </a:pathLst>
          </a:custGeom>
          <a:solidFill>
            <a:srgbClr val="000000"/>
          </a:solidFill>
        </p:spPr>
        <p:txBody>
          <a:bodyPr wrap="square" lIns="0" tIns="0" rIns="0" bIns="0" rtlCol="0"/>
          <a:lstStyle/>
          <a:p>
            <a:endParaRPr/>
          </a:p>
        </p:txBody>
      </p:sp>
      <p:sp>
        <p:nvSpPr>
          <p:cNvPr id="10" name="object 10"/>
          <p:cNvSpPr txBox="1"/>
          <p:nvPr/>
        </p:nvSpPr>
        <p:spPr>
          <a:xfrm>
            <a:off x="5303066" y="2099564"/>
            <a:ext cx="3984625" cy="890905"/>
          </a:xfrm>
          <a:prstGeom prst="rect">
            <a:avLst/>
          </a:prstGeom>
        </p:spPr>
        <p:txBody>
          <a:bodyPr vert="horz" wrap="square" lIns="0" tIns="12065" rIns="0" bIns="0" rtlCol="0">
            <a:spAutoFit/>
          </a:bodyPr>
          <a:lstStyle/>
          <a:p>
            <a:pPr marL="12700">
              <a:spcBef>
                <a:spcPts val="95"/>
              </a:spcBef>
              <a:tabLst>
                <a:tab pos="794385" algn="l"/>
                <a:tab pos="1243330" algn="l"/>
                <a:tab pos="2004060" algn="l"/>
              </a:tabLst>
            </a:pPr>
            <a:r>
              <a:rPr sz="2800" spc="-5" dirty="0">
                <a:latin typeface="Cambria Math"/>
                <a:cs typeface="Cambria Math"/>
              </a:rPr>
              <a:t>=</a:t>
            </a:r>
            <a:r>
              <a:rPr sz="2800" spc="160" dirty="0">
                <a:latin typeface="Cambria Math"/>
                <a:cs typeface="Cambria Math"/>
              </a:rPr>
              <a:t> </a:t>
            </a:r>
            <a:r>
              <a:rPr sz="2800" spc="-5" dirty="0">
                <a:latin typeface="Cambria Math"/>
                <a:cs typeface="Cambria Math"/>
              </a:rPr>
              <a:t>𝐻	𝑌	− 𝐻	𝑌</a:t>
            </a:r>
            <a:r>
              <a:rPr sz="2800" spc="290" dirty="0">
                <a:latin typeface="Cambria Math"/>
                <a:cs typeface="Cambria Math"/>
              </a:rPr>
              <a:t> </a:t>
            </a:r>
            <a:r>
              <a:rPr sz="2800" spc="-5" dirty="0">
                <a:latin typeface="Cambria Math"/>
                <a:cs typeface="Cambria Math"/>
              </a:rPr>
              <a:t>𝐶</a:t>
            </a:r>
            <a:endParaRPr sz="2800">
              <a:latin typeface="Cambria Math"/>
              <a:cs typeface="Cambria Math"/>
            </a:endParaRPr>
          </a:p>
          <a:p>
            <a:pPr marL="56515">
              <a:spcBef>
                <a:spcPts val="95"/>
              </a:spcBef>
              <a:tabLst>
                <a:tab pos="1434465" algn="l"/>
              </a:tabLst>
            </a:pPr>
            <a:r>
              <a:rPr sz="2800" spc="-5" dirty="0">
                <a:latin typeface="Cambria Math"/>
                <a:cs typeface="Cambria Math"/>
              </a:rPr>
              <a:t>=</a:t>
            </a:r>
            <a:r>
              <a:rPr sz="2800" spc="160" dirty="0">
                <a:latin typeface="Cambria Math"/>
                <a:cs typeface="Cambria Math"/>
              </a:rPr>
              <a:t> </a:t>
            </a:r>
            <a:r>
              <a:rPr sz="2800" spc="-5" dirty="0">
                <a:latin typeface="Cambria Math"/>
                <a:cs typeface="Cambria Math"/>
              </a:rPr>
              <a:t>1.5</a:t>
            </a:r>
            <a:r>
              <a:rPr sz="2800" spc="10" dirty="0">
                <a:latin typeface="Cambria Math"/>
                <a:cs typeface="Cambria Math"/>
              </a:rPr>
              <a:t> </a:t>
            </a:r>
            <a:r>
              <a:rPr sz="2800" spc="-5" dirty="0">
                <a:latin typeface="Cambria Math"/>
                <a:cs typeface="Cambria Math"/>
              </a:rPr>
              <a:t>−	0.7855</a:t>
            </a:r>
            <a:r>
              <a:rPr sz="2800" spc="-30" dirty="0">
                <a:latin typeface="Cambria Math"/>
                <a:cs typeface="Cambria Math"/>
              </a:rPr>
              <a:t> </a:t>
            </a:r>
            <a:r>
              <a:rPr sz="2800" spc="-5" dirty="0">
                <a:latin typeface="Cambria Math"/>
                <a:cs typeface="Cambria Math"/>
              </a:rPr>
              <a:t>+</a:t>
            </a:r>
            <a:r>
              <a:rPr sz="2800" spc="-20" dirty="0">
                <a:latin typeface="Cambria Math"/>
                <a:cs typeface="Cambria Math"/>
              </a:rPr>
              <a:t> </a:t>
            </a:r>
            <a:r>
              <a:rPr sz="2800" spc="-5" dirty="0">
                <a:latin typeface="Cambria Math"/>
                <a:cs typeface="Cambria Math"/>
              </a:rPr>
              <a:t>0.5784</a:t>
            </a:r>
            <a:endParaRPr sz="2800">
              <a:latin typeface="Cambria Math"/>
              <a:cs typeface="Cambria Math"/>
            </a:endParaRPr>
          </a:p>
        </p:txBody>
      </p:sp>
      <p:sp>
        <p:nvSpPr>
          <p:cNvPr id="11" name="object 11"/>
          <p:cNvSpPr txBox="1"/>
          <p:nvPr/>
        </p:nvSpPr>
        <p:spPr>
          <a:xfrm>
            <a:off x="5371591" y="2953004"/>
            <a:ext cx="1446530" cy="452120"/>
          </a:xfrm>
          <a:prstGeom prst="rect">
            <a:avLst/>
          </a:prstGeom>
        </p:spPr>
        <p:txBody>
          <a:bodyPr vert="horz" wrap="square" lIns="0" tIns="12065" rIns="0" bIns="0" rtlCol="0">
            <a:spAutoFit/>
          </a:bodyPr>
          <a:lstStyle/>
          <a:p>
            <a:pPr marL="12700">
              <a:spcBef>
                <a:spcPts val="95"/>
              </a:spcBef>
            </a:pPr>
            <a:r>
              <a:rPr sz="2800" spc="-5" dirty="0">
                <a:latin typeface="Cambria Math"/>
                <a:cs typeface="Cambria Math"/>
              </a:rPr>
              <a:t>=</a:t>
            </a:r>
            <a:r>
              <a:rPr sz="2800" spc="90" dirty="0">
                <a:latin typeface="Cambria Math"/>
                <a:cs typeface="Cambria Math"/>
              </a:rPr>
              <a:t> </a:t>
            </a:r>
            <a:r>
              <a:rPr sz="2800" spc="-5" dirty="0">
                <a:latin typeface="Cambria Math"/>
                <a:cs typeface="Cambria Math"/>
              </a:rPr>
              <a:t>0.1361</a:t>
            </a:r>
            <a:endParaRPr sz="2800">
              <a:latin typeface="Cambria Math"/>
              <a:cs typeface="Cambria Math"/>
            </a:endParaRPr>
          </a:p>
        </p:txBody>
      </p:sp>
      <p:sp>
        <p:nvSpPr>
          <p:cNvPr id="12" name="object 12"/>
          <p:cNvSpPr/>
          <p:nvPr/>
        </p:nvSpPr>
        <p:spPr>
          <a:xfrm>
            <a:off x="4885305" y="4701368"/>
            <a:ext cx="699770" cy="282575"/>
          </a:xfrm>
          <a:custGeom>
            <a:avLst/>
            <a:gdLst/>
            <a:ahLst/>
            <a:cxnLst/>
            <a:rect l="l" t="t" r="r" b="b"/>
            <a:pathLst>
              <a:path w="699770" h="282575">
                <a:moveTo>
                  <a:pt x="609244" y="0"/>
                </a:moveTo>
                <a:lnTo>
                  <a:pt x="605231" y="11455"/>
                </a:lnTo>
                <a:lnTo>
                  <a:pt x="621573" y="18551"/>
                </a:lnTo>
                <a:lnTo>
                  <a:pt x="635627" y="28371"/>
                </a:lnTo>
                <a:lnTo>
                  <a:pt x="664162" y="73880"/>
                </a:lnTo>
                <a:lnTo>
                  <a:pt x="672501" y="115661"/>
                </a:lnTo>
                <a:lnTo>
                  <a:pt x="673544" y="139750"/>
                </a:lnTo>
                <a:lnTo>
                  <a:pt x="672496" y="164649"/>
                </a:lnTo>
                <a:lnTo>
                  <a:pt x="664120" y="207587"/>
                </a:lnTo>
                <a:lnTo>
                  <a:pt x="635639" y="253828"/>
                </a:lnTo>
                <a:lnTo>
                  <a:pt x="605675" y="270865"/>
                </a:lnTo>
                <a:lnTo>
                  <a:pt x="609244" y="282321"/>
                </a:lnTo>
                <a:lnTo>
                  <a:pt x="647753" y="264263"/>
                </a:lnTo>
                <a:lnTo>
                  <a:pt x="676071" y="232994"/>
                </a:lnTo>
                <a:lnTo>
                  <a:pt x="693480" y="191111"/>
                </a:lnTo>
                <a:lnTo>
                  <a:pt x="699287" y="141236"/>
                </a:lnTo>
                <a:lnTo>
                  <a:pt x="697832" y="115357"/>
                </a:lnTo>
                <a:lnTo>
                  <a:pt x="686187" y="69479"/>
                </a:lnTo>
                <a:lnTo>
                  <a:pt x="663086" y="32129"/>
                </a:lnTo>
                <a:lnTo>
                  <a:pt x="629711" y="7391"/>
                </a:lnTo>
                <a:lnTo>
                  <a:pt x="609244" y="0"/>
                </a:lnTo>
                <a:close/>
              </a:path>
              <a:path w="699770" h="282575">
                <a:moveTo>
                  <a:pt x="90042" y="0"/>
                </a:moveTo>
                <a:lnTo>
                  <a:pt x="51619" y="18100"/>
                </a:lnTo>
                <a:lnTo>
                  <a:pt x="23291" y="49479"/>
                </a:lnTo>
                <a:lnTo>
                  <a:pt x="5821" y="91438"/>
                </a:lnTo>
                <a:lnTo>
                  <a:pt x="0" y="141236"/>
                </a:lnTo>
                <a:lnTo>
                  <a:pt x="1450" y="167173"/>
                </a:lnTo>
                <a:lnTo>
                  <a:pt x="13056" y="213051"/>
                </a:lnTo>
                <a:lnTo>
                  <a:pt x="36098" y="250279"/>
                </a:lnTo>
                <a:lnTo>
                  <a:pt x="69508" y="274944"/>
                </a:lnTo>
                <a:lnTo>
                  <a:pt x="90042" y="282321"/>
                </a:lnTo>
                <a:lnTo>
                  <a:pt x="93611" y="270865"/>
                </a:lnTo>
                <a:lnTo>
                  <a:pt x="77521" y="263743"/>
                </a:lnTo>
                <a:lnTo>
                  <a:pt x="63636" y="253828"/>
                </a:lnTo>
                <a:lnTo>
                  <a:pt x="35156" y="207587"/>
                </a:lnTo>
                <a:lnTo>
                  <a:pt x="26788" y="164649"/>
                </a:lnTo>
                <a:lnTo>
                  <a:pt x="25742" y="139750"/>
                </a:lnTo>
                <a:lnTo>
                  <a:pt x="26788" y="115661"/>
                </a:lnTo>
                <a:lnTo>
                  <a:pt x="35156" y="73880"/>
                </a:lnTo>
                <a:lnTo>
                  <a:pt x="63749" y="28371"/>
                </a:lnTo>
                <a:lnTo>
                  <a:pt x="94056" y="11455"/>
                </a:lnTo>
                <a:lnTo>
                  <a:pt x="90042" y="0"/>
                </a:lnTo>
                <a:close/>
              </a:path>
            </a:pathLst>
          </a:custGeom>
          <a:solidFill>
            <a:srgbClr val="000000"/>
          </a:solidFill>
        </p:spPr>
        <p:txBody>
          <a:bodyPr wrap="square" lIns="0" tIns="0" rIns="0" bIns="0" rtlCol="0"/>
          <a:lstStyle/>
          <a:p>
            <a:endParaRPr/>
          </a:p>
        </p:txBody>
      </p:sp>
      <p:sp>
        <p:nvSpPr>
          <p:cNvPr id="13" name="object 13"/>
          <p:cNvSpPr txBox="1"/>
          <p:nvPr/>
        </p:nvSpPr>
        <p:spPr>
          <a:xfrm>
            <a:off x="2060359" y="3731792"/>
            <a:ext cx="3877310" cy="1270635"/>
          </a:xfrm>
          <a:prstGeom prst="rect">
            <a:avLst/>
          </a:prstGeom>
        </p:spPr>
        <p:txBody>
          <a:bodyPr vert="horz" wrap="square" lIns="0" tIns="255904" rIns="0" bIns="0" rtlCol="0">
            <a:spAutoFit/>
          </a:bodyPr>
          <a:lstStyle/>
          <a:p>
            <a:pPr marL="12700">
              <a:spcBef>
                <a:spcPts val="2014"/>
              </a:spcBef>
            </a:pPr>
            <a:r>
              <a:rPr sz="2800" spc="-5" dirty="0">
                <a:latin typeface="Calibri"/>
                <a:cs typeface="Calibri"/>
              </a:rPr>
              <a:t>The</a:t>
            </a:r>
            <a:r>
              <a:rPr sz="2800" spc="-15" dirty="0">
                <a:latin typeface="Calibri"/>
                <a:cs typeface="Calibri"/>
              </a:rPr>
              <a:t> </a:t>
            </a:r>
            <a:r>
              <a:rPr sz="2800" spc="-10" dirty="0">
                <a:latin typeface="Calibri"/>
                <a:cs typeface="Calibri"/>
              </a:rPr>
              <a:t>NMI</a:t>
            </a:r>
            <a:r>
              <a:rPr sz="2800" spc="10" dirty="0">
                <a:latin typeface="Calibri"/>
                <a:cs typeface="Calibri"/>
              </a:rPr>
              <a:t> </a:t>
            </a:r>
            <a:r>
              <a:rPr sz="2800" spc="-10" dirty="0">
                <a:latin typeface="Calibri"/>
                <a:cs typeface="Calibri"/>
              </a:rPr>
              <a:t>is</a:t>
            </a:r>
            <a:r>
              <a:rPr sz="2800" spc="-5" dirty="0">
                <a:latin typeface="Calibri"/>
                <a:cs typeface="Calibri"/>
              </a:rPr>
              <a:t> </a:t>
            </a:r>
            <a:r>
              <a:rPr sz="2800" spc="-20" dirty="0">
                <a:latin typeface="Calibri"/>
                <a:cs typeface="Calibri"/>
              </a:rPr>
              <a:t>therefore,</a:t>
            </a:r>
            <a:endParaRPr sz="2800">
              <a:latin typeface="Calibri"/>
              <a:cs typeface="Calibri"/>
            </a:endParaRPr>
          </a:p>
          <a:p>
            <a:pPr marL="2189480">
              <a:spcBef>
                <a:spcPts val="1645"/>
              </a:spcBef>
              <a:tabLst>
                <a:tab pos="2924175" algn="l"/>
                <a:tab pos="3636010" algn="l"/>
              </a:tabLst>
            </a:pPr>
            <a:r>
              <a:rPr sz="2400" spc="-10" dirty="0">
                <a:latin typeface="Cambria Math"/>
                <a:cs typeface="Cambria Math"/>
              </a:rPr>
              <a:t>𝑁</a:t>
            </a:r>
            <a:r>
              <a:rPr sz="2400" spc="-5" dirty="0">
                <a:latin typeface="Cambria Math"/>
                <a:cs typeface="Cambria Math"/>
              </a:rPr>
              <a:t>𝑀</a:t>
            </a:r>
            <a:r>
              <a:rPr sz="2400" dirty="0">
                <a:latin typeface="Cambria Math"/>
                <a:cs typeface="Cambria Math"/>
              </a:rPr>
              <a:t>𝐼	</a:t>
            </a:r>
            <a:r>
              <a:rPr sz="2400" spc="65" dirty="0">
                <a:latin typeface="Cambria Math"/>
                <a:cs typeface="Cambria Math"/>
              </a:rPr>
              <a:t>𝑌</a:t>
            </a:r>
            <a:r>
              <a:rPr sz="2400" dirty="0">
                <a:latin typeface="Cambria Math"/>
                <a:cs typeface="Cambria Math"/>
              </a:rPr>
              <a:t>,</a:t>
            </a:r>
            <a:r>
              <a:rPr sz="2400" spc="-135" dirty="0">
                <a:latin typeface="Cambria Math"/>
                <a:cs typeface="Cambria Math"/>
              </a:rPr>
              <a:t> </a:t>
            </a:r>
            <a:r>
              <a:rPr sz="2400" dirty="0">
                <a:latin typeface="Cambria Math"/>
                <a:cs typeface="Cambria Math"/>
              </a:rPr>
              <a:t>𝐶	=</a:t>
            </a:r>
            <a:endParaRPr sz="2400">
              <a:latin typeface="Cambria Math"/>
              <a:cs typeface="Cambria Math"/>
            </a:endParaRPr>
          </a:p>
        </p:txBody>
      </p:sp>
      <p:sp>
        <p:nvSpPr>
          <p:cNvPr id="14" name="object 14"/>
          <p:cNvSpPr/>
          <p:nvPr/>
        </p:nvSpPr>
        <p:spPr>
          <a:xfrm>
            <a:off x="7410564" y="4904994"/>
            <a:ext cx="495934" cy="283210"/>
          </a:xfrm>
          <a:custGeom>
            <a:avLst/>
            <a:gdLst/>
            <a:ahLst/>
            <a:cxnLst/>
            <a:rect l="l" t="t" r="r" b="b"/>
            <a:pathLst>
              <a:path w="495935" h="283210">
                <a:moveTo>
                  <a:pt x="94056" y="12052"/>
                </a:moveTo>
                <a:lnTo>
                  <a:pt x="90030" y="596"/>
                </a:lnTo>
                <a:lnTo>
                  <a:pt x="69570" y="7988"/>
                </a:lnTo>
                <a:lnTo>
                  <a:pt x="51625" y="18694"/>
                </a:lnTo>
                <a:lnTo>
                  <a:pt x="23291" y="50076"/>
                </a:lnTo>
                <a:lnTo>
                  <a:pt x="5829" y="92036"/>
                </a:lnTo>
                <a:lnTo>
                  <a:pt x="0" y="141833"/>
                </a:lnTo>
                <a:lnTo>
                  <a:pt x="1447" y="167767"/>
                </a:lnTo>
                <a:lnTo>
                  <a:pt x="13055" y="213652"/>
                </a:lnTo>
                <a:lnTo>
                  <a:pt x="36093" y="250875"/>
                </a:lnTo>
                <a:lnTo>
                  <a:pt x="69507" y="275539"/>
                </a:lnTo>
                <a:lnTo>
                  <a:pt x="90030" y="282917"/>
                </a:lnTo>
                <a:lnTo>
                  <a:pt x="93611" y="271462"/>
                </a:lnTo>
                <a:lnTo>
                  <a:pt x="77520" y="264337"/>
                </a:lnTo>
                <a:lnTo>
                  <a:pt x="63639" y="254419"/>
                </a:lnTo>
                <a:lnTo>
                  <a:pt x="35153" y="208178"/>
                </a:lnTo>
                <a:lnTo>
                  <a:pt x="26797" y="165239"/>
                </a:lnTo>
                <a:lnTo>
                  <a:pt x="25742" y="140347"/>
                </a:lnTo>
                <a:lnTo>
                  <a:pt x="26797" y="116255"/>
                </a:lnTo>
                <a:lnTo>
                  <a:pt x="35153" y="74472"/>
                </a:lnTo>
                <a:lnTo>
                  <a:pt x="63754" y="28968"/>
                </a:lnTo>
                <a:lnTo>
                  <a:pt x="77774" y="19151"/>
                </a:lnTo>
                <a:lnTo>
                  <a:pt x="94056" y="12052"/>
                </a:lnTo>
                <a:close/>
              </a:path>
              <a:path w="495935" h="283210">
                <a:moveTo>
                  <a:pt x="394487" y="141833"/>
                </a:moveTo>
                <a:lnTo>
                  <a:pt x="388658" y="92036"/>
                </a:lnTo>
                <a:lnTo>
                  <a:pt x="371195" y="50076"/>
                </a:lnTo>
                <a:lnTo>
                  <a:pt x="342861" y="18694"/>
                </a:lnTo>
                <a:lnTo>
                  <a:pt x="304444" y="596"/>
                </a:lnTo>
                <a:lnTo>
                  <a:pt x="300431" y="12052"/>
                </a:lnTo>
                <a:lnTo>
                  <a:pt x="316776" y="19151"/>
                </a:lnTo>
                <a:lnTo>
                  <a:pt x="330835" y="28968"/>
                </a:lnTo>
                <a:lnTo>
                  <a:pt x="359359" y="74472"/>
                </a:lnTo>
                <a:lnTo>
                  <a:pt x="367703" y="116255"/>
                </a:lnTo>
                <a:lnTo>
                  <a:pt x="368744" y="140347"/>
                </a:lnTo>
                <a:lnTo>
                  <a:pt x="367703" y="165239"/>
                </a:lnTo>
                <a:lnTo>
                  <a:pt x="359321" y="208178"/>
                </a:lnTo>
                <a:lnTo>
                  <a:pt x="330847" y="254419"/>
                </a:lnTo>
                <a:lnTo>
                  <a:pt x="300875" y="271462"/>
                </a:lnTo>
                <a:lnTo>
                  <a:pt x="304444" y="282917"/>
                </a:lnTo>
                <a:lnTo>
                  <a:pt x="342950" y="264858"/>
                </a:lnTo>
                <a:lnTo>
                  <a:pt x="371271" y="233591"/>
                </a:lnTo>
                <a:lnTo>
                  <a:pt x="388683" y="191706"/>
                </a:lnTo>
                <a:lnTo>
                  <a:pt x="393039" y="167767"/>
                </a:lnTo>
                <a:lnTo>
                  <a:pt x="394487" y="141833"/>
                </a:lnTo>
                <a:close/>
              </a:path>
              <a:path w="495935" h="283210">
                <a:moveTo>
                  <a:pt x="495566" y="0"/>
                </a:moveTo>
                <a:lnTo>
                  <a:pt x="429183" y="0"/>
                </a:lnTo>
                <a:lnTo>
                  <a:pt x="429183" y="11430"/>
                </a:lnTo>
                <a:lnTo>
                  <a:pt x="470852" y="11430"/>
                </a:lnTo>
                <a:lnTo>
                  <a:pt x="470852" y="271780"/>
                </a:lnTo>
                <a:lnTo>
                  <a:pt x="429183" y="271780"/>
                </a:lnTo>
                <a:lnTo>
                  <a:pt x="429183" y="283210"/>
                </a:lnTo>
                <a:lnTo>
                  <a:pt x="495566" y="283210"/>
                </a:lnTo>
                <a:lnTo>
                  <a:pt x="495566" y="271780"/>
                </a:lnTo>
                <a:lnTo>
                  <a:pt x="495566" y="11430"/>
                </a:lnTo>
                <a:lnTo>
                  <a:pt x="495566" y="0"/>
                </a:lnTo>
                <a:close/>
              </a:path>
            </a:pathLst>
          </a:custGeom>
          <a:solidFill>
            <a:srgbClr val="000000"/>
          </a:solidFill>
        </p:spPr>
        <p:txBody>
          <a:bodyPr wrap="square" lIns="0" tIns="0" rIns="0" bIns="0" rtlCol="0"/>
          <a:lstStyle/>
          <a:p>
            <a:endParaRPr/>
          </a:p>
        </p:txBody>
      </p:sp>
      <p:sp>
        <p:nvSpPr>
          <p:cNvPr id="15" name="object 15"/>
          <p:cNvSpPr/>
          <p:nvPr/>
        </p:nvSpPr>
        <p:spPr>
          <a:xfrm>
            <a:off x="6041531" y="4904994"/>
            <a:ext cx="66675" cy="283210"/>
          </a:xfrm>
          <a:custGeom>
            <a:avLst/>
            <a:gdLst/>
            <a:ahLst/>
            <a:cxnLst/>
            <a:rect l="l" t="t" r="r" b="b"/>
            <a:pathLst>
              <a:path w="66675" h="283210">
                <a:moveTo>
                  <a:pt x="66382" y="0"/>
                </a:moveTo>
                <a:lnTo>
                  <a:pt x="0" y="0"/>
                </a:lnTo>
                <a:lnTo>
                  <a:pt x="0" y="11430"/>
                </a:lnTo>
                <a:lnTo>
                  <a:pt x="0" y="271780"/>
                </a:lnTo>
                <a:lnTo>
                  <a:pt x="0" y="283210"/>
                </a:lnTo>
                <a:lnTo>
                  <a:pt x="66382" y="283210"/>
                </a:lnTo>
                <a:lnTo>
                  <a:pt x="66382" y="271780"/>
                </a:lnTo>
                <a:lnTo>
                  <a:pt x="24701" y="271780"/>
                </a:lnTo>
                <a:lnTo>
                  <a:pt x="24701" y="11430"/>
                </a:lnTo>
                <a:lnTo>
                  <a:pt x="66382" y="11430"/>
                </a:lnTo>
                <a:lnTo>
                  <a:pt x="66382" y="0"/>
                </a:lnTo>
                <a:close/>
              </a:path>
            </a:pathLst>
          </a:custGeom>
          <a:solidFill>
            <a:srgbClr val="000000"/>
          </a:solidFill>
        </p:spPr>
        <p:txBody>
          <a:bodyPr wrap="square" lIns="0" tIns="0" rIns="0" bIns="0" rtlCol="0"/>
          <a:lstStyle/>
          <a:p>
            <a:endParaRPr/>
          </a:p>
        </p:txBody>
      </p:sp>
      <p:sp>
        <p:nvSpPr>
          <p:cNvPr id="16" name="object 16"/>
          <p:cNvSpPr/>
          <p:nvPr/>
        </p:nvSpPr>
        <p:spPr>
          <a:xfrm>
            <a:off x="6372730" y="4905584"/>
            <a:ext cx="391795" cy="282575"/>
          </a:xfrm>
          <a:custGeom>
            <a:avLst/>
            <a:gdLst/>
            <a:ahLst/>
            <a:cxnLst/>
            <a:rect l="l" t="t" r="r" b="b"/>
            <a:pathLst>
              <a:path w="391795" h="282575">
                <a:moveTo>
                  <a:pt x="301396" y="0"/>
                </a:moveTo>
                <a:lnTo>
                  <a:pt x="297383" y="11455"/>
                </a:lnTo>
                <a:lnTo>
                  <a:pt x="313725" y="18551"/>
                </a:lnTo>
                <a:lnTo>
                  <a:pt x="327779" y="28371"/>
                </a:lnTo>
                <a:lnTo>
                  <a:pt x="356314" y="73880"/>
                </a:lnTo>
                <a:lnTo>
                  <a:pt x="364653" y="115661"/>
                </a:lnTo>
                <a:lnTo>
                  <a:pt x="365696" y="139750"/>
                </a:lnTo>
                <a:lnTo>
                  <a:pt x="364648" y="164649"/>
                </a:lnTo>
                <a:lnTo>
                  <a:pt x="356272" y="207587"/>
                </a:lnTo>
                <a:lnTo>
                  <a:pt x="327791" y="253828"/>
                </a:lnTo>
                <a:lnTo>
                  <a:pt x="297827" y="270865"/>
                </a:lnTo>
                <a:lnTo>
                  <a:pt x="301396" y="282321"/>
                </a:lnTo>
                <a:lnTo>
                  <a:pt x="339905" y="264263"/>
                </a:lnTo>
                <a:lnTo>
                  <a:pt x="368223" y="232994"/>
                </a:lnTo>
                <a:lnTo>
                  <a:pt x="385632" y="191111"/>
                </a:lnTo>
                <a:lnTo>
                  <a:pt x="391439" y="141236"/>
                </a:lnTo>
                <a:lnTo>
                  <a:pt x="389982" y="115357"/>
                </a:lnTo>
                <a:lnTo>
                  <a:pt x="378334" y="69479"/>
                </a:lnTo>
                <a:lnTo>
                  <a:pt x="355238" y="32129"/>
                </a:lnTo>
                <a:lnTo>
                  <a:pt x="321863" y="7391"/>
                </a:lnTo>
                <a:lnTo>
                  <a:pt x="301396" y="0"/>
                </a:lnTo>
                <a:close/>
              </a:path>
              <a:path w="391795" h="282575">
                <a:moveTo>
                  <a:pt x="90030" y="0"/>
                </a:moveTo>
                <a:lnTo>
                  <a:pt x="51617" y="18100"/>
                </a:lnTo>
                <a:lnTo>
                  <a:pt x="23291" y="49479"/>
                </a:lnTo>
                <a:lnTo>
                  <a:pt x="5821" y="91438"/>
                </a:lnTo>
                <a:lnTo>
                  <a:pt x="0" y="141236"/>
                </a:lnTo>
                <a:lnTo>
                  <a:pt x="1450" y="167173"/>
                </a:lnTo>
                <a:lnTo>
                  <a:pt x="13056" y="213051"/>
                </a:lnTo>
                <a:lnTo>
                  <a:pt x="36098" y="250279"/>
                </a:lnTo>
                <a:lnTo>
                  <a:pt x="69503" y="274944"/>
                </a:lnTo>
                <a:lnTo>
                  <a:pt x="90030" y="282321"/>
                </a:lnTo>
                <a:lnTo>
                  <a:pt x="93611" y="270865"/>
                </a:lnTo>
                <a:lnTo>
                  <a:pt x="77521" y="263743"/>
                </a:lnTo>
                <a:lnTo>
                  <a:pt x="63636" y="253828"/>
                </a:lnTo>
                <a:lnTo>
                  <a:pt x="35156" y="207587"/>
                </a:lnTo>
                <a:lnTo>
                  <a:pt x="26788" y="164649"/>
                </a:lnTo>
                <a:lnTo>
                  <a:pt x="25742" y="139750"/>
                </a:lnTo>
                <a:lnTo>
                  <a:pt x="26788" y="115661"/>
                </a:lnTo>
                <a:lnTo>
                  <a:pt x="35156" y="73880"/>
                </a:lnTo>
                <a:lnTo>
                  <a:pt x="63749" y="28371"/>
                </a:lnTo>
                <a:lnTo>
                  <a:pt x="94056" y="11455"/>
                </a:lnTo>
                <a:lnTo>
                  <a:pt x="90030" y="0"/>
                </a:lnTo>
                <a:close/>
              </a:path>
            </a:pathLst>
          </a:custGeom>
          <a:solidFill>
            <a:srgbClr val="000000"/>
          </a:solidFill>
        </p:spPr>
        <p:txBody>
          <a:bodyPr wrap="square" lIns="0" tIns="0" rIns="0" bIns="0" rtlCol="0"/>
          <a:lstStyle/>
          <a:p>
            <a:endParaRPr/>
          </a:p>
        </p:txBody>
      </p:sp>
      <p:sp>
        <p:nvSpPr>
          <p:cNvPr id="17" name="object 17"/>
          <p:cNvSpPr txBox="1"/>
          <p:nvPr/>
        </p:nvSpPr>
        <p:spPr>
          <a:xfrm>
            <a:off x="6101589" y="4312411"/>
            <a:ext cx="1603375" cy="894080"/>
          </a:xfrm>
          <a:prstGeom prst="rect">
            <a:avLst/>
          </a:prstGeom>
        </p:spPr>
        <p:txBody>
          <a:bodyPr vert="horz" wrap="square" lIns="0" tIns="81280" rIns="0" bIns="0" rtlCol="0">
            <a:spAutoFit/>
          </a:bodyPr>
          <a:lstStyle/>
          <a:p>
            <a:pPr marL="161925">
              <a:spcBef>
                <a:spcPts val="640"/>
              </a:spcBef>
            </a:pPr>
            <a:r>
              <a:rPr sz="2400" dirty="0">
                <a:latin typeface="Cambria Math"/>
                <a:cs typeface="Cambria Math"/>
              </a:rPr>
              <a:t>2 × </a:t>
            </a:r>
            <a:r>
              <a:rPr sz="2400" spc="85" dirty="0">
                <a:latin typeface="Cambria Math"/>
                <a:cs typeface="Cambria Math"/>
              </a:rPr>
              <a:t>𝐼</a:t>
            </a:r>
            <a:r>
              <a:rPr sz="2400" spc="-5" dirty="0">
                <a:latin typeface="Cambria Math"/>
                <a:cs typeface="Cambria Math"/>
              </a:rPr>
              <a:t>(</a:t>
            </a:r>
            <a:r>
              <a:rPr sz="2400" spc="65" dirty="0">
                <a:latin typeface="Cambria Math"/>
                <a:cs typeface="Cambria Math"/>
              </a:rPr>
              <a:t>𝑌</a:t>
            </a:r>
            <a:r>
              <a:rPr sz="2400" dirty="0">
                <a:latin typeface="Cambria Math"/>
                <a:cs typeface="Cambria Math"/>
              </a:rPr>
              <a:t>;</a:t>
            </a:r>
            <a:r>
              <a:rPr sz="2400" spc="-130" dirty="0">
                <a:latin typeface="Cambria Math"/>
                <a:cs typeface="Cambria Math"/>
              </a:rPr>
              <a:t> </a:t>
            </a:r>
            <a:r>
              <a:rPr sz="2400" spc="114" dirty="0">
                <a:latin typeface="Cambria Math"/>
                <a:cs typeface="Cambria Math"/>
              </a:rPr>
              <a:t>𝐶</a:t>
            </a:r>
            <a:r>
              <a:rPr sz="2400" dirty="0">
                <a:latin typeface="Cambria Math"/>
                <a:cs typeface="Cambria Math"/>
              </a:rPr>
              <a:t>)</a:t>
            </a:r>
            <a:endParaRPr sz="2400">
              <a:latin typeface="Cambria Math"/>
              <a:cs typeface="Cambria Math"/>
            </a:endParaRPr>
          </a:p>
          <a:p>
            <a:pPr marL="12700">
              <a:spcBef>
                <a:spcPts val="540"/>
              </a:spcBef>
              <a:tabLst>
                <a:tab pos="370205" algn="l"/>
                <a:tab pos="756285" algn="l"/>
                <a:tab pos="1408430" algn="l"/>
              </a:tabLst>
            </a:pPr>
            <a:r>
              <a:rPr sz="2400" dirty="0">
                <a:latin typeface="Cambria Math"/>
                <a:cs typeface="Cambria Math"/>
              </a:rPr>
              <a:t>𝐻	𝑌	+</a:t>
            </a:r>
            <a:r>
              <a:rPr sz="2400" spc="5" dirty="0">
                <a:latin typeface="Cambria Math"/>
                <a:cs typeface="Cambria Math"/>
              </a:rPr>
              <a:t> </a:t>
            </a:r>
            <a:r>
              <a:rPr sz="2400" dirty="0">
                <a:latin typeface="Cambria Math"/>
                <a:cs typeface="Cambria Math"/>
              </a:rPr>
              <a:t>𝐻	𝐶</a:t>
            </a:r>
            <a:endParaRPr sz="2400">
              <a:latin typeface="Cambria Math"/>
              <a:cs typeface="Cambria Math"/>
            </a:endParaRPr>
          </a:p>
        </p:txBody>
      </p:sp>
      <p:sp>
        <p:nvSpPr>
          <p:cNvPr id="18" name="object 18"/>
          <p:cNvSpPr/>
          <p:nvPr/>
        </p:nvSpPr>
        <p:spPr>
          <a:xfrm>
            <a:off x="6007609" y="4832603"/>
            <a:ext cx="1932939" cy="20320"/>
          </a:xfrm>
          <a:custGeom>
            <a:avLst/>
            <a:gdLst/>
            <a:ahLst/>
            <a:cxnLst/>
            <a:rect l="l" t="t" r="r" b="b"/>
            <a:pathLst>
              <a:path w="1932939" h="20320">
                <a:moveTo>
                  <a:pt x="1932432" y="0"/>
                </a:moveTo>
                <a:lnTo>
                  <a:pt x="0" y="0"/>
                </a:lnTo>
                <a:lnTo>
                  <a:pt x="0" y="19812"/>
                </a:lnTo>
                <a:lnTo>
                  <a:pt x="1932432" y="19812"/>
                </a:lnTo>
                <a:lnTo>
                  <a:pt x="1932432" y="0"/>
                </a:lnTo>
                <a:close/>
              </a:path>
            </a:pathLst>
          </a:custGeom>
          <a:solidFill>
            <a:srgbClr val="000000"/>
          </a:solidFill>
        </p:spPr>
        <p:txBody>
          <a:bodyPr wrap="square" lIns="0" tIns="0" rIns="0" bIns="0" rtlCol="0"/>
          <a:lstStyle/>
          <a:p>
            <a:endParaRPr/>
          </a:p>
        </p:txBody>
      </p:sp>
      <p:sp>
        <p:nvSpPr>
          <p:cNvPr id="19" name="object 19"/>
          <p:cNvSpPr/>
          <p:nvPr/>
        </p:nvSpPr>
        <p:spPr>
          <a:xfrm>
            <a:off x="4923406" y="5879420"/>
            <a:ext cx="697865" cy="282575"/>
          </a:xfrm>
          <a:custGeom>
            <a:avLst/>
            <a:gdLst/>
            <a:ahLst/>
            <a:cxnLst/>
            <a:rect l="l" t="t" r="r" b="b"/>
            <a:pathLst>
              <a:path w="697864" h="282575">
                <a:moveTo>
                  <a:pt x="607720" y="0"/>
                </a:moveTo>
                <a:lnTo>
                  <a:pt x="603707" y="11455"/>
                </a:lnTo>
                <a:lnTo>
                  <a:pt x="620049" y="18551"/>
                </a:lnTo>
                <a:lnTo>
                  <a:pt x="634103" y="28371"/>
                </a:lnTo>
                <a:lnTo>
                  <a:pt x="662638" y="73880"/>
                </a:lnTo>
                <a:lnTo>
                  <a:pt x="670977" y="115661"/>
                </a:lnTo>
                <a:lnTo>
                  <a:pt x="672020" y="139750"/>
                </a:lnTo>
                <a:lnTo>
                  <a:pt x="670972" y="164649"/>
                </a:lnTo>
                <a:lnTo>
                  <a:pt x="662596" y="207587"/>
                </a:lnTo>
                <a:lnTo>
                  <a:pt x="634115" y="253828"/>
                </a:lnTo>
                <a:lnTo>
                  <a:pt x="604151" y="270865"/>
                </a:lnTo>
                <a:lnTo>
                  <a:pt x="607720" y="282321"/>
                </a:lnTo>
                <a:lnTo>
                  <a:pt x="646229" y="264263"/>
                </a:lnTo>
                <a:lnTo>
                  <a:pt x="674547" y="232994"/>
                </a:lnTo>
                <a:lnTo>
                  <a:pt x="691956" y="191111"/>
                </a:lnTo>
                <a:lnTo>
                  <a:pt x="697763" y="141236"/>
                </a:lnTo>
                <a:lnTo>
                  <a:pt x="696308" y="115357"/>
                </a:lnTo>
                <a:lnTo>
                  <a:pt x="684663" y="69479"/>
                </a:lnTo>
                <a:lnTo>
                  <a:pt x="661562" y="32129"/>
                </a:lnTo>
                <a:lnTo>
                  <a:pt x="628187" y="7391"/>
                </a:lnTo>
                <a:lnTo>
                  <a:pt x="607720" y="0"/>
                </a:lnTo>
                <a:close/>
              </a:path>
              <a:path w="697864" h="282575">
                <a:moveTo>
                  <a:pt x="90042" y="0"/>
                </a:moveTo>
                <a:lnTo>
                  <a:pt x="51619" y="18100"/>
                </a:lnTo>
                <a:lnTo>
                  <a:pt x="23291" y="49479"/>
                </a:lnTo>
                <a:lnTo>
                  <a:pt x="5821" y="91438"/>
                </a:lnTo>
                <a:lnTo>
                  <a:pt x="0" y="141236"/>
                </a:lnTo>
                <a:lnTo>
                  <a:pt x="1450" y="167173"/>
                </a:lnTo>
                <a:lnTo>
                  <a:pt x="13056" y="213051"/>
                </a:lnTo>
                <a:lnTo>
                  <a:pt x="36098" y="250279"/>
                </a:lnTo>
                <a:lnTo>
                  <a:pt x="69508" y="274944"/>
                </a:lnTo>
                <a:lnTo>
                  <a:pt x="90042" y="282321"/>
                </a:lnTo>
                <a:lnTo>
                  <a:pt x="93611" y="270865"/>
                </a:lnTo>
                <a:lnTo>
                  <a:pt x="77521" y="263743"/>
                </a:lnTo>
                <a:lnTo>
                  <a:pt x="63636" y="253828"/>
                </a:lnTo>
                <a:lnTo>
                  <a:pt x="35156" y="207587"/>
                </a:lnTo>
                <a:lnTo>
                  <a:pt x="26788" y="164649"/>
                </a:lnTo>
                <a:lnTo>
                  <a:pt x="25742" y="139750"/>
                </a:lnTo>
                <a:lnTo>
                  <a:pt x="26788" y="115661"/>
                </a:lnTo>
                <a:lnTo>
                  <a:pt x="35156" y="73880"/>
                </a:lnTo>
                <a:lnTo>
                  <a:pt x="63749" y="28371"/>
                </a:lnTo>
                <a:lnTo>
                  <a:pt x="94056" y="11455"/>
                </a:lnTo>
                <a:lnTo>
                  <a:pt x="90042" y="0"/>
                </a:lnTo>
                <a:close/>
              </a:path>
            </a:pathLst>
          </a:custGeom>
          <a:solidFill>
            <a:srgbClr val="000000"/>
          </a:solidFill>
        </p:spPr>
        <p:txBody>
          <a:bodyPr wrap="square" lIns="0" tIns="0" rIns="0" bIns="0" rtlCol="0"/>
          <a:lstStyle/>
          <a:p>
            <a:endParaRPr/>
          </a:p>
        </p:txBody>
      </p:sp>
      <p:sp>
        <p:nvSpPr>
          <p:cNvPr id="20" name="object 20"/>
          <p:cNvSpPr txBox="1"/>
          <p:nvPr/>
        </p:nvSpPr>
        <p:spPr>
          <a:xfrm>
            <a:off x="4277361" y="5789167"/>
            <a:ext cx="1243965" cy="391160"/>
          </a:xfrm>
          <a:prstGeom prst="rect">
            <a:avLst/>
          </a:prstGeom>
        </p:spPr>
        <p:txBody>
          <a:bodyPr vert="horz" wrap="square" lIns="0" tIns="12700" rIns="0" bIns="0" rtlCol="0">
            <a:spAutoFit/>
          </a:bodyPr>
          <a:lstStyle/>
          <a:p>
            <a:pPr marL="12700">
              <a:spcBef>
                <a:spcPts val="100"/>
              </a:spcBef>
              <a:tabLst>
                <a:tab pos="745490" algn="l"/>
              </a:tabLst>
            </a:pPr>
            <a:r>
              <a:rPr sz="2400" spc="-10" dirty="0">
                <a:latin typeface="Cambria Math"/>
                <a:cs typeface="Cambria Math"/>
              </a:rPr>
              <a:t>𝑁</a:t>
            </a:r>
            <a:r>
              <a:rPr sz="2400" spc="-5" dirty="0">
                <a:latin typeface="Cambria Math"/>
                <a:cs typeface="Cambria Math"/>
              </a:rPr>
              <a:t>𝑀</a:t>
            </a:r>
            <a:r>
              <a:rPr sz="2400" dirty="0">
                <a:latin typeface="Cambria Math"/>
                <a:cs typeface="Cambria Math"/>
              </a:rPr>
              <a:t>𝐼	</a:t>
            </a:r>
            <a:r>
              <a:rPr sz="2400" spc="50" dirty="0">
                <a:latin typeface="Cambria Math"/>
                <a:cs typeface="Cambria Math"/>
              </a:rPr>
              <a:t>𝑌</a:t>
            </a:r>
            <a:r>
              <a:rPr sz="2400" dirty="0">
                <a:latin typeface="Cambria Math"/>
                <a:cs typeface="Cambria Math"/>
              </a:rPr>
              <a:t>,</a:t>
            </a:r>
            <a:r>
              <a:rPr sz="2400" spc="-135" dirty="0">
                <a:latin typeface="Cambria Math"/>
                <a:cs typeface="Cambria Math"/>
              </a:rPr>
              <a:t> </a:t>
            </a:r>
            <a:r>
              <a:rPr sz="2400" dirty="0">
                <a:latin typeface="Cambria Math"/>
                <a:cs typeface="Cambria Math"/>
              </a:rPr>
              <a:t>𝐶</a:t>
            </a:r>
            <a:endParaRPr sz="2400">
              <a:latin typeface="Cambria Math"/>
              <a:cs typeface="Cambria Math"/>
            </a:endParaRPr>
          </a:p>
        </p:txBody>
      </p:sp>
      <p:sp>
        <p:nvSpPr>
          <p:cNvPr id="21" name="object 21"/>
          <p:cNvSpPr txBox="1"/>
          <p:nvPr/>
        </p:nvSpPr>
        <p:spPr>
          <a:xfrm>
            <a:off x="5695188" y="5559044"/>
            <a:ext cx="3114040" cy="391160"/>
          </a:xfrm>
          <a:prstGeom prst="rect">
            <a:avLst/>
          </a:prstGeom>
        </p:spPr>
        <p:txBody>
          <a:bodyPr vert="horz" wrap="square" lIns="0" tIns="12700" rIns="0" bIns="0" rtlCol="0">
            <a:spAutoFit/>
          </a:bodyPr>
          <a:lstStyle/>
          <a:p>
            <a:pPr marL="38100">
              <a:spcBef>
                <a:spcPts val="100"/>
              </a:spcBef>
            </a:pPr>
            <a:r>
              <a:rPr sz="3600" baseline="-41666" dirty="0">
                <a:latin typeface="Cambria Math"/>
                <a:cs typeface="Cambria Math"/>
              </a:rPr>
              <a:t>=</a:t>
            </a:r>
            <a:r>
              <a:rPr sz="3600" spc="179" baseline="-41666" dirty="0">
                <a:latin typeface="Cambria Math"/>
                <a:cs typeface="Cambria Math"/>
              </a:rPr>
              <a:t> </a:t>
            </a:r>
            <a:r>
              <a:rPr sz="2400" dirty="0">
                <a:latin typeface="Cambria Math"/>
                <a:cs typeface="Cambria Math"/>
              </a:rPr>
              <a:t>2</a:t>
            </a:r>
            <a:r>
              <a:rPr sz="2400" spc="-10" dirty="0">
                <a:latin typeface="Cambria Math"/>
                <a:cs typeface="Cambria Math"/>
              </a:rPr>
              <a:t> </a:t>
            </a:r>
            <a:r>
              <a:rPr sz="2400" dirty="0">
                <a:latin typeface="Cambria Math"/>
                <a:cs typeface="Cambria Math"/>
              </a:rPr>
              <a:t>×</a:t>
            </a:r>
            <a:r>
              <a:rPr sz="2400" spc="-15" dirty="0">
                <a:latin typeface="Cambria Math"/>
                <a:cs typeface="Cambria Math"/>
              </a:rPr>
              <a:t> </a:t>
            </a:r>
            <a:r>
              <a:rPr sz="2400" spc="-5" dirty="0">
                <a:latin typeface="Cambria Math"/>
                <a:cs typeface="Cambria Math"/>
              </a:rPr>
              <a:t>0.1361</a:t>
            </a:r>
            <a:r>
              <a:rPr sz="2400" spc="110" dirty="0">
                <a:latin typeface="Cambria Math"/>
                <a:cs typeface="Cambria Math"/>
              </a:rPr>
              <a:t> </a:t>
            </a:r>
            <a:r>
              <a:rPr sz="3600" baseline="-41666" dirty="0">
                <a:latin typeface="Cambria Math"/>
                <a:cs typeface="Cambria Math"/>
              </a:rPr>
              <a:t>=</a:t>
            </a:r>
            <a:r>
              <a:rPr sz="3600" spc="179" baseline="-41666" dirty="0">
                <a:latin typeface="Cambria Math"/>
                <a:cs typeface="Cambria Math"/>
              </a:rPr>
              <a:t> </a:t>
            </a:r>
            <a:r>
              <a:rPr sz="3600" spc="-15" baseline="-41666" dirty="0">
                <a:latin typeface="Cambria Math"/>
                <a:cs typeface="Cambria Math"/>
              </a:rPr>
              <a:t>0.1089</a:t>
            </a:r>
            <a:endParaRPr sz="3600" baseline="-41666">
              <a:latin typeface="Cambria Math"/>
              <a:cs typeface="Cambria Math"/>
            </a:endParaRPr>
          </a:p>
        </p:txBody>
      </p:sp>
      <p:sp>
        <p:nvSpPr>
          <p:cNvPr id="22" name="object 22"/>
          <p:cNvSpPr/>
          <p:nvPr/>
        </p:nvSpPr>
        <p:spPr>
          <a:xfrm>
            <a:off x="7230149" y="6083046"/>
            <a:ext cx="66675" cy="283210"/>
          </a:xfrm>
          <a:custGeom>
            <a:avLst/>
            <a:gdLst/>
            <a:ahLst/>
            <a:cxnLst/>
            <a:rect l="l" t="t" r="r" b="b"/>
            <a:pathLst>
              <a:path w="66675" h="283210">
                <a:moveTo>
                  <a:pt x="66382" y="0"/>
                </a:moveTo>
                <a:lnTo>
                  <a:pt x="0" y="0"/>
                </a:lnTo>
                <a:lnTo>
                  <a:pt x="0" y="11430"/>
                </a:lnTo>
                <a:lnTo>
                  <a:pt x="41668" y="11430"/>
                </a:lnTo>
                <a:lnTo>
                  <a:pt x="41668" y="271780"/>
                </a:lnTo>
                <a:lnTo>
                  <a:pt x="0" y="271780"/>
                </a:lnTo>
                <a:lnTo>
                  <a:pt x="0" y="283210"/>
                </a:lnTo>
                <a:lnTo>
                  <a:pt x="66382" y="283210"/>
                </a:lnTo>
                <a:lnTo>
                  <a:pt x="66382" y="271780"/>
                </a:lnTo>
                <a:lnTo>
                  <a:pt x="66382" y="11430"/>
                </a:lnTo>
                <a:lnTo>
                  <a:pt x="66382" y="0"/>
                </a:lnTo>
                <a:close/>
              </a:path>
            </a:pathLst>
          </a:custGeom>
          <a:solidFill>
            <a:srgbClr val="000000"/>
          </a:solidFill>
        </p:spPr>
        <p:txBody>
          <a:bodyPr wrap="square" lIns="0" tIns="0" rIns="0" bIns="0" rtlCol="0"/>
          <a:lstStyle/>
          <a:p>
            <a:endParaRPr/>
          </a:p>
        </p:txBody>
      </p:sp>
      <p:sp>
        <p:nvSpPr>
          <p:cNvPr id="23" name="object 23"/>
          <p:cNvSpPr/>
          <p:nvPr/>
        </p:nvSpPr>
        <p:spPr>
          <a:xfrm>
            <a:off x="6219838" y="6083046"/>
            <a:ext cx="66675" cy="283210"/>
          </a:xfrm>
          <a:custGeom>
            <a:avLst/>
            <a:gdLst/>
            <a:ahLst/>
            <a:cxnLst/>
            <a:rect l="l" t="t" r="r" b="b"/>
            <a:pathLst>
              <a:path w="66675" h="283210">
                <a:moveTo>
                  <a:pt x="66382" y="0"/>
                </a:moveTo>
                <a:lnTo>
                  <a:pt x="0" y="0"/>
                </a:lnTo>
                <a:lnTo>
                  <a:pt x="0" y="11430"/>
                </a:lnTo>
                <a:lnTo>
                  <a:pt x="0" y="271780"/>
                </a:lnTo>
                <a:lnTo>
                  <a:pt x="0" y="283210"/>
                </a:lnTo>
                <a:lnTo>
                  <a:pt x="66382" y="283210"/>
                </a:lnTo>
                <a:lnTo>
                  <a:pt x="66382" y="271780"/>
                </a:lnTo>
                <a:lnTo>
                  <a:pt x="24701" y="271780"/>
                </a:lnTo>
                <a:lnTo>
                  <a:pt x="24701" y="11430"/>
                </a:lnTo>
                <a:lnTo>
                  <a:pt x="66382" y="11430"/>
                </a:lnTo>
                <a:lnTo>
                  <a:pt x="66382" y="0"/>
                </a:lnTo>
                <a:close/>
              </a:path>
            </a:pathLst>
          </a:custGeom>
          <a:solidFill>
            <a:srgbClr val="000000"/>
          </a:solidFill>
        </p:spPr>
        <p:txBody>
          <a:bodyPr wrap="square" lIns="0" tIns="0" rIns="0" bIns="0" rtlCol="0"/>
          <a:lstStyle/>
          <a:p>
            <a:endParaRPr/>
          </a:p>
        </p:txBody>
      </p:sp>
      <p:sp>
        <p:nvSpPr>
          <p:cNvPr id="24" name="object 24"/>
          <p:cNvSpPr txBox="1"/>
          <p:nvPr/>
        </p:nvSpPr>
        <p:spPr>
          <a:xfrm>
            <a:off x="6279896" y="5993383"/>
            <a:ext cx="956310" cy="391160"/>
          </a:xfrm>
          <a:prstGeom prst="rect">
            <a:avLst/>
          </a:prstGeom>
        </p:spPr>
        <p:txBody>
          <a:bodyPr vert="horz" wrap="square" lIns="0" tIns="12700" rIns="0" bIns="0" rtlCol="0">
            <a:spAutoFit/>
          </a:bodyPr>
          <a:lstStyle/>
          <a:p>
            <a:pPr marL="12700">
              <a:spcBef>
                <a:spcPts val="100"/>
              </a:spcBef>
            </a:pPr>
            <a:r>
              <a:rPr sz="2400" spc="-5" dirty="0">
                <a:latin typeface="Cambria Math"/>
                <a:cs typeface="Cambria Math"/>
              </a:rPr>
              <a:t>1.5</a:t>
            </a:r>
            <a:r>
              <a:rPr sz="2400" spc="-55" dirty="0">
                <a:latin typeface="Cambria Math"/>
                <a:cs typeface="Cambria Math"/>
              </a:rPr>
              <a:t> </a:t>
            </a:r>
            <a:r>
              <a:rPr sz="2400" dirty="0">
                <a:latin typeface="Cambria Math"/>
                <a:cs typeface="Cambria Math"/>
              </a:rPr>
              <a:t>+</a:t>
            </a:r>
            <a:r>
              <a:rPr sz="2400" spc="-35" dirty="0">
                <a:latin typeface="Cambria Math"/>
                <a:cs typeface="Cambria Math"/>
              </a:rPr>
              <a:t> </a:t>
            </a:r>
            <a:r>
              <a:rPr sz="2400" dirty="0">
                <a:latin typeface="Cambria Math"/>
                <a:cs typeface="Cambria Math"/>
              </a:rPr>
              <a:t>1</a:t>
            </a:r>
            <a:endParaRPr sz="2400">
              <a:latin typeface="Cambria Math"/>
              <a:cs typeface="Cambria Math"/>
            </a:endParaRPr>
          </a:p>
        </p:txBody>
      </p:sp>
      <p:sp>
        <p:nvSpPr>
          <p:cNvPr id="25" name="object 25"/>
          <p:cNvSpPr/>
          <p:nvPr/>
        </p:nvSpPr>
        <p:spPr>
          <a:xfrm>
            <a:off x="6045708" y="6010655"/>
            <a:ext cx="1424940" cy="20320"/>
          </a:xfrm>
          <a:custGeom>
            <a:avLst/>
            <a:gdLst/>
            <a:ahLst/>
            <a:cxnLst/>
            <a:rect l="l" t="t" r="r" b="b"/>
            <a:pathLst>
              <a:path w="1424939" h="20320">
                <a:moveTo>
                  <a:pt x="1424939" y="0"/>
                </a:moveTo>
                <a:lnTo>
                  <a:pt x="0" y="0"/>
                </a:lnTo>
                <a:lnTo>
                  <a:pt x="0" y="19812"/>
                </a:lnTo>
                <a:lnTo>
                  <a:pt x="1424939" y="19812"/>
                </a:lnTo>
                <a:lnTo>
                  <a:pt x="1424939" y="0"/>
                </a:lnTo>
                <a:close/>
              </a:path>
            </a:pathLst>
          </a:custGeom>
          <a:solidFill>
            <a:srgbClr val="000000"/>
          </a:solidFill>
        </p:spPr>
        <p:txBody>
          <a:bodyPr wrap="square" lIns="0" tIns="0" rIns="0" bIns="0" rtlCol="0"/>
          <a:lstStyle/>
          <a:p>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Calculate NMI for the following </a:t>
            </a:r>
          </a:p>
        </p:txBody>
      </p:sp>
      <p:pic>
        <p:nvPicPr>
          <p:cNvPr id="1028" name="Picture 4" descr="Evaluation Metrics for Clustering Models | by Soner Yıldırım | Towards Data  Science"/>
          <p:cNvPicPr>
            <a:picLocks noChangeAspect="1" noChangeArrowheads="1"/>
          </p:cNvPicPr>
          <p:nvPr/>
        </p:nvPicPr>
        <p:blipFill>
          <a:blip r:embed="rId2"/>
          <a:srcRect/>
          <a:stretch>
            <a:fillRect/>
          </a:stretch>
        </p:blipFill>
        <p:spPr bwMode="auto">
          <a:xfrm>
            <a:off x="2859586" y="2129246"/>
            <a:ext cx="6062345" cy="2979294"/>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AFC9F-1AA9-4792-8C6A-9A689520F23E}"/>
              </a:ext>
            </a:extLst>
          </p:cNvPr>
          <p:cNvSpPr>
            <a:spLocks noGrp="1"/>
          </p:cNvSpPr>
          <p:nvPr>
            <p:ph type="title"/>
          </p:nvPr>
        </p:nvSpPr>
        <p:spPr>
          <a:xfrm>
            <a:off x="838200" y="365126"/>
            <a:ext cx="10515600" cy="764428"/>
          </a:xfrm>
        </p:spPr>
        <p:txBody>
          <a:bodyPr>
            <a:normAutofit/>
          </a:bodyPr>
          <a:lstStyle/>
          <a:p>
            <a:pPr algn="ctr"/>
            <a:r>
              <a:rPr lang="en-IN" sz="3600" b="0" i="0" u="none" strike="noStrike" baseline="0" dirty="0">
                <a:solidFill>
                  <a:srgbClr val="FF0000"/>
                </a:solidFill>
                <a:latin typeface="Times New Roman" panose="02020603050405020304" pitchFamily="18" charset="0"/>
                <a:cs typeface="Times New Roman" panose="02020603050405020304" pitchFamily="18" charset="0"/>
              </a:rPr>
              <a:t>Homogeneity</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E8119B-0CD3-4353-BCB7-9CC0250A6E74}"/>
              </a:ext>
            </a:extLst>
          </p:cNvPr>
          <p:cNvSpPr>
            <a:spLocks noGrp="1"/>
          </p:cNvSpPr>
          <p:nvPr>
            <p:ph idx="1"/>
          </p:nvPr>
        </p:nvSpPr>
        <p:spPr>
          <a:xfrm>
            <a:off x="838200" y="1253331"/>
            <a:ext cx="10515600" cy="4351338"/>
          </a:xfrm>
        </p:spPr>
        <p:txBody>
          <a:bodyPr/>
          <a:lstStyle/>
          <a:p>
            <a:pPr algn="just"/>
            <a:r>
              <a:rPr lang="en-US" b="0" i="0" dirty="0">
                <a:solidFill>
                  <a:srgbClr val="212529"/>
                </a:solidFill>
                <a:effectLst/>
                <a:latin typeface="-apple-system"/>
              </a:rPr>
              <a:t>A clustering result satisfies homogeneity if all of its clusters contain only data points which are members of a single class.</a:t>
            </a:r>
          </a:p>
          <a:p>
            <a:pPr algn="just"/>
            <a:r>
              <a:rPr lang="en-US" b="0" i="0" dirty="0">
                <a:solidFill>
                  <a:srgbClr val="212529"/>
                </a:solidFill>
                <a:effectLst/>
                <a:latin typeface="-apple-system"/>
              </a:rPr>
              <a:t>This metric is independent of the absolute values of the labels: a permutation of the class or cluster label values won’t change the score value in any way.</a:t>
            </a:r>
          </a:p>
          <a:p>
            <a:pPr algn="l" fontAlgn="base"/>
            <a:r>
              <a:rPr lang="en-US" b="1" i="1" dirty="0">
                <a:solidFill>
                  <a:srgbClr val="FF0000"/>
                </a:solidFill>
                <a:effectLst/>
                <a:latin typeface="Nunito" pitchFamily="2" charset="0"/>
              </a:rPr>
              <a:t>Syntax : </a:t>
            </a:r>
            <a:r>
              <a:rPr lang="en-US" b="0" i="1" dirty="0" err="1">
                <a:solidFill>
                  <a:srgbClr val="273239"/>
                </a:solidFill>
                <a:effectLst/>
                <a:latin typeface="Nunito" pitchFamily="2" charset="0"/>
              </a:rPr>
              <a:t>sklearn.metrics.homogeneity_score</a:t>
            </a:r>
            <a:r>
              <a:rPr lang="en-US" b="0" i="1" dirty="0">
                <a:solidFill>
                  <a:srgbClr val="273239"/>
                </a:solidFill>
                <a:effectLst/>
                <a:latin typeface="Nunito" pitchFamily="2" charset="0"/>
              </a:rPr>
              <a:t>(</a:t>
            </a:r>
            <a:r>
              <a:rPr lang="en-US" b="0" i="1" dirty="0" err="1">
                <a:solidFill>
                  <a:srgbClr val="273239"/>
                </a:solidFill>
                <a:effectLst/>
                <a:latin typeface="Nunito" pitchFamily="2" charset="0"/>
              </a:rPr>
              <a:t>labels_true</a:t>
            </a:r>
            <a:r>
              <a:rPr lang="en-US" b="0" i="1" dirty="0">
                <a:solidFill>
                  <a:srgbClr val="273239"/>
                </a:solidFill>
                <a:effectLst/>
                <a:latin typeface="Nunito" pitchFamily="2" charset="0"/>
              </a:rPr>
              <a:t>, </a:t>
            </a:r>
            <a:r>
              <a:rPr lang="en-US" b="0" i="1" dirty="0" err="1">
                <a:solidFill>
                  <a:srgbClr val="273239"/>
                </a:solidFill>
                <a:effectLst/>
                <a:latin typeface="Nunito" pitchFamily="2" charset="0"/>
              </a:rPr>
              <a:t>labels_pred</a:t>
            </a:r>
            <a:r>
              <a:rPr lang="en-US" b="0" i="1" dirty="0">
                <a:solidFill>
                  <a:srgbClr val="273239"/>
                </a:solidFill>
                <a:effectLst/>
                <a:latin typeface="Nunito" pitchFamily="2" charset="0"/>
              </a:rPr>
              <a:t>)</a:t>
            </a:r>
          </a:p>
          <a:p>
            <a:pPr algn="l" fontAlgn="base"/>
            <a:r>
              <a:rPr lang="en-US" b="0" i="1" dirty="0">
                <a:solidFill>
                  <a:srgbClr val="273239"/>
                </a:solidFill>
                <a:effectLst/>
                <a:latin typeface="Nunito" pitchFamily="2" charset="0"/>
              </a:rPr>
              <a:t>The Metric is not symmetric, switching </a:t>
            </a:r>
            <a:r>
              <a:rPr lang="en-US" b="0" i="1" dirty="0" err="1">
                <a:solidFill>
                  <a:srgbClr val="273239"/>
                </a:solidFill>
                <a:effectLst/>
                <a:latin typeface="Nunito" pitchFamily="2" charset="0"/>
              </a:rPr>
              <a:t>label_true</a:t>
            </a:r>
            <a:r>
              <a:rPr lang="en-US" b="0" i="1" dirty="0">
                <a:solidFill>
                  <a:srgbClr val="273239"/>
                </a:solidFill>
                <a:effectLst/>
                <a:latin typeface="Nunito" pitchFamily="2" charset="0"/>
              </a:rPr>
              <a:t> with </a:t>
            </a:r>
            <a:r>
              <a:rPr lang="en-US" b="0" i="1" dirty="0" err="1">
                <a:solidFill>
                  <a:srgbClr val="273239"/>
                </a:solidFill>
                <a:effectLst/>
                <a:latin typeface="Nunito" pitchFamily="2" charset="0"/>
              </a:rPr>
              <a:t>label_pred</a:t>
            </a:r>
            <a:r>
              <a:rPr lang="en-US" b="0" i="1" dirty="0">
                <a:solidFill>
                  <a:srgbClr val="273239"/>
                </a:solidFill>
                <a:effectLst/>
                <a:latin typeface="Nunito" pitchFamily="2" charset="0"/>
              </a:rPr>
              <a:t> will return the </a:t>
            </a:r>
            <a:r>
              <a:rPr lang="en-US" b="0" i="1" dirty="0" err="1">
                <a:solidFill>
                  <a:srgbClr val="273239"/>
                </a:solidFill>
                <a:effectLst/>
                <a:latin typeface="Nunito" pitchFamily="2" charset="0"/>
              </a:rPr>
              <a:t>completeness_score</a:t>
            </a:r>
            <a:r>
              <a:rPr lang="en-US" b="0" i="1" dirty="0">
                <a:solidFill>
                  <a:srgbClr val="273239"/>
                </a:solidFill>
                <a:effectLst/>
                <a:latin typeface="Nunito" pitchFamily="2" charset="0"/>
              </a:rPr>
              <a:t>.</a:t>
            </a:r>
          </a:p>
          <a:p>
            <a:pPr algn="just"/>
            <a:endParaRPr lang="en-US" b="0" i="0" dirty="0">
              <a:solidFill>
                <a:srgbClr val="212529"/>
              </a:solidFill>
              <a:effectLst/>
              <a:latin typeface="-apple-system"/>
            </a:endParaRPr>
          </a:p>
          <a:p>
            <a:pPr algn="just"/>
            <a:endParaRPr lang="en-IN" dirty="0"/>
          </a:p>
        </p:txBody>
      </p:sp>
    </p:spTree>
    <p:extLst>
      <p:ext uri="{BB962C8B-B14F-4D97-AF65-F5344CB8AC3E}">
        <p14:creationId xmlns:p14="http://schemas.microsoft.com/office/powerpoint/2010/main" val="648269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A942D-125B-4E4F-9238-9314D73E191E}"/>
              </a:ext>
            </a:extLst>
          </p:cNvPr>
          <p:cNvSpPr>
            <a:spLocks noGrp="1"/>
          </p:cNvSpPr>
          <p:nvPr>
            <p:ph type="title"/>
          </p:nvPr>
        </p:nvSpPr>
        <p:spPr/>
        <p:txBody>
          <a:bodyPr/>
          <a:lstStyle/>
          <a:p>
            <a:pPr algn="ctr"/>
            <a:r>
              <a:rPr lang="en-IN" dirty="0">
                <a:solidFill>
                  <a:srgbClr val="FF0000"/>
                </a:solidFill>
              </a:rPr>
              <a:t>Example:</a:t>
            </a:r>
          </a:p>
        </p:txBody>
      </p:sp>
      <p:graphicFrame>
        <p:nvGraphicFramePr>
          <p:cNvPr id="4" name="Table 4">
            <a:extLst>
              <a:ext uri="{FF2B5EF4-FFF2-40B4-BE49-F238E27FC236}">
                <a16:creationId xmlns:a16="http://schemas.microsoft.com/office/drawing/2014/main" id="{3295BF3D-5EFA-4505-9EAA-92D8E756E3F9}"/>
              </a:ext>
            </a:extLst>
          </p:cNvPr>
          <p:cNvGraphicFramePr>
            <a:graphicFrameLocks noGrp="1"/>
          </p:cNvGraphicFramePr>
          <p:nvPr>
            <p:extLst>
              <p:ext uri="{D42A27DB-BD31-4B8C-83A1-F6EECF244321}">
                <p14:modId xmlns:p14="http://schemas.microsoft.com/office/powerpoint/2010/main" val="2324091548"/>
              </p:ext>
            </p:extLst>
          </p:nvPr>
        </p:nvGraphicFramePr>
        <p:xfrm>
          <a:off x="3859752" y="1690688"/>
          <a:ext cx="4472496" cy="1854200"/>
        </p:xfrm>
        <a:graphic>
          <a:graphicData uri="http://schemas.openxmlformats.org/drawingml/2006/table">
            <a:tbl>
              <a:tblPr firstRow="1" bandRow="1">
                <a:tableStyleId>{21E4AEA4-8DFA-4A89-87EB-49C32662AFE0}</a:tableStyleId>
              </a:tblPr>
              <a:tblGrid>
                <a:gridCol w="2236248">
                  <a:extLst>
                    <a:ext uri="{9D8B030D-6E8A-4147-A177-3AD203B41FA5}">
                      <a16:colId xmlns:a16="http://schemas.microsoft.com/office/drawing/2014/main" val="84527375"/>
                    </a:ext>
                  </a:extLst>
                </a:gridCol>
                <a:gridCol w="2236248">
                  <a:extLst>
                    <a:ext uri="{9D8B030D-6E8A-4147-A177-3AD203B41FA5}">
                      <a16:colId xmlns:a16="http://schemas.microsoft.com/office/drawing/2014/main" val="590997122"/>
                    </a:ext>
                  </a:extLst>
                </a:gridCol>
              </a:tblGrid>
              <a:tr h="370840">
                <a:tc>
                  <a:txBody>
                    <a:bodyPr/>
                    <a:lstStyle/>
                    <a:p>
                      <a:pPr algn="ctr"/>
                      <a:r>
                        <a:rPr lang="en-IN" dirty="0"/>
                        <a:t>Datapoints</a:t>
                      </a:r>
                    </a:p>
                  </a:txBody>
                  <a:tcPr/>
                </a:tc>
                <a:tc>
                  <a:txBody>
                    <a:bodyPr/>
                    <a:lstStyle/>
                    <a:p>
                      <a:pPr algn="ctr"/>
                      <a:r>
                        <a:rPr lang="en-IN" dirty="0"/>
                        <a:t>Cluster Label</a:t>
                      </a:r>
                    </a:p>
                  </a:txBody>
                  <a:tcPr/>
                </a:tc>
                <a:extLst>
                  <a:ext uri="{0D108BD9-81ED-4DB2-BD59-A6C34878D82A}">
                    <a16:rowId xmlns:a16="http://schemas.microsoft.com/office/drawing/2014/main" val="1982230747"/>
                  </a:ext>
                </a:extLst>
              </a:tr>
              <a:tr h="370840">
                <a:tc>
                  <a:txBody>
                    <a:bodyPr/>
                    <a:lstStyle/>
                    <a:p>
                      <a:pPr algn="ctr"/>
                      <a:r>
                        <a:rPr lang="en-IN" dirty="0"/>
                        <a:t>A1</a:t>
                      </a:r>
                    </a:p>
                  </a:txBody>
                  <a:tcPr/>
                </a:tc>
                <a:tc>
                  <a:txBody>
                    <a:bodyPr/>
                    <a:lstStyle/>
                    <a:p>
                      <a:pPr algn="ctr"/>
                      <a:r>
                        <a:rPr lang="en-IN" dirty="0"/>
                        <a:t>C1</a:t>
                      </a:r>
                    </a:p>
                  </a:txBody>
                  <a:tcPr/>
                </a:tc>
                <a:extLst>
                  <a:ext uri="{0D108BD9-81ED-4DB2-BD59-A6C34878D82A}">
                    <a16:rowId xmlns:a16="http://schemas.microsoft.com/office/drawing/2014/main" val="1127988696"/>
                  </a:ext>
                </a:extLst>
              </a:tr>
              <a:tr h="370840">
                <a:tc>
                  <a:txBody>
                    <a:bodyPr/>
                    <a:lstStyle/>
                    <a:p>
                      <a:pPr algn="ctr"/>
                      <a:r>
                        <a:rPr lang="en-IN" dirty="0"/>
                        <a:t>A2</a:t>
                      </a:r>
                    </a:p>
                  </a:txBody>
                  <a:tcPr/>
                </a:tc>
                <a:tc>
                  <a:txBody>
                    <a:bodyPr/>
                    <a:lstStyle/>
                    <a:p>
                      <a:pPr algn="ctr"/>
                      <a:r>
                        <a:rPr lang="en-IN" dirty="0"/>
                        <a:t>C1</a:t>
                      </a:r>
                    </a:p>
                  </a:txBody>
                  <a:tcPr/>
                </a:tc>
                <a:extLst>
                  <a:ext uri="{0D108BD9-81ED-4DB2-BD59-A6C34878D82A}">
                    <a16:rowId xmlns:a16="http://schemas.microsoft.com/office/drawing/2014/main" val="1483210686"/>
                  </a:ext>
                </a:extLst>
              </a:tr>
              <a:tr h="370840">
                <a:tc>
                  <a:txBody>
                    <a:bodyPr/>
                    <a:lstStyle/>
                    <a:p>
                      <a:pPr algn="ctr"/>
                      <a:r>
                        <a:rPr lang="en-IN" dirty="0"/>
                        <a:t>A3</a:t>
                      </a:r>
                    </a:p>
                  </a:txBody>
                  <a:tcPr/>
                </a:tc>
                <a:tc>
                  <a:txBody>
                    <a:bodyPr/>
                    <a:lstStyle/>
                    <a:p>
                      <a:pPr algn="ctr"/>
                      <a:r>
                        <a:rPr lang="en-IN" dirty="0"/>
                        <a:t>C2</a:t>
                      </a:r>
                    </a:p>
                  </a:txBody>
                  <a:tcPr/>
                </a:tc>
                <a:extLst>
                  <a:ext uri="{0D108BD9-81ED-4DB2-BD59-A6C34878D82A}">
                    <a16:rowId xmlns:a16="http://schemas.microsoft.com/office/drawing/2014/main" val="402860610"/>
                  </a:ext>
                </a:extLst>
              </a:tr>
              <a:tr h="370840">
                <a:tc>
                  <a:txBody>
                    <a:bodyPr/>
                    <a:lstStyle/>
                    <a:p>
                      <a:pPr algn="ctr"/>
                      <a:r>
                        <a:rPr lang="en-IN" dirty="0"/>
                        <a:t>A4</a:t>
                      </a:r>
                    </a:p>
                  </a:txBody>
                  <a:tcPr/>
                </a:tc>
                <a:tc>
                  <a:txBody>
                    <a:bodyPr/>
                    <a:lstStyle/>
                    <a:p>
                      <a:pPr algn="ctr"/>
                      <a:r>
                        <a:rPr lang="en-IN" dirty="0"/>
                        <a:t>C2</a:t>
                      </a:r>
                    </a:p>
                  </a:txBody>
                  <a:tcPr/>
                </a:tc>
                <a:extLst>
                  <a:ext uri="{0D108BD9-81ED-4DB2-BD59-A6C34878D82A}">
                    <a16:rowId xmlns:a16="http://schemas.microsoft.com/office/drawing/2014/main" val="3238085779"/>
                  </a:ext>
                </a:extLst>
              </a:tr>
            </a:tbl>
          </a:graphicData>
        </a:graphic>
      </p:graphicFrame>
      <p:graphicFrame>
        <p:nvGraphicFramePr>
          <p:cNvPr id="5" name="Table 5">
            <a:extLst>
              <a:ext uri="{FF2B5EF4-FFF2-40B4-BE49-F238E27FC236}">
                <a16:creationId xmlns:a16="http://schemas.microsoft.com/office/drawing/2014/main" id="{4C234D48-763D-42F1-B80A-588EE5843FE6}"/>
              </a:ext>
            </a:extLst>
          </p:cNvPr>
          <p:cNvGraphicFramePr>
            <a:graphicFrameLocks noGrp="1"/>
          </p:cNvGraphicFramePr>
          <p:nvPr>
            <p:extLst>
              <p:ext uri="{D42A27DB-BD31-4B8C-83A1-F6EECF244321}">
                <p14:modId xmlns:p14="http://schemas.microsoft.com/office/powerpoint/2010/main" val="986690962"/>
              </p:ext>
            </p:extLst>
          </p:nvPr>
        </p:nvGraphicFramePr>
        <p:xfrm>
          <a:off x="2032000" y="4103889"/>
          <a:ext cx="6773335" cy="1854200"/>
        </p:xfrm>
        <a:graphic>
          <a:graphicData uri="http://schemas.openxmlformats.org/drawingml/2006/table">
            <a:tbl>
              <a:tblPr firstRow="1" bandRow="1">
                <a:tableStyleId>{21E4AEA4-8DFA-4A89-87EB-49C32662AFE0}</a:tableStyleId>
              </a:tblPr>
              <a:tblGrid>
                <a:gridCol w="1354667">
                  <a:extLst>
                    <a:ext uri="{9D8B030D-6E8A-4147-A177-3AD203B41FA5}">
                      <a16:colId xmlns:a16="http://schemas.microsoft.com/office/drawing/2014/main" val="1334746429"/>
                    </a:ext>
                  </a:extLst>
                </a:gridCol>
                <a:gridCol w="1354667">
                  <a:extLst>
                    <a:ext uri="{9D8B030D-6E8A-4147-A177-3AD203B41FA5}">
                      <a16:colId xmlns:a16="http://schemas.microsoft.com/office/drawing/2014/main" val="366895879"/>
                    </a:ext>
                  </a:extLst>
                </a:gridCol>
                <a:gridCol w="1354667">
                  <a:extLst>
                    <a:ext uri="{9D8B030D-6E8A-4147-A177-3AD203B41FA5}">
                      <a16:colId xmlns:a16="http://schemas.microsoft.com/office/drawing/2014/main" val="2652189426"/>
                    </a:ext>
                  </a:extLst>
                </a:gridCol>
                <a:gridCol w="1354667">
                  <a:extLst>
                    <a:ext uri="{9D8B030D-6E8A-4147-A177-3AD203B41FA5}">
                      <a16:colId xmlns:a16="http://schemas.microsoft.com/office/drawing/2014/main" val="2830926368"/>
                    </a:ext>
                  </a:extLst>
                </a:gridCol>
                <a:gridCol w="1354667">
                  <a:extLst>
                    <a:ext uri="{9D8B030D-6E8A-4147-A177-3AD203B41FA5}">
                      <a16:colId xmlns:a16="http://schemas.microsoft.com/office/drawing/2014/main" val="2305295494"/>
                    </a:ext>
                  </a:extLst>
                </a:gridCol>
              </a:tblGrid>
              <a:tr h="370840">
                <a:tc>
                  <a:txBody>
                    <a:bodyPr/>
                    <a:lstStyle/>
                    <a:p>
                      <a:pPr algn="ctr"/>
                      <a:r>
                        <a:rPr lang="en-IN" dirty="0"/>
                        <a:t>Datapoint</a:t>
                      </a:r>
                    </a:p>
                  </a:txBody>
                  <a:tcPr/>
                </a:tc>
                <a:tc>
                  <a:txBody>
                    <a:bodyPr/>
                    <a:lstStyle/>
                    <a:p>
                      <a:pPr algn="ctr"/>
                      <a:r>
                        <a:rPr lang="en-IN" dirty="0"/>
                        <a:t>A1</a:t>
                      </a:r>
                    </a:p>
                  </a:txBody>
                  <a:tcPr/>
                </a:tc>
                <a:tc>
                  <a:txBody>
                    <a:bodyPr/>
                    <a:lstStyle/>
                    <a:p>
                      <a:pPr algn="ctr"/>
                      <a:r>
                        <a:rPr lang="en-IN" dirty="0"/>
                        <a:t>A2</a:t>
                      </a:r>
                    </a:p>
                  </a:txBody>
                  <a:tcPr/>
                </a:tc>
                <a:tc>
                  <a:txBody>
                    <a:bodyPr/>
                    <a:lstStyle/>
                    <a:p>
                      <a:pPr algn="ctr"/>
                      <a:r>
                        <a:rPr lang="en-IN" dirty="0"/>
                        <a:t>A3</a:t>
                      </a:r>
                    </a:p>
                  </a:txBody>
                  <a:tcPr/>
                </a:tc>
                <a:tc>
                  <a:txBody>
                    <a:bodyPr/>
                    <a:lstStyle/>
                    <a:p>
                      <a:pPr algn="ctr"/>
                      <a:r>
                        <a:rPr lang="en-IN" dirty="0"/>
                        <a:t>A4</a:t>
                      </a:r>
                    </a:p>
                  </a:txBody>
                  <a:tcPr/>
                </a:tc>
                <a:extLst>
                  <a:ext uri="{0D108BD9-81ED-4DB2-BD59-A6C34878D82A}">
                    <a16:rowId xmlns:a16="http://schemas.microsoft.com/office/drawing/2014/main" val="1893946495"/>
                  </a:ext>
                </a:extLst>
              </a:tr>
              <a:tr h="370840">
                <a:tc>
                  <a:txBody>
                    <a:bodyPr/>
                    <a:lstStyle/>
                    <a:p>
                      <a:pPr algn="ctr"/>
                      <a:r>
                        <a:rPr lang="en-IN" dirty="0"/>
                        <a:t>A1</a:t>
                      </a:r>
                    </a:p>
                  </a:txBody>
                  <a:tcPr/>
                </a:tc>
                <a:tc>
                  <a:txBody>
                    <a:bodyPr/>
                    <a:lstStyle/>
                    <a:p>
                      <a:pPr algn="ctr"/>
                      <a:r>
                        <a:rPr lang="en-IN" dirty="0"/>
                        <a:t>0</a:t>
                      </a:r>
                    </a:p>
                  </a:txBody>
                  <a:tcPr/>
                </a:tc>
                <a:tc>
                  <a:txBody>
                    <a:bodyPr/>
                    <a:lstStyle/>
                    <a:p>
                      <a:pPr algn="ctr"/>
                      <a:r>
                        <a:rPr lang="en-IN" dirty="0"/>
                        <a:t>0.10</a:t>
                      </a:r>
                    </a:p>
                  </a:txBody>
                  <a:tcPr/>
                </a:tc>
                <a:tc>
                  <a:txBody>
                    <a:bodyPr/>
                    <a:lstStyle/>
                    <a:p>
                      <a:pPr algn="ctr"/>
                      <a:r>
                        <a:rPr lang="en-IN" dirty="0"/>
                        <a:t>0.65</a:t>
                      </a:r>
                    </a:p>
                  </a:txBody>
                  <a:tcPr/>
                </a:tc>
                <a:tc>
                  <a:txBody>
                    <a:bodyPr/>
                    <a:lstStyle/>
                    <a:p>
                      <a:pPr algn="ctr"/>
                      <a:r>
                        <a:rPr lang="en-IN" dirty="0"/>
                        <a:t>0.55</a:t>
                      </a:r>
                    </a:p>
                  </a:txBody>
                  <a:tcPr/>
                </a:tc>
                <a:extLst>
                  <a:ext uri="{0D108BD9-81ED-4DB2-BD59-A6C34878D82A}">
                    <a16:rowId xmlns:a16="http://schemas.microsoft.com/office/drawing/2014/main" val="2754321945"/>
                  </a:ext>
                </a:extLst>
              </a:tr>
              <a:tr h="370840">
                <a:tc>
                  <a:txBody>
                    <a:bodyPr/>
                    <a:lstStyle/>
                    <a:p>
                      <a:pPr algn="ctr"/>
                      <a:r>
                        <a:rPr lang="en-IN" dirty="0"/>
                        <a:t>A2</a:t>
                      </a:r>
                    </a:p>
                  </a:txBody>
                  <a:tcPr/>
                </a:tc>
                <a:tc>
                  <a:txBody>
                    <a:bodyPr/>
                    <a:lstStyle/>
                    <a:p>
                      <a:pPr algn="ctr"/>
                      <a:r>
                        <a:rPr lang="en-IN" dirty="0"/>
                        <a:t>0.10</a:t>
                      </a:r>
                    </a:p>
                  </a:txBody>
                  <a:tcPr/>
                </a:tc>
                <a:tc>
                  <a:txBody>
                    <a:bodyPr/>
                    <a:lstStyle/>
                    <a:p>
                      <a:pPr algn="ctr"/>
                      <a:r>
                        <a:rPr lang="en-IN" dirty="0"/>
                        <a:t>0</a:t>
                      </a:r>
                    </a:p>
                  </a:txBody>
                  <a:tcPr/>
                </a:tc>
                <a:tc>
                  <a:txBody>
                    <a:bodyPr/>
                    <a:lstStyle/>
                    <a:p>
                      <a:pPr algn="ctr"/>
                      <a:r>
                        <a:rPr lang="en-IN" dirty="0"/>
                        <a:t>0.70</a:t>
                      </a:r>
                    </a:p>
                  </a:txBody>
                  <a:tcPr/>
                </a:tc>
                <a:tc>
                  <a:txBody>
                    <a:bodyPr/>
                    <a:lstStyle/>
                    <a:p>
                      <a:pPr algn="ctr"/>
                      <a:r>
                        <a:rPr lang="en-IN" dirty="0"/>
                        <a:t>0.60</a:t>
                      </a:r>
                    </a:p>
                  </a:txBody>
                  <a:tcPr/>
                </a:tc>
                <a:extLst>
                  <a:ext uri="{0D108BD9-81ED-4DB2-BD59-A6C34878D82A}">
                    <a16:rowId xmlns:a16="http://schemas.microsoft.com/office/drawing/2014/main" val="2876591746"/>
                  </a:ext>
                </a:extLst>
              </a:tr>
              <a:tr h="370840">
                <a:tc>
                  <a:txBody>
                    <a:bodyPr/>
                    <a:lstStyle/>
                    <a:p>
                      <a:pPr algn="ctr"/>
                      <a:r>
                        <a:rPr lang="en-IN" dirty="0"/>
                        <a:t>A3</a:t>
                      </a:r>
                    </a:p>
                  </a:txBody>
                  <a:tcPr/>
                </a:tc>
                <a:tc>
                  <a:txBody>
                    <a:bodyPr/>
                    <a:lstStyle/>
                    <a:p>
                      <a:pPr algn="ctr"/>
                      <a:r>
                        <a:rPr lang="en-IN" dirty="0"/>
                        <a:t>0.65</a:t>
                      </a:r>
                    </a:p>
                  </a:txBody>
                  <a:tcPr/>
                </a:tc>
                <a:tc>
                  <a:txBody>
                    <a:bodyPr/>
                    <a:lstStyle/>
                    <a:p>
                      <a:pPr algn="ctr"/>
                      <a:r>
                        <a:rPr lang="en-IN" dirty="0"/>
                        <a:t>0.70</a:t>
                      </a:r>
                    </a:p>
                  </a:txBody>
                  <a:tcPr/>
                </a:tc>
                <a:tc>
                  <a:txBody>
                    <a:bodyPr/>
                    <a:lstStyle/>
                    <a:p>
                      <a:pPr algn="ctr"/>
                      <a:r>
                        <a:rPr lang="en-IN" dirty="0"/>
                        <a:t>0</a:t>
                      </a:r>
                    </a:p>
                  </a:txBody>
                  <a:tcPr/>
                </a:tc>
                <a:tc>
                  <a:txBody>
                    <a:bodyPr/>
                    <a:lstStyle/>
                    <a:p>
                      <a:pPr algn="ctr"/>
                      <a:r>
                        <a:rPr lang="en-IN" dirty="0"/>
                        <a:t>0.30</a:t>
                      </a:r>
                    </a:p>
                  </a:txBody>
                  <a:tcPr/>
                </a:tc>
                <a:extLst>
                  <a:ext uri="{0D108BD9-81ED-4DB2-BD59-A6C34878D82A}">
                    <a16:rowId xmlns:a16="http://schemas.microsoft.com/office/drawing/2014/main" val="3036211502"/>
                  </a:ext>
                </a:extLst>
              </a:tr>
              <a:tr h="370840">
                <a:tc>
                  <a:txBody>
                    <a:bodyPr/>
                    <a:lstStyle/>
                    <a:p>
                      <a:pPr algn="ctr"/>
                      <a:r>
                        <a:rPr lang="en-IN" dirty="0"/>
                        <a:t>A4</a:t>
                      </a:r>
                    </a:p>
                  </a:txBody>
                  <a:tcPr/>
                </a:tc>
                <a:tc>
                  <a:txBody>
                    <a:bodyPr/>
                    <a:lstStyle/>
                    <a:p>
                      <a:pPr algn="ctr"/>
                      <a:r>
                        <a:rPr lang="en-IN" dirty="0"/>
                        <a:t>0.55</a:t>
                      </a:r>
                    </a:p>
                  </a:txBody>
                  <a:tcPr/>
                </a:tc>
                <a:tc>
                  <a:txBody>
                    <a:bodyPr/>
                    <a:lstStyle/>
                    <a:p>
                      <a:pPr algn="ctr"/>
                      <a:r>
                        <a:rPr lang="en-IN" dirty="0"/>
                        <a:t>0.60</a:t>
                      </a:r>
                    </a:p>
                  </a:txBody>
                  <a:tcPr/>
                </a:tc>
                <a:tc>
                  <a:txBody>
                    <a:bodyPr/>
                    <a:lstStyle/>
                    <a:p>
                      <a:pPr algn="ctr"/>
                      <a:r>
                        <a:rPr lang="en-IN" dirty="0"/>
                        <a:t>0.30</a:t>
                      </a:r>
                    </a:p>
                  </a:txBody>
                  <a:tcPr/>
                </a:tc>
                <a:tc>
                  <a:txBody>
                    <a:bodyPr/>
                    <a:lstStyle/>
                    <a:p>
                      <a:pPr algn="ctr"/>
                      <a:r>
                        <a:rPr lang="en-IN" dirty="0"/>
                        <a:t>0</a:t>
                      </a:r>
                    </a:p>
                  </a:txBody>
                  <a:tcPr/>
                </a:tc>
                <a:extLst>
                  <a:ext uri="{0D108BD9-81ED-4DB2-BD59-A6C34878D82A}">
                    <a16:rowId xmlns:a16="http://schemas.microsoft.com/office/drawing/2014/main" val="1867203121"/>
                  </a:ext>
                </a:extLst>
              </a:tr>
            </a:tbl>
          </a:graphicData>
        </a:graphic>
      </p:graphicFrame>
    </p:spTree>
    <p:extLst>
      <p:ext uri="{BB962C8B-B14F-4D97-AF65-F5344CB8AC3E}">
        <p14:creationId xmlns:p14="http://schemas.microsoft.com/office/powerpoint/2010/main" val="7200061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09FE9A-11B5-4A4C-9A4E-D4ADFEC82F01}"/>
              </a:ext>
            </a:extLst>
          </p:cNvPr>
          <p:cNvSpPr txBox="1"/>
          <p:nvPr/>
        </p:nvSpPr>
        <p:spPr>
          <a:xfrm>
            <a:off x="636494" y="932329"/>
            <a:ext cx="10865224" cy="3046988"/>
          </a:xfrm>
          <a:prstGeom prst="rect">
            <a:avLst/>
          </a:prstGeom>
          <a:noFill/>
        </p:spPr>
        <p:txBody>
          <a:bodyPr wrap="square">
            <a:spAutoFit/>
          </a:bodyPr>
          <a:lstStyle/>
          <a:p>
            <a:pPr algn="just" fontAlgn="base"/>
            <a:r>
              <a:rPr lang="en-US" sz="2400" b="1" i="1" dirty="0">
                <a:solidFill>
                  <a:srgbClr val="273239"/>
                </a:solidFill>
                <a:effectLst/>
                <a:latin typeface="Nunito" pitchFamily="2" charset="0"/>
              </a:rPr>
              <a:t>Parameters :</a:t>
            </a:r>
            <a:endParaRPr lang="en-US" sz="2400" b="0" i="1" dirty="0">
              <a:solidFill>
                <a:srgbClr val="273239"/>
              </a:solidFill>
              <a:effectLst/>
              <a:latin typeface="Nunito" pitchFamily="2" charset="0"/>
            </a:endParaRPr>
          </a:p>
          <a:p>
            <a:pPr algn="just" fontAlgn="base">
              <a:buFont typeface="Arial" panose="020B0604020202020204" pitchFamily="34" charset="0"/>
              <a:buChar char="•"/>
            </a:pPr>
            <a:r>
              <a:rPr lang="en-US" sz="2400" b="1" i="1" dirty="0" err="1">
                <a:solidFill>
                  <a:srgbClr val="273239"/>
                </a:solidFill>
                <a:effectLst/>
                <a:latin typeface="Nunito" pitchFamily="2" charset="0"/>
              </a:rPr>
              <a:t>labels_true</a:t>
            </a:r>
            <a:r>
              <a:rPr lang="en-US" sz="2400" b="1" i="1" dirty="0">
                <a:solidFill>
                  <a:srgbClr val="273239"/>
                </a:solidFill>
                <a:effectLst/>
                <a:latin typeface="Nunito" pitchFamily="2" charset="0"/>
              </a:rPr>
              <a:t>:&lt;</a:t>
            </a:r>
            <a:r>
              <a:rPr lang="en-US" sz="2400" b="0" i="1" dirty="0">
                <a:solidFill>
                  <a:srgbClr val="273239"/>
                </a:solidFill>
                <a:effectLst/>
                <a:latin typeface="Nunito" pitchFamily="2" charset="0"/>
              </a:rPr>
              <a:t>int array, shape = [</a:t>
            </a:r>
            <a:r>
              <a:rPr lang="en-US" sz="2400" b="0" i="1" dirty="0" err="1">
                <a:solidFill>
                  <a:srgbClr val="273239"/>
                </a:solidFill>
                <a:effectLst/>
                <a:latin typeface="Nunito" pitchFamily="2" charset="0"/>
              </a:rPr>
              <a:t>n_samples</a:t>
            </a:r>
            <a:r>
              <a:rPr lang="en-US" sz="2400" b="0" i="1" dirty="0">
                <a:solidFill>
                  <a:srgbClr val="273239"/>
                </a:solidFill>
                <a:effectLst/>
                <a:latin typeface="Nunito" pitchFamily="2" charset="0"/>
              </a:rPr>
              <a:t>]&gt;</a:t>
            </a:r>
            <a:r>
              <a:rPr lang="en-US" sz="2400" b="1" i="1" dirty="0">
                <a:solidFill>
                  <a:srgbClr val="273239"/>
                </a:solidFill>
                <a:effectLst/>
                <a:latin typeface="Nunito" pitchFamily="2" charset="0"/>
              </a:rPr>
              <a:t> : </a:t>
            </a:r>
            <a:r>
              <a:rPr lang="en-US" sz="2400" b="0" i="1" dirty="0">
                <a:solidFill>
                  <a:srgbClr val="273239"/>
                </a:solidFill>
                <a:effectLst/>
                <a:latin typeface="Nunito" pitchFamily="2" charset="0"/>
              </a:rPr>
              <a:t>It accept the ground truth class labels to be used as a reference.</a:t>
            </a:r>
          </a:p>
          <a:p>
            <a:pPr algn="just" fontAlgn="base">
              <a:buFont typeface="Arial" panose="020B0604020202020204" pitchFamily="34" charset="0"/>
              <a:buChar char="•"/>
            </a:pPr>
            <a:r>
              <a:rPr lang="en-US" sz="2400" b="1" i="1" dirty="0" err="1">
                <a:solidFill>
                  <a:srgbClr val="273239"/>
                </a:solidFill>
                <a:effectLst/>
                <a:latin typeface="Nunito" pitchFamily="2" charset="0"/>
              </a:rPr>
              <a:t>labels_pred</a:t>
            </a:r>
            <a:r>
              <a:rPr lang="en-US" sz="2400" b="1" i="1" dirty="0">
                <a:solidFill>
                  <a:srgbClr val="273239"/>
                </a:solidFill>
                <a:effectLst/>
                <a:latin typeface="Nunito" pitchFamily="2" charset="0"/>
              </a:rPr>
              <a:t>:</a:t>
            </a:r>
            <a:r>
              <a:rPr lang="en-US" sz="2400" b="0" i="1" dirty="0">
                <a:solidFill>
                  <a:srgbClr val="273239"/>
                </a:solidFill>
                <a:effectLst/>
                <a:latin typeface="Nunito" pitchFamily="2" charset="0"/>
              </a:rPr>
              <a:t> &lt;array-like of shape (</a:t>
            </a:r>
            <a:r>
              <a:rPr lang="en-US" sz="2400" b="0" i="1" dirty="0" err="1">
                <a:solidFill>
                  <a:srgbClr val="273239"/>
                </a:solidFill>
                <a:effectLst/>
                <a:latin typeface="Nunito" pitchFamily="2" charset="0"/>
              </a:rPr>
              <a:t>n_samples</a:t>
            </a:r>
            <a:r>
              <a:rPr lang="en-US" sz="2400" b="0" i="1" dirty="0">
                <a:solidFill>
                  <a:srgbClr val="273239"/>
                </a:solidFill>
                <a:effectLst/>
                <a:latin typeface="Nunito" pitchFamily="2" charset="0"/>
              </a:rPr>
              <a:t>,)&gt;</a:t>
            </a:r>
            <a:r>
              <a:rPr lang="en-US" sz="2400" b="1" i="1" dirty="0">
                <a:solidFill>
                  <a:srgbClr val="273239"/>
                </a:solidFill>
                <a:effectLst/>
                <a:latin typeface="Nunito" pitchFamily="2" charset="0"/>
              </a:rPr>
              <a:t>:</a:t>
            </a:r>
            <a:r>
              <a:rPr lang="en-US" sz="2400" b="0" i="1" dirty="0">
                <a:solidFill>
                  <a:srgbClr val="273239"/>
                </a:solidFill>
                <a:effectLst/>
                <a:latin typeface="Nunito" pitchFamily="2" charset="0"/>
              </a:rPr>
              <a:t> It accepts the cluster labels to evaluate.</a:t>
            </a:r>
          </a:p>
          <a:p>
            <a:pPr algn="just" fontAlgn="base"/>
            <a:r>
              <a:rPr lang="en-US" sz="2400" b="1" i="1" dirty="0">
                <a:solidFill>
                  <a:srgbClr val="273239"/>
                </a:solidFill>
                <a:effectLst/>
                <a:latin typeface="Nunito" pitchFamily="2" charset="0"/>
              </a:rPr>
              <a:t>Returns:</a:t>
            </a:r>
            <a:endParaRPr lang="en-US" sz="2400" b="0" i="1" dirty="0">
              <a:solidFill>
                <a:srgbClr val="273239"/>
              </a:solidFill>
              <a:effectLst/>
              <a:latin typeface="Nunito" pitchFamily="2" charset="0"/>
            </a:endParaRPr>
          </a:p>
          <a:p>
            <a:pPr algn="just" fontAlgn="base"/>
            <a:r>
              <a:rPr lang="en-US" sz="2400" b="1" i="1" dirty="0">
                <a:solidFill>
                  <a:srgbClr val="273239"/>
                </a:solidFill>
                <a:effectLst/>
                <a:latin typeface="Nunito" pitchFamily="2" charset="0"/>
              </a:rPr>
              <a:t>homogeneity:&lt;</a:t>
            </a:r>
            <a:r>
              <a:rPr lang="en-US" sz="2400" b="0" i="1" dirty="0">
                <a:solidFill>
                  <a:srgbClr val="273239"/>
                </a:solidFill>
                <a:effectLst/>
                <a:latin typeface="Nunito" pitchFamily="2" charset="0"/>
              </a:rPr>
              <a:t>float&gt;</a:t>
            </a:r>
            <a:r>
              <a:rPr lang="en-US" sz="2400" b="1" i="1" dirty="0">
                <a:solidFill>
                  <a:srgbClr val="273239"/>
                </a:solidFill>
                <a:effectLst/>
                <a:latin typeface="Nunito" pitchFamily="2" charset="0"/>
              </a:rPr>
              <a:t>:</a:t>
            </a:r>
            <a:r>
              <a:rPr lang="en-US" sz="2400" b="0" i="1" dirty="0">
                <a:solidFill>
                  <a:srgbClr val="273239"/>
                </a:solidFill>
                <a:effectLst/>
                <a:latin typeface="Nunito" pitchFamily="2" charset="0"/>
              </a:rPr>
              <a:t> Its return the score between 0.0 and 1.0 stands for perfectly homogeneous labeling.</a:t>
            </a:r>
          </a:p>
        </p:txBody>
      </p:sp>
    </p:spTree>
    <p:extLst>
      <p:ext uri="{BB962C8B-B14F-4D97-AF65-F5344CB8AC3E}">
        <p14:creationId xmlns:p14="http://schemas.microsoft.com/office/powerpoint/2010/main" val="11874565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2791" y="0"/>
            <a:ext cx="10515600" cy="794745"/>
          </a:xfrm>
        </p:spPr>
        <p:txBody>
          <a:bodyPr>
            <a:normAutofit lnSpcReduction="10000"/>
          </a:bodyPr>
          <a:lstStyle/>
          <a:p>
            <a:r>
              <a:rPr lang="en-US" dirty="0"/>
              <a:t>To calculate homogeneity numerically, you can use the following formula:</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1312983" y="1337481"/>
            <a:ext cx="8879620" cy="2658044"/>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929614" y="1023583"/>
            <a:ext cx="8074196" cy="451477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B6DC1-FBFE-4CB0-A681-5DAD59887AD1}"/>
              </a:ext>
            </a:extLst>
          </p:cNvPr>
          <p:cNvSpPr>
            <a:spLocks noGrp="1"/>
          </p:cNvSpPr>
          <p:nvPr>
            <p:ph type="title"/>
          </p:nvPr>
        </p:nvSpPr>
        <p:spPr/>
        <p:txBody>
          <a:bodyPr/>
          <a:lstStyle/>
          <a:p>
            <a:pPr algn="ctr"/>
            <a:r>
              <a:rPr lang="en-US" b="0" i="0" dirty="0">
                <a:solidFill>
                  <a:srgbClr val="FF0000"/>
                </a:solidFill>
                <a:effectLst/>
                <a:latin typeface="Times New Roman" panose="02020603050405020304" pitchFamily="18" charset="0"/>
                <a:cs typeface="Times New Roman" panose="02020603050405020304" pitchFamily="18" charset="0"/>
              </a:rPr>
              <a:t>Completeness score</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74F9AD-8F86-4CA8-A14D-852FBF6B5CF2}"/>
              </a:ext>
            </a:extLst>
          </p:cNvPr>
          <p:cNvSpPr>
            <a:spLocks noGrp="1"/>
          </p:cNvSpPr>
          <p:nvPr>
            <p:ph idx="1"/>
          </p:nvPr>
        </p:nvSpPr>
        <p:spPr>
          <a:xfrm>
            <a:off x="838200" y="1467037"/>
            <a:ext cx="10515600" cy="2181598"/>
          </a:xfrm>
        </p:spPr>
        <p:txBody>
          <a:bodyPr/>
          <a:lstStyle/>
          <a:p>
            <a:pPr algn="just" fontAlgn="base"/>
            <a:r>
              <a:rPr lang="en-US" dirty="0">
                <a:effectLst/>
                <a:latin typeface="inherit"/>
              </a:rPr>
              <a:t>This score is complementary to the previous one. Its purpose is to provide a piece of information about the assignment of samples belonging to the same class. </a:t>
            </a:r>
          </a:p>
          <a:p>
            <a:pPr algn="just" fontAlgn="base"/>
            <a:r>
              <a:rPr lang="en-US" dirty="0">
                <a:effectLst/>
                <a:latin typeface="inherit"/>
              </a:rPr>
              <a:t>More precisely, a good clustering algorithm should assign all samples with the same true label to the same cluster. </a:t>
            </a:r>
          </a:p>
          <a:p>
            <a:pPr algn="just"/>
            <a:endParaRPr lang="en-IN" dirty="0"/>
          </a:p>
          <a:p>
            <a:pPr marL="0" indent="0" algn="just">
              <a:buNone/>
            </a:pPr>
            <a:endParaRPr lang="en-IN" dirty="0"/>
          </a:p>
          <a:p>
            <a:pPr algn="just"/>
            <a:endParaRPr lang="en-IN" dirty="0"/>
          </a:p>
        </p:txBody>
      </p:sp>
      <p:pic>
        <p:nvPicPr>
          <p:cNvPr id="6" name="Picture 2">
            <a:extLst>
              <a:ext uri="{FF2B5EF4-FFF2-40B4-BE49-F238E27FC236}">
                <a16:creationId xmlns:a16="http://schemas.microsoft.com/office/drawing/2014/main" id="{1BFB1466-C2DC-4A30-AE30-5DD7434FFA4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3835" y="3942138"/>
            <a:ext cx="5504329" cy="1916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4732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BA46E6-0A32-4D63-97C3-EF40C6F7399B}"/>
              </a:ext>
            </a:extLst>
          </p:cNvPr>
          <p:cNvSpPr txBox="1"/>
          <p:nvPr/>
        </p:nvSpPr>
        <p:spPr>
          <a:xfrm>
            <a:off x="753035" y="762000"/>
            <a:ext cx="9914965" cy="5386090"/>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Nunito" pitchFamily="2" charset="0"/>
              </a:rPr>
              <a:t>Completeness portrays the closeness of the clustering algorithm to this (</a:t>
            </a:r>
            <a:r>
              <a:rPr kumimoji="0" lang="en-US" altLang="en-US" sz="1800" b="0" i="0" u="none" strike="noStrike" cap="none" normalizeH="0" baseline="0" dirty="0" err="1">
                <a:ln>
                  <a:noFill/>
                </a:ln>
                <a:solidFill>
                  <a:srgbClr val="273239"/>
                </a:solidFill>
                <a:effectLst/>
                <a:latin typeface="Nunito" pitchFamily="2" charset="0"/>
              </a:rPr>
              <a:t>completeness_score</a:t>
            </a:r>
            <a:r>
              <a:rPr kumimoji="0" lang="en-US" altLang="en-US" sz="1800" b="0" i="0" u="none" strike="noStrike" cap="none" normalizeH="0" baseline="0" dirty="0">
                <a:ln>
                  <a:noFill/>
                </a:ln>
                <a:solidFill>
                  <a:srgbClr val="273239"/>
                </a:solidFill>
                <a:effectLst/>
                <a:latin typeface="Nunito" pitchFamily="2" charset="0"/>
              </a:rPr>
              <a:t>) perfection. </a:t>
            </a:r>
            <a:endParaRPr kumimoji="0" lang="en-US" altLang="en-US" sz="105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Nunito" pitchFamily="2" charset="0"/>
              </a:rPr>
              <a:t>This metric is autonomous of the outright values of the labels. A permutation of the cluster label values won’t change the score value in any way.</a:t>
            </a:r>
            <a:endParaRPr kumimoji="0" lang="en-US" altLang="en-US" sz="105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273239"/>
              </a:solidFill>
              <a:effectLst/>
              <a:latin typeface="Nunito" pitchFamily="2"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rgbClr val="273239"/>
                </a:solidFill>
                <a:effectLst/>
                <a:latin typeface="Nunito" pitchFamily="2" charset="0"/>
              </a:rPr>
              <a:t>sklearn.metrics.completeness_score</a:t>
            </a:r>
            <a:r>
              <a:rPr kumimoji="0" lang="en-US" altLang="en-US" sz="2000" b="1" i="0" u="none" strike="noStrike" cap="none" normalizeH="0" baseline="0" dirty="0">
                <a:ln>
                  <a:noFill/>
                </a:ln>
                <a:solidFill>
                  <a:srgbClr val="273239"/>
                </a:solidFill>
                <a:effectLst/>
                <a:latin typeface="Nunito" pitchFamily="2"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0000"/>
                </a:solidFill>
                <a:effectLst/>
              </a:rPr>
              <a:t>Syntax:</a:t>
            </a:r>
            <a:r>
              <a:rPr kumimoji="0" lang="en-US" altLang="en-US" sz="1800" b="0" i="0" u="none" strike="noStrike" cap="none" normalizeH="0" baseline="0" dirty="0">
                <a:ln>
                  <a:noFill/>
                </a:ln>
                <a:solidFill>
                  <a:srgbClr val="FF0000"/>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sklearn.metrics.completeness_score</a:t>
            </a: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err="1">
                <a:ln>
                  <a:noFill/>
                </a:ln>
                <a:solidFill>
                  <a:schemeClr val="tx1"/>
                </a:solidFill>
                <a:effectLst/>
                <a:latin typeface="Arial" panose="020B0604020202020204" pitchFamily="34" charset="0"/>
              </a:rPr>
              <a:t>labels_true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labels_pred</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algn="just" fontAlgn="base">
              <a:buFont typeface="Arial" panose="020B0604020202020204" pitchFamily="34" charset="0"/>
              <a:buChar char="•"/>
            </a:pPr>
            <a:r>
              <a:rPr lang="en-US" sz="2800" b="1" i="1" dirty="0" err="1">
                <a:solidFill>
                  <a:srgbClr val="273239"/>
                </a:solidFill>
                <a:effectLst/>
                <a:latin typeface="Nunito" pitchFamily="2" charset="0"/>
              </a:rPr>
              <a:t>labels_true</a:t>
            </a:r>
            <a:r>
              <a:rPr lang="en-US" sz="2800" b="1" i="1" dirty="0">
                <a:solidFill>
                  <a:srgbClr val="273239"/>
                </a:solidFill>
                <a:effectLst/>
                <a:latin typeface="Nunito" pitchFamily="2" charset="0"/>
              </a:rPr>
              <a:t>:</a:t>
            </a:r>
            <a:r>
              <a:rPr lang="en-US" sz="2800" b="0" i="1" dirty="0">
                <a:solidFill>
                  <a:srgbClr val="273239"/>
                </a:solidFill>
                <a:effectLst/>
                <a:latin typeface="Nunito" pitchFamily="2" charset="0"/>
              </a:rPr>
              <a:t>&lt;int array, shape = [</a:t>
            </a:r>
            <a:r>
              <a:rPr lang="en-US" sz="2800" b="0" i="1" dirty="0" err="1">
                <a:solidFill>
                  <a:srgbClr val="273239"/>
                </a:solidFill>
                <a:effectLst/>
                <a:latin typeface="Nunito" pitchFamily="2" charset="0"/>
              </a:rPr>
              <a:t>n_samples</a:t>
            </a:r>
            <a:r>
              <a:rPr lang="en-US" sz="2800" b="0" i="1" dirty="0">
                <a:solidFill>
                  <a:srgbClr val="273239"/>
                </a:solidFill>
                <a:effectLst/>
                <a:latin typeface="Nunito" pitchFamily="2" charset="0"/>
              </a:rPr>
              <a:t>]&gt;</a:t>
            </a:r>
            <a:r>
              <a:rPr lang="en-US" sz="2800" b="1" i="1" dirty="0">
                <a:solidFill>
                  <a:srgbClr val="273239"/>
                </a:solidFill>
                <a:effectLst/>
                <a:latin typeface="Nunito" pitchFamily="2" charset="0"/>
              </a:rPr>
              <a:t>:</a:t>
            </a:r>
            <a:r>
              <a:rPr lang="en-US" sz="2800" b="0" i="1" dirty="0">
                <a:solidFill>
                  <a:srgbClr val="273239"/>
                </a:solidFill>
                <a:effectLst/>
                <a:latin typeface="Nunito" pitchFamily="2" charset="0"/>
              </a:rPr>
              <a:t> It accepts the ground truth class labels to be used as a reference.</a:t>
            </a:r>
          </a:p>
          <a:p>
            <a:pPr algn="just" fontAlgn="base">
              <a:buFont typeface="Arial" panose="020B0604020202020204" pitchFamily="34" charset="0"/>
              <a:buChar char="•"/>
            </a:pPr>
            <a:r>
              <a:rPr lang="en-US" sz="2800" b="1" i="1" dirty="0" err="1">
                <a:solidFill>
                  <a:srgbClr val="273239"/>
                </a:solidFill>
                <a:effectLst/>
                <a:latin typeface="Nunito" pitchFamily="2" charset="0"/>
              </a:rPr>
              <a:t>labels_pred</a:t>
            </a:r>
            <a:r>
              <a:rPr lang="en-US" sz="2800" b="1" i="1" dirty="0">
                <a:solidFill>
                  <a:srgbClr val="273239"/>
                </a:solidFill>
                <a:effectLst/>
                <a:latin typeface="Nunito" pitchFamily="2" charset="0"/>
              </a:rPr>
              <a:t>:</a:t>
            </a:r>
            <a:r>
              <a:rPr lang="en-US" sz="2800" b="0" i="1" dirty="0">
                <a:solidFill>
                  <a:srgbClr val="273239"/>
                </a:solidFill>
                <a:effectLst/>
                <a:latin typeface="Nunito" pitchFamily="2" charset="0"/>
              </a:rPr>
              <a:t> &lt;array-like of shape (</a:t>
            </a:r>
            <a:r>
              <a:rPr lang="en-US" sz="2800" b="0" i="1" dirty="0" err="1">
                <a:solidFill>
                  <a:srgbClr val="273239"/>
                </a:solidFill>
                <a:effectLst/>
                <a:latin typeface="Nunito" pitchFamily="2" charset="0"/>
              </a:rPr>
              <a:t>n_samples</a:t>
            </a:r>
            <a:r>
              <a:rPr lang="en-US" sz="2800" b="0" i="1" dirty="0">
                <a:solidFill>
                  <a:srgbClr val="273239"/>
                </a:solidFill>
                <a:effectLst/>
                <a:latin typeface="Nunito" pitchFamily="2" charset="0"/>
              </a:rPr>
              <a:t>,)&gt;</a:t>
            </a:r>
            <a:r>
              <a:rPr lang="en-US" sz="2800" b="1" i="1" dirty="0">
                <a:solidFill>
                  <a:srgbClr val="273239"/>
                </a:solidFill>
                <a:effectLst/>
                <a:latin typeface="Nunito" pitchFamily="2" charset="0"/>
              </a:rPr>
              <a:t>:</a:t>
            </a:r>
            <a:r>
              <a:rPr lang="en-US" sz="2800" b="0" i="1" dirty="0">
                <a:solidFill>
                  <a:srgbClr val="273239"/>
                </a:solidFill>
                <a:effectLst/>
                <a:latin typeface="Nunito" pitchFamily="2" charset="0"/>
              </a:rPr>
              <a:t> It accepts the cluster labels to evaluate.</a:t>
            </a:r>
          </a:p>
          <a:p>
            <a:pPr algn="just" fontAlgn="base"/>
            <a:r>
              <a:rPr lang="en-US" sz="2800" b="1" i="1" dirty="0">
                <a:solidFill>
                  <a:srgbClr val="273239"/>
                </a:solidFill>
                <a:effectLst/>
                <a:latin typeface="Nunito" pitchFamily="2" charset="0"/>
              </a:rPr>
              <a:t>Returns: </a:t>
            </a:r>
            <a:r>
              <a:rPr lang="en-US" sz="2800" b="0" i="1" dirty="0">
                <a:solidFill>
                  <a:srgbClr val="273239"/>
                </a:solidFill>
                <a:effectLst/>
                <a:latin typeface="Nunito" pitchFamily="2" charset="0"/>
              </a:rPr>
              <a:t>completeness score between 0.0 and 1.0. 1.0 stands for perfectly completeness labeling.</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27357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34FCAC-1D72-44F4-BDB8-A245987CFD01}"/>
              </a:ext>
            </a:extLst>
          </p:cNvPr>
          <p:cNvSpPr txBox="1"/>
          <p:nvPr/>
        </p:nvSpPr>
        <p:spPr>
          <a:xfrm>
            <a:off x="869576" y="547841"/>
            <a:ext cx="10094259" cy="5909310"/>
          </a:xfrm>
          <a:prstGeom prst="rect">
            <a:avLst/>
          </a:prstGeom>
          <a:noFill/>
        </p:spPr>
        <p:txBody>
          <a:bodyPr wrap="square">
            <a:spAutoFit/>
          </a:bodyPr>
          <a:lstStyle/>
          <a:p>
            <a:pPr algn="ctr" fontAlgn="base"/>
            <a:r>
              <a:rPr lang="en-US" sz="3600" b="1" i="0" dirty="0">
                <a:solidFill>
                  <a:srgbClr val="FF0000"/>
                </a:solidFill>
                <a:effectLst/>
                <a:latin typeface="Times New Roman" panose="02020603050405020304" pitchFamily="18" charset="0"/>
                <a:cs typeface="Times New Roman" panose="02020603050405020304" pitchFamily="18" charset="0"/>
              </a:rPr>
              <a:t>V-Measure</a:t>
            </a:r>
            <a:endParaRPr lang="en-US" sz="3600" b="0" i="0" dirty="0">
              <a:solidFill>
                <a:srgbClr val="FF0000"/>
              </a:solidFill>
              <a:effectLst/>
              <a:latin typeface="Times New Roman" panose="02020603050405020304" pitchFamily="18" charset="0"/>
              <a:cs typeface="Times New Roman" panose="02020603050405020304" pitchFamily="18" charset="0"/>
            </a:endParaRPr>
          </a:p>
          <a:p>
            <a:pPr algn="just" fontAlgn="base"/>
            <a:r>
              <a:rPr lang="en-US" b="0" i="0" dirty="0">
                <a:solidFill>
                  <a:srgbClr val="273239"/>
                </a:solidFill>
                <a:effectLst/>
                <a:latin typeface="Nunito" pitchFamily="2" charset="0"/>
              </a:rPr>
              <a:t>One of the primary disadvantages of any clustering technique is that it is difficult to evaluate its performance. To tackle this problem, the metric of </a:t>
            </a:r>
            <a:r>
              <a:rPr lang="en-US" b="1" i="0" dirty="0">
                <a:solidFill>
                  <a:srgbClr val="273239"/>
                </a:solidFill>
                <a:effectLst/>
                <a:latin typeface="Nunito" pitchFamily="2" charset="0"/>
              </a:rPr>
              <a:t>V-Measure</a:t>
            </a:r>
            <a:r>
              <a:rPr lang="en-US" b="0" i="0" dirty="0">
                <a:solidFill>
                  <a:srgbClr val="273239"/>
                </a:solidFill>
                <a:effectLst/>
                <a:latin typeface="Nunito" pitchFamily="2" charset="0"/>
              </a:rPr>
              <a:t> was developed. The calculation of the V-Measure first requires the calculation of two terms:-</a:t>
            </a:r>
          </a:p>
          <a:p>
            <a:pPr algn="just" fontAlgn="base"/>
            <a:endParaRPr lang="en-US" b="0" i="0" dirty="0">
              <a:solidFill>
                <a:srgbClr val="273239"/>
              </a:solidFill>
              <a:effectLst/>
              <a:latin typeface="Nunito" pitchFamily="2" charset="0"/>
            </a:endParaRPr>
          </a:p>
          <a:p>
            <a:pPr algn="just" fontAlgn="base">
              <a:buFont typeface="+mj-lt"/>
              <a:buAutoNum type="arabicPeriod"/>
            </a:pPr>
            <a:r>
              <a:rPr lang="en-US" b="1" i="0" dirty="0">
                <a:solidFill>
                  <a:srgbClr val="273239"/>
                </a:solidFill>
                <a:effectLst/>
                <a:latin typeface="Nunito" pitchFamily="2" charset="0"/>
              </a:rPr>
              <a:t>Homogeneity:</a:t>
            </a:r>
            <a:r>
              <a:rPr lang="en-US" b="0" i="0" dirty="0">
                <a:solidFill>
                  <a:srgbClr val="273239"/>
                </a:solidFill>
                <a:effectLst/>
                <a:latin typeface="Nunito" pitchFamily="2" charset="0"/>
              </a:rPr>
              <a:t> A perfectly homogeneous clustering is one where each cluster has data-points belonging to the same class label. Homogeneity describes the closeness of the clustering algorithm to this perfection.</a:t>
            </a:r>
          </a:p>
          <a:p>
            <a:pPr algn="just" fontAlgn="base">
              <a:buFont typeface="+mj-lt"/>
              <a:buAutoNum type="arabicPeriod"/>
            </a:pPr>
            <a:r>
              <a:rPr lang="en-US" b="1" i="0" dirty="0">
                <a:solidFill>
                  <a:srgbClr val="273239"/>
                </a:solidFill>
                <a:effectLst/>
                <a:latin typeface="Nunito" pitchFamily="2" charset="0"/>
              </a:rPr>
              <a:t>Completeness:</a:t>
            </a:r>
            <a:r>
              <a:rPr lang="en-US" b="0" i="0" dirty="0">
                <a:solidFill>
                  <a:srgbClr val="273239"/>
                </a:solidFill>
                <a:effectLst/>
                <a:latin typeface="Nunito" pitchFamily="2" charset="0"/>
              </a:rPr>
              <a:t> A perfectly complete clustering is one where all data-points belonging to the same class are clustered into the same cluster. Completeness describes the closeness of the clustering algorithm to this perfection.</a:t>
            </a:r>
          </a:p>
          <a:p>
            <a:pPr algn="just" fontAlgn="base"/>
            <a:endParaRPr lang="en-US" b="0" i="0" dirty="0">
              <a:solidFill>
                <a:srgbClr val="273239"/>
              </a:solidFill>
              <a:effectLst/>
              <a:latin typeface="Nunito" pitchFamily="2" charset="0"/>
            </a:endParaRPr>
          </a:p>
          <a:p>
            <a:pPr algn="just" fontAlgn="base"/>
            <a:r>
              <a:rPr lang="en-US" b="0" i="0" dirty="0" err="1">
                <a:solidFill>
                  <a:srgbClr val="FF0000"/>
                </a:solidFill>
                <a:effectLst/>
                <a:latin typeface="Courier New" panose="02070309020205020404" pitchFamily="49" charset="0"/>
              </a:rPr>
              <a:t>sklearn.metrics</a:t>
            </a:r>
            <a:r>
              <a:rPr lang="en-US" b="0" i="0" dirty="0" err="1">
                <a:solidFill>
                  <a:srgbClr val="212529"/>
                </a:solidFill>
                <a:effectLst/>
                <a:latin typeface="Courier New" panose="02070309020205020404" pitchFamily="49" charset="0"/>
              </a:rPr>
              <a:t>.</a:t>
            </a:r>
            <a:r>
              <a:rPr lang="en-US" b="1" i="0" dirty="0" err="1">
                <a:solidFill>
                  <a:srgbClr val="212529"/>
                </a:solidFill>
                <a:effectLst/>
                <a:latin typeface="Courier New" panose="02070309020205020404" pitchFamily="49" charset="0"/>
              </a:rPr>
              <a:t>v_measure_score</a:t>
            </a:r>
            <a:r>
              <a:rPr lang="en-US" b="0" i="0" dirty="0">
                <a:solidFill>
                  <a:srgbClr val="212529"/>
                </a:solidFill>
                <a:effectLst/>
                <a:latin typeface="-apple-system"/>
              </a:rPr>
              <a:t>(</a:t>
            </a:r>
            <a:r>
              <a:rPr lang="en-US" b="0" i="1" dirty="0" err="1">
                <a:solidFill>
                  <a:srgbClr val="212529"/>
                </a:solidFill>
                <a:effectLst/>
                <a:latin typeface="-apple-system"/>
              </a:rPr>
              <a:t>labels_true</a:t>
            </a:r>
            <a:r>
              <a:rPr lang="en-US" b="0" i="0" dirty="0">
                <a:solidFill>
                  <a:srgbClr val="212529"/>
                </a:solidFill>
                <a:effectLst/>
                <a:latin typeface="-apple-system"/>
              </a:rPr>
              <a:t>, </a:t>
            </a:r>
            <a:r>
              <a:rPr lang="en-US" b="0" i="1" dirty="0" err="1">
                <a:solidFill>
                  <a:srgbClr val="212529"/>
                </a:solidFill>
                <a:effectLst/>
                <a:latin typeface="-apple-system"/>
              </a:rPr>
              <a:t>labels_pred</a:t>
            </a:r>
            <a:r>
              <a:rPr lang="en-US" b="0" i="0" dirty="0">
                <a:solidFill>
                  <a:srgbClr val="212529"/>
                </a:solidFill>
                <a:effectLst/>
                <a:latin typeface="-apple-system"/>
              </a:rPr>
              <a:t>, </a:t>
            </a:r>
            <a:r>
              <a:rPr lang="en-US" b="0" i="1" dirty="0">
                <a:solidFill>
                  <a:srgbClr val="212529"/>
                </a:solidFill>
                <a:effectLst/>
                <a:latin typeface="-apple-system"/>
              </a:rPr>
              <a:t>*</a:t>
            </a:r>
            <a:r>
              <a:rPr lang="en-US" b="0" i="0" dirty="0">
                <a:solidFill>
                  <a:srgbClr val="212529"/>
                </a:solidFill>
                <a:effectLst/>
                <a:latin typeface="-apple-system"/>
              </a:rPr>
              <a:t>, </a:t>
            </a:r>
            <a:r>
              <a:rPr lang="en-US" b="0" i="1" dirty="0">
                <a:solidFill>
                  <a:srgbClr val="212529"/>
                </a:solidFill>
                <a:effectLst/>
                <a:latin typeface="-apple-system"/>
              </a:rPr>
              <a:t>beta=1.0</a:t>
            </a:r>
            <a:r>
              <a:rPr lang="en-US" b="0" i="0" dirty="0">
                <a:solidFill>
                  <a:srgbClr val="212529"/>
                </a:solidFill>
                <a:effectLst/>
                <a:latin typeface="-apple-system"/>
              </a:rPr>
              <a:t>)</a:t>
            </a:r>
          </a:p>
          <a:p>
            <a:pPr algn="just" fontAlgn="base"/>
            <a:r>
              <a:rPr lang="en-US" b="0" i="0" dirty="0">
                <a:solidFill>
                  <a:srgbClr val="212529"/>
                </a:solidFill>
                <a:effectLst/>
                <a:latin typeface="-apple-system"/>
              </a:rPr>
              <a:t>The V-measure is the harmonic mean between homogeneity and completeness:</a:t>
            </a:r>
          </a:p>
          <a:p>
            <a:pPr algn="just" fontAlgn="base"/>
            <a:endParaRPr lang="en-US" b="0" i="0" dirty="0">
              <a:solidFill>
                <a:srgbClr val="212529"/>
              </a:solidFill>
              <a:effectLst/>
              <a:latin typeface="-apple-system"/>
            </a:endParaRPr>
          </a:p>
          <a:p>
            <a:pPr algn="just" fontAlgn="base"/>
            <a:r>
              <a:rPr lang="en-US" b="0" i="0" dirty="0">
                <a:solidFill>
                  <a:srgbClr val="212529"/>
                </a:solidFill>
                <a:effectLst/>
                <a:latin typeface="-apple-system"/>
              </a:rPr>
              <a:t>v = (1 + beta) * homogeneity * completeness</a:t>
            </a:r>
          </a:p>
          <a:p>
            <a:pPr algn="just" fontAlgn="base"/>
            <a:r>
              <a:rPr lang="en-US" b="0" i="0" dirty="0">
                <a:solidFill>
                  <a:srgbClr val="212529"/>
                </a:solidFill>
                <a:effectLst/>
                <a:latin typeface="-apple-system"/>
              </a:rPr>
              <a:t>     / (beta * homogeneity + completeness)</a:t>
            </a:r>
          </a:p>
          <a:p>
            <a:pPr algn="just" fontAlgn="base"/>
            <a:endParaRPr lang="en-US" dirty="0">
              <a:solidFill>
                <a:srgbClr val="212529"/>
              </a:solidFill>
              <a:latin typeface="-apple-system"/>
            </a:endParaRPr>
          </a:p>
          <a:p>
            <a:pPr algn="just" fontAlgn="base"/>
            <a:endParaRPr lang="en-US" dirty="0">
              <a:solidFill>
                <a:srgbClr val="212529"/>
              </a:solidFill>
              <a:latin typeface="-apple-system"/>
            </a:endParaRPr>
          </a:p>
          <a:p>
            <a:pPr algn="just" fontAlgn="base"/>
            <a:endParaRPr lang="en-US" b="0" i="0" dirty="0">
              <a:solidFill>
                <a:srgbClr val="273239"/>
              </a:solidFill>
              <a:effectLst/>
              <a:latin typeface="Nunito" pitchFamily="2" charset="0"/>
            </a:endParaRPr>
          </a:p>
        </p:txBody>
      </p:sp>
    </p:spTree>
    <p:extLst>
      <p:ext uri="{BB962C8B-B14F-4D97-AF65-F5344CB8AC3E}">
        <p14:creationId xmlns:p14="http://schemas.microsoft.com/office/powerpoint/2010/main" val="17872615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FFBE-0133-4214-AEF0-2CD3B0A5BFDD}"/>
              </a:ext>
            </a:extLst>
          </p:cNvPr>
          <p:cNvSpPr>
            <a:spLocks noGrp="1"/>
          </p:cNvSpPr>
          <p:nvPr>
            <p:ph type="title"/>
          </p:nvPr>
        </p:nvSpPr>
        <p:spPr>
          <a:xfrm>
            <a:off x="838200" y="365125"/>
            <a:ext cx="10515600" cy="827181"/>
          </a:xfrm>
        </p:spPr>
        <p:txBody>
          <a:bodyPr/>
          <a:lstStyle/>
          <a:p>
            <a:pPr algn="ctr"/>
            <a:r>
              <a:rPr lang="en-US" i="0" dirty="0">
                <a:solidFill>
                  <a:srgbClr val="FF0000"/>
                </a:solidFill>
                <a:effectLst/>
                <a:latin typeface="Times New Roman" panose="02020603050405020304" pitchFamily="18" charset="0"/>
                <a:cs typeface="Times New Roman" panose="02020603050405020304" pitchFamily="18" charset="0"/>
              </a:rPr>
              <a:t>Fowlkes-Mallows Score </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16CAF8-7F77-4755-9189-FFB9F5518DE0}"/>
              </a:ext>
            </a:extLst>
          </p:cNvPr>
          <p:cNvSpPr>
            <a:spLocks noGrp="1"/>
          </p:cNvSpPr>
          <p:nvPr>
            <p:ph idx="1"/>
          </p:nvPr>
        </p:nvSpPr>
        <p:spPr>
          <a:xfrm>
            <a:off x="838200" y="1253331"/>
            <a:ext cx="10515600" cy="4351338"/>
          </a:xfrm>
        </p:spPr>
        <p:txBody>
          <a:bodyPr/>
          <a:lstStyle/>
          <a:p>
            <a:pPr algn="just"/>
            <a:r>
              <a:rPr lang="en-US" b="0" i="0" dirty="0">
                <a:solidFill>
                  <a:srgbClr val="273239"/>
                </a:solidFill>
                <a:effectLst/>
                <a:latin typeface="Times New Roman" panose="02020603050405020304" pitchFamily="18" charset="0"/>
                <a:cs typeface="Times New Roman" panose="02020603050405020304" pitchFamily="18" charset="0"/>
              </a:rPr>
              <a:t>The </a:t>
            </a:r>
            <a:r>
              <a:rPr lang="en-US" b="1" i="0" dirty="0">
                <a:solidFill>
                  <a:srgbClr val="273239"/>
                </a:solidFill>
                <a:effectLst/>
                <a:latin typeface="Times New Roman" panose="02020603050405020304" pitchFamily="18" charset="0"/>
                <a:cs typeface="Times New Roman" panose="02020603050405020304" pitchFamily="18" charset="0"/>
              </a:rPr>
              <a:t>Fowlkes-Mallows Score</a:t>
            </a:r>
            <a:r>
              <a:rPr lang="en-US" b="0" i="0" dirty="0">
                <a:solidFill>
                  <a:srgbClr val="273239"/>
                </a:solidFill>
                <a:effectLst/>
                <a:latin typeface="Times New Roman" panose="02020603050405020304" pitchFamily="18" charset="0"/>
                <a:cs typeface="Times New Roman" panose="02020603050405020304" pitchFamily="18" charset="0"/>
              </a:rPr>
              <a:t> is an evaluation metric to evaluate the similarity among clustering's obtained after applying different clustering algorithms. </a:t>
            </a:r>
          </a:p>
          <a:p>
            <a:pPr algn="just"/>
            <a:r>
              <a:rPr lang="en-US" b="0" i="0" dirty="0">
                <a:solidFill>
                  <a:srgbClr val="273239"/>
                </a:solidFill>
                <a:effectLst/>
                <a:latin typeface="Times New Roman" panose="02020603050405020304" pitchFamily="18" charset="0"/>
                <a:cs typeface="Times New Roman" panose="02020603050405020304" pitchFamily="18" charset="0"/>
              </a:rPr>
              <a:t>Although technically it is used to quantify the similarity between two clustering's, it is typically used to evaluate the clustering performance of a clustering algorithm by assuming the second clustering to be the ground-truth i.e. the observed data and assuming it to be the perfect clustering.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63790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2E69EA-2633-465A-B6C1-E70D33CEBEDF}"/>
              </a:ext>
            </a:extLst>
          </p:cNvPr>
          <p:cNvSpPr txBox="1"/>
          <p:nvPr/>
        </p:nvSpPr>
        <p:spPr>
          <a:xfrm>
            <a:off x="690282" y="600636"/>
            <a:ext cx="10130118" cy="4093428"/>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The Fowlkes-Mallows index (FMI) is defined as the geometric mean between of the precision and recall:</a:t>
            </a:r>
          </a:p>
          <a:p>
            <a:endParaRPr lang="en-IN" sz="2000" dirty="0">
              <a:latin typeface="Times New Roman" panose="02020603050405020304" pitchFamily="18" charset="0"/>
              <a:cs typeface="Times New Roman" panose="02020603050405020304" pitchFamily="18" charset="0"/>
            </a:endParaRPr>
          </a:p>
          <a:p>
            <a:r>
              <a:rPr lang="en-IN" sz="2000" dirty="0">
                <a:solidFill>
                  <a:srgbClr val="FF0000"/>
                </a:solidFill>
                <a:latin typeface="Times New Roman" panose="02020603050405020304" pitchFamily="18" charset="0"/>
                <a:cs typeface="Times New Roman" panose="02020603050405020304" pitchFamily="18" charset="0"/>
              </a:rPr>
              <a:t>FMI = TP / sqrt((TP + FP) * (TP + FN))</a:t>
            </a:r>
          </a:p>
          <a:p>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Where TP is the number of True Positive (i.e. the number of pair of points that belongs in the same clusters in both </a:t>
            </a:r>
            <a:r>
              <a:rPr lang="en-US" sz="2000" dirty="0" err="1">
                <a:latin typeface="Times New Roman" panose="02020603050405020304" pitchFamily="18" charset="0"/>
                <a:cs typeface="Times New Roman" panose="02020603050405020304" pitchFamily="18" charset="0"/>
              </a:rPr>
              <a:t>labels_true</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labels_pred</a:t>
            </a:r>
            <a:r>
              <a:rPr lang="en-US" sz="20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FP is the number of False Positive (i.e. the number of pair of points that belongs in the same clusters in </a:t>
            </a:r>
            <a:r>
              <a:rPr lang="en-US" sz="2000" dirty="0" err="1">
                <a:latin typeface="Times New Roman" panose="02020603050405020304" pitchFamily="18" charset="0"/>
                <a:cs typeface="Times New Roman" panose="02020603050405020304" pitchFamily="18" charset="0"/>
              </a:rPr>
              <a:t>labels_true</a:t>
            </a:r>
            <a:r>
              <a:rPr lang="en-US" sz="2000" dirty="0">
                <a:latin typeface="Times New Roman" panose="02020603050405020304" pitchFamily="18" charset="0"/>
                <a:cs typeface="Times New Roman" panose="02020603050405020304" pitchFamily="18" charset="0"/>
              </a:rPr>
              <a:t> and not in </a:t>
            </a:r>
            <a:r>
              <a:rPr lang="en-US" sz="2000" dirty="0" err="1">
                <a:latin typeface="Times New Roman" panose="02020603050405020304" pitchFamily="18" charset="0"/>
                <a:cs typeface="Times New Roman" panose="02020603050405020304" pitchFamily="18" charset="0"/>
              </a:rPr>
              <a:t>labels_pred</a:t>
            </a:r>
            <a:r>
              <a:rPr lang="en-US" sz="20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and FN is the number of False Negative (</a:t>
            </a:r>
            <a:r>
              <a:rPr lang="en-US" sz="2000" dirty="0" err="1">
                <a:latin typeface="Times New Roman" panose="02020603050405020304" pitchFamily="18" charset="0"/>
                <a:cs typeface="Times New Roman" panose="02020603050405020304" pitchFamily="18" charset="0"/>
              </a:rPr>
              <a:t>i.e</a:t>
            </a:r>
            <a:r>
              <a:rPr lang="en-US" sz="2000" dirty="0">
                <a:latin typeface="Times New Roman" panose="02020603050405020304" pitchFamily="18" charset="0"/>
                <a:cs typeface="Times New Roman" panose="02020603050405020304" pitchFamily="18" charset="0"/>
              </a:rPr>
              <a:t> the number of pair of points that belongs in the same clusters in </a:t>
            </a:r>
            <a:r>
              <a:rPr lang="en-US" sz="2000" dirty="0" err="1">
                <a:latin typeface="Times New Roman" panose="02020603050405020304" pitchFamily="18" charset="0"/>
                <a:cs typeface="Times New Roman" panose="02020603050405020304" pitchFamily="18" charset="0"/>
              </a:rPr>
              <a:t>labels_pred</a:t>
            </a:r>
            <a:r>
              <a:rPr lang="en-US" sz="2000" dirty="0">
                <a:latin typeface="Times New Roman" panose="02020603050405020304" pitchFamily="18" charset="0"/>
                <a:cs typeface="Times New Roman" panose="02020603050405020304" pitchFamily="18" charset="0"/>
              </a:rPr>
              <a:t> and not in </a:t>
            </a:r>
            <a:r>
              <a:rPr lang="en-US" sz="2000" dirty="0" err="1">
                <a:latin typeface="Times New Roman" panose="02020603050405020304" pitchFamily="18" charset="0"/>
                <a:cs typeface="Times New Roman" panose="02020603050405020304" pitchFamily="18" charset="0"/>
              </a:rPr>
              <a:t>labels_True</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score ranges from 0 to 1. A high value indicates a good similarity between two clusters.</a:t>
            </a:r>
            <a:endParaRPr lang="en-IN" sz="2000" dirty="0">
              <a:latin typeface="Times New Roman" panose="02020603050405020304" pitchFamily="18" charset="0"/>
              <a:cs typeface="Times New Roman" panose="02020603050405020304" pitchFamily="18" charset="0"/>
            </a:endParaRPr>
          </a:p>
        </p:txBody>
      </p:sp>
      <p:pic>
        <p:nvPicPr>
          <p:cNvPr id="3074" name="Picture 2" descr="enter image description here"/>
          <p:cNvPicPr>
            <a:picLocks noChangeAspect="1" noChangeArrowheads="1"/>
          </p:cNvPicPr>
          <p:nvPr/>
        </p:nvPicPr>
        <p:blipFill>
          <a:blip r:embed="rId2"/>
          <a:srcRect/>
          <a:stretch>
            <a:fillRect/>
          </a:stretch>
        </p:blipFill>
        <p:spPr bwMode="auto">
          <a:xfrm>
            <a:off x="3158082" y="5192996"/>
            <a:ext cx="4791075" cy="819151"/>
          </a:xfrm>
          <a:prstGeom prst="rect">
            <a:avLst/>
          </a:prstGeom>
          <a:noFill/>
        </p:spPr>
      </p:pic>
    </p:spTree>
    <p:extLst>
      <p:ext uri="{BB962C8B-B14F-4D97-AF65-F5344CB8AC3E}">
        <p14:creationId xmlns:p14="http://schemas.microsoft.com/office/powerpoint/2010/main" val="37931403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149B9-3D6B-41DC-8456-D5FC760CE275}"/>
              </a:ext>
            </a:extLst>
          </p:cNvPr>
          <p:cNvSpPr>
            <a:spLocks noGrp="1"/>
          </p:cNvSpPr>
          <p:nvPr>
            <p:ph type="title"/>
          </p:nvPr>
        </p:nvSpPr>
        <p:spPr>
          <a:xfrm>
            <a:off x="838200" y="365125"/>
            <a:ext cx="10515600" cy="979581"/>
          </a:xfrm>
        </p:spPr>
        <p:txBody>
          <a:bodyPr/>
          <a:lstStyle/>
          <a:p>
            <a:r>
              <a:rPr lang="en-US" b="0" i="0" dirty="0">
                <a:solidFill>
                  <a:srgbClr val="FF0000"/>
                </a:solidFill>
                <a:effectLst/>
                <a:latin typeface="Google Sans"/>
              </a:rPr>
              <a:t>Adjusted Mutual Information (AMI)</a:t>
            </a:r>
            <a:endParaRPr lang="en-IN" dirty="0">
              <a:solidFill>
                <a:srgbClr val="FF0000"/>
              </a:solidFill>
            </a:endParaRPr>
          </a:p>
        </p:txBody>
      </p:sp>
      <p:sp>
        <p:nvSpPr>
          <p:cNvPr id="3" name="Content Placeholder 2">
            <a:extLst>
              <a:ext uri="{FF2B5EF4-FFF2-40B4-BE49-F238E27FC236}">
                <a16:creationId xmlns:a16="http://schemas.microsoft.com/office/drawing/2014/main" id="{8D96F5BB-FCBB-4A6E-9854-DF04B4A7EBB7}"/>
              </a:ext>
            </a:extLst>
          </p:cNvPr>
          <p:cNvSpPr>
            <a:spLocks noGrp="1"/>
          </p:cNvSpPr>
          <p:nvPr>
            <p:ph idx="1"/>
          </p:nvPr>
        </p:nvSpPr>
        <p:spPr>
          <a:xfrm>
            <a:off x="838200" y="1344706"/>
            <a:ext cx="10515600" cy="4351338"/>
          </a:xfrm>
        </p:spPr>
        <p:txBody>
          <a:bodyPr>
            <a:normAutofit/>
          </a:bodyPr>
          <a:lstStyle/>
          <a:p>
            <a:pPr algn="just"/>
            <a:r>
              <a:rPr lang="en-US" b="0" i="0" dirty="0">
                <a:solidFill>
                  <a:srgbClr val="4D5156"/>
                </a:solidFill>
                <a:effectLst/>
                <a:latin typeface="Google Sans"/>
              </a:rPr>
              <a:t>Adjusted Mutual Information (AMI) is </a:t>
            </a:r>
            <a:r>
              <a:rPr lang="en-US" b="0" i="0" dirty="0">
                <a:solidFill>
                  <a:srgbClr val="040C28"/>
                </a:solidFill>
                <a:effectLst/>
                <a:latin typeface="Google Sans"/>
              </a:rPr>
              <a:t>an adjustment of the Mutual Information (MI) score to account for chance</a:t>
            </a:r>
            <a:r>
              <a:rPr lang="en-US" b="0" i="0" dirty="0">
                <a:solidFill>
                  <a:srgbClr val="4D5156"/>
                </a:solidFill>
                <a:effectLst/>
                <a:latin typeface="Google Sans"/>
              </a:rPr>
              <a:t>. </a:t>
            </a:r>
          </a:p>
          <a:p>
            <a:pPr algn="just"/>
            <a:r>
              <a:rPr lang="en-US" b="0" i="0" dirty="0">
                <a:solidFill>
                  <a:srgbClr val="4D5156"/>
                </a:solidFill>
                <a:effectLst/>
                <a:latin typeface="Google Sans"/>
              </a:rPr>
              <a:t>It accounts for the fact that the MI is generally higher for two </a:t>
            </a:r>
            <a:r>
              <a:rPr lang="en-US" b="0" i="0" dirty="0" err="1">
                <a:solidFill>
                  <a:srgbClr val="4D5156"/>
                </a:solidFill>
                <a:effectLst/>
                <a:latin typeface="Google Sans"/>
              </a:rPr>
              <a:t>clusterings</a:t>
            </a:r>
            <a:r>
              <a:rPr lang="en-US" b="0" i="0" dirty="0">
                <a:solidFill>
                  <a:srgbClr val="4D5156"/>
                </a:solidFill>
                <a:effectLst/>
                <a:latin typeface="Google Sans"/>
              </a:rPr>
              <a:t> with a larger number of clusters, regardless of whether there is actually more information shared.</a:t>
            </a:r>
          </a:p>
          <a:p>
            <a:pPr algn="just"/>
            <a:r>
              <a:rPr lang="en-IN" dirty="0"/>
              <a:t>For two </a:t>
            </a:r>
            <a:r>
              <a:rPr lang="en-IN" dirty="0" err="1"/>
              <a:t>clusterings</a:t>
            </a:r>
            <a:r>
              <a:rPr lang="en-IN" dirty="0"/>
              <a:t> U and V, the AMI is given as:</a:t>
            </a:r>
          </a:p>
          <a:p>
            <a:pPr algn="just"/>
            <a:endParaRPr lang="en-IN" dirty="0"/>
          </a:p>
          <a:p>
            <a:pPr algn="just"/>
            <a:r>
              <a:rPr lang="en-IN" dirty="0"/>
              <a:t>AMI(U, V) = [MI(U, V) - E(MI(U, V))] / [</a:t>
            </a:r>
            <a:r>
              <a:rPr lang="en-IN" dirty="0" err="1"/>
              <a:t>avg</a:t>
            </a:r>
            <a:r>
              <a:rPr lang="en-IN" dirty="0"/>
              <a:t>(H(U), H(V)) - E(MI(U, V))]</a:t>
            </a:r>
          </a:p>
        </p:txBody>
      </p:sp>
    </p:spTree>
    <p:extLst>
      <p:ext uri="{BB962C8B-B14F-4D97-AF65-F5344CB8AC3E}">
        <p14:creationId xmlns:p14="http://schemas.microsoft.com/office/powerpoint/2010/main" val="10430890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B55AD0-4EEC-439B-8663-10FE0E3851A4}"/>
              </a:ext>
            </a:extLst>
          </p:cNvPr>
          <p:cNvSpPr/>
          <p:nvPr/>
        </p:nvSpPr>
        <p:spPr>
          <a:xfrm>
            <a:off x="4399574" y="2967335"/>
            <a:ext cx="339285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970375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6D101D-EB2E-4E1C-9215-42F8AE1498FA}"/>
              </a:ext>
            </a:extLst>
          </p:cNvPr>
          <p:cNvSpPr txBox="1"/>
          <p:nvPr/>
        </p:nvSpPr>
        <p:spPr>
          <a:xfrm>
            <a:off x="622170" y="210540"/>
            <a:ext cx="10444898" cy="7017306"/>
          </a:xfrm>
          <a:prstGeom prst="rect">
            <a:avLst/>
          </a:prstGeom>
          <a:noFill/>
        </p:spPr>
        <p:txBody>
          <a:bodyPr wrap="square">
            <a:spAutoFit/>
          </a:bodyPr>
          <a:lstStyle/>
          <a:p>
            <a:r>
              <a:rPr lang="en-IN" dirty="0">
                <a:solidFill>
                  <a:srgbClr val="FF0000"/>
                </a:solidFill>
              </a:rPr>
              <a:t>For point A1:</a:t>
            </a:r>
            <a:br>
              <a:rPr lang="en-IN" dirty="0"/>
            </a:br>
            <a:r>
              <a:rPr lang="en-IN" dirty="0"/>
              <a:t>a= 0.1/1=0.1</a:t>
            </a:r>
            <a:br>
              <a:rPr lang="en-IN" dirty="0"/>
            </a:br>
            <a:r>
              <a:rPr lang="en-IN" dirty="0"/>
              <a:t>b= (0.65+0.55)/2=0.6</a:t>
            </a:r>
            <a:br>
              <a:rPr lang="en-IN" dirty="0"/>
            </a:br>
            <a:r>
              <a:rPr lang="en-US" b="0" i="0" dirty="0">
                <a:solidFill>
                  <a:srgbClr val="242424"/>
                </a:solidFill>
                <a:effectLst/>
                <a:latin typeface="source-serif-pro"/>
              </a:rPr>
              <a:t>Silhouette Score = (b-a)/max(</a:t>
            </a:r>
            <a:r>
              <a:rPr lang="en-US" b="0" i="0" dirty="0" err="1">
                <a:solidFill>
                  <a:srgbClr val="242424"/>
                </a:solidFill>
                <a:effectLst/>
                <a:latin typeface="source-serif-pro"/>
              </a:rPr>
              <a:t>a,b</a:t>
            </a:r>
            <a:r>
              <a:rPr lang="en-US" b="0" i="0" dirty="0">
                <a:solidFill>
                  <a:srgbClr val="242424"/>
                </a:solidFill>
                <a:effectLst/>
                <a:latin typeface="source-serif-pro"/>
              </a:rPr>
              <a:t>)</a:t>
            </a:r>
          </a:p>
          <a:p>
            <a:r>
              <a:rPr lang="en-IN" dirty="0"/>
              <a:t>(0.6-0.1)/ 0.6= 0.833</a:t>
            </a:r>
          </a:p>
          <a:p>
            <a:endParaRPr lang="en-IN" dirty="0"/>
          </a:p>
          <a:p>
            <a:r>
              <a:rPr lang="en-IN" dirty="0">
                <a:solidFill>
                  <a:srgbClr val="FF0000"/>
                </a:solidFill>
              </a:rPr>
              <a:t>For point A2:</a:t>
            </a:r>
            <a:br>
              <a:rPr lang="en-IN" dirty="0"/>
            </a:br>
            <a:r>
              <a:rPr lang="en-IN" dirty="0"/>
              <a:t>a= 0.1/1=0.1</a:t>
            </a:r>
            <a:br>
              <a:rPr lang="en-IN" dirty="0"/>
            </a:br>
            <a:r>
              <a:rPr lang="en-IN" dirty="0"/>
              <a:t>b= (0.70+0.60)/2=0.65</a:t>
            </a:r>
            <a:br>
              <a:rPr lang="en-IN" dirty="0"/>
            </a:br>
            <a:r>
              <a:rPr lang="en-US" b="0" i="0" dirty="0">
                <a:solidFill>
                  <a:srgbClr val="242424"/>
                </a:solidFill>
                <a:effectLst/>
                <a:latin typeface="source-serif-pro"/>
              </a:rPr>
              <a:t>Silhouette Score = (b-a)/max(</a:t>
            </a:r>
            <a:r>
              <a:rPr lang="en-US" b="0" i="0" dirty="0" err="1">
                <a:solidFill>
                  <a:srgbClr val="242424"/>
                </a:solidFill>
                <a:effectLst/>
                <a:latin typeface="source-serif-pro"/>
              </a:rPr>
              <a:t>a,b</a:t>
            </a:r>
            <a:r>
              <a:rPr lang="en-US" b="0" i="0" dirty="0">
                <a:solidFill>
                  <a:srgbClr val="242424"/>
                </a:solidFill>
                <a:effectLst/>
                <a:latin typeface="source-serif-pro"/>
              </a:rPr>
              <a:t>)</a:t>
            </a:r>
          </a:p>
          <a:p>
            <a:r>
              <a:rPr lang="en-IN" dirty="0"/>
              <a:t>(0.65-0.1)/ 0.65= 0.846</a:t>
            </a:r>
          </a:p>
          <a:p>
            <a:endParaRPr lang="en-IN" dirty="0"/>
          </a:p>
          <a:p>
            <a:r>
              <a:rPr lang="en-IN" dirty="0">
                <a:solidFill>
                  <a:srgbClr val="FF0000"/>
                </a:solidFill>
              </a:rPr>
              <a:t>For point A3:</a:t>
            </a:r>
            <a:br>
              <a:rPr lang="en-IN" dirty="0"/>
            </a:br>
            <a:r>
              <a:rPr lang="en-IN" dirty="0"/>
              <a:t>a= 0.30/1=0.30</a:t>
            </a:r>
            <a:br>
              <a:rPr lang="en-IN" dirty="0"/>
            </a:br>
            <a:r>
              <a:rPr lang="en-IN" dirty="0"/>
              <a:t>b= (0.65+0.70)/2=0.675</a:t>
            </a:r>
            <a:br>
              <a:rPr lang="en-IN" dirty="0"/>
            </a:br>
            <a:r>
              <a:rPr lang="en-US" b="0" i="0" dirty="0">
                <a:solidFill>
                  <a:srgbClr val="242424"/>
                </a:solidFill>
                <a:effectLst/>
                <a:latin typeface="source-serif-pro"/>
              </a:rPr>
              <a:t>Silhouette Score = (b-a)/max(</a:t>
            </a:r>
            <a:r>
              <a:rPr lang="en-US" b="0" i="0" dirty="0" err="1">
                <a:solidFill>
                  <a:srgbClr val="242424"/>
                </a:solidFill>
                <a:effectLst/>
                <a:latin typeface="source-serif-pro"/>
              </a:rPr>
              <a:t>a,b</a:t>
            </a:r>
            <a:r>
              <a:rPr lang="en-US" b="0" i="0" dirty="0">
                <a:solidFill>
                  <a:srgbClr val="242424"/>
                </a:solidFill>
                <a:effectLst/>
                <a:latin typeface="source-serif-pro"/>
              </a:rPr>
              <a:t>)</a:t>
            </a:r>
          </a:p>
          <a:p>
            <a:r>
              <a:rPr lang="en-IN" dirty="0"/>
              <a:t>(0.675-0.30)/ 0.675= 0.555</a:t>
            </a:r>
          </a:p>
          <a:p>
            <a:endParaRPr lang="en-IN" dirty="0"/>
          </a:p>
          <a:p>
            <a:r>
              <a:rPr lang="en-IN" dirty="0">
                <a:solidFill>
                  <a:srgbClr val="FF0000"/>
                </a:solidFill>
              </a:rPr>
              <a:t>For point A4:</a:t>
            </a:r>
            <a:br>
              <a:rPr lang="en-IN" dirty="0"/>
            </a:br>
            <a:r>
              <a:rPr lang="en-IN" dirty="0"/>
              <a:t>a= 0.30/1=0.30</a:t>
            </a:r>
            <a:br>
              <a:rPr lang="en-IN" dirty="0"/>
            </a:br>
            <a:r>
              <a:rPr lang="en-IN" dirty="0"/>
              <a:t>b= (0.55+0.60)/2=0.575</a:t>
            </a:r>
            <a:br>
              <a:rPr lang="en-IN" dirty="0"/>
            </a:br>
            <a:r>
              <a:rPr lang="en-US" b="0" i="0" dirty="0">
                <a:solidFill>
                  <a:srgbClr val="242424"/>
                </a:solidFill>
                <a:effectLst/>
                <a:latin typeface="source-serif-pro"/>
              </a:rPr>
              <a:t>Silhouette Score = (b-a)/max(</a:t>
            </a:r>
            <a:r>
              <a:rPr lang="en-US" b="0" i="0" dirty="0" err="1">
                <a:solidFill>
                  <a:srgbClr val="242424"/>
                </a:solidFill>
                <a:effectLst/>
                <a:latin typeface="source-serif-pro"/>
              </a:rPr>
              <a:t>a,b</a:t>
            </a:r>
            <a:r>
              <a:rPr lang="en-US" b="0" i="0" dirty="0">
                <a:solidFill>
                  <a:srgbClr val="242424"/>
                </a:solidFill>
                <a:effectLst/>
                <a:latin typeface="source-serif-pro"/>
              </a:rPr>
              <a:t>)</a:t>
            </a:r>
          </a:p>
          <a:p>
            <a:r>
              <a:rPr lang="en-IN" dirty="0"/>
              <a:t>(0.575-0.30)/ 0.575= 0.478</a:t>
            </a:r>
          </a:p>
          <a:p>
            <a:endParaRPr lang="en-IN" dirty="0"/>
          </a:p>
          <a:p>
            <a:endParaRPr lang="en-IN" dirty="0"/>
          </a:p>
        </p:txBody>
      </p:sp>
    </p:spTree>
    <p:extLst>
      <p:ext uri="{BB962C8B-B14F-4D97-AF65-F5344CB8AC3E}">
        <p14:creationId xmlns:p14="http://schemas.microsoft.com/office/powerpoint/2010/main" val="1706209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25EA93-4D0E-4A0C-B297-5255F11A2D3D}"/>
              </a:ext>
            </a:extLst>
          </p:cNvPr>
          <p:cNvSpPr txBox="1"/>
          <p:nvPr/>
        </p:nvSpPr>
        <p:spPr>
          <a:xfrm>
            <a:off x="1925424" y="1448355"/>
            <a:ext cx="8981388" cy="4154984"/>
          </a:xfrm>
          <a:prstGeom prst="rect">
            <a:avLst/>
          </a:prstGeom>
          <a:noFill/>
        </p:spPr>
        <p:txBody>
          <a:bodyPr wrap="square">
            <a:spAutoFit/>
          </a:bodyPr>
          <a:lstStyle/>
          <a:p>
            <a:r>
              <a:rPr lang="en-IN" sz="2400" dirty="0">
                <a:solidFill>
                  <a:srgbClr val="FF0000"/>
                </a:solidFill>
              </a:rPr>
              <a:t>Point A1 and A2 are lying cluster C1 , so for computing </a:t>
            </a:r>
            <a:r>
              <a:rPr lang="en-US" sz="2400" b="0" i="0" dirty="0">
                <a:solidFill>
                  <a:srgbClr val="FF0000"/>
                </a:solidFill>
                <a:effectLst/>
                <a:latin typeface="source-serif-pro"/>
              </a:rPr>
              <a:t>Silhouette Score for cluster C1,</a:t>
            </a:r>
          </a:p>
          <a:p>
            <a:r>
              <a:rPr lang="en-US" sz="2400" b="0" i="0" dirty="0">
                <a:solidFill>
                  <a:srgbClr val="242424"/>
                </a:solidFill>
                <a:effectLst/>
                <a:latin typeface="source-serif-pro"/>
              </a:rPr>
              <a:t> (</a:t>
            </a:r>
            <a:r>
              <a:rPr lang="en-IN" sz="2400" dirty="0"/>
              <a:t>0.833+0.846)/2= 1.679/2= 0.839</a:t>
            </a:r>
          </a:p>
          <a:p>
            <a:endParaRPr lang="en-IN" sz="2400" dirty="0"/>
          </a:p>
          <a:p>
            <a:r>
              <a:rPr lang="en-IN" sz="2400" dirty="0">
                <a:solidFill>
                  <a:srgbClr val="FF0000"/>
                </a:solidFill>
              </a:rPr>
              <a:t>Point A3 and A4 are lying cluster C2 , so for computing </a:t>
            </a:r>
            <a:r>
              <a:rPr lang="en-US" sz="2400" b="0" i="0" dirty="0">
                <a:solidFill>
                  <a:srgbClr val="FF0000"/>
                </a:solidFill>
                <a:effectLst/>
                <a:latin typeface="source-serif-pro"/>
              </a:rPr>
              <a:t>Silhouette Score for cluster C2,</a:t>
            </a:r>
          </a:p>
          <a:p>
            <a:r>
              <a:rPr lang="en-US" sz="2400" b="0" i="0" dirty="0">
                <a:solidFill>
                  <a:srgbClr val="242424"/>
                </a:solidFill>
                <a:effectLst/>
                <a:latin typeface="source-serif-pro"/>
              </a:rPr>
              <a:t> (</a:t>
            </a:r>
            <a:r>
              <a:rPr lang="en-IN" sz="2400" dirty="0"/>
              <a:t>0.555+0.478)/2= 1.033/2= 0.5165</a:t>
            </a:r>
          </a:p>
          <a:p>
            <a:r>
              <a:rPr lang="en-IN" sz="2400" dirty="0"/>
              <a:t> </a:t>
            </a:r>
          </a:p>
          <a:p>
            <a:r>
              <a:rPr lang="en-US" sz="2400" b="0" i="0" dirty="0">
                <a:solidFill>
                  <a:schemeClr val="accent1">
                    <a:lumMod val="75000"/>
                  </a:schemeClr>
                </a:solidFill>
                <a:effectLst/>
                <a:latin typeface="source-serif-pro"/>
              </a:rPr>
              <a:t>Silhouette Score/Coefficient for overall clustering problem is:</a:t>
            </a:r>
          </a:p>
          <a:p>
            <a:r>
              <a:rPr lang="en-US" sz="2400" dirty="0">
                <a:solidFill>
                  <a:srgbClr val="242424"/>
                </a:solidFill>
                <a:latin typeface="source-serif-pro"/>
              </a:rPr>
              <a:t>(0.839+0.5165)/2= 0.6775 or 0.678</a:t>
            </a:r>
            <a:endParaRPr lang="en-IN" sz="2400" dirty="0"/>
          </a:p>
          <a:p>
            <a:endParaRPr lang="en-IN" sz="2400" dirty="0"/>
          </a:p>
        </p:txBody>
      </p:sp>
    </p:spTree>
    <p:extLst>
      <p:ext uri="{BB962C8B-B14F-4D97-AF65-F5344CB8AC3E}">
        <p14:creationId xmlns:p14="http://schemas.microsoft.com/office/powerpoint/2010/main" val="1797655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CC166E2E-1C29-A5B1-21C3-43235B42EF62}"/>
              </a:ext>
            </a:extLst>
          </p:cNvPr>
          <p:cNvPicPr>
            <a:picLocks noChangeAspect="1"/>
          </p:cNvPicPr>
          <p:nvPr/>
        </p:nvPicPr>
        <p:blipFill>
          <a:blip r:embed="rId2" cstate="print"/>
          <a:stretch>
            <a:fillRect/>
          </a:stretch>
        </p:blipFill>
        <p:spPr>
          <a:xfrm>
            <a:off x="2229492" y="359859"/>
            <a:ext cx="7285795" cy="6138282"/>
          </a:xfrm>
          <a:prstGeom prst="rect">
            <a:avLst/>
          </a:prstGeom>
        </p:spPr>
      </p:pic>
    </p:spTree>
    <p:extLst>
      <p:ext uri="{BB962C8B-B14F-4D97-AF65-F5344CB8AC3E}">
        <p14:creationId xmlns:p14="http://schemas.microsoft.com/office/powerpoint/2010/main" val="641069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862B0-AEEF-4752-9AE9-4BB53D47B89C}"/>
              </a:ext>
            </a:extLst>
          </p:cNvPr>
          <p:cNvSpPr>
            <a:spLocks noGrp="1"/>
          </p:cNvSpPr>
          <p:nvPr>
            <p:ph type="title"/>
          </p:nvPr>
        </p:nvSpPr>
        <p:spPr/>
        <p:txBody>
          <a:bodyPr>
            <a:normAutofit/>
          </a:bodyPr>
          <a:lstStyle/>
          <a:p>
            <a:pPr algn="ctr"/>
            <a:r>
              <a:rPr lang="en-IN" sz="2800" b="0" i="0" u="none" strike="noStrike" baseline="0" dirty="0">
                <a:solidFill>
                  <a:srgbClr val="FF0000"/>
                </a:solidFill>
                <a:latin typeface="Verdana" panose="020B0604030504040204" pitchFamily="34" charset="0"/>
              </a:rPr>
              <a:t>Davies-Bouldin Index</a:t>
            </a:r>
            <a:endParaRPr lang="en-IN" sz="2800" dirty="0">
              <a:solidFill>
                <a:srgbClr val="FF0000"/>
              </a:solidFill>
            </a:endParaRPr>
          </a:p>
        </p:txBody>
      </p:sp>
      <p:sp>
        <p:nvSpPr>
          <p:cNvPr id="3" name="Content Placeholder 2">
            <a:extLst>
              <a:ext uri="{FF2B5EF4-FFF2-40B4-BE49-F238E27FC236}">
                <a16:creationId xmlns:a16="http://schemas.microsoft.com/office/drawing/2014/main" id="{A93CC641-1E46-4F78-9126-548752F947F6}"/>
              </a:ext>
            </a:extLst>
          </p:cNvPr>
          <p:cNvSpPr>
            <a:spLocks noGrp="1"/>
          </p:cNvSpPr>
          <p:nvPr>
            <p:ph idx="1"/>
          </p:nvPr>
        </p:nvSpPr>
        <p:spPr>
          <a:xfrm>
            <a:off x="838200" y="1561674"/>
            <a:ext cx="10515600" cy="4351338"/>
          </a:xfrm>
        </p:spPr>
        <p:txBody>
          <a:bodyPr/>
          <a:lstStyle/>
          <a:p>
            <a:pPr algn="just"/>
            <a:r>
              <a:rPr lang="en-US" b="0" i="0" dirty="0">
                <a:solidFill>
                  <a:srgbClr val="4D5156"/>
                </a:solidFill>
                <a:effectLst/>
                <a:latin typeface="Google Sans"/>
              </a:rPr>
              <a:t>The Davies-Bouldin index (DBI) is </a:t>
            </a:r>
            <a:r>
              <a:rPr lang="en-US" b="0" i="0" dirty="0">
                <a:solidFill>
                  <a:srgbClr val="040C28"/>
                </a:solidFill>
                <a:effectLst/>
                <a:latin typeface="Google Sans"/>
              </a:rPr>
              <a:t>a metric for assessing the separation and compactness of clusters</a:t>
            </a:r>
            <a:r>
              <a:rPr lang="en-US" b="0" i="0" dirty="0">
                <a:solidFill>
                  <a:srgbClr val="4D5156"/>
                </a:solidFill>
                <a:effectLst/>
                <a:latin typeface="Google Sans"/>
              </a:rPr>
              <a:t>. </a:t>
            </a:r>
          </a:p>
          <a:p>
            <a:pPr algn="just"/>
            <a:r>
              <a:rPr lang="en-US" b="0" i="0" dirty="0">
                <a:solidFill>
                  <a:srgbClr val="4D5156"/>
                </a:solidFill>
                <a:effectLst/>
                <a:latin typeface="Google Sans"/>
              </a:rPr>
              <a:t>It is based on the idea that good clusters are those that have low within-cluster variation and high between-cluster separation.</a:t>
            </a:r>
          </a:p>
          <a:p>
            <a:pPr algn="just"/>
            <a:r>
              <a:rPr lang="en-US" b="0" i="0" dirty="0">
                <a:solidFill>
                  <a:srgbClr val="212529"/>
                </a:solidFill>
                <a:effectLst/>
                <a:latin typeface="-apple-system"/>
              </a:rPr>
              <a:t>The minimum score is zero, with lower values indicating better clustering.</a:t>
            </a:r>
          </a:p>
          <a:p>
            <a:pPr algn="just"/>
            <a:r>
              <a:rPr lang="en-US" b="0" i="0" dirty="0">
                <a:solidFill>
                  <a:srgbClr val="273239"/>
                </a:solidFill>
                <a:effectLst/>
                <a:latin typeface="Nunito" pitchFamily="2" charset="0"/>
              </a:rPr>
              <a:t>Lower the DB index value, better is the clustering. </a:t>
            </a:r>
            <a:endParaRPr lang="en-IN" dirty="0"/>
          </a:p>
        </p:txBody>
      </p:sp>
    </p:spTree>
    <p:extLst>
      <p:ext uri="{BB962C8B-B14F-4D97-AF65-F5344CB8AC3E}">
        <p14:creationId xmlns:p14="http://schemas.microsoft.com/office/powerpoint/2010/main" val="741104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1283</TotalTime>
  <Words>4264</Words>
  <Application>Microsoft Office PowerPoint</Application>
  <PresentationFormat>Widescreen</PresentationFormat>
  <Paragraphs>409</Paragraphs>
  <Slides>59</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59</vt:i4>
      </vt:variant>
    </vt:vector>
  </HeadingPairs>
  <TitlesOfParts>
    <vt:vector size="73" baseType="lpstr">
      <vt:lpstr>-apple-system</vt:lpstr>
      <vt:lpstr>Arial</vt:lpstr>
      <vt:lpstr>Arial MT</vt:lpstr>
      <vt:lpstr>Calibri</vt:lpstr>
      <vt:lpstr>Calibri Light</vt:lpstr>
      <vt:lpstr>Cambria Math</vt:lpstr>
      <vt:lpstr>Courier New</vt:lpstr>
      <vt:lpstr>Google Sans</vt:lpstr>
      <vt:lpstr>inherit</vt:lpstr>
      <vt:lpstr>Nunito</vt:lpstr>
      <vt:lpstr>source-serif-pro</vt:lpstr>
      <vt:lpstr>Times New Roman</vt:lpstr>
      <vt:lpstr>Verdana</vt:lpstr>
      <vt:lpstr>Office Theme</vt:lpstr>
      <vt:lpstr>Clustering metrics</vt:lpstr>
      <vt:lpstr>Clustering metrics</vt:lpstr>
      <vt:lpstr>Silhouette Score</vt:lpstr>
      <vt:lpstr>It is computed as:</vt:lpstr>
      <vt:lpstr>Example:</vt:lpstr>
      <vt:lpstr>PowerPoint Presentation</vt:lpstr>
      <vt:lpstr>PowerPoint Presentation</vt:lpstr>
      <vt:lpstr>PowerPoint Presentation</vt:lpstr>
      <vt:lpstr>Davies-Bouldin Index</vt:lpstr>
      <vt:lpstr>PowerPoint Presentation</vt:lpstr>
      <vt:lpstr>Example</vt:lpstr>
      <vt:lpstr>PowerPoint Presentation</vt:lpstr>
      <vt:lpstr>PowerPoint Presentation</vt:lpstr>
      <vt:lpstr>PowerPoint Presentation</vt:lpstr>
      <vt:lpstr>PowerPoint Presentation</vt:lpstr>
      <vt:lpstr>PowerPoint Presentation</vt:lpstr>
      <vt:lpstr>Dunn index: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Drawbacks of Dunn index:</vt:lpstr>
      <vt:lpstr>Adjusted Rand Index (ARI)</vt:lpstr>
      <vt:lpstr>PowerPoint Presentation</vt:lpstr>
      <vt:lpstr>PowerPoint Presentation</vt:lpstr>
      <vt:lpstr>Example</vt:lpstr>
      <vt:lpstr>PowerPoint Presentation</vt:lpstr>
      <vt:lpstr>PowerPoint Presentation</vt:lpstr>
      <vt:lpstr>Compute Adjusted rand Index</vt:lpstr>
      <vt:lpstr>Normalized Mutual Information (NMI)</vt:lpstr>
      <vt:lpstr>NMI</vt:lpstr>
      <vt:lpstr>Normalized Mutual Information</vt:lpstr>
      <vt:lpstr>Calculating NMI for Clustering</vt:lpstr>
      <vt:lpstr>H(Y) = Entropy of Class Labels</vt:lpstr>
      <vt:lpstr>H(C) = Entropy of Cluster Labels</vt:lpstr>
      <vt:lpstr>I(Y;C)= Mutual Information</vt:lpstr>
      <vt:lpstr>H(Y|C): conditional entropy of class  labels for clustering C</vt:lpstr>
      <vt:lpstr>H(Y|C): conditional entropy of class  labels for clustering C</vt:lpstr>
      <vt:lpstr>I(Y;C)</vt:lpstr>
      <vt:lpstr>Calculate NMI for the following </vt:lpstr>
      <vt:lpstr>Homogeneity</vt:lpstr>
      <vt:lpstr>PowerPoint Presentation</vt:lpstr>
      <vt:lpstr>PowerPoint Presentation</vt:lpstr>
      <vt:lpstr>PowerPoint Presentation</vt:lpstr>
      <vt:lpstr>Completeness score</vt:lpstr>
      <vt:lpstr>PowerPoint Presentation</vt:lpstr>
      <vt:lpstr>PowerPoint Presentation</vt:lpstr>
      <vt:lpstr>Fowlkes-Mallows Score </vt:lpstr>
      <vt:lpstr>PowerPoint Presentation</vt:lpstr>
      <vt:lpstr>Adjusted Mutual Information (AMI)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metrics</dc:title>
  <dc:creator>Ramanjot</dc:creator>
  <cp:lastModifiedBy>HPZ</cp:lastModifiedBy>
  <cp:revision>131</cp:revision>
  <dcterms:created xsi:type="dcterms:W3CDTF">2023-08-24T07:42:33Z</dcterms:created>
  <dcterms:modified xsi:type="dcterms:W3CDTF">2024-09-11T05:18:24Z</dcterms:modified>
</cp:coreProperties>
</file>