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9"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95" r:id="rId18"/>
    <p:sldId id="273" r:id="rId19"/>
    <p:sldId id="274" r:id="rId20"/>
    <p:sldId id="275" r:id="rId21"/>
    <p:sldId id="276" r:id="rId22"/>
    <p:sldId id="277" r:id="rId23"/>
    <p:sldId id="296" r:id="rId24"/>
    <p:sldId id="278" r:id="rId25"/>
    <p:sldId id="280" r:id="rId26"/>
    <p:sldId id="281" r:id="rId27"/>
    <p:sldId id="282" r:id="rId28"/>
    <p:sldId id="283" r:id="rId29"/>
    <p:sldId id="284" r:id="rId30"/>
    <p:sldId id="285" r:id="rId31"/>
    <p:sldId id="286" r:id="rId32"/>
    <p:sldId id="314" r:id="rId33"/>
    <p:sldId id="315" r:id="rId34"/>
    <p:sldId id="306" r:id="rId35"/>
    <p:sldId id="293" r:id="rId36"/>
    <p:sldId id="302" r:id="rId37"/>
    <p:sldId id="297" r:id="rId38"/>
    <p:sldId id="303" r:id="rId39"/>
    <p:sldId id="307" r:id="rId40"/>
    <p:sldId id="308" r:id="rId41"/>
    <p:sldId id="289" r:id="rId42"/>
    <p:sldId id="310" r:id="rId43"/>
    <p:sldId id="311" r:id="rId44"/>
    <p:sldId id="290" r:id="rId45"/>
    <p:sldId id="312" r:id="rId46"/>
    <p:sldId id="313" r:id="rId47"/>
    <p:sldId id="291" r:id="rId48"/>
    <p:sldId id="29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0184-EBB7-4342-9CF8-055F71AE3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1DC43C-B040-4701-9387-1EE2AD586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F96212-38BC-461D-A03F-33CDC5E2574B}"/>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5" name="Footer Placeholder 4">
            <a:extLst>
              <a:ext uri="{FF2B5EF4-FFF2-40B4-BE49-F238E27FC236}">
                <a16:creationId xmlns:a16="http://schemas.microsoft.com/office/drawing/2014/main" id="{72AB4FA2-4841-4630-B086-D14318864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EDB2D-12DD-4870-A9F1-EABAF78CCE6F}"/>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31607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55C7-70C2-49C8-AFFE-1BEF9755DF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858A65-0FBA-49C7-95B7-6E5985A596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A7761-BE67-4C60-84A6-BE7884E912FB}"/>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5" name="Footer Placeholder 4">
            <a:extLst>
              <a:ext uri="{FF2B5EF4-FFF2-40B4-BE49-F238E27FC236}">
                <a16:creationId xmlns:a16="http://schemas.microsoft.com/office/drawing/2014/main" id="{D54EB90E-3F6A-49F2-B93A-146C8270B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8E6A9-DEE9-4517-8678-8B1BE5EB17C4}"/>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218273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001AA-4BB2-477F-A4F6-E8864F535E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DDBDB7-51F7-42C4-A50F-CEA0635B83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FD78C3-E233-412C-8AD9-23D1AC7877D0}"/>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5" name="Footer Placeholder 4">
            <a:extLst>
              <a:ext uri="{FF2B5EF4-FFF2-40B4-BE49-F238E27FC236}">
                <a16:creationId xmlns:a16="http://schemas.microsoft.com/office/drawing/2014/main" id="{3FD8B3E2-11A8-4758-AAF1-D82EA2FCB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F51BA-659B-4A41-8DB2-4746B46A74F4}"/>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10114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7053-36D6-437E-A0B8-760CF19028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736FB0-83E9-4271-A142-E28B2088D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BA9EF-1E3F-4F17-A798-4680D44751BC}"/>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5" name="Footer Placeholder 4">
            <a:extLst>
              <a:ext uri="{FF2B5EF4-FFF2-40B4-BE49-F238E27FC236}">
                <a16:creationId xmlns:a16="http://schemas.microsoft.com/office/drawing/2014/main" id="{DBA9222A-4E64-4F66-A7F4-3A656A0722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0773C3-F7B3-44A3-9876-BE4369E4FEBD}"/>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306469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BF42-F52B-4673-A568-5962D88A1F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90F027-311F-46DC-BA86-54F7F9CC1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619B7E-E18D-475C-B211-85E616950208}"/>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5" name="Footer Placeholder 4">
            <a:extLst>
              <a:ext uri="{FF2B5EF4-FFF2-40B4-BE49-F238E27FC236}">
                <a16:creationId xmlns:a16="http://schemas.microsoft.com/office/drawing/2014/main" id="{10A352AA-BB62-4AAF-AA23-EC7767398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6384A-34C0-422B-83A7-61845DE12880}"/>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364675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3815-1E0F-494A-B877-CCA20F8C15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AA01AA-C508-4C5A-B370-E6E34AB418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DEE34B-FAE7-41D3-96AD-7738584575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97780B-86F4-4DB6-B88E-D889F7F3BCD0}"/>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6" name="Footer Placeholder 5">
            <a:extLst>
              <a:ext uri="{FF2B5EF4-FFF2-40B4-BE49-F238E27FC236}">
                <a16:creationId xmlns:a16="http://schemas.microsoft.com/office/drawing/2014/main" id="{21D29CCA-C54E-4F49-BB4A-85724AA7B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4CC2C3-E2C5-4C20-8D84-35B15ADC34E0}"/>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108025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EA96-0910-476A-BB13-B6D8218706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AE4FCF-69B5-4554-B0C1-0D43BB243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9994FA-EF9F-4C73-8948-1906B18F69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B52B5B-B907-449B-8244-4C48256D7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4D113-194F-4B0A-9D5D-B352E4CB24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1B9B89-98C2-4595-9456-919D55852BD3}"/>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8" name="Footer Placeholder 7">
            <a:extLst>
              <a:ext uri="{FF2B5EF4-FFF2-40B4-BE49-F238E27FC236}">
                <a16:creationId xmlns:a16="http://schemas.microsoft.com/office/drawing/2014/main" id="{2D0FAECB-BF06-4A3C-8747-ED960FBCAC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18E7A1-833B-448E-A938-5CE73F8983A6}"/>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143789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51C0-206D-4CC3-829E-7BD4B2F93F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73F0FE-231B-49BE-A833-AF2A058C982C}"/>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4" name="Footer Placeholder 3">
            <a:extLst>
              <a:ext uri="{FF2B5EF4-FFF2-40B4-BE49-F238E27FC236}">
                <a16:creationId xmlns:a16="http://schemas.microsoft.com/office/drawing/2014/main" id="{87A69473-218F-4251-A692-BFF5464A55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62FEA2-579B-4C51-ABC7-349944413E03}"/>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378417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08485-607B-491D-BE4E-1D6DDF1E13CC}"/>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3" name="Footer Placeholder 2">
            <a:extLst>
              <a:ext uri="{FF2B5EF4-FFF2-40B4-BE49-F238E27FC236}">
                <a16:creationId xmlns:a16="http://schemas.microsoft.com/office/drawing/2014/main" id="{08E1F915-554C-4CDF-81EB-9C7B9260F1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D19813-1AD9-465D-9F5D-490120EF8881}"/>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3752195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D56C-2DA3-4C00-87E7-10686C992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EDB75D-E33B-4E68-9D79-360B2B77F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69F059-0DB0-4F9E-9468-94DA7534A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A2107-4D2B-4679-93E0-48EC9FC8D2D2}"/>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6" name="Footer Placeholder 5">
            <a:extLst>
              <a:ext uri="{FF2B5EF4-FFF2-40B4-BE49-F238E27FC236}">
                <a16:creationId xmlns:a16="http://schemas.microsoft.com/office/drawing/2014/main" id="{91BE773B-AE4E-4433-B046-D76D28F08F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3D6025-7EA2-4F43-8286-834AFC425D3C}"/>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40156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A332-2BC1-4B61-BA1B-061FBCF43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34EF1D-C610-4DAE-89CD-99F4CF122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524977-BC91-4419-842D-884FBA52D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63C83-3855-4787-8139-100EE6371F9F}"/>
              </a:ext>
            </a:extLst>
          </p:cNvPr>
          <p:cNvSpPr>
            <a:spLocks noGrp="1"/>
          </p:cNvSpPr>
          <p:nvPr>
            <p:ph type="dt" sz="half" idx="10"/>
          </p:nvPr>
        </p:nvSpPr>
        <p:spPr/>
        <p:txBody>
          <a:bodyPr/>
          <a:lstStyle/>
          <a:p>
            <a:fld id="{146D523B-640A-4D5D-B9E4-C71BA6F15567}" type="datetimeFigureOut">
              <a:rPr lang="en-IN" smtClean="0"/>
              <a:pPr/>
              <a:t>22-08-2024</a:t>
            </a:fld>
            <a:endParaRPr lang="en-IN"/>
          </a:p>
        </p:txBody>
      </p:sp>
      <p:sp>
        <p:nvSpPr>
          <p:cNvPr id="6" name="Footer Placeholder 5">
            <a:extLst>
              <a:ext uri="{FF2B5EF4-FFF2-40B4-BE49-F238E27FC236}">
                <a16:creationId xmlns:a16="http://schemas.microsoft.com/office/drawing/2014/main" id="{D094B6EF-BE30-4383-9651-C475FE952B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868433-76CE-46D1-8223-7F896533EB72}"/>
              </a:ext>
            </a:extLst>
          </p:cNvPr>
          <p:cNvSpPr>
            <a:spLocks noGrp="1"/>
          </p:cNvSpPr>
          <p:nvPr>
            <p:ph type="sldNum" sz="quarter" idx="12"/>
          </p:nvPr>
        </p:nvSpPr>
        <p:spPr/>
        <p:txBody>
          <a:bodyPr/>
          <a:lstStyle/>
          <a:p>
            <a:fld id="{30EFEB4F-8043-4150-ACB4-1F97504D3495}" type="slidenum">
              <a:rPr lang="en-IN" smtClean="0"/>
              <a:pPr/>
              <a:t>‹#›</a:t>
            </a:fld>
            <a:endParaRPr lang="en-IN"/>
          </a:p>
        </p:txBody>
      </p:sp>
    </p:spTree>
    <p:extLst>
      <p:ext uri="{BB962C8B-B14F-4D97-AF65-F5344CB8AC3E}">
        <p14:creationId xmlns:p14="http://schemas.microsoft.com/office/powerpoint/2010/main" val="196762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87AD5-7314-45B1-A8FA-A48309B65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364488-C38F-458B-AF32-BB160DA67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73F05-C39E-48DE-9DB8-E734F9DBB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D523B-640A-4D5D-B9E4-C71BA6F15567}" type="datetimeFigureOut">
              <a:rPr lang="en-IN" smtClean="0"/>
              <a:pPr/>
              <a:t>22-08-2024</a:t>
            </a:fld>
            <a:endParaRPr lang="en-IN"/>
          </a:p>
        </p:txBody>
      </p:sp>
      <p:sp>
        <p:nvSpPr>
          <p:cNvPr id="5" name="Footer Placeholder 4">
            <a:extLst>
              <a:ext uri="{FF2B5EF4-FFF2-40B4-BE49-F238E27FC236}">
                <a16:creationId xmlns:a16="http://schemas.microsoft.com/office/drawing/2014/main" id="{1151A907-DEE3-465F-92DF-CF9E9EC84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E05882-7FB3-4D0D-B92A-8F85A4D47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FEB4F-8043-4150-ACB4-1F97504D3495}" type="slidenum">
              <a:rPr lang="en-IN" smtClean="0"/>
              <a:pPr/>
              <a:t>‹#›</a:t>
            </a:fld>
            <a:endParaRPr lang="en-IN"/>
          </a:p>
        </p:txBody>
      </p:sp>
    </p:spTree>
    <p:extLst>
      <p:ext uri="{BB962C8B-B14F-4D97-AF65-F5344CB8AC3E}">
        <p14:creationId xmlns:p14="http://schemas.microsoft.com/office/powerpoint/2010/main" val="2861378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0845-E838-7171-2FCC-2ED5DBFBDC93}"/>
              </a:ext>
            </a:extLst>
          </p:cNvPr>
          <p:cNvSpPr>
            <a:spLocks noGrp="1"/>
          </p:cNvSpPr>
          <p:nvPr>
            <p:ph type="ctrTitle"/>
          </p:nvPr>
        </p:nvSpPr>
        <p:spPr>
          <a:xfrm>
            <a:off x="1589988" y="1876508"/>
            <a:ext cx="9144000" cy="2387600"/>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Unit: 2 (Machine learning clustering algorithms-II) </a:t>
            </a:r>
          </a:p>
        </p:txBody>
      </p:sp>
    </p:spTree>
    <p:extLst>
      <p:ext uri="{BB962C8B-B14F-4D97-AF65-F5344CB8AC3E}">
        <p14:creationId xmlns:p14="http://schemas.microsoft.com/office/powerpoint/2010/main" val="370246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472" y="772598"/>
            <a:ext cx="7668751" cy="46069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66849" y="801213"/>
            <a:ext cx="6409702" cy="35482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472" y="772599"/>
            <a:ext cx="6066325" cy="533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472" y="1716885"/>
            <a:ext cx="7439833" cy="34337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472" y="772598"/>
            <a:ext cx="6981997" cy="54081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471" y="801213"/>
            <a:ext cx="7783210" cy="52364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41805" y="199020"/>
            <a:ext cx="7210915" cy="4606974"/>
          </a:xfrm>
          <a:prstGeom prst="rect">
            <a:avLst/>
          </a:prstGeom>
        </p:spPr>
      </p:pic>
      <p:sp>
        <p:nvSpPr>
          <p:cNvPr id="3" name="Rectangle 2"/>
          <p:cNvSpPr/>
          <p:nvPr/>
        </p:nvSpPr>
        <p:spPr>
          <a:xfrm>
            <a:off x="396240" y="4929078"/>
            <a:ext cx="11308080" cy="1631216"/>
          </a:xfrm>
          <a:prstGeom prst="rect">
            <a:avLst/>
          </a:prstGeom>
        </p:spPr>
        <p:txBody>
          <a:bodyPr wrap="square">
            <a:spAutoFit/>
          </a:bodyPr>
          <a:lstStyle/>
          <a:p>
            <a:pPr marL="342900" indent="-342900">
              <a:buFont typeface="Arial" pitchFamily="34" charset="0"/>
              <a:buChar char="•"/>
            </a:pPr>
            <a:r>
              <a:rPr lang="en-IN" sz="2000" dirty="0"/>
              <a:t>Point anomalies, also known as global anomalies, refer to individual data points that deviate significantly from the rest of the data. These anomalies are isolated and stand out from the majority of the data points.</a:t>
            </a:r>
          </a:p>
          <a:p>
            <a:pPr marL="342900" indent="-342900">
              <a:buFont typeface="Arial" pitchFamily="34" charset="0"/>
              <a:buChar char="•"/>
            </a:pPr>
            <a:r>
              <a:rPr lang="en-IN" sz="2000" dirty="0"/>
              <a:t>Example: Detecting a fraudulent credit card transaction where the transaction amount is far larger or smaller than the typical spending </a:t>
            </a:r>
            <a:r>
              <a:rPr lang="en-IN" sz="2000" dirty="0" err="1"/>
              <a:t>behavior</a:t>
            </a:r>
            <a:r>
              <a:rPr lang="en-IN" sz="2000" dirty="0"/>
              <a:t> of the cardholder.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2039127"/>
            <a:ext cx="11341331" cy="3539430"/>
          </a:xfrm>
          <a:prstGeom prst="rect">
            <a:avLst/>
          </a:prstGeom>
        </p:spPr>
        <p:txBody>
          <a:bodyPr wrap="square">
            <a:spAutoFit/>
          </a:bodyPr>
          <a:lstStyle/>
          <a:p>
            <a:pPr marL="285750" indent="-285750" algn="just">
              <a:buFont typeface="Arial" pitchFamily="34" charset="0"/>
              <a:buChar char="•"/>
            </a:pPr>
            <a:r>
              <a:rPr lang="en-IN" sz="2800" dirty="0"/>
              <a:t>Contextual anomalies, also called conditional anomalies, are data points that are considered anomalous only within a specific context or condition. These anomalies might be normal in one context but abnormal in another.</a:t>
            </a:r>
          </a:p>
          <a:p>
            <a:pPr algn="just"/>
            <a:endParaRPr lang="en-IN" sz="2800" dirty="0"/>
          </a:p>
          <a:p>
            <a:pPr marL="285750" indent="-285750" algn="just">
              <a:buFont typeface="Arial" pitchFamily="34" charset="0"/>
              <a:buChar char="•"/>
            </a:pPr>
            <a:r>
              <a:rPr lang="en-IN" sz="2800" dirty="0"/>
              <a:t>Example: An increase in web traffic on a retail website during holiday seasons might not be anomalous, but the same traffic increase on a different website not related to retail during the same time could be considered anomalous.</a:t>
            </a:r>
          </a:p>
        </p:txBody>
      </p:sp>
      <p:sp>
        <p:nvSpPr>
          <p:cNvPr id="4" name="TextBox 3"/>
          <p:cNvSpPr txBox="1"/>
          <p:nvPr/>
        </p:nvSpPr>
        <p:spPr>
          <a:xfrm>
            <a:off x="3940233" y="623455"/>
            <a:ext cx="4391395" cy="646331"/>
          </a:xfrm>
          <a:prstGeom prst="rect">
            <a:avLst/>
          </a:prstGeom>
          <a:noFill/>
        </p:spPr>
        <p:txBody>
          <a:bodyPr wrap="none" rtlCol="0">
            <a:spAutoFit/>
          </a:bodyPr>
          <a:lstStyle/>
          <a:p>
            <a:r>
              <a:rPr lang="en-US" sz="3600" b="1" dirty="0"/>
              <a:t>Contextual Anomalies</a:t>
            </a:r>
            <a:endParaRPr lang="en-IN" sz="3600" b="1" dirty="0"/>
          </a:p>
        </p:txBody>
      </p:sp>
    </p:spTree>
    <p:extLst>
      <p:ext uri="{BB962C8B-B14F-4D97-AF65-F5344CB8AC3E}">
        <p14:creationId xmlns:p14="http://schemas.microsoft.com/office/powerpoint/2010/main" val="167116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471" y="801213"/>
            <a:ext cx="7783210" cy="53795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471" y="572295"/>
            <a:ext cx="7783210" cy="52651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4553" y="285824"/>
            <a:ext cx="8126587" cy="4692818"/>
          </a:xfrm>
          <a:prstGeom prst="rect">
            <a:avLst/>
          </a:prstGeom>
        </p:spPr>
      </p:pic>
      <p:sp>
        <p:nvSpPr>
          <p:cNvPr id="3" name="Rectangle 2"/>
          <p:cNvSpPr/>
          <p:nvPr/>
        </p:nvSpPr>
        <p:spPr>
          <a:xfrm>
            <a:off x="1343891" y="5128644"/>
            <a:ext cx="10094421" cy="1200329"/>
          </a:xfrm>
          <a:prstGeom prst="rect">
            <a:avLst/>
          </a:prstGeom>
        </p:spPr>
        <p:txBody>
          <a:bodyPr wrap="square">
            <a:spAutoFit/>
          </a:bodyPr>
          <a:lstStyle/>
          <a:p>
            <a:r>
              <a:rPr lang="en-IN" sz="2400" dirty="0"/>
              <a:t>Anomaly detection in machine learning refers to the process of identifying data points or patterns that deviate significantly from the norm or the expected </a:t>
            </a:r>
            <a:r>
              <a:rPr lang="en-IN" sz="2400" dirty="0" err="1"/>
              <a:t>behavior</a:t>
            </a:r>
            <a:r>
              <a:rPr lang="en-IN" sz="24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471" y="1716885"/>
            <a:ext cx="7783210" cy="343376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65635" y="1602426"/>
            <a:ext cx="8698882" cy="407760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471" y="1030131"/>
            <a:ext cx="7783210" cy="480727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015" y="1997839"/>
            <a:ext cx="11463249" cy="3416320"/>
          </a:xfrm>
          <a:prstGeom prst="rect">
            <a:avLst/>
          </a:prstGeom>
        </p:spPr>
        <p:txBody>
          <a:bodyPr wrap="square">
            <a:spAutoFit/>
          </a:bodyPr>
          <a:lstStyle/>
          <a:p>
            <a:pPr marL="285750" indent="-285750" algn="just">
              <a:buFont typeface="Arial" pitchFamily="34" charset="0"/>
              <a:buChar char="•"/>
            </a:pPr>
            <a:r>
              <a:rPr lang="en-IN" sz="2400" dirty="0"/>
              <a:t>Collective anomalies, also known as group anomalies or cluster-level anomalies, involve a group or a subset of data instances that collectively exhibit anomalous </a:t>
            </a:r>
            <a:r>
              <a:rPr lang="en-IN" sz="2400" dirty="0" err="1"/>
              <a:t>behavior</a:t>
            </a:r>
            <a:r>
              <a:rPr lang="en-IN" sz="2400" dirty="0"/>
              <a:t> when considered together. Individually, the data points might appear normal, but their combination is abnormal.</a:t>
            </a:r>
          </a:p>
          <a:p>
            <a:pPr marL="285750" indent="-285750" algn="just">
              <a:buFont typeface="Arial" pitchFamily="34" charset="0"/>
              <a:buChar char="•"/>
            </a:pPr>
            <a:endParaRPr lang="en-IN" sz="2400" dirty="0"/>
          </a:p>
          <a:p>
            <a:pPr marL="285750" indent="-285750" algn="just">
              <a:buFont typeface="Arial" pitchFamily="34" charset="0"/>
              <a:buChar char="•"/>
            </a:pPr>
            <a:r>
              <a:rPr lang="en-IN" sz="2400" dirty="0"/>
              <a:t>Example: Identifying a cluster of network devices that exhibit unusual communication patterns compared to the overall network traffic. While each device's </a:t>
            </a:r>
            <a:r>
              <a:rPr lang="en-IN" sz="2400" dirty="0" err="1"/>
              <a:t>behavior</a:t>
            </a:r>
            <a:r>
              <a:rPr lang="en-IN" sz="2400" dirty="0"/>
              <a:t> might appear normal on its own, the collective </a:t>
            </a:r>
            <a:r>
              <a:rPr lang="en-IN" sz="2400" dirty="0" err="1"/>
              <a:t>behavior</a:t>
            </a:r>
            <a:r>
              <a:rPr lang="en-IN" sz="2400" dirty="0"/>
              <a:t> of the devices as a group is anomalous.</a:t>
            </a:r>
          </a:p>
        </p:txBody>
      </p:sp>
      <p:sp>
        <p:nvSpPr>
          <p:cNvPr id="3" name="TextBox 2"/>
          <p:cNvSpPr txBox="1"/>
          <p:nvPr/>
        </p:nvSpPr>
        <p:spPr>
          <a:xfrm>
            <a:off x="3931919" y="465513"/>
            <a:ext cx="4979323" cy="584775"/>
          </a:xfrm>
          <a:prstGeom prst="rect">
            <a:avLst/>
          </a:prstGeom>
          <a:noFill/>
        </p:spPr>
        <p:txBody>
          <a:bodyPr wrap="square" rtlCol="0">
            <a:spAutoFit/>
          </a:bodyPr>
          <a:lstStyle/>
          <a:p>
            <a:r>
              <a:rPr lang="en-US" sz="3200" b="1" dirty="0"/>
              <a:t>Collective Anomalies</a:t>
            </a:r>
            <a:endParaRPr lang="en-IN" sz="3200" b="1" dirty="0"/>
          </a:p>
        </p:txBody>
      </p:sp>
    </p:spTree>
    <p:extLst>
      <p:ext uri="{BB962C8B-B14F-4D97-AF65-F5344CB8AC3E}">
        <p14:creationId xmlns:p14="http://schemas.microsoft.com/office/powerpoint/2010/main" val="1562201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472" y="801213"/>
            <a:ext cx="7368296" cy="480727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9123" y="3090392"/>
            <a:ext cx="3991757" cy="80121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09013" y="772598"/>
            <a:ext cx="7997821" cy="403467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4554" y="343377"/>
            <a:ext cx="8670267" cy="56084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81460" y="772598"/>
            <a:ext cx="6538469" cy="529372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4554" y="772598"/>
            <a:ext cx="8126587" cy="34623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4DE56C8-F846-7AD2-8768-D7307F87E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90675"/>
            <a:ext cx="97536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088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4553" y="801213"/>
            <a:ext cx="8584423" cy="44639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80094" y="1716885"/>
            <a:ext cx="8698882" cy="309039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BB6D-B02B-3536-E5FF-CD42AC0F8203}"/>
              </a:ext>
            </a:extLst>
          </p:cNvPr>
          <p:cNvSpPr>
            <a:spLocks noGrp="1"/>
          </p:cNvSpPr>
          <p:nvPr>
            <p:ph type="title"/>
          </p:nvPr>
        </p:nvSpPr>
        <p:spPr/>
        <p:txBody>
          <a:bodyPr/>
          <a:lstStyle/>
          <a:p>
            <a:r>
              <a:rPr lang="en-IN" b="1" i="0" dirty="0">
                <a:solidFill>
                  <a:srgbClr val="000000"/>
                </a:solidFill>
                <a:effectLst/>
                <a:highlight>
                  <a:srgbClr val="FFFFFF"/>
                </a:highlight>
                <a:latin typeface="Inter"/>
              </a:rPr>
              <a:t>Advantages of Anomaly Detection</a:t>
            </a:r>
            <a:endParaRPr lang="en-IN" dirty="0"/>
          </a:p>
        </p:txBody>
      </p:sp>
      <p:sp>
        <p:nvSpPr>
          <p:cNvPr id="3" name="Content Placeholder 2">
            <a:extLst>
              <a:ext uri="{FF2B5EF4-FFF2-40B4-BE49-F238E27FC236}">
                <a16:creationId xmlns:a16="http://schemas.microsoft.com/office/drawing/2014/main" id="{0967F738-D853-B518-ACD3-7415DA76D919}"/>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1" i="0" dirty="0">
                <a:effectLst/>
                <a:highlight>
                  <a:srgbClr val="FFFFFF"/>
                </a:highlight>
                <a:latin typeface="Inter"/>
              </a:rPr>
              <a:t>Early Detection:</a:t>
            </a:r>
            <a:r>
              <a:rPr lang="en-US" b="0" i="0" dirty="0">
                <a:effectLst/>
                <a:highlight>
                  <a:srgbClr val="FFFFFF"/>
                </a:highlight>
                <a:latin typeface="Inter"/>
              </a:rPr>
              <a:t> Anomaly detection can identify unusual patterns or observations in data at an early stage, allowing for early intervention and prevention of potential issues.</a:t>
            </a:r>
          </a:p>
          <a:p>
            <a:pPr algn="just">
              <a:buFont typeface="Arial" panose="020B0604020202020204" pitchFamily="34" charset="0"/>
              <a:buChar char="•"/>
            </a:pPr>
            <a:r>
              <a:rPr lang="en-US" b="1" i="0" dirty="0">
                <a:effectLst/>
                <a:highlight>
                  <a:srgbClr val="FFFFFF"/>
                </a:highlight>
                <a:latin typeface="Inter"/>
              </a:rPr>
              <a:t>Automation: </a:t>
            </a:r>
            <a:r>
              <a:rPr lang="en-US" b="0" i="0" dirty="0">
                <a:effectLst/>
                <a:highlight>
                  <a:srgbClr val="FFFFFF"/>
                </a:highlight>
                <a:latin typeface="Inter"/>
              </a:rPr>
              <a:t>Anomaly detection can be automated, allowing for continuous data monitoring and reducing the need for manual intervention.</a:t>
            </a:r>
          </a:p>
          <a:p>
            <a:pPr algn="just">
              <a:buFont typeface="Arial" panose="020B0604020202020204" pitchFamily="34" charset="0"/>
              <a:buChar char="•"/>
            </a:pPr>
            <a:r>
              <a:rPr lang="en-US" b="1" i="0" dirty="0">
                <a:effectLst/>
                <a:highlight>
                  <a:srgbClr val="FFFFFF"/>
                </a:highlight>
                <a:latin typeface="Inter"/>
              </a:rPr>
              <a:t>Scalability: </a:t>
            </a:r>
            <a:r>
              <a:rPr lang="en-US" b="0" i="0" dirty="0">
                <a:effectLst/>
                <a:highlight>
                  <a:srgbClr val="FFFFFF"/>
                </a:highlight>
                <a:latin typeface="Inter"/>
              </a:rPr>
              <a:t>Anomaly detection can be applied to large datasets, making it suitable for big data applications.</a:t>
            </a:r>
          </a:p>
          <a:p>
            <a:pPr algn="just">
              <a:buFont typeface="Arial" panose="020B0604020202020204" pitchFamily="34" charset="0"/>
              <a:buChar char="•"/>
            </a:pPr>
            <a:r>
              <a:rPr lang="en-US" b="1" i="0" dirty="0">
                <a:effectLst/>
                <a:highlight>
                  <a:srgbClr val="FFFFFF"/>
                </a:highlight>
                <a:latin typeface="Inter"/>
              </a:rPr>
              <a:t>Adaptability: </a:t>
            </a:r>
            <a:r>
              <a:rPr lang="en-US" b="0" i="0" dirty="0">
                <a:effectLst/>
                <a:highlight>
                  <a:srgbClr val="FFFFFF"/>
                </a:highlight>
                <a:latin typeface="Inter"/>
              </a:rPr>
              <a:t>Anomaly detection can be applied to various data types, including numerical data, time series data, and categorical data.</a:t>
            </a:r>
          </a:p>
          <a:p>
            <a:pPr algn="just">
              <a:buFont typeface="Arial" panose="020B0604020202020204" pitchFamily="34" charset="0"/>
              <a:buChar char="•"/>
            </a:pPr>
            <a:r>
              <a:rPr lang="en-US" b="1" i="0" dirty="0">
                <a:effectLst/>
                <a:highlight>
                  <a:srgbClr val="FFFFFF"/>
                </a:highlight>
                <a:latin typeface="Inter"/>
              </a:rPr>
              <a:t>Real-time Monitoring:</a:t>
            </a:r>
            <a:r>
              <a:rPr lang="en-US" b="0" i="0" dirty="0">
                <a:effectLst/>
                <a:highlight>
                  <a:srgbClr val="FFFFFF"/>
                </a:highlight>
                <a:latin typeface="Inter"/>
              </a:rPr>
              <a:t> Anomaly detection can be used for real-time data monitoring, allowing for immediate action in case of an anomaly.</a:t>
            </a:r>
          </a:p>
          <a:p>
            <a:pPr marL="0" indent="0">
              <a:buNone/>
            </a:pPr>
            <a:endParaRPr lang="en-IN" dirty="0"/>
          </a:p>
        </p:txBody>
      </p:sp>
    </p:spTree>
    <p:extLst>
      <p:ext uri="{BB962C8B-B14F-4D97-AF65-F5344CB8AC3E}">
        <p14:creationId xmlns:p14="http://schemas.microsoft.com/office/powerpoint/2010/main" val="3882296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6905-BC48-1D5D-3212-A4AABC7F566C}"/>
              </a:ext>
            </a:extLst>
          </p:cNvPr>
          <p:cNvSpPr>
            <a:spLocks noGrp="1"/>
          </p:cNvSpPr>
          <p:nvPr>
            <p:ph type="title"/>
          </p:nvPr>
        </p:nvSpPr>
        <p:spPr/>
        <p:txBody>
          <a:bodyPr/>
          <a:lstStyle/>
          <a:p>
            <a:r>
              <a:rPr lang="en-IN" b="1" i="0" dirty="0">
                <a:solidFill>
                  <a:srgbClr val="000000"/>
                </a:solidFill>
                <a:effectLst/>
                <a:highlight>
                  <a:srgbClr val="FFFFFF"/>
                </a:highlight>
                <a:latin typeface="Inter"/>
              </a:rPr>
              <a:t>Limitations of Anomaly Detection</a:t>
            </a:r>
            <a:endParaRPr lang="en-IN" dirty="0"/>
          </a:p>
        </p:txBody>
      </p:sp>
      <p:sp>
        <p:nvSpPr>
          <p:cNvPr id="3" name="Content Placeholder 2">
            <a:extLst>
              <a:ext uri="{FF2B5EF4-FFF2-40B4-BE49-F238E27FC236}">
                <a16:creationId xmlns:a16="http://schemas.microsoft.com/office/drawing/2014/main" id="{73DB1868-C62A-DCE3-7D03-0BAA8C0E76F3}"/>
              </a:ext>
            </a:extLst>
          </p:cNvPr>
          <p:cNvSpPr>
            <a:spLocks noGrp="1"/>
          </p:cNvSpPr>
          <p:nvPr>
            <p:ph idx="1"/>
          </p:nvPr>
        </p:nvSpPr>
        <p:spPr/>
        <p:txBody>
          <a:bodyPr>
            <a:normAutofit fontScale="92500"/>
          </a:bodyPr>
          <a:lstStyle/>
          <a:p>
            <a:pPr algn="just">
              <a:buFont typeface="Arial" panose="020B0604020202020204" pitchFamily="34" charset="0"/>
              <a:buChar char="•"/>
            </a:pPr>
            <a:r>
              <a:rPr lang="en-US" b="1" i="0" dirty="0">
                <a:effectLst/>
                <a:highlight>
                  <a:srgbClr val="FFFFFF"/>
                </a:highlight>
                <a:latin typeface="Inter"/>
              </a:rPr>
              <a:t>Data Quality: </a:t>
            </a:r>
            <a:r>
              <a:rPr lang="en-US" b="0" i="0" dirty="0">
                <a:effectLst/>
                <a:highlight>
                  <a:srgbClr val="FFFFFF"/>
                </a:highlight>
                <a:latin typeface="Inter"/>
              </a:rPr>
              <a:t>Anomaly detection’s performance depends on the data’s quality. Poor quality data can result in false positives or false negatives.</a:t>
            </a:r>
          </a:p>
          <a:p>
            <a:pPr algn="just">
              <a:buFont typeface="Arial" panose="020B0604020202020204" pitchFamily="34" charset="0"/>
              <a:buChar char="•"/>
            </a:pPr>
            <a:r>
              <a:rPr lang="en-US" b="1" i="0" dirty="0">
                <a:effectLst/>
                <a:highlight>
                  <a:srgbClr val="FFFFFF"/>
                </a:highlight>
                <a:latin typeface="Inter"/>
              </a:rPr>
              <a:t>Choice of Algorithm: </a:t>
            </a:r>
            <a:r>
              <a:rPr lang="en-US" b="0" i="0" dirty="0">
                <a:effectLst/>
                <a:highlight>
                  <a:srgbClr val="FFFFFF"/>
                </a:highlight>
                <a:latin typeface="Inter"/>
              </a:rPr>
              <a:t>The choice of algorithm can also affect anomaly detection performance. Some algorithms may be better suited for certain types of data or specific use cases.</a:t>
            </a:r>
          </a:p>
          <a:p>
            <a:pPr algn="just">
              <a:buFont typeface="Arial" panose="020B0604020202020204" pitchFamily="34" charset="0"/>
              <a:buChar char="•"/>
            </a:pPr>
            <a:r>
              <a:rPr lang="en-US" b="1" i="0" dirty="0">
                <a:effectLst/>
                <a:highlight>
                  <a:srgbClr val="FFFFFF"/>
                </a:highlight>
                <a:latin typeface="Inter"/>
              </a:rPr>
              <a:t>The threshold for Determining Anomalies: </a:t>
            </a:r>
            <a:r>
              <a:rPr lang="en-US" b="0" i="0" dirty="0">
                <a:effectLst/>
                <a:highlight>
                  <a:srgbClr val="FFFFFF"/>
                </a:highlight>
                <a:latin typeface="Inter"/>
              </a:rPr>
              <a:t>The threshold for determining anomalies is subjective and can affect anomaly detection performance.</a:t>
            </a:r>
          </a:p>
          <a:p>
            <a:pPr algn="just">
              <a:buFont typeface="Arial" panose="020B0604020202020204" pitchFamily="34" charset="0"/>
              <a:buChar char="•"/>
            </a:pPr>
            <a:r>
              <a:rPr lang="en-US" b="1" i="0" dirty="0">
                <a:effectLst/>
                <a:highlight>
                  <a:srgbClr val="FFFFFF"/>
                </a:highlight>
                <a:latin typeface="Inter"/>
              </a:rPr>
              <a:t>The imbalance between Normal and Anomalous Data: </a:t>
            </a:r>
            <a:r>
              <a:rPr lang="en-US" b="0" i="0" dirty="0">
                <a:effectLst/>
                <a:highlight>
                  <a:srgbClr val="FFFFFF"/>
                </a:highlight>
                <a:latin typeface="Inter"/>
              </a:rPr>
              <a:t>As anomalous data is typically rare, it can be challenging to train a model that can accurately identify them. This is known as the class imbalance problem.</a:t>
            </a:r>
          </a:p>
        </p:txBody>
      </p:sp>
    </p:spTree>
    <p:extLst>
      <p:ext uri="{BB962C8B-B14F-4D97-AF65-F5344CB8AC3E}">
        <p14:creationId xmlns:p14="http://schemas.microsoft.com/office/powerpoint/2010/main" val="362848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EA99-561C-21CA-A701-E9D4BA2BFAD8}"/>
              </a:ext>
            </a:extLst>
          </p:cNvPr>
          <p:cNvSpPr>
            <a:spLocks noGrp="1"/>
          </p:cNvSpPr>
          <p:nvPr>
            <p:ph type="title"/>
          </p:nvPr>
        </p:nvSpPr>
        <p:spPr/>
        <p:txBody>
          <a:bodyPr/>
          <a:lstStyle/>
          <a:p>
            <a:pPr algn="ctr"/>
            <a:r>
              <a:rPr lang="en-US" dirty="0"/>
              <a:t>Anomaly Detection Vs Supervised Learning</a:t>
            </a:r>
            <a:endParaRPr lang="en-IN" dirty="0"/>
          </a:p>
        </p:txBody>
      </p:sp>
      <p:sp>
        <p:nvSpPr>
          <p:cNvPr id="3" name="Content Placeholder 2">
            <a:extLst>
              <a:ext uri="{FF2B5EF4-FFF2-40B4-BE49-F238E27FC236}">
                <a16:creationId xmlns:a16="http://schemas.microsoft.com/office/drawing/2014/main" id="{E11D5BC6-AB10-FBBF-64F5-469F60DA8EB6}"/>
              </a:ext>
            </a:extLst>
          </p:cNvPr>
          <p:cNvSpPr>
            <a:spLocks noGrp="1"/>
          </p:cNvSpPr>
          <p:nvPr>
            <p:ph idx="1"/>
          </p:nvPr>
        </p:nvSpPr>
        <p:spPr/>
        <p:txBody>
          <a:bodyPr/>
          <a:lstStyle/>
          <a:p>
            <a:pPr algn="just">
              <a:buFont typeface="Arial" panose="020B0604020202020204" pitchFamily="34" charset="0"/>
              <a:buChar char="•"/>
            </a:pPr>
            <a:r>
              <a:rPr lang="en-US" b="0" i="0" dirty="0">
                <a:solidFill>
                  <a:srgbClr val="222222"/>
                </a:solidFill>
                <a:effectLst/>
                <a:highlight>
                  <a:srgbClr val="FFFFFF"/>
                </a:highlight>
                <a:latin typeface="inter"/>
              </a:rPr>
              <a:t>Supervised learning excels with labeled data, offering clear classification of both normal and anomalous data points.</a:t>
            </a:r>
          </a:p>
          <a:p>
            <a:pPr algn="just">
              <a:buFont typeface="Arial" panose="020B0604020202020204" pitchFamily="34" charset="0"/>
              <a:buChar char="•"/>
            </a:pPr>
            <a:r>
              <a:rPr lang="en-US" b="0" i="0" dirty="0">
                <a:solidFill>
                  <a:srgbClr val="222222"/>
                </a:solidFill>
                <a:effectLst/>
                <a:highlight>
                  <a:srgbClr val="FFFFFF"/>
                </a:highlight>
                <a:latin typeface="inter"/>
              </a:rPr>
              <a:t>Anomaly detection works well with unlabeled data, identifying deviations from the learned normal behavior. </a:t>
            </a:r>
            <a:endParaRPr lang="en-IN" dirty="0"/>
          </a:p>
        </p:txBody>
      </p:sp>
    </p:spTree>
    <p:extLst>
      <p:ext uri="{BB962C8B-B14F-4D97-AF65-F5344CB8AC3E}">
        <p14:creationId xmlns:p14="http://schemas.microsoft.com/office/powerpoint/2010/main" val="318249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86" y="899410"/>
            <a:ext cx="11104366" cy="6124754"/>
          </a:xfrm>
          <a:prstGeom prst="rect">
            <a:avLst/>
          </a:prstGeom>
        </p:spPr>
        <p:txBody>
          <a:bodyPr wrap="square">
            <a:spAutoFit/>
          </a:bodyPr>
          <a:lstStyle/>
          <a:p>
            <a:r>
              <a:rPr lang="en-IN" sz="2000" dirty="0"/>
              <a:t>import </a:t>
            </a:r>
            <a:r>
              <a:rPr lang="en-IN" sz="2000" dirty="0" err="1"/>
              <a:t>numpy</a:t>
            </a:r>
            <a:r>
              <a:rPr lang="en-IN" sz="2000" dirty="0"/>
              <a:t> as </a:t>
            </a:r>
            <a:r>
              <a:rPr lang="en-IN" sz="2000" dirty="0" err="1"/>
              <a:t>np</a:t>
            </a:r>
            <a:endParaRPr lang="en-IN" sz="2000" dirty="0"/>
          </a:p>
          <a:p>
            <a:r>
              <a:rPr lang="en-IN" sz="2000" dirty="0"/>
              <a:t>import </a:t>
            </a:r>
            <a:r>
              <a:rPr lang="en-IN" sz="2000" dirty="0" err="1"/>
              <a:t>matplotlib.pyplot</a:t>
            </a:r>
            <a:r>
              <a:rPr lang="en-IN" sz="2000" dirty="0"/>
              <a:t> as </a:t>
            </a:r>
            <a:r>
              <a:rPr lang="en-IN" sz="2000" dirty="0" err="1"/>
              <a:t>plt</a:t>
            </a:r>
            <a:endParaRPr lang="en-IN" sz="2000" dirty="0"/>
          </a:p>
          <a:p>
            <a:r>
              <a:rPr lang="en-IN" sz="2000" dirty="0"/>
              <a:t>from </a:t>
            </a:r>
            <a:r>
              <a:rPr lang="en-IN" sz="2000" dirty="0" err="1"/>
              <a:t>sklearn.tree</a:t>
            </a:r>
            <a:r>
              <a:rPr lang="en-IN" sz="2000" dirty="0"/>
              <a:t> import </a:t>
            </a:r>
            <a:r>
              <a:rPr lang="en-IN" sz="2000" dirty="0" err="1"/>
              <a:t>DecisionTreeClassifier</a:t>
            </a:r>
            <a:endParaRPr lang="en-IN" sz="2000" dirty="0"/>
          </a:p>
          <a:p>
            <a:r>
              <a:rPr lang="en-IN" sz="2000" dirty="0"/>
              <a:t>from </a:t>
            </a:r>
            <a:r>
              <a:rPr lang="en-IN" sz="2000" dirty="0" err="1"/>
              <a:t>sklearn.model_selection</a:t>
            </a:r>
            <a:r>
              <a:rPr lang="en-IN" sz="2000" dirty="0"/>
              <a:t> import </a:t>
            </a:r>
            <a:r>
              <a:rPr lang="en-IN" sz="2000" dirty="0" err="1"/>
              <a:t>train_test_split</a:t>
            </a:r>
            <a:endParaRPr lang="en-IN" sz="2000" dirty="0"/>
          </a:p>
          <a:p>
            <a:r>
              <a:rPr lang="en-IN" sz="2000" dirty="0"/>
              <a:t>from </a:t>
            </a:r>
            <a:r>
              <a:rPr lang="en-IN" sz="2000" dirty="0" err="1"/>
              <a:t>sklearn.metrics</a:t>
            </a:r>
            <a:r>
              <a:rPr lang="en-IN" sz="2000" dirty="0"/>
              <a:t> import </a:t>
            </a:r>
            <a:r>
              <a:rPr lang="en-IN" sz="2000" dirty="0" err="1"/>
              <a:t>confusion_matrix</a:t>
            </a:r>
            <a:endParaRPr lang="en-IN" sz="2000" dirty="0"/>
          </a:p>
          <a:p>
            <a:endParaRPr lang="en-IN" sz="2000" dirty="0"/>
          </a:p>
          <a:p>
            <a:r>
              <a:rPr lang="en-IN" sz="2000" dirty="0"/>
              <a:t># Generate synthetic data</a:t>
            </a:r>
          </a:p>
          <a:p>
            <a:r>
              <a:rPr lang="en-IN" sz="2000" dirty="0" err="1"/>
              <a:t>np.random.seed</a:t>
            </a:r>
            <a:r>
              <a:rPr lang="en-IN" sz="2000" dirty="0"/>
              <a:t>(42)</a:t>
            </a:r>
          </a:p>
          <a:p>
            <a:r>
              <a:rPr lang="en-IN" sz="2000" dirty="0" err="1"/>
              <a:t>normal_data</a:t>
            </a:r>
            <a:r>
              <a:rPr lang="en-IN" sz="2000" dirty="0"/>
              <a:t> = </a:t>
            </a:r>
            <a:r>
              <a:rPr lang="en-IN" sz="2000" dirty="0" err="1"/>
              <a:t>np.random.randn</a:t>
            </a:r>
            <a:r>
              <a:rPr lang="en-IN" sz="2000" dirty="0"/>
              <a:t>(1000, 2) * 2  # Normal data points</a:t>
            </a:r>
          </a:p>
          <a:p>
            <a:r>
              <a:rPr lang="en-IN" sz="2000" dirty="0" err="1"/>
              <a:t>anomaly_data</a:t>
            </a:r>
            <a:r>
              <a:rPr lang="en-IN" sz="2000" dirty="0"/>
              <a:t> = </a:t>
            </a:r>
            <a:r>
              <a:rPr lang="en-IN" sz="2000" dirty="0" err="1"/>
              <a:t>np.random.randn</a:t>
            </a:r>
            <a:r>
              <a:rPr lang="en-IN" sz="2000" dirty="0"/>
              <a:t>(50, 2) * 10  # Anomaly data points</a:t>
            </a:r>
          </a:p>
          <a:p>
            <a:endParaRPr lang="en-IN" sz="2000" dirty="0"/>
          </a:p>
          <a:p>
            <a:r>
              <a:rPr lang="en-IN" sz="2000" dirty="0"/>
              <a:t># Create labels (0 for normal, 1 for anomalies)</a:t>
            </a:r>
          </a:p>
          <a:p>
            <a:r>
              <a:rPr lang="en-IN" sz="2000" dirty="0"/>
              <a:t>labels = </a:t>
            </a:r>
            <a:r>
              <a:rPr lang="en-IN" sz="2000" dirty="0" err="1"/>
              <a:t>np.zeros</a:t>
            </a:r>
            <a:r>
              <a:rPr lang="en-IN" sz="2000" dirty="0"/>
              <a:t>(</a:t>
            </a:r>
            <a:r>
              <a:rPr lang="en-IN" sz="2000" dirty="0" err="1"/>
              <a:t>normal_data.shape</a:t>
            </a:r>
            <a:r>
              <a:rPr lang="en-IN" sz="2000" dirty="0"/>
              <a:t>[0])</a:t>
            </a:r>
          </a:p>
          <a:p>
            <a:r>
              <a:rPr lang="en-IN" sz="2000" dirty="0" err="1"/>
              <a:t>anomaly_labels</a:t>
            </a:r>
            <a:r>
              <a:rPr lang="en-IN" sz="2000" dirty="0"/>
              <a:t> = </a:t>
            </a:r>
            <a:r>
              <a:rPr lang="en-IN" sz="2000" dirty="0" err="1"/>
              <a:t>np.ones</a:t>
            </a:r>
            <a:r>
              <a:rPr lang="en-IN" sz="2000" dirty="0"/>
              <a:t>(</a:t>
            </a:r>
            <a:r>
              <a:rPr lang="en-IN" sz="2000" dirty="0" err="1"/>
              <a:t>anomaly_data.shape</a:t>
            </a:r>
            <a:r>
              <a:rPr lang="en-IN" sz="2000" dirty="0"/>
              <a:t>[0])</a:t>
            </a:r>
          </a:p>
          <a:p>
            <a:r>
              <a:rPr lang="en-IN" sz="2000" dirty="0"/>
              <a:t>labels = </a:t>
            </a:r>
            <a:r>
              <a:rPr lang="en-IN" sz="2000" dirty="0" err="1"/>
              <a:t>np.concatenate</a:t>
            </a:r>
            <a:r>
              <a:rPr lang="en-IN" sz="2000" dirty="0"/>
              <a:t>((labels, </a:t>
            </a:r>
            <a:r>
              <a:rPr lang="en-IN" sz="2000" dirty="0" err="1"/>
              <a:t>anomaly_labels</a:t>
            </a:r>
            <a:r>
              <a:rPr lang="en-IN" sz="2000" dirty="0"/>
              <a:t>))</a:t>
            </a:r>
          </a:p>
          <a:p>
            <a:endParaRPr lang="en-IN" sz="2000" dirty="0"/>
          </a:p>
          <a:p>
            <a:r>
              <a:rPr lang="en-IN" sz="2000" dirty="0"/>
              <a:t># Combine normal and anomaly data</a:t>
            </a:r>
          </a:p>
          <a:p>
            <a:r>
              <a:rPr lang="en-IN" sz="2000" dirty="0"/>
              <a:t>data = </a:t>
            </a:r>
            <a:r>
              <a:rPr lang="en-IN" sz="2000" dirty="0" err="1"/>
              <a:t>np.vstack</a:t>
            </a:r>
            <a:r>
              <a:rPr lang="en-IN" sz="2000" dirty="0"/>
              <a:t>((</a:t>
            </a:r>
            <a:r>
              <a:rPr lang="en-IN" sz="2000" dirty="0" err="1"/>
              <a:t>normal_data</a:t>
            </a:r>
            <a:r>
              <a:rPr lang="en-IN" sz="2000" dirty="0"/>
              <a:t>, </a:t>
            </a:r>
            <a:r>
              <a:rPr lang="en-IN" sz="2000" dirty="0" err="1"/>
              <a:t>anomaly_data</a:t>
            </a:r>
            <a:r>
              <a:rPr lang="en-IN" sz="2000" dirty="0"/>
              <a:t>))</a:t>
            </a:r>
          </a:p>
          <a:p>
            <a:endParaRPr lang="en-IN" sz="1600" dirty="0"/>
          </a:p>
          <a:p>
            <a:endParaRPr lang="en-IN" sz="1600" dirty="0"/>
          </a:p>
        </p:txBody>
      </p:sp>
      <p:sp>
        <p:nvSpPr>
          <p:cNvPr id="6" name="TextBox 5"/>
          <p:cNvSpPr txBox="1"/>
          <p:nvPr/>
        </p:nvSpPr>
        <p:spPr>
          <a:xfrm>
            <a:off x="3666447" y="414866"/>
            <a:ext cx="5045677" cy="461665"/>
          </a:xfrm>
          <a:prstGeom prst="rect">
            <a:avLst/>
          </a:prstGeom>
          <a:noFill/>
        </p:spPr>
        <p:txBody>
          <a:bodyPr wrap="none" rtlCol="0">
            <a:spAutoFit/>
          </a:bodyPr>
          <a:lstStyle/>
          <a:p>
            <a:r>
              <a:rPr lang="en-US" sz="2400" dirty="0"/>
              <a:t>Anomaly Detection using Decision Tree</a:t>
            </a:r>
            <a:endParaRPr lang="en-IN" sz="2400" dirty="0"/>
          </a:p>
        </p:txBody>
      </p:sp>
    </p:spTree>
    <p:extLst>
      <p:ext uri="{BB962C8B-B14F-4D97-AF65-F5344CB8AC3E}">
        <p14:creationId xmlns:p14="http://schemas.microsoft.com/office/powerpoint/2010/main" val="3996667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0"/>
            <a:ext cx="10515600" cy="6853158"/>
          </a:xfrm>
          <a:prstGeom prst="rect">
            <a:avLst/>
          </a:prstGeom>
        </p:spPr>
        <p:txBody>
          <a:bodyPr wrap="square">
            <a:spAutoFit/>
          </a:bodyPr>
          <a:lstStyle/>
          <a:p>
            <a:r>
              <a:rPr lang="en-IN" sz="2000" dirty="0"/>
              <a:t># Split data into training and testing sets</a:t>
            </a:r>
          </a:p>
          <a:p>
            <a:r>
              <a:rPr lang="en-IN" sz="2000" dirty="0" err="1"/>
              <a:t>X_train</a:t>
            </a:r>
            <a:r>
              <a:rPr lang="en-IN" sz="2000" dirty="0"/>
              <a:t>, </a:t>
            </a:r>
            <a:r>
              <a:rPr lang="en-IN" sz="2000" dirty="0" err="1"/>
              <a:t>X_test</a:t>
            </a:r>
            <a:r>
              <a:rPr lang="en-IN" sz="2000" dirty="0"/>
              <a:t>, </a:t>
            </a:r>
            <a:r>
              <a:rPr lang="en-IN" sz="2000" dirty="0" err="1"/>
              <a:t>y_train</a:t>
            </a:r>
            <a:r>
              <a:rPr lang="en-IN" sz="2000" dirty="0"/>
              <a:t>, </a:t>
            </a:r>
            <a:r>
              <a:rPr lang="en-IN" sz="2000" dirty="0" err="1"/>
              <a:t>y_test</a:t>
            </a:r>
            <a:r>
              <a:rPr lang="en-IN" sz="2000" dirty="0"/>
              <a:t> = </a:t>
            </a:r>
            <a:r>
              <a:rPr lang="en-IN" sz="2000" dirty="0" err="1"/>
              <a:t>train_test_split</a:t>
            </a:r>
            <a:r>
              <a:rPr lang="en-IN" sz="2000" dirty="0"/>
              <a:t>(data, labels, </a:t>
            </a:r>
            <a:r>
              <a:rPr lang="en-IN" sz="2000" dirty="0" err="1"/>
              <a:t>test_size</a:t>
            </a:r>
            <a:r>
              <a:rPr lang="en-IN" sz="2000" dirty="0"/>
              <a:t>=0.2, </a:t>
            </a:r>
            <a:r>
              <a:rPr lang="en-IN" sz="2000" dirty="0" err="1"/>
              <a:t>random_state</a:t>
            </a:r>
            <a:r>
              <a:rPr lang="en-IN" sz="2000" dirty="0"/>
              <a:t>=42)</a:t>
            </a:r>
          </a:p>
          <a:p>
            <a:r>
              <a:rPr lang="en-IN" sz="2000" dirty="0"/>
              <a:t># Fit Decision Tree model</a:t>
            </a:r>
          </a:p>
          <a:p>
            <a:r>
              <a:rPr lang="en-IN" sz="2000" dirty="0"/>
              <a:t>model = </a:t>
            </a:r>
            <a:r>
              <a:rPr lang="en-IN" sz="2000" dirty="0" err="1"/>
              <a:t>DecisionTreeClassifier</a:t>
            </a:r>
            <a:r>
              <a:rPr lang="en-IN" sz="2000" dirty="0"/>
              <a:t>(</a:t>
            </a:r>
            <a:r>
              <a:rPr lang="en-IN" sz="2000" dirty="0" err="1"/>
              <a:t>random_state</a:t>
            </a:r>
            <a:r>
              <a:rPr lang="en-IN" sz="2000" dirty="0"/>
              <a:t>=42)</a:t>
            </a:r>
          </a:p>
          <a:p>
            <a:r>
              <a:rPr lang="en-IN" sz="2000" dirty="0" err="1"/>
              <a:t>model.fit</a:t>
            </a:r>
            <a:r>
              <a:rPr lang="en-IN" sz="2000" dirty="0"/>
              <a:t>(</a:t>
            </a:r>
            <a:r>
              <a:rPr lang="en-IN" sz="2000" dirty="0" err="1"/>
              <a:t>X_train</a:t>
            </a:r>
            <a:r>
              <a:rPr lang="en-IN" sz="2000" dirty="0"/>
              <a:t>, </a:t>
            </a:r>
            <a:r>
              <a:rPr lang="en-IN" sz="2000" dirty="0" err="1"/>
              <a:t>y_train</a:t>
            </a:r>
            <a:r>
              <a:rPr lang="en-IN" sz="2000" dirty="0"/>
              <a:t>)</a:t>
            </a:r>
          </a:p>
          <a:p>
            <a:r>
              <a:rPr lang="en-IN" sz="2000" dirty="0"/>
              <a:t># Predict anomalies</a:t>
            </a:r>
          </a:p>
          <a:p>
            <a:r>
              <a:rPr lang="en-IN" sz="2000" dirty="0"/>
              <a:t>predictions = </a:t>
            </a:r>
            <a:r>
              <a:rPr lang="en-IN" sz="2000" dirty="0" err="1"/>
              <a:t>model.predict</a:t>
            </a:r>
            <a:r>
              <a:rPr lang="en-IN" sz="2000" dirty="0"/>
              <a:t>(</a:t>
            </a:r>
            <a:r>
              <a:rPr lang="en-IN" sz="2000" dirty="0" err="1"/>
              <a:t>X_test</a:t>
            </a:r>
            <a:r>
              <a:rPr lang="en-IN" sz="2000" dirty="0"/>
              <a:t>)</a:t>
            </a:r>
          </a:p>
          <a:p>
            <a:r>
              <a:rPr lang="en-IN" sz="2000" dirty="0"/>
              <a:t># Evaluate model performance</a:t>
            </a:r>
          </a:p>
          <a:p>
            <a:r>
              <a:rPr lang="en-IN" sz="2000" dirty="0" err="1"/>
              <a:t>conf_matrix</a:t>
            </a:r>
            <a:r>
              <a:rPr lang="en-IN" sz="2000" dirty="0"/>
              <a:t> = </a:t>
            </a:r>
            <a:r>
              <a:rPr lang="en-IN" sz="2000" dirty="0" err="1"/>
              <a:t>confusion_matrix</a:t>
            </a:r>
            <a:r>
              <a:rPr lang="en-IN" sz="2000" dirty="0"/>
              <a:t>(</a:t>
            </a:r>
            <a:r>
              <a:rPr lang="en-IN" sz="2000" dirty="0" err="1"/>
              <a:t>y_test</a:t>
            </a:r>
            <a:r>
              <a:rPr lang="en-IN" sz="2000" dirty="0"/>
              <a:t>, predictions)</a:t>
            </a:r>
          </a:p>
          <a:p>
            <a:r>
              <a:rPr lang="en-IN" sz="2000" dirty="0"/>
              <a:t>print("Confusion Matrix:")</a:t>
            </a:r>
          </a:p>
          <a:p>
            <a:r>
              <a:rPr lang="en-IN" sz="2000" dirty="0"/>
              <a:t>print(</a:t>
            </a:r>
            <a:r>
              <a:rPr lang="en-IN" sz="2000" dirty="0" err="1"/>
              <a:t>conf_matrix</a:t>
            </a:r>
            <a:r>
              <a:rPr lang="en-IN" sz="2000" dirty="0"/>
              <a:t>)</a:t>
            </a:r>
          </a:p>
          <a:p>
            <a:r>
              <a:rPr lang="en-IN" sz="2000" dirty="0"/>
              <a:t># Plot the data and decision boundary</a:t>
            </a:r>
          </a:p>
          <a:p>
            <a:r>
              <a:rPr lang="en-IN" sz="2000" dirty="0" err="1"/>
              <a:t>plt.scatter</a:t>
            </a:r>
            <a:r>
              <a:rPr lang="en-IN" sz="2000" dirty="0"/>
              <a:t>(</a:t>
            </a:r>
            <a:r>
              <a:rPr lang="en-IN" sz="2000" dirty="0" err="1"/>
              <a:t>X_test</a:t>
            </a:r>
            <a:r>
              <a:rPr lang="en-IN" sz="2000" dirty="0"/>
              <a:t>[:, 0], </a:t>
            </a:r>
            <a:r>
              <a:rPr lang="en-IN" sz="2000" dirty="0" err="1"/>
              <a:t>X_test</a:t>
            </a:r>
            <a:r>
              <a:rPr lang="en-IN" sz="2000" dirty="0"/>
              <a:t>[:, 1], c=predictions, </a:t>
            </a:r>
            <a:r>
              <a:rPr lang="en-IN" sz="2000" dirty="0" err="1"/>
              <a:t>cmap</a:t>
            </a:r>
            <a:r>
              <a:rPr lang="en-IN" sz="2000" dirty="0"/>
              <a:t>=</a:t>
            </a:r>
            <a:r>
              <a:rPr lang="en-IN" sz="2000" dirty="0" err="1"/>
              <a:t>plt.cm.Paired</a:t>
            </a:r>
            <a:r>
              <a:rPr lang="en-IN" sz="2000" dirty="0"/>
              <a:t>)</a:t>
            </a:r>
          </a:p>
          <a:p>
            <a:r>
              <a:rPr lang="en-IN" sz="2000" dirty="0" err="1"/>
              <a:t>plt.title</a:t>
            </a:r>
            <a:r>
              <a:rPr lang="en-IN" sz="2000" dirty="0"/>
              <a:t>("Anomaly Detection using Decision Tree")</a:t>
            </a:r>
          </a:p>
          <a:p>
            <a:r>
              <a:rPr lang="en-IN" sz="2000" dirty="0" err="1"/>
              <a:t>plt.xlabel</a:t>
            </a:r>
            <a:r>
              <a:rPr lang="en-IN" sz="2000" dirty="0"/>
              <a:t>("Feature 1")</a:t>
            </a:r>
          </a:p>
          <a:p>
            <a:r>
              <a:rPr lang="en-IN" sz="2000" dirty="0" err="1"/>
              <a:t>plt.ylabel</a:t>
            </a:r>
            <a:r>
              <a:rPr lang="en-IN" sz="2000" dirty="0"/>
              <a:t>("Feature 2")</a:t>
            </a:r>
          </a:p>
          <a:p>
            <a:r>
              <a:rPr lang="en-IN" sz="2000" dirty="0" err="1"/>
              <a:t>plt.show</a:t>
            </a:r>
            <a:r>
              <a:rPr lang="en-IN" sz="2000"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532" y="939800"/>
            <a:ext cx="6297257" cy="5386090"/>
          </a:xfrm>
          <a:prstGeom prst="rect">
            <a:avLst/>
          </a:prstGeom>
        </p:spPr>
        <p:txBody>
          <a:bodyPr wrap="square">
            <a:spAutoFit/>
          </a:bodyPr>
          <a:lstStyle/>
          <a:p>
            <a:r>
              <a:rPr lang="en-IN" sz="2400" dirty="0"/>
              <a:t>import </a:t>
            </a:r>
            <a:r>
              <a:rPr lang="en-IN" sz="2400" dirty="0" err="1"/>
              <a:t>numpy</a:t>
            </a:r>
            <a:r>
              <a:rPr lang="en-IN" sz="2400" dirty="0"/>
              <a:t> as </a:t>
            </a:r>
            <a:r>
              <a:rPr lang="en-IN" sz="2400" dirty="0" err="1"/>
              <a:t>np</a:t>
            </a:r>
            <a:endParaRPr lang="en-IN" sz="2400" dirty="0"/>
          </a:p>
          <a:p>
            <a:r>
              <a:rPr lang="en-IN" sz="2400" dirty="0"/>
              <a:t>import </a:t>
            </a:r>
            <a:r>
              <a:rPr lang="en-IN" sz="2400" dirty="0" err="1"/>
              <a:t>matplotlib.pyplot</a:t>
            </a:r>
            <a:r>
              <a:rPr lang="en-IN" sz="2400" dirty="0"/>
              <a:t> as </a:t>
            </a:r>
            <a:r>
              <a:rPr lang="en-IN" sz="2400" dirty="0" err="1"/>
              <a:t>plt</a:t>
            </a:r>
            <a:endParaRPr lang="en-IN" sz="2400" dirty="0"/>
          </a:p>
          <a:p>
            <a:r>
              <a:rPr lang="en-IN" sz="2400" dirty="0"/>
              <a:t>from </a:t>
            </a:r>
            <a:r>
              <a:rPr lang="en-IN" sz="2400" dirty="0" err="1"/>
              <a:t>sklearn.cluster</a:t>
            </a:r>
            <a:r>
              <a:rPr lang="en-IN" sz="2400" dirty="0"/>
              <a:t> import </a:t>
            </a:r>
            <a:r>
              <a:rPr lang="en-IN" sz="2400" dirty="0" err="1"/>
              <a:t>KMeans</a:t>
            </a:r>
            <a:endParaRPr lang="en-IN" sz="2400" dirty="0"/>
          </a:p>
          <a:p>
            <a:endParaRPr lang="en-IN" sz="2400" dirty="0"/>
          </a:p>
          <a:p>
            <a:r>
              <a:rPr lang="en-IN" sz="2400" dirty="0"/>
              <a:t># Generate synthetic data</a:t>
            </a:r>
          </a:p>
          <a:p>
            <a:r>
              <a:rPr lang="en-IN" sz="2400" dirty="0" err="1"/>
              <a:t>np.random.seed</a:t>
            </a:r>
            <a:r>
              <a:rPr lang="en-IN" sz="2400" dirty="0"/>
              <a:t>=42</a:t>
            </a:r>
          </a:p>
          <a:p>
            <a:r>
              <a:rPr lang="en-IN" sz="2400" dirty="0" err="1"/>
              <a:t>normal_data</a:t>
            </a:r>
            <a:r>
              <a:rPr lang="en-IN" sz="2400" dirty="0"/>
              <a:t> = </a:t>
            </a:r>
            <a:r>
              <a:rPr lang="en-IN" sz="2400" dirty="0" err="1"/>
              <a:t>np.random.randn</a:t>
            </a:r>
            <a:r>
              <a:rPr lang="en-IN" sz="2400" dirty="0"/>
              <a:t>(1000, 2) * 2  # Normal data points</a:t>
            </a:r>
          </a:p>
          <a:p>
            <a:r>
              <a:rPr lang="en-IN" sz="2400" dirty="0" err="1"/>
              <a:t>anomaly_data</a:t>
            </a:r>
            <a:r>
              <a:rPr lang="en-IN" sz="2400" dirty="0"/>
              <a:t> = </a:t>
            </a:r>
            <a:r>
              <a:rPr lang="en-IN" sz="2400" dirty="0" err="1"/>
              <a:t>np.random.randn</a:t>
            </a:r>
            <a:r>
              <a:rPr lang="en-IN" sz="2400" dirty="0"/>
              <a:t>(50, 2) * 10  # Anomaly data points</a:t>
            </a:r>
          </a:p>
          <a:p>
            <a:endParaRPr lang="en-IN" sz="2400" dirty="0"/>
          </a:p>
          <a:p>
            <a:r>
              <a:rPr lang="en-IN" sz="2400" dirty="0"/>
              <a:t># Combine normal and anomaly data</a:t>
            </a:r>
          </a:p>
          <a:p>
            <a:r>
              <a:rPr lang="en-IN" sz="2400" dirty="0"/>
              <a:t>data = </a:t>
            </a:r>
            <a:r>
              <a:rPr lang="en-IN" sz="2400" dirty="0" err="1"/>
              <a:t>np.vstack</a:t>
            </a:r>
            <a:r>
              <a:rPr lang="en-IN" sz="2400" dirty="0"/>
              <a:t>((</a:t>
            </a:r>
            <a:r>
              <a:rPr lang="en-IN" sz="2400" dirty="0" err="1"/>
              <a:t>normal_data</a:t>
            </a:r>
            <a:r>
              <a:rPr lang="en-IN" sz="2400" dirty="0"/>
              <a:t>, </a:t>
            </a:r>
            <a:r>
              <a:rPr lang="en-IN" sz="2400" dirty="0" err="1"/>
              <a:t>anomaly_data</a:t>
            </a:r>
            <a:r>
              <a:rPr lang="en-IN" sz="2400" dirty="0"/>
              <a:t>))</a:t>
            </a:r>
          </a:p>
          <a:p>
            <a:endParaRPr lang="en-IN" sz="1600" dirty="0"/>
          </a:p>
          <a:p>
            <a:endParaRPr lang="en-IN" sz="1600" dirty="0"/>
          </a:p>
        </p:txBody>
      </p:sp>
      <p:sp>
        <p:nvSpPr>
          <p:cNvPr id="6" name="TextBox 5"/>
          <p:cNvSpPr txBox="1"/>
          <p:nvPr/>
        </p:nvSpPr>
        <p:spPr>
          <a:xfrm>
            <a:off x="2525085" y="371270"/>
            <a:ext cx="6077048" cy="461665"/>
          </a:xfrm>
          <a:prstGeom prst="rect">
            <a:avLst/>
          </a:prstGeom>
          <a:noFill/>
        </p:spPr>
        <p:txBody>
          <a:bodyPr wrap="none" rtlCol="0">
            <a:spAutoFit/>
          </a:bodyPr>
          <a:lstStyle/>
          <a:p>
            <a:r>
              <a:rPr lang="en-US" sz="2400" b="1" dirty="0"/>
              <a:t>Program for Anomaly Detection using </a:t>
            </a:r>
            <a:r>
              <a:rPr lang="en-US" sz="2400" b="1" dirty="0" err="1"/>
              <a:t>KMeans</a:t>
            </a:r>
            <a:endParaRPr lang="en-IN" sz="2400" b="1" dirty="0"/>
          </a:p>
        </p:txBody>
      </p:sp>
      <p:sp>
        <p:nvSpPr>
          <p:cNvPr id="7" name="TextBox 6"/>
          <p:cNvSpPr txBox="1"/>
          <p:nvPr/>
        </p:nvSpPr>
        <p:spPr>
          <a:xfrm>
            <a:off x="6985416" y="674557"/>
            <a:ext cx="4377127" cy="4339650"/>
          </a:xfrm>
          <a:prstGeom prst="rect">
            <a:avLst/>
          </a:prstGeom>
          <a:noFill/>
        </p:spPr>
        <p:txBody>
          <a:bodyPr wrap="square" rtlCol="0">
            <a:spAutoFit/>
          </a:bodyPr>
          <a:lstStyle/>
          <a:p>
            <a:endParaRPr lang="en-US" dirty="0"/>
          </a:p>
          <a:p>
            <a:r>
              <a:rPr lang="en-IN" sz="2000" dirty="0"/>
              <a:t># Fit K-Means model</a:t>
            </a:r>
          </a:p>
          <a:p>
            <a:r>
              <a:rPr lang="en-IN" sz="2000" dirty="0" err="1"/>
              <a:t>num_clusters</a:t>
            </a:r>
            <a:r>
              <a:rPr lang="en-IN" sz="2000" dirty="0"/>
              <a:t> = 5</a:t>
            </a:r>
          </a:p>
          <a:p>
            <a:r>
              <a:rPr lang="en-IN" sz="2000" dirty="0"/>
              <a:t>model = </a:t>
            </a:r>
            <a:r>
              <a:rPr lang="en-IN" sz="2000" dirty="0" err="1"/>
              <a:t>KMeans</a:t>
            </a:r>
            <a:r>
              <a:rPr lang="en-IN" sz="2000" dirty="0"/>
              <a:t>(</a:t>
            </a:r>
            <a:r>
              <a:rPr lang="en-IN" sz="2000" dirty="0" err="1"/>
              <a:t>n_clusters</a:t>
            </a:r>
            <a:r>
              <a:rPr lang="en-IN" sz="2000" dirty="0"/>
              <a:t>=</a:t>
            </a:r>
            <a:r>
              <a:rPr lang="en-IN" sz="2000" dirty="0" err="1"/>
              <a:t>num_clusters</a:t>
            </a:r>
            <a:r>
              <a:rPr lang="en-IN" sz="2000" dirty="0"/>
              <a:t>)</a:t>
            </a:r>
          </a:p>
          <a:p>
            <a:r>
              <a:rPr lang="en-IN" sz="2000" dirty="0"/>
              <a:t>model.fit(data)</a:t>
            </a:r>
          </a:p>
          <a:p>
            <a:endParaRPr lang="en-IN" sz="2000" dirty="0"/>
          </a:p>
          <a:p>
            <a:r>
              <a:rPr lang="en-IN" sz="2000" dirty="0"/>
              <a:t># Assign data points to clusters</a:t>
            </a:r>
          </a:p>
          <a:p>
            <a:r>
              <a:rPr lang="en-IN" sz="2000" dirty="0" err="1"/>
              <a:t>cluster_labels</a:t>
            </a:r>
            <a:r>
              <a:rPr lang="en-IN" sz="2000" dirty="0"/>
              <a:t> = </a:t>
            </a:r>
            <a:r>
              <a:rPr lang="en-IN" sz="2000" dirty="0" err="1"/>
              <a:t>model.labels</a:t>
            </a:r>
            <a:r>
              <a:rPr lang="en-IN" sz="2000" dirty="0"/>
              <a:t>_</a:t>
            </a:r>
          </a:p>
          <a:p>
            <a:endParaRPr lang="en-IN" sz="2000" dirty="0"/>
          </a:p>
          <a:p>
            <a:r>
              <a:rPr lang="en-IN" sz="2000" dirty="0"/>
              <a:t># Calculate cluster sizes</a:t>
            </a:r>
          </a:p>
          <a:p>
            <a:r>
              <a:rPr lang="en-IN" sz="2000" dirty="0" err="1"/>
              <a:t>cluster_sizes</a:t>
            </a:r>
            <a:r>
              <a:rPr lang="en-IN" sz="2000" dirty="0"/>
              <a:t> = </a:t>
            </a:r>
            <a:r>
              <a:rPr lang="en-IN" sz="2000" dirty="0" err="1"/>
              <a:t>np.bincount</a:t>
            </a:r>
            <a:r>
              <a:rPr lang="en-IN" sz="2000" dirty="0"/>
              <a:t>(</a:t>
            </a:r>
            <a:r>
              <a:rPr lang="en-IN" sz="2000" dirty="0" err="1"/>
              <a:t>cluster_labels</a:t>
            </a:r>
            <a:r>
              <a:rPr lang="en-IN" sz="2000" dirty="0"/>
              <a:t>)</a:t>
            </a:r>
          </a:p>
          <a:p>
            <a:endParaRPr lang="en-US" dirty="0"/>
          </a:p>
        </p:txBody>
      </p:sp>
    </p:spTree>
    <p:extLst>
      <p:ext uri="{BB962C8B-B14F-4D97-AF65-F5344CB8AC3E}">
        <p14:creationId xmlns:p14="http://schemas.microsoft.com/office/powerpoint/2010/main" val="2338811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284813"/>
            <a:ext cx="10515600" cy="6264279"/>
          </a:xfrm>
          <a:prstGeom prst="rect">
            <a:avLst/>
          </a:prstGeom>
        </p:spPr>
        <p:txBody>
          <a:bodyPr wrap="square">
            <a:spAutoFit/>
          </a:bodyPr>
          <a:lstStyle/>
          <a:p>
            <a:endParaRPr lang="en-IN" sz="1600" dirty="0"/>
          </a:p>
          <a:p>
            <a:r>
              <a:rPr lang="en-IN" sz="2000" dirty="0"/>
              <a:t># </a:t>
            </a:r>
            <a:r>
              <a:rPr lang="en-IN" sz="2000" b="1" dirty="0"/>
              <a:t>Define a threshold for cluster size to identify potential anomalies</a:t>
            </a:r>
          </a:p>
          <a:p>
            <a:r>
              <a:rPr lang="en-IN" sz="2000" dirty="0" err="1"/>
              <a:t>anomaly_threshold</a:t>
            </a:r>
            <a:r>
              <a:rPr lang="en-IN" sz="2000" dirty="0"/>
              <a:t> = </a:t>
            </a:r>
            <a:r>
              <a:rPr lang="en-IN" sz="2000" dirty="0" err="1"/>
              <a:t>np.percentile</a:t>
            </a:r>
            <a:r>
              <a:rPr lang="en-IN" sz="2000" dirty="0"/>
              <a:t>(</a:t>
            </a:r>
            <a:r>
              <a:rPr lang="en-IN" sz="2000" dirty="0" err="1"/>
              <a:t>cluster_sizes</a:t>
            </a:r>
            <a:r>
              <a:rPr lang="en-IN" sz="2000" dirty="0"/>
              <a:t>, 5)  # 5th percentile cluster size</a:t>
            </a:r>
          </a:p>
          <a:p>
            <a:endParaRPr lang="en-IN" sz="2000" dirty="0"/>
          </a:p>
          <a:p>
            <a:r>
              <a:rPr lang="en-IN" sz="2000" dirty="0"/>
              <a:t># Identify potential anomalies</a:t>
            </a:r>
          </a:p>
          <a:p>
            <a:r>
              <a:rPr lang="en-IN" sz="2000" dirty="0" err="1"/>
              <a:t>potential_anomalies</a:t>
            </a:r>
            <a:r>
              <a:rPr lang="en-IN" sz="2000" dirty="0"/>
              <a:t> = data[</a:t>
            </a:r>
            <a:r>
              <a:rPr lang="en-IN" sz="2000" dirty="0" err="1"/>
              <a:t>cluster_labels</a:t>
            </a:r>
            <a:r>
              <a:rPr lang="en-IN" sz="2000" dirty="0"/>
              <a:t>[</a:t>
            </a:r>
            <a:r>
              <a:rPr lang="en-IN" sz="2000" dirty="0" err="1"/>
              <a:t>np.where</a:t>
            </a:r>
            <a:r>
              <a:rPr lang="en-IN" sz="2000" dirty="0"/>
              <a:t>(</a:t>
            </a:r>
            <a:r>
              <a:rPr lang="en-IN" sz="2000" dirty="0" err="1"/>
              <a:t>cluster_sizes</a:t>
            </a:r>
            <a:r>
              <a:rPr lang="en-IN" sz="2000" dirty="0"/>
              <a:t> &lt;= </a:t>
            </a:r>
            <a:r>
              <a:rPr lang="en-IN" sz="2000" dirty="0" err="1"/>
              <a:t>anomaly_threshold</a:t>
            </a:r>
            <a:r>
              <a:rPr lang="en-IN" sz="2000" dirty="0"/>
              <a:t>)]]</a:t>
            </a:r>
          </a:p>
          <a:p>
            <a:endParaRPr lang="en-IN" sz="2000" dirty="0"/>
          </a:p>
          <a:p>
            <a:r>
              <a:rPr lang="en-IN" sz="2000" dirty="0"/>
              <a:t># Plot the data and potential anomalies</a:t>
            </a:r>
          </a:p>
          <a:p>
            <a:r>
              <a:rPr lang="en-IN" sz="2000" dirty="0" err="1"/>
              <a:t>plt.scatter</a:t>
            </a:r>
            <a:r>
              <a:rPr lang="en-IN" sz="2000" dirty="0"/>
              <a:t>(data[:, 0], data[:, 1], c='blue', label='Normal Data')</a:t>
            </a:r>
          </a:p>
          <a:p>
            <a:r>
              <a:rPr lang="en-IN" sz="2000" dirty="0" err="1"/>
              <a:t>plt.scatter</a:t>
            </a:r>
            <a:r>
              <a:rPr lang="en-IN" sz="2000" dirty="0"/>
              <a:t>(</a:t>
            </a:r>
            <a:r>
              <a:rPr lang="en-IN" sz="2000" dirty="0" err="1"/>
              <a:t>potential_anomalies</a:t>
            </a:r>
            <a:r>
              <a:rPr lang="en-IN" sz="2000" dirty="0"/>
              <a:t>[:, 0], </a:t>
            </a:r>
            <a:r>
              <a:rPr lang="en-IN" sz="2000" dirty="0" err="1"/>
              <a:t>potential_anomalies</a:t>
            </a:r>
            <a:r>
              <a:rPr lang="en-IN" sz="2000" dirty="0"/>
              <a:t>[:, 1], c='red', label='Potential Anomalies')</a:t>
            </a:r>
          </a:p>
          <a:p>
            <a:r>
              <a:rPr lang="en-IN" sz="2000" dirty="0" err="1"/>
              <a:t>plt.legend</a:t>
            </a:r>
            <a:r>
              <a:rPr lang="en-IN" sz="2000" dirty="0"/>
              <a:t>()</a:t>
            </a:r>
          </a:p>
          <a:p>
            <a:r>
              <a:rPr lang="en-IN" sz="2000" dirty="0" err="1"/>
              <a:t>plt.title</a:t>
            </a:r>
            <a:r>
              <a:rPr lang="en-IN" sz="2000" dirty="0"/>
              <a:t>("Anomaly Detection using K-Means")</a:t>
            </a:r>
          </a:p>
          <a:p>
            <a:r>
              <a:rPr lang="en-IN" sz="2000" dirty="0" err="1"/>
              <a:t>plt.xlabel</a:t>
            </a:r>
            <a:r>
              <a:rPr lang="en-IN" sz="2000" dirty="0"/>
              <a:t>("Feature 1")</a:t>
            </a:r>
          </a:p>
          <a:p>
            <a:r>
              <a:rPr lang="en-IN" sz="2000" dirty="0" err="1"/>
              <a:t>plt.ylabel</a:t>
            </a:r>
            <a:r>
              <a:rPr lang="en-IN" sz="2000" dirty="0"/>
              <a:t>("Feature 2")</a:t>
            </a:r>
          </a:p>
          <a:p>
            <a:r>
              <a:rPr lang="en-IN" sz="2000" dirty="0" err="1"/>
              <a:t>plt.show</a:t>
            </a:r>
            <a:r>
              <a:rPr lang="en-IN" sz="200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F3CDE-C6F4-A7BA-31FB-3AF3C105579A}"/>
              </a:ext>
            </a:extLst>
          </p:cNvPr>
          <p:cNvSpPr>
            <a:spLocks noGrp="1"/>
          </p:cNvSpPr>
          <p:nvPr>
            <p:ph idx="1"/>
          </p:nvPr>
        </p:nvSpPr>
        <p:spPr/>
        <p:txBody>
          <a:bodyPr>
            <a:normAutofit/>
          </a:bodyPr>
          <a:lstStyle/>
          <a:p>
            <a:pPr algn="just"/>
            <a:r>
              <a:rPr lang="en-US" sz="3200" b="1" dirty="0"/>
              <a:t>Apply anomaly detection algorithm using </a:t>
            </a:r>
            <a:r>
              <a:rPr lang="en-US" sz="3200" b="1" dirty="0" err="1"/>
              <a:t>KMeans</a:t>
            </a:r>
            <a:r>
              <a:rPr lang="en-US" sz="3200" b="1" dirty="0"/>
              <a:t> clustering on </a:t>
            </a:r>
            <a:r>
              <a:rPr lang="en-US" sz="3200" b="1" dirty="0" err="1"/>
              <a:t>make_blobs</a:t>
            </a:r>
            <a:r>
              <a:rPr lang="en-US" sz="3200" b="1" dirty="0"/>
              <a:t> dataset. Use threshold as 4</a:t>
            </a:r>
            <a:r>
              <a:rPr lang="en-US" sz="3200" b="1" baseline="30000" dirty="0"/>
              <a:t>th</a:t>
            </a:r>
            <a:r>
              <a:rPr lang="en-US" sz="3200" b="1" dirty="0"/>
              <a:t> percentile of the cluster size.</a:t>
            </a:r>
            <a:endParaRPr lang="en-IN" sz="3200" b="1" dirty="0"/>
          </a:p>
        </p:txBody>
      </p:sp>
    </p:spTree>
    <p:extLst>
      <p:ext uri="{BB962C8B-B14F-4D97-AF65-F5344CB8AC3E}">
        <p14:creationId xmlns:p14="http://schemas.microsoft.com/office/powerpoint/2010/main" val="48160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4553" y="443529"/>
            <a:ext cx="8584423" cy="575156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7500-63BE-5459-7324-18BB99724C98}"/>
              </a:ext>
            </a:extLst>
          </p:cNvPr>
          <p:cNvSpPr>
            <a:spLocks noGrp="1"/>
          </p:cNvSpPr>
          <p:nvPr>
            <p:ph type="title"/>
          </p:nvPr>
        </p:nvSpPr>
        <p:spPr/>
        <p:txBody>
          <a:bodyPr/>
          <a:lstStyle/>
          <a:p>
            <a:pPr algn="ctr"/>
            <a:r>
              <a:rPr lang="en-US" b="1" dirty="0">
                <a:solidFill>
                  <a:srgbClr val="C00000"/>
                </a:solidFill>
              </a:rPr>
              <a:t>Star Course Activity</a:t>
            </a:r>
            <a:endParaRPr lang="en-IN" b="1" dirty="0">
              <a:solidFill>
                <a:srgbClr val="C00000"/>
              </a:solidFill>
            </a:endParaRPr>
          </a:p>
        </p:txBody>
      </p:sp>
      <p:sp>
        <p:nvSpPr>
          <p:cNvPr id="3" name="Content Placeholder 2">
            <a:extLst>
              <a:ext uri="{FF2B5EF4-FFF2-40B4-BE49-F238E27FC236}">
                <a16:creationId xmlns:a16="http://schemas.microsoft.com/office/drawing/2014/main" id="{3A9C6968-E98F-4538-BFC6-1255154F3A1A}"/>
              </a:ext>
            </a:extLst>
          </p:cNvPr>
          <p:cNvSpPr>
            <a:spLocks noGrp="1"/>
          </p:cNvSpPr>
          <p:nvPr>
            <p:ph idx="1"/>
          </p:nvPr>
        </p:nvSpPr>
        <p:spPr/>
        <p:txBody>
          <a:bodyPr/>
          <a:lstStyle/>
          <a:p>
            <a:r>
              <a:rPr lang="en-US" dirty="0"/>
              <a:t>Make 3 teams of students present in the class.</a:t>
            </a:r>
          </a:p>
          <a:p>
            <a:r>
              <a:rPr lang="en-US" dirty="0"/>
              <a:t>Allocate any one type of Anomaly to each group.</a:t>
            </a:r>
          </a:p>
          <a:p>
            <a:r>
              <a:rPr lang="en-US" dirty="0"/>
              <a:t>Ask them to discuss different examples associated with the anomaly allocated to their team.</a:t>
            </a:r>
          </a:p>
          <a:p>
            <a:r>
              <a:rPr lang="en-US" dirty="0"/>
              <a:t>The team members will share their views with the whole class.</a:t>
            </a:r>
            <a:endParaRPr lang="en-IN" dirty="0"/>
          </a:p>
        </p:txBody>
      </p:sp>
    </p:spTree>
    <p:extLst>
      <p:ext uri="{BB962C8B-B14F-4D97-AF65-F5344CB8AC3E}">
        <p14:creationId xmlns:p14="http://schemas.microsoft.com/office/powerpoint/2010/main" val="3004000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F882-A057-4EDF-87BD-FC4D86BA44FE}"/>
              </a:ext>
            </a:extLst>
          </p:cNvPr>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Gaussian Distribution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A2AE71-D97D-408E-8EF4-F55C501C1C67}"/>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The Gaussian distribution, also known as the </a:t>
            </a:r>
            <a:r>
              <a:rPr lang="en-US" b="1" dirty="0">
                <a:latin typeface="Times New Roman" panose="02020603050405020304" pitchFamily="18" charset="0"/>
                <a:cs typeface="Times New Roman" panose="02020603050405020304" pitchFamily="18" charset="0"/>
              </a:rPr>
              <a:t>normal distribution. </a:t>
            </a:r>
            <a:r>
              <a:rPr lang="en-US" dirty="0">
                <a:latin typeface="Times New Roman" panose="02020603050405020304" pitchFamily="18" charset="0"/>
                <a:cs typeface="Times New Roman" panose="02020603050405020304" pitchFamily="18" charset="0"/>
              </a:rPr>
              <a:t>It is a key concept used to model the distribution of real-valued random variables and is essential for understanding various statistical methods and algorithms.</a:t>
            </a:r>
          </a:p>
          <a:p>
            <a:pPr algn="just"/>
            <a:r>
              <a:rPr lang="en-US" dirty="0">
                <a:latin typeface="Times New Roman" panose="02020603050405020304" pitchFamily="18" charset="0"/>
                <a:cs typeface="Times New Roman" panose="02020603050405020304" pitchFamily="18" charset="0"/>
              </a:rPr>
              <a:t>It is a continuous probability distribution function that is symmetrical at the mean, and the majority of data falls within one standard deviation of the mean. It is characterized by its bell-shaped curve.</a:t>
            </a:r>
          </a:p>
        </p:txBody>
      </p:sp>
    </p:spTree>
    <p:extLst>
      <p:ext uri="{BB962C8B-B14F-4D97-AF65-F5344CB8AC3E}">
        <p14:creationId xmlns:p14="http://schemas.microsoft.com/office/powerpoint/2010/main" val="1975330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2404-A32E-F305-E8FC-E962AD9F69C0}"/>
              </a:ext>
            </a:extLst>
          </p:cNvPr>
          <p:cNvSpPr>
            <a:spLocks noGrp="1"/>
          </p:cNvSpPr>
          <p:nvPr>
            <p:ph type="title"/>
          </p:nvPr>
        </p:nvSpPr>
        <p:spPr/>
        <p:txBody>
          <a:bodyPr/>
          <a:lstStyle/>
          <a:p>
            <a:pPr algn="ctr"/>
            <a:r>
              <a:rPr lang="en-IN" dirty="0"/>
              <a:t>Gaussian Distribution Formula</a:t>
            </a:r>
          </a:p>
        </p:txBody>
      </p:sp>
      <p:pic>
        <p:nvPicPr>
          <p:cNvPr id="5" name="Picture 4">
            <a:extLst>
              <a:ext uri="{FF2B5EF4-FFF2-40B4-BE49-F238E27FC236}">
                <a16:creationId xmlns:a16="http://schemas.microsoft.com/office/drawing/2014/main" id="{800E5DB7-AE79-95F6-948A-C5664ED741BF}"/>
              </a:ext>
            </a:extLst>
          </p:cNvPr>
          <p:cNvPicPr>
            <a:picLocks noChangeAspect="1"/>
          </p:cNvPicPr>
          <p:nvPr/>
        </p:nvPicPr>
        <p:blipFill>
          <a:blip r:embed="rId2"/>
          <a:stretch>
            <a:fillRect/>
          </a:stretch>
        </p:blipFill>
        <p:spPr>
          <a:xfrm>
            <a:off x="1351888" y="2000050"/>
            <a:ext cx="9488224" cy="2857899"/>
          </a:xfrm>
          <a:prstGeom prst="rect">
            <a:avLst/>
          </a:prstGeom>
        </p:spPr>
      </p:pic>
    </p:spTree>
    <p:extLst>
      <p:ext uri="{BB962C8B-B14F-4D97-AF65-F5344CB8AC3E}">
        <p14:creationId xmlns:p14="http://schemas.microsoft.com/office/powerpoint/2010/main" val="3434111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0D06-51D4-A79A-4A36-BDD8AEAF3B54}"/>
              </a:ext>
            </a:extLst>
          </p:cNvPr>
          <p:cNvSpPr>
            <a:spLocks noGrp="1"/>
          </p:cNvSpPr>
          <p:nvPr>
            <p:ph type="title"/>
          </p:nvPr>
        </p:nvSpPr>
        <p:spPr/>
        <p:txBody>
          <a:bodyPr/>
          <a:lstStyle/>
          <a:p>
            <a:pPr algn="ctr"/>
            <a:r>
              <a:rPr lang="en-IN" dirty="0"/>
              <a:t>Gaussian Distribution Curve</a:t>
            </a:r>
          </a:p>
        </p:txBody>
      </p:sp>
      <p:sp>
        <p:nvSpPr>
          <p:cNvPr id="3" name="Content Placeholder 2">
            <a:extLst>
              <a:ext uri="{FF2B5EF4-FFF2-40B4-BE49-F238E27FC236}">
                <a16:creationId xmlns:a16="http://schemas.microsoft.com/office/drawing/2014/main" id="{71942E13-F042-6D61-0DFE-47FE81D3BC44}"/>
              </a:ext>
            </a:extLst>
          </p:cNvPr>
          <p:cNvSpPr>
            <a:spLocks noGrp="1"/>
          </p:cNvSpPr>
          <p:nvPr>
            <p:ph idx="1"/>
          </p:nvPr>
        </p:nvSpPr>
        <p:spPr/>
        <p:txBody>
          <a:bodyPr/>
          <a:lstStyle/>
          <a:p>
            <a:pPr algn="just"/>
            <a:r>
              <a:rPr lang="en-US" dirty="0"/>
              <a:t>The curve is symmetric and bell-shaped, and it mathematically represents the probability distribution of a continuous random variable. The Gaussian distribution is characterized by two parameters: the mean (μ) and the standard deviation (σ), which determine the location and the spread of the curve.</a:t>
            </a:r>
            <a:endParaRPr lang="en-IN" dirty="0"/>
          </a:p>
        </p:txBody>
      </p:sp>
    </p:spTree>
    <p:extLst>
      <p:ext uri="{BB962C8B-B14F-4D97-AF65-F5344CB8AC3E}">
        <p14:creationId xmlns:p14="http://schemas.microsoft.com/office/powerpoint/2010/main" val="36764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bability-Distribution-Curve">
            <a:extLst>
              <a:ext uri="{FF2B5EF4-FFF2-40B4-BE49-F238E27FC236}">
                <a16:creationId xmlns:a16="http://schemas.microsoft.com/office/drawing/2014/main" id="{1CF156B3-B1A7-41C7-C6AA-6A0C32231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638" y="259978"/>
            <a:ext cx="6641261" cy="43649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8B4EE0-001C-FEE2-8B2F-78A6AD0969CE}"/>
              </a:ext>
            </a:extLst>
          </p:cNvPr>
          <p:cNvSpPr txBox="1"/>
          <p:nvPr/>
        </p:nvSpPr>
        <p:spPr>
          <a:xfrm>
            <a:off x="421341" y="1018872"/>
            <a:ext cx="4715435" cy="3785652"/>
          </a:xfrm>
          <a:prstGeom prst="rect">
            <a:avLst/>
          </a:prstGeom>
          <a:noFill/>
        </p:spPr>
        <p:txBody>
          <a:bodyPr wrap="square">
            <a:spAutoFit/>
          </a:bodyPr>
          <a:lstStyle/>
          <a:p>
            <a:pPr algn="just" fontAlgn="base">
              <a:buFont typeface="Arial" panose="020B0604020202020204" pitchFamily="34" charset="0"/>
              <a:buChar char="•"/>
            </a:pPr>
            <a:r>
              <a:rPr lang="en-US" sz="2000" b="0" dirty="0">
                <a:effectLst/>
                <a:latin typeface="Nunito" pitchFamily="2" charset="0"/>
              </a:rPr>
              <a:t>Within one standard deviation of the mean (Mean ± 1 SD), approximately </a:t>
            </a:r>
            <a:r>
              <a:rPr lang="en-US" sz="2000" b="1" dirty="0">
                <a:effectLst/>
                <a:latin typeface="Nunito" pitchFamily="2" charset="0"/>
              </a:rPr>
              <a:t>68% </a:t>
            </a:r>
            <a:r>
              <a:rPr lang="en-US" sz="2000" b="0" dirty="0">
                <a:effectLst/>
                <a:latin typeface="Nunito" pitchFamily="2" charset="0"/>
              </a:rPr>
              <a:t>of the data is expected to fall.</a:t>
            </a:r>
          </a:p>
          <a:p>
            <a:pPr algn="just" fontAlgn="base">
              <a:buFont typeface="Arial" panose="020B0604020202020204" pitchFamily="34" charset="0"/>
              <a:buChar char="•"/>
            </a:pPr>
            <a:r>
              <a:rPr lang="en-US" sz="2000" b="0" dirty="0">
                <a:effectLst/>
                <a:latin typeface="Nunito" pitchFamily="2" charset="0"/>
              </a:rPr>
              <a:t>Within two standard deviations of the mean (Mean ± 2 SD), approximately </a:t>
            </a:r>
            <a:r>
              <a:rPr lang="en-US" sz="2000" b="1" dirty="0">
                <a:effectLst/>
                <a:latin typeface="Nunito" pitchFamily="2" charset="0"/>
              </a:rPr>
              <a:t>95% </a:t>
            </a:r>
            <a:r>
              <a:rPr lang="en-US" sz="2000" b="0" dirty="0">
                <a:effectLst/>
                <a:latin typeface="Nunito" pitchFamily="2" charset="0"/>
              </a:rPr>
              <a:t>of the data is expected to fall.</a:t>
            </a:r>
          </a:p>
          <a:p>
            <a:pPr algn="just" fontAlgn="base">
              <a:buFont typeface="Arial" panose="020B0604020202020204" pitchFamily="34" charset="0"/>
              <a:buChar char="•"/>
            </a:pPr>
            <a:r>
              <a:rPr lang="en-US" sz="2000" b="0" dirty="0">
                <a:effectLst/>
                <a:latin typeface="Nunito" pitchFamily="2" charset="0"/>
              </a:rPr>
              <a:t>Within three standard deviations of the mean (Mean ± 3 SD), approximately </a:t>
            </a:r>
            <a:r>
              <a:rPr lang="en-US" sz="2000" b="1" dirty="0">
                <a:effectLst/>
                <a:latin typeface="Nunito" pitchFamily="2" charset="0"/>
              </a:rPr>
              <a:t>99.7% </a:t>
            </a:r>
            <a:r>
              <a:rPr lang="en-US" sz="2000" b="0" dirty="0">
                <a:effectLst/>
                <a:latin typeface="Nunito" pitchFamily="2" charset="0"/>
              </a:rPr>
              <a:t>of the data is expected to fall.</a:t>
            </a:r>
          </a:p>
        </p:txBody>
      </p:sp>
    </p:spTree>
    <p:extLst>
      <p:ext uri="{BB962C8B-B14F-4D97-AF65-F5344CB8AC3E}">
        <p14:creationId xmlns:p14="http://schemas.microsoft.com/office/powerpoint/2010/main" val="2020691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49394-30A4-B7CB-D28B-495608A2A13A}"/>
              </a:ext>
            </a:extLst>
          </p:cNvPr>
          <p:cNvSpPr>
            <a:spLocks noGrp="1"/>
          </p:cNvSpPr>
          <p:nvPr>
            <p:ph idx="1"/>
          </p:nvPr>
        </p:nvSpPr>
        <p:spPr/>
        <p:txBody>
          <a:bodyPr>
            <a:normAutofit lnSpcReduction="10000"/>
          </a:bodyPr>
          <a:lstStyle/>
          <a:p>
            <a:pPr algn="just"/>
            <a:r>
              <a:rPr lang="en-US" dirty="0"/>
              <a:t>The standard deviations are used to subdivide the area under the normal curve. Each subdivided section defines the percentage of data, which falls into the specific region of a graph.</a:t>
            </a:r>
          </a:p>
          <a:p>
            <a:pPr algn="just"/>
            <a:r>
              <a:rPr lang="en-US" dirty="0"/>
              <a:t>Analysis : A smaller standard deviation results in a narrower and taller bell curve, indicating that data points are clustered closely around the mean. Conversely, a larger standard deviation leads to a wider and shorter bell curve, suggesting that data points are more spread out from the mean.</a:t>
            </a:r>
          </a:p>
          <a:p>
            <a:pPr algn="just"/>
            <a:r>
              <a:rPr lang="en-US" dirty="0"/>
              <a:t>The Empirical Rule, also known as the 68-95-99.7 rule, quantifies the proportion of data falling within certain intervals around the mean in a normal distribution.</a:t>
            </a:r>
            <a:endParaRPr lang="en-IN" dirty="0"/>
          </a:p>
        </p:txBody>
      </p:sp>
    </p:spTree>
    <p:extLst>
      <p:ext uri="{BB962C8B-B14F-4D97-AF65-F5344CB8AC3E}">
        <p14:creationId xmlns:p14="http://schemas.microsoft.com/office/powerpoint/2010/main" val="3828317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6A88-E6E1-44D9-C469-B5F8450F78C1}"/>
              </a:ext>
            </a:extLst>
          </p:cNvPr>
          <p:cNvSpPr>
            <a:spLocks noGrp="1"/>
          </p:cNvSpPr>
          <p:nvPr>
            <p:ph type="title"/>
          </p:nvPr>
        </p:nvSpPr>
        <p:spPr/>
        <p:txBody>
          <a:bodyPr/>
          <a:lstStyle/>
          <a:p>
            <a:pPr algn="ctr"/>
            <a:r>
              <a:rPr lang="en-IN" dirty="0"/>
              <a:t>Gaussian Distribution Table</a:t>
            </a:r>
          </a:p>
        </p:txBody>
      </p:sp>
      <p:sp>
        <p:nvSpPr>
          <p:cNvPr id="3" name="Content Placeholder 2">
            <a:extLst>
              <a:ext uri="{FF2B5EF4-FFF2-40B4-BE49-F238E27FC236}">
                <a16:creationId xmlns:a16="http://schemas.microsoft.com/office/drawing/2014/main" id="{D60FC13D-AA48-D847-8238-DD45BBD2983F}"/>
              </a:ext>
            </a:extLst>
          </p:cNvPr>
          <p:cNvSpPr>
            <a:spLocks noGrp="1"/>
          </p:cNvSpPr>
          <p:nvPr>
            <p:ph idx="1"/>
          </p:nvPr>
        </p:nvSpPr>
        <p:spPr/>
        <p:txBody>
          <a:bodyPr>
            <a:normAutofit fontScale="92500"/>
          </a:bodyPr>
          <a:lstStyle/>
          <a:p>
            <a:pPr algn="just"/>
            <a:r>
              <a:rPr lang="en-US" dirty="0"/>
              <a:t>A Gaussian distribution table, also known as a standard normal distribution table or z-table, is a tabulated form that provides values of the cumulative distribution function (CDF) for the standard normal distribution.</a:t>
            </a:r>
          </a:p>
          <a:p>
            <a:pPr algn="just"/>
            <a:r>
              <a:rPr lang="en-US" dirty="0"/>
              <a:t>The standard normal distribution has a mean(central value) of 0 and a standard deviation of 1.</a:t>
            </a:r>
          </a:p>
          <a:p>
            <a:pPr algn="just"/>
            <a:r>
              <a:rPr lang="en-US" dirty="0"/>
              <a:t>Normally , the table consists of two columns namely Z-value and their Cumulative probability . Z-value is the number of standard deviations away from the mean. It ranges from negative infinity to positive infinity.</a:t>
            </a:r>
          </a:p>
          <a:p>
            <a:pPr algn="just"/>
            <a:r>
              <a:rPr lang="en-US" dirty="0"/>
              <a:t>Cumulative probability represents the probability that a standard normal random variable is less than or equal to the corresponding z-value.</a:t>
            </a:r>
            <a:endParaRPr lang="en-IN" dirty="0"/>
          </a:p>
        </p:txBody>
      </p:sp>
    </p:spTree>
    <p:extLst>
      <p:ext uri="{BB962C8B-B14F-4D97-AF65-F5344CB8AC3E}">
        <p14:creationId xmlns:p14="http://schemas.microsoft.com/office/powerpoint/2010/main" val="35939006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532BA3B-6326-4E60-BEFF-F3E3D313A931}"/>
              </a:ext>
            </a:extLst>
          </p:cNvPr>
          <p:cNvSpPr>
            <a:spLocks noGrp="1" noChangeArrowheads="1"/>
          </p:cNvSpPr>
          <p:nvPr>
            <p:ph type="title"/>
          </p:nvPr>
        </p:nvSpPr>
        <p:spPr bwMode="auto">
          <a:xfrm>
            <a:off x="876692" y="579103"/>
            <a:ext cx="10750485" cy="374450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242424"/>
                </a:solidFill>
                <a:effectLst/>
                <a:latin typeface="Times New Roman" pitchFamily="18" charset="0"/>
                <a:cs typeface="Times New Roman" pitchFamily="18" charset="0"/>
              </a:rPr>
              <a:t>Gaussian Distribution Anomaly Detection Algorithm:</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Let us consider that there are </a:t>
            </a:r>
            <a:r>
              <a:rPr kumimoji="0" lang="en-US" altLang="en-US" sz="2000" b="0" i="1" u="none" strike="noStrike" cap="none" normalizeH="0" baseline="0" dirty="0">
                <a:ln>
                  <a:noFill/>
                </a:ln>
                <a:solidFill>
                  <a:srgbClr val="242424"/>
                </a:solidFill>
                <a:effectLst/>
                <a:latin typeface="Times New Roman" pitchFamily="18" charset="0"/>
                <a:cs typeface="Times New Roman" pitchFamily="18" charset="0"/>
              </a:rPr>
              <a:t>m</a:t>
            </a: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 data-points (instances) each with </a:t>
            </a:r>
            <a:r>
              <a:rPr kumimoji="0" lang="en-US" altLang="en-US" sz="2000" b="0" i="1" u="none" strike="noStrike" cap="none" normalizeH="0" baseline="0" dirty="0">
                <a:ln>
                  <a:noFill/>
                </a:ln>
                <a:solidFill>
                  <a:srgbClr val="242424"/>
                </a:solidFill>
                <a:effectLst/>
                <a:latin typeface="Times New Roman" pitchFamily="18" charset="0"/>
                <a:cs typeface="Times New Roman" pitchFamily="18" charset="0"/>
              </a:rPr>
              <a:t>n</a:t>
            </a: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 selected features.</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The Mean parameter for each feature (</a:t>
            </a:r>
            <a:r>
              <a:rPr kumimoji="0" lang="en-US" altLang="en-US" sz="2000" b="0" i="1" u="none" strike="noStrike" cap="none" normalizeH="0" baseline="0" dirty="0">
                <a:ln>
                  <a:noFill/>
                </a:ln>
                <a:solidFill>
                  <a:srgbClr val="242424"/>
                </a:solidFill>
                <a:effectLst/>
                <a:latin typeface="Times New Roman" pitchFamily="18" charset="0"/>
                <a:cs typeface="Times New Roman" pitchFamily="18" charset="0"/>
              </a:rPr>
              <a:t>j</a:t>
            </a: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 = 1 to </a:t>
            </a:r>
            <a:r>
              <a:rPr kumimoji="0" lang="en-US" altLang="en-US" sz="2000" b="0" i="1" u="none" strike="noStrike" cap="none" normalizeH="0" baseline="0" dirty="0">
                <a:ln>
                  <a:noFill/>
                </a:ln>
                <a:solidFill>
                  <a:srgbClr val="242424"/>
                </a:solidFill>
                <a:effectLst/>
                <a:latin typeface="Times New Roman" pitchFamily="18" charset="0"/>
                <a:cs typeface="Times New Roman" pitchFamily="18" charset="0"/>
              </a:rPr>
              <a:t>n</a:t>
            </a: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 is fit.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The Variance parameter for each feature (</a:t>
            </a:r>
            <a:r>
              <a:rPr kumimoji="0" lang="en-US" altLang="en-US" sz="2000" b="0" i="1" u="none" strike="noStrike" cap="none" normalizeH="0" baseline="0" dirty="0">
                <a:ln>
                  <a:noFill/>
                </a:ln>
                <a:solidFill>
                  <a:srgbClr val="242424"/>
                </a:solidFill>
                <a:effectLst/>
                <a:latin typeface="Times New Roman" pitchFamily="18" charset="0"/>
                <a:cs typeface="Times New Roman" pitchFamily="18" charset="0"/>
              </a:rPr>
              <a:t>j</a:t>
            </a: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 = 1 to </a:t>
            </a:r>
            <a:r>
              <a:rPr kumimoji="0" lang="en-US" altLang="en-US" sz="2000" b="0" i="1" u="none" strike="noStrike" cap="none" normalizeH="0" baseline="0" dirty="0">
                <a:ln>
                  <a:noFill/>
                </a:ln>
                <a:solidFill>
                  <a:srgbClr val="242424"/>
                </a:solidFill>
                <a:effectLst/>
                <a:latin typeface="Times New Roman" pitchFamily="18" charset="0"/>
                <a:cs typeface="Times New Roman" pitchFamily="18" charset="0"/>
              </a:rPr>
              <a:t>n</a:t>
            </a: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 is fit.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Given a new data-point, </a:t>
            </a:r>
            <a:r>
              <a:rPr kumimoji="0" lang="en-US" altLang="en-US" sz="2000" b="0" i="1" u="none" strike="noStrike" cap="none" normalizeH="0" baseline="0" dirty="0">
                <a:ln>
                  <a:noFill/>
                </a:ln>
                <a:solidFill>
                  <a:srgbClr val="242424"/>
                </a:solidFill>
                <a:effectLst/>
                <a:latin typeface="Times New Roman" pitchFamily="18" charset="0"/>
                <a:cs typeface="Times New Roman" pitchFamily="18" charset="0"/>
              </a:rPr>
              <a:t>x </a:t>
            </a: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a:t>
            </a:r>
            <a:r>
              <a:rPr kumimoji="0" lang="en-US" altLang="en-US" sz="2000" b="0" i="1" u="none" strike="noStrike" cap="none" normalizeH="0" baseline="0" dirty="0">
                <a:ln>
                  <a:noFill/>
                </a:ln>
                <a:solidFill>
                  <a:srgbClr val="242424"/>
                </a:solidFill>
                <a:effectLst/>
                <a:latin typeface="Times New Roman" pitchFamily="18" charset="0"/>
                <a:cs typeface="Times New Roman" pitchFamily="18" charset="0"/>
              </a:rPr>
              <a:t> {x_1, x_2, … , </a:t>
            </a:r>
            <a:r>
              <a:rPr kumimoji="0" lang="en-US" altLang="en-US" sz="2000" b="0" i="1" u="none" strike="noStrike" cap="none" normalizeH="0" baseline="0" dirty="0" err="1">
                <a:ln>
                  <a:noFill/>
                </a:ln>
                <a:solidFill>
                  <a:srgbClr val="242424"/>
                </a:solidFill>
                <a:effectLst/>
                <a:latin typeface="Times New Roman" pitchFamily="18" charset="0"/>
                <a:cs typeface="Times New Roman" pitchFamily="18" charset="0"/>
              </a:rPr>
              <a:t>x_j</a:t>
            </a:r>
            <a:r>
              <a:rPr kumimoji="0" lang="en-US" altLang="en-US" sz="2000" b="0" i="1" u="none" strike="noStrike" cap="none" normalizeH="0" baseline="0" dirty="0">
                <a:ln>
                  <a:noFill/>
                </a:ln>
                <a:solidFill>
                  <a:srgbClr val="242424"/>
                </a:solidFill>
                <a:effectLst/>
                <a:latin typeface="Times New Roman" pitchFamily="18" charset="0"/>
                <a:cs typeface="Times New Roman" pitchFamily="18" charset="0"/>
              </a:rPr>
              <a:t>}</a:t>
            </a: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 </a:t>
            </a:r>
            <a:r>
              <a:rPr kumimoji="0" lang="en-US" altLang="en-US" sz="2000" b="0" i="1" u="none" strike="noStrike" cap="none" normalizeH="0" baseline="0" dirty="0">
                <a:ln>
                  <a:noFill/>
                </a:ln>
                <a:solidFill>
                  <a:srgbClr val="242424"/>
                </a:solidFill>
                <a:effectLst/>
                <a:latin typeface="Times New Roman" pitchFamily="18" charset="0"/>
                <a:cs typeface="Times New Roman" pitchFamily="18" charset="0"/>
              </a:rPr>
              <a:t>p(x) </a:t>
            </a: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is given by,</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or,</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Now, a threshold parameter, </a:t>
            </a:r>
            <a:r>
              <a:rPr kumimoji="0" lang="en-US" altLang="en-US" sz="2000" b="1" i="0" u="none" strike="noStrike" cap="none" normalizeH="0" baseline="0" dirty="0">
                <a:ln>
                  <a:noFill/>
                </a:ln>
                <a:solidFill>
                  <a:srgbClr val="242424"/>
                </a:solidFill>
                <a:effectLst/>
                <a:latin typeface="Times New Roman" pitchFamily="18" charset="0"/>
                <a:cs typeface="Times New Roman" pitchFamily="18" charset="0"/>
              </a:rPr>
              <a:t>ε </a:t>
            </a: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is selected such that,</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if p(x) &lt; </a:t>
            </a:r>
            <a:r>
              <a:rPr kumimoji="0" lang="en-US" altLang="en-US" sz="2000" b="1" i="0" u="none" strike="noStrike" cap="none" normalizeH="0" baseline="0" dirty="0">
                <a:ln>
                  <a:noFill/>
                </a:ln>
                <a:solidFill>
                  <a:srgbClr val="242424"/>
                </a:solidFill>
                <a:effectLst/>
                <a:latin typeface="Times New Roman" pitchFamily="18" charset="0"/>
                <a:cs typeface="Times New Roman" pitchFamily="18" charset="0"/>
              </a:rPr>
              <a:t>ε:</a:t>
            </a:r>
            <a:br>
              <a:rPr kumimoji="0" lang="en-US" altLang="en-US" sz="2000" b="1" i="0" u="none" strike="noStrike" cap="none" normalizeH="0" baseline="0" dirty="0">
                <a:ln>
                  <a:noFill/>
                </a:ln>
                <a:solidFill>
                  <a:srgbClr val="242424"/>
                </a:solidFill>
                <a:effectLst/>
                <a:latin typeface="Times New Roman" pitchFamily="18" charset="0"/>
                <a:cs typeface="Times New Roman" pitchFamily="18" charset="0"/>
              </a:rPr>
            </a:b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 x is an ANOMALY or OUTLIER !!!!</a:t>
            </a:r>
            <a:b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b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else:</a:t>
            </a:r>
            <a:b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br>
            <a:r>
              <a:rPr kumimoji="0" lang="en-US" altLang="en-US" sz="2000" b="0" i="0" u="none" strike="noStrike" cap="none" normalizeH="0" baseline="0" dirty="0">
                <a:ln>
                  <a:noFill/>
                </a:ln>
                <a:solidFill>
                  <a:srgbClr val="242424"/>
                </a:solidFill>
                <a:effectLst/>
                <a:latin typeface="Times New Roman" pitchFamily="18" charset="0"/>
                <a:cs typeface="Times New Roman" pitchFamily="18" charset="0"/>
              </a:rPr>
              <a:t># x is NOT an ANOMALY or OUTLIER !!!!</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3624318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369D4E-5EED-4CA1-892D-DE7831071F28}"/>
              </a:ext>
            </a:extLst>
          </p:cNvPr>
          <p:cNvSpPr/>
          <p:nvPr/>
        </p:nvSpPr>
        <p:spPr>
          <a:xfrm>
            <a:off x="4399574" y="2967335"/>
            <a:ext cx="339285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6502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1177" y="586603"/>
            <a:ext cx="9013644" cy="61664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4553" y="1487967"/>
            <a:ext cx="8241046" cy="37771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10226" y="214610"/>
            <a:ext cx="5951866" cy="60377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37930" y="801213"/>
            <a:ext cx="7668751" cy="52651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66848" y="801213"/>
            <a:ext cx="7096456" cy="52651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1820</Words>
  <Application>Microsoft Office PowerPoint</Application>
  <PresentationFormat>Widescreen</PresentationFormat>
  <Paragraphs>132</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inter</vt:lpstr>
      <vt:lpstr>inter</vt:lpstr>
      <vt:lpstr>Nunito</vt:lpstr>
      <vt:lpstr>Times New Roman</vt:lpstr>
      <vt:lpstr>Office Theme</vt:lpstr>
      <vt:lpstr>Unit: 2 (Machine learning clustering algorithms-II)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Anomaly Detection</vt:lpstr>
      <vt:lpstr>Limitations of Anomaly Detection</vt:lpstr>
      <vt:lpstr>Anomaly Detection Vs Supervised Learning</vt:lpstr>
      <vt:lpstr>PowerPoint Presentation</vt:lpstr>
      <vt:lpstr>PowerPoint Presentation</vt:lpstr>
      <vt:lpstr>PowerPoint Presentation</vt:lpstr>
      <vt:lpstr>PowerPoint Presentation</vt:lpstr>
      <vt:lpstr>PowerPoint Presentation</vt:lpstr>
      <vt:lpstr>Star Course Activity</vt:lpstr>
      <vt:lpstr>Gaussian Distribution</vt:lpstr>
      <vt:lpstr>Gaussian Distribution Formula</vt:lpstr>
      <vt:lpstr>Gaussian Distribution Curve</vt:lpstr>
      <vt:lpstr>PowerPoint Presentation</vt:lpstr>
      <vt:lpstr>PowerPoint Presentation</vt:lpstr>
      <vt:lpstr>Gaussian Distribution Table</vt:lpstr>
      <vt:lpstr>Gaussian Distribution Anomaly Detection Algorithm: Let us consider that there are m data-points (instances) each with n selected features. The Mean parameter for each feature (j = 1 to n) is fit. The Variance parameter for each feature (j = 1 to n) is fit. Given a new data-point, x = {x_1, x_2, … , x_j}, p(x) is given by, or, Now, a threshold parameter, ε is selected such that, if p(x) &lt; ε: # x is an ANOMALY or OUTLIER !!!! else: # x is NOT an ANOMALY or OUTLIER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(Machine learning clustering algorithms-II)</dc:title>
  <dc:creator>Ramanjot</dc:creator>
  <cp:lastModifiedBy>HPZ</cp:lastModifiedBy>
  <cp:revision>33</cp:revision>
  <dcterms:created xsi:type="dcterms:W3CDTF">2023-08-15T11:46:02Z</dcterms:created>
  <dcterms:modified xsi:type="dcterms:W3CDTF">2024-08-22T07:09:35Z</dcterms:modified>
</cp:coreProperties>
</file>