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4" r:id="rId11"/>
    <p:sldId id="275" r:id="rId12"/>
    <p:sldId id="276" r:id="rId13"/>
    <p:sldId id="277" r:id="rId14"/>
    <p:sldId id="278" r:id="rId1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0" roundtripDataSignature="AMtx7mhxbwjXGD0DHWuaH1UyXY3lLsl5R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36772DF-01B2-4001-96DD-A316C35CFAA8}">
  <a:tblStyle styleId="{836772DF-01B2-4001-96DD-A316C35CFAA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594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30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4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3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3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3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5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5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3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2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8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8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2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6" name="Google Shape;36;p29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7" name="Google Shape;37;p2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30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30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30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30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3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3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2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32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32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3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3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3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33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33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3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3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2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DBSCAN</a:t>
            </a:r>
            <a:endParaRPr/>
          </a:p>
        </p:txBody>
      </p:sp>
      <p:sp>
        <p:nvSpPr>
          <p:cNvPr id="85" name="Google Shape;85;p1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Here's a step-by-step breakdown of the DBSCAN algorithm for this example:</a:t>
            </a:r>
            <a:br>
              <a:rPr lang="en-US"/>
            </a:br>
            <a:endParaRPr/>
          </a:p>
        </p:txBody>
      </p:sp>
      <p:sp>
        <p:nvSpPr>
          <p:cNvPr id="183" name="Google Shape;183;p1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Suppose we have the following dataset of 2D points: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 Let's set ε = 1.5 and MinPts = 3.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Points: [(2, 3), (2, 5), (3, 4), (5, 3), (5, 5), (6, 4), (8, 2), (8, 4), (9, 5)]</a:t>
            </a:r>
            <a:endParaRPr/>
          </a:p>
          <a:p>
            <a:pPr marL="342900" lvl="0" indent="-139700" algn="just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/>
          </a:p>
        </p:txBody>
      </p:sp>
      <p:sp>
        <p:nvSpPr>
          <p:cNvPr id="189" name="Google Shape;189;p2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Start with the first point (2, 3). Its ε-neighborhood contains the points (2, 5), (3, 4), and (5, 3). Since the ε-neighborhood has MinPts (3) or more points, we create a new cluster and assign these points to the cluster.</a:t>
            </a:r>
            <a:endParaRPr/>
          </a:p>
          <a:p>
            <a:pPr marL="342900" lvl="0" indent="-342900" algn="just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Cluster 1: [(2, 3), (2, 5), (3, 4), (5, 3)]</a:t>
            </a:r>
            <a:endParaRPr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/>
          </a:p>
        </p:txBody>
      </p:sp>
      <p:sp>
        <p:nvSpPr>
          <p:cNvPr id="195" name="Google Shape;195;p2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Next, we move to the next unvisited point (5, 5). Its ε-neighborhood contains the point (6, 4). Since the ε-neighborhood has fewer than MinPts (3) points, (5, 5) is marked as noise.</a:t>
            </a:r>
            <a:endParaRPr/>
          </a:p>
          <a:p>
            <a:pPr marL="342900" lvl="0" indent="-342900" algn="just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 </a:t>
            </a:r>
            <a:endParaRPr/>
          </a:p>
          <a:p>
            <a:pPr marL="342900" lvl="0" indent="-342900" algn="just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Noise: [(5, 5)]</a:t>
            </a:r>
            <a:endParaRPr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/>
          </a:p>
        </p:txBody>
      </p:sp>
      <p:sp>
        <p:nvSpPr>
          <p:cNvPr id="201" name="Google Shape;201;p2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We move to the next unvisited point (6, 4). Its ε-neighborhood contains the points (5, 5), (8, 2), (8, 4), and (9, 5). The ε-neighborhood has MinPts (3) or more points, so we create a new cluster and assign these points to the cluster.</a:t>
            </a:r>
            <a:endParaRPr/>
          </a:p>
          <a:p>
            <a:pPr marL="342900" lvl="0" indent="-342900" algn="just" rtl="0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 </a:t>
            </a:r>
            <a:endParaRPr/>
          </a:p>
          <a:p>
            <a:pPr marL="342900" lvl="0" indent="-342900" algn="just" rtl="0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Cluster 2: [(6, 4), (5, 5), (8, 2), (8, 4), (9, 5)]</a:t>
            </a:r>
            <a:endParaRPr/>
          </a:p>
          <a:p>
            <a:pPr marL="342900" lvl="0" indent="-342900" algn="just" rtl="0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 </a:t>
            </a:r>
            <a:endParaRPr/>
          </a:p>
          <a:p>
            <a:pPr marL="342900" lvl="0" indent="-342900" algn="just" rtl="0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All the points have been visited, and we have two clusters and one noise point.</a:t>
            </a:r>
            <a:endParaRPr/>
          </a:p>
          <a:p>
            <a:pPr marL="342900" lvl="0" indent="-154940" algn="l" rtl="0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/>
          </a:p>
        </p:txBody>
      </p:sp>
      <p:sp>
        <p:nvSpPr>
          <p:cNvPr id="207" name="Google Shape;207;p2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Cluster 1: [(2, 3), (2, 5), (3, 4), (5, 3)]</a:t>
            </a:r>
            <a:endParaRPr/>
          </a:p>
          <a:p>
            <a:pPr marL="342900" lvl="0" indent="-342900" algn="just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Cluster 2: [(6, 4), (5, 5), (8, 2), (8, 4), (9, 5)]</a:t>
            </a:r>
            <a:endParaRPr/>
          </a:p>
          <a:p>
            <a:pPr marL="342900" lvl="0" indent="-342900" algn="just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Noise: [(5, 5)]</a:t>
            </a:r>
            <a:endParaRPr/>
          </a:p>
          <a:p>
            <a:pPr marL="342900" lvl="0" indent="-342900" algn="just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 </a:t>
            </a:r>
            <a:endParaRPr/>
          </a:p>
          <a:p>
            <a:pPr marL="342900" lvl="0" indent="-342900" algn="just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In this example, the DBSCAN algorithm identified two clusters and one noise point in the dataset based on the specified parameters ε = 1.5 and MinPts = 3.</a:t>
            </a:r>
            <a:endParaRPr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Introduction</a:t>
            </a:r>
            <a:endParaRPr/>
          </a:p>
        </p:txBody>
      </p:sp>
      <p:sp>
        <p:nvSpPr>
          <p:cNvPr id="91" name="Google Shape;91;p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10000"/>
          </a:bodyPr>
          <a:lstStyle/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Clustering analysis or simply Clustering is basically an Unsupervised learning method that divides the data points into a number of specific batches or groups, such that the data points in the same groups have similar properties and data points in different groups have different properties in some sense.</a:t>
            </a:r>
            <a:endParaRPr/>
          </a:p>
          <a:p>
            <a:pPr marL="342900" lvl="0" indent="-342900" algn="just" rtl="0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Partitioning methods (K-means) and hierarchical clustering work for finding spherical-shaped clusters or convex clusters. In other words, they are suitable only for compact and well-separated clusters.</a:t>
            </a:r>
            <a:endParaRPr/>
          </a:p>
          <a:p>
            <a:pPr marL="342900" lvl="0" indent="-170180" algn="just" rtl="0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p3"/>
          <p:cNvGraphicFramePr/>
          <p:nvPr/>
        </p:nvGraphicFramePr>
        <p:xfrm>
          <a:off x="457199" y="30480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{836772DF-01B2-4001-96DD-A316C35CFAA8}</a:tableStyleId>
              </a:tblPr>
              <a:tblGrid>
                <a:gridCol w="4038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38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/>
                        <a:t>K-Means</a:t>
                      </a:r>
                      <a:endParaRPr/>
                    </a:p>
                  </a:txBody>
                  <a:tcPr marL="34325" marR="34325" marT="34325" marB="34325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/>
                        <a:t>DBSCAN</a:t>
                      </a:r>
                      <a:endParaRPr/>
                    </a:p>
                  </a:txBody>
                  <a:tcPr marL="34325" marR="34325" marT="34325" marB="34325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3675"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K-means generally clusters all the objects.</a:t>
                      </a:r>
                      <a:endParaRPr/>
                    </a:p>
                  </a:txBody>
                  <a:tcPr marL="34325" marR="34325" marT="34325" marB="34325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DBSCAN discards objects that it defines as noise.</a:t>
                      </a:r>
                      <a:endParaRPr/>
                    </a:p>
                  </a:txBody>
                  <a:tcPr marL="34325" marR="34325" marT="34325" marB="34325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3675"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K-means needs a prototype-based concept of a cluster.</a:t>
                      </a:r>
                      <a:endParaRPr/>
                    </a:p>
                  </a:txBody>
                  <a:tcPr marL="34325" marR="34325" marT="34325" marB="34325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DBSCAN needs a density-based concept.</a:t>
                      </a:r>
                      <a:endParaRPr/>
                    </a:p>
                  </a:txBody>
                  <a:tcPr marL="34325" marR="34325" marT="34325" marB="34325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29725"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K-means has difficulty with non-globular clusters and clusters of multiple sizes.</a:t>
                      </a:r>
                      <a:endParaRPr/>
                    </a:p>
                  </a:txBody>
                  <a:tcPr marL="34325" marR="34325" marT="34325" marB="34325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DBSCAN is used to handle clusters of multiple sizes and structures and is not powerfully influenced by noise or outliers.</a:t>
                      </a:r>
                      <a:endParaRPr/>
                    </a:p>
                  </a:txBody>
                  <a:tcPr marL="34325" marR="34325" marT="34325" marB="34325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29725"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K-means can be used for data that has a clear centroid, including a mean or median.</a:t>
                      </a:r>
                      <a:endParaRPr/>
                    </a:p>
                  </a:txBody>
                  <a:tcPr marL="34325" marR="34325" marT="34325" marB="34325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DBSCAN needed that its definition of density, which depends on the traditional Euclidean concept of density, be significant for the data.</a:t>
                      </a:r>
                      <a:endParaRPr/>
                    </a:p>
                  </a:txBody>
                  <a:tcPr marL="34325" marR="34325" marT="34325" marB="34325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15075"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K-means can be used to sparse, high dimensional data, including file data.</a:t>
                      </a:r>
                      <a:endParaRPr/>
                    </a:p>
                  </a:txBody>
                  <a:tcPr marL="34325" marR="34325" marT="34325" marB="34325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DBSCAN generally implements poorly for such information because the traditional Euclidean definition of density does not operate well for high dimensional data.</a:t>
                      </a:r>
                      <a:endParaRPr/>
                    </a:p>
                  </a:txBody>
                  <a:tcPr marL="34325" marR="34325" marT="34325" marB="34325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85775"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The basic K-means algorithm is similar to a statistical clustering approach (mixture models) that consider all clusters come from spherical Gaussian distributions with several means but the equal covariance matrix.</a:t>
                      </a:r>
                      <a:endParaRPr/>
                    </a:p>
                  </a:txBody>
                  <a:tcPr marL="34325" marR="34325" marT="34325" marB="34325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DBSCAN creates no assumption about the distribution of the record.</a:t>
                      </a:r>
                      <a:endParaRPr/>
                    </a:p>
                  </a:txBody>
                  <a:tcPr marL="34325" marR="34325" marT="34325" marB="34325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"/>
          <p:cNvSpPr txBox="1">
            <a:spLocks noGrp="1"/>
          </p:cNvSpPr>
          <p:nvPr>
            <p:ph type="body" idx="1"/>
          </p:nvPr>
        </p:nvSpPr>
        <p:spPr>
          <a:xfrm>
            <a:off x="381000" y="6096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Real-life data may contain irregularities, like:</a:t>
            </a:r>
            <a:endParaRPr/>
          </a:p>
          <a:p>
            <a:pPr marL="342900" lvl="0" indent="-342900" algn="just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Clusters can be of arbitrary shape such as those shown in the figure below. </a:t>
            </a:r>
            <a:endParaRPr/>
          </a:p>
          <a:p>
            <a:pPr marL="342900" lvl="0" indent="-342900" algn="just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Data may contain noise.</a:t>
            </a:r>
            <a:endParaRPr/>
          </a:p>
          <a:p>
            <a:pPr marL="342900" lvl="0" indent="-342900" algn="just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The figure shows a data set containing non-convex shape clusters and outliers. Given such data, the k-means algorithm has difficulties in identifying these clusters with arbitrary shapes.</a:t>
            </a:r>
            <a:endParaRPr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</p:txBody>
      </p:sp>
      <p:pic>
        <p:nvPicPr>
          <p:cNvPr id="102" name="Google Shape;102;p4" descr="https://media.geeksforgeeks.org/wp-content/uploads/20190318040927/Drawing2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76800" y="3276600"/>
            <a:ext cx="3752850" cy="3295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5075" y="132950"/>
            <a:ext cx="7658100" cy="140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5"/>
          <p:cNvPicPr preferRelativeResize="0"/>
          <p:nvPr/>
        </p:nvPicPr>
        <p:blipFill rotWithShape="1">
          <a:blip r:embed="rId4">
            <a:alphaModFix/>
          </a:blip>
          <a:srcRect t="3938" b="-6766"/>
          <a:stretch/>
        </p:blipFill>
        <p:spPr>
          <a:xfrm>
            <a:off x="809625" y="1618850"/>
            <a:ext cx="7189000" cy="494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21556" y="309564"/>
            <a:ext cx="7100888" cy="623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b="1"/>
              <a:t>Parameters Required For DBSCAN Algorithm</a:t>
            </a:r>
            <a:br>
              <a:rPr lang="en-US" b="1"/>
            </a:br>
            <a:endParaRPr/>
          </a:p>
        </p:txBody>
      </p:sp>
      <p:sp>
        <p:nvSpPr>
          <p:cNvPr id="119" name="Google Shape;119;p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10000"/>
          </a:bodyPr>
          <a:lstStyle/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Epsilon (ε): The maximum distance between two points for them to be considered as neighbors.</a:t>
            </a:r>
            <a:endParaRPr/>
          </a:p>
          <a:p>
            <a:pPr marL="342900" lvl="0" indent="-342900" algn="just" rtl="0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MinPts: The minimum number of points required to form a dense region (core points).</a:t>
            </a:r>
            <a:endParaRPr/>
          </a:p>
          <a:p>
            <a:pPr marL="342900" lvl="0" indent="-342900" algn="just" rtl="0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Minimum number of neighbors (data points) within eps radius. The larger the dataset, the larger value of MinPts must be chosen. As a general rule, the minimum MinPts can be derived from the number of dimensions D in the dataset as, MinPts &gt;= D+1. The minimum value of MinPts must be chosen at least 3.</a:t>
            </a:r>
            <a:endParaRPr/>
          </a:p>
          <a:p>
            <a:pPr marL="342900" lvl="0" indent="-342900" algn="just" rtl="0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Let's set ε = 1.5 and MinPts = 3.</a:t>
            </a:r>
            <a:endParaRPr/>
          </a:p>
          <a:p>
            <a:pPr marL="342900" lvl="0" indent="-170180" algn="just" rtl="0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  <a:p>
            <a:pPr marL="342900" lvl="0" indent="-170180" algn="l" rtl="0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/>
          </a:p>
        </p:txBody>
      </p:sp>
      <p:sp>
        <p:nvSpPr>
          <p:cNvPr id="125" name="Google Shape;125;p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We start by randomly selecting a point from the dataset and check its ε-neighborhood. If the ε-neighborhood contains at least MinPts points, we consider it a core point and expand its cluster. We repeat this process until all the points are assigned to a cluster or identified as noise.</a:t>
            </a:r>
            <a:endParaRPr/>
          </a:p>
          <a:p>
            <a:pPr marL="342900" lvl="0" indent="-139700" algn="just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/>
              <a:t>Steps Used In DBSCAN Algorithm</a:t>
            </a:r>
            <a:endParaRPr/>
          </a:p>
        </p:txBody>
      </p:sp>
      <p:sp>
        <p:nvSpPr>
          <p:cNvPr id="131" name="Google Shape;131;p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0000" lnSpcReduction="20000"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Find all the neighbor points within eps and identify the core points or visited with more than MinPts neighbors.</a:t>
            </a:r>
            <a:endParaRPr/>
          </a:p>
          <a:p>
            <a:pPr marL="342900" lvl="0" indent="-342900" algn="just" rtl="0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For each core point if it is not already assigned to a cluster, create a new cluster.</a:t>
            </a:r>
            <a:endParaRPr/>
          </a:p>
          <a:p>
            <a:pPr marL="342900" lvl="0" indent="-342900" algn="just" rtl="0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Find recursively all its density-connected points and assign them to the same cluster as the core point. </a:t>
            </a:r>
            <a:br>
              <a:rPr lang="en-US"/>
            </a:br>
            <a:r>
              <a:rPr lang="en-US"/>
              <a:t>A point</a:t>
            </a:r>
            <a:r>
              <a:rPr lang="en-US" i="1"/>
              <a:t> a</a:t>
            </a:r>
            <a:r>
              <a:rPr lang="en-US"/>
              <a:t> and </a:t>
            </a:r>
            <a:r>
              <a:rPr lang="en-US" i="1"/>
              <a:t>b</a:t>
            </a:r>
            <a:r>
              <a:rPr lang="en-US"/>
              <a:t> are said to be density connected if there exists a point </a:t>
            </a:r>
            <a:r>
              <a:rPr lang="en-US" i="1"/>
              <a:t>c</a:t>
            </a:r>
            <a:r>
              <a:rPr lang="en-US"/>
              <a:t> which has a sufficient number of points in its neighbors and both points</a:t>
            </a:r>
            <a:r>
              <a:rPr lang="en-US" i="1"/>
              <a:t> a</a:t>
            </a:r>
            <a:r>
              <a:rPr lang="en-US"/>
              <a:t> and </a:t>
            </a:r>
            <a:r>
              <a:rPr lang="en-US" i="1"/>
              <a:t>b</a:t>
            </a:r>
            <a:r>
              <a:rPr lang="en-US"/>
              <a:t> are within the </a:t>
            </a:r>
            <a:r>
              <a:rPr lang="en-US" i="1"/>
              <a:t>eps distance</a:t>
            </a:r>
            <a:r>
              <a:rPr lang="en-US"/>
              <a:t>. This is a chaining process. So, if </a:t>
            </a:r>
            <a:r>
              <a:rPr lang="en-US" i="1"/>
              <a:t>b</a:t>
            </a:r>
            <a:r>
              <a:rPr lang="en-US"/>
              <a:t> is a neighbor of </a:t>
            </a:r>
            <a:r>
              <a:rPr lang="en-US" i="1"/>
              <a:t>c</a:t>
            </a:r>
            <a:r>
              <a:rPr lang="en-US"/>
              <a:t>, </a:t>
            </a:r>
            <a:r>
              <a:rPr lang="en-US" i="1"/>
              <a:t>c</a:t>
            </a:r>
            <a:r>
              <a:rPr lang="en-US"/>
              <a:t> is a neighbor of</a:t>
            </a:r>
            <a:r>
              <a:rPr lang="en-US" i="1"/>
              <a:t> d</a:t>
            </a:r>
            <a:r>
              <a:rPr lang="en-US"/>
              <a:t>, and </a:t>
            </a:r>
            <a:r>
              <a:rPr lang="en-US" i="1"/>
              <a:t>d</a:t>
            </a:r>
            <a:r>
              <a:rPr lang="en-US"/>
              <a:t> is a neighbor of </a:t>
            </a:r>
            <a:r>
              <a:rPr lang="en-US" i="1"/>
              <a:t>e</a:t>
            </a:r>
            <a:r>
              <a:rPr lang="en-US"/>
              <a:t>, which in turn is  neighbor of </a:t>
            </a:r>
            <a:r>
              <a:rPr lang="en-US" i="1"/>
              <a:t>a</a:t>
            </a:r>
            <a:r>
              <a:rPr lang="en-US"/>
              <a:t> implying that </a:t>
            </a:r>
            <a:r>
              <a:rPr lang="en-US" i="1"/>
              <a:t>b</a:t>
            </a:r>
            <a:r>
              <a:rPr lang="en-US"/>
              <a:t> is a neighbor of</a:t>
            </a:r>
            <a:r>
              <a:rPr lang="en-US" i="1"/>
              <a:t> a</a:t>
            </a:r>
            <a:r>
              <a:rPr lang="en-US"/>
              <a:t>.</a:t>
            </a:r>
            <a:endParaRPr/>
          </a:p>
          <a:p>
            <a:pPr marL="342900" lvl="0" indent="-342900" algn="just" rtl="0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Iterate through the remaining unvisited points in the dataset. Those points that do not belong to any cluster are noise.</a:t>
            </a:r>
            <a:endParaRPr/>
          </a:p>
          <a:p>
            <a:pPr marL="342900" lvl="0" indent="-200660" algn="l" rtl="0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1085</Words>
  <Application>Microsoft Office PowerPoint</Application>
  <PresentationFormat>On-screen Show (4:3)</PresentationFormat>
  <Paragraphs>52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DBSCAN</vt:lpstr>
      <vt:lpstr>Introduction</vt:lpstr>
      <vt:lpstr>PowerPoint Presentation</vt:lpstr>
      <vt:lpstr>PowerPoint Presentation</vt:lpstr>
      <vt:lpstr>PowerPoint Presentation</vt:lpstr>
      <vt:lpstr>PowerPoint Presentation</vt:lpstr>
      <vt:lpstr>Parameters Required For DBSCAN Algorithm </vt:lpstr>
      <vt:lpstr>PowerPoint Presentation</vt:lpstr>
      <vt:lpstr>Steps Used In DBSCAN Algorithm</vt:lpstr>
      <vt:lpstr>Here's a step-by-step breakdown of the DBSCAN algorithm for this example: 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Ankita</dc:creator>
  <cp:lastModifiedBy>HP</cp:lastModifiedBy>
  <cp:revision>1</cp:revision>
  <dcterms:created xsi:type="dcterms:W3CDTF">2023-08-23T03:42:25Z</dcterms:created>
  <dcterms:modified xsi:type="dcterms:W3CDTF">2024-09-16T18:15:21Z</dcterms:modified>
</cp:coreProperties>
</file>