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57" r:id="rId5"/>
    <p:sldId id="258" r:id="rId6"/>
    <p:sldId id="259" r:id="rId7"/>
    <p:sldId id="260" r:id="rId8"/>
    <p:sldId id="261" r:id="rId9"/>
    <p:sldId id="262" r:id="rId10"/>
    <p:sldId id="263" r:id="rId11"/>
    <p:sldId id="293" r:id="rId12"/>
    <p:sldId id="264" r:id="rId13"/>
    <p:sldId id="265" r:id="rId14"/>
    <p:sldId id="266" r:id="rId15"/>
    <p:sldId id="267" r:id="rId16"/>
    <p:sldId id="268" r:id="rId17"/>
    <p:sldId id="269" r:id="rId18"/>
    <p:sldId id="270" r:id="rId19"/>
    <p:sldId id="280" r:id="rId20"/>
    <p:sldId id="294" r:id="rId21"/>
    <p:sldId id="271" r:id="rId22"/>
    <p:sldId id="272" r:id="rId23"/>
    <p:sldId id="281" r:id="rId24"/>
    <p:sldId id="282" r:id="rId25"/>
    <p:sldId id="283" r:id="rId26"/>
    <p:sldId id="284" r:id="rId27"/>
    <p:sldId id="285" r:id="rId28"/>
    <p:sldId id="286" r:id="rId29"/>
    <p:sldId id="287" r:id="rId30"/>
    <p:sldId id="288" r:id="rId31"/>
    <p:sldId id="289"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B2A73B7-BBCC-4543-A978-1F6980C7A14E}" type="datetimeFigureOut">
              <a:rPr lang="en-IN" smtClean="0"/>
              <a:pPr/>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p14="http://schemas.microsoft.com/office/powerpoint/2010/main" val="354852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2A73B7-BBCC-4543-A978-1F6980C7A14E}" type="datetimeFigureOut">
              <a:rPr lang="en-IN" smtClean="0"/>
              <a:pPr/>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p14="http://schemas.microsoft.com/office/powerpoint/2010/main" val="208623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2A73B7-BBCC-4543-A978-1F6980C7A14E}" type="datetimeFigureOut">
              <a:rPr lang="en-IN" smtClean="0"/>
              <a:pPr/>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p14="http://schemas.microsoft.com/office/powerpoint/2010/main" val="336679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2A73B7-BBCC-4543-A978-1F6980C7A14E}" type="datetimeFigureOut">
              <a:rPr lang="en-IN" smtClean="0"/>
              <a:pPr/>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p14="http://schemas.microsoft.com/office/powerpoint/2010/main" val="244196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2A73B7-BBCC-4543-A978-1F6980C7A14E}" type="datetimeFigureOut">
              <a:rPr lang="en-IN" smtClean="0"/>
              <a:pPr/>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p14="http://schemas.microsoft.com/office/powerpoint/2010/main" val="391476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B2A73B7-BBCC-4543-A978-1F6980C7A14E}" type="datetimeFigureOut">
              <a:rPr lang="en-IN" smtClean="0"/>
              <a:pPr/>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p14="http://schemas.microsoft.com/office/powerpoint/2010/main" val="189838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B2A73B7-BBCC-4543-A978-1F6980C7A14E}" type="datetimeFigureOut">
              <a:rPr lang="en-IN" smtClean="0"/>
              <a:pPr/>
              <a:t>16-09-2024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p14="http://schemas.microsoft.com/office/powerpoint/2010/main" val="217496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B2A73B7-BBCC-4543-A978-1F6980C7A14E}" type="datetimeFigureOut">
              <a:rPr lang="en-IN" smtClean="0"/>
              <a:pPr/>
              <a:t>16-09-2024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p14="http://schemas.microsoft.com/office/powerpoint/2010/main" val="171413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A73B7-BBCC-4543-A978-1F6980C7A14E}" type="datetimeFigureOut">
              <a:rPr lang="en-IN" smtClean="0"/>
              <a:pPr/>
              <a:t>16-09-2024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p14="http://schemas.microsoft.com/office/powerpoint/2010/main" val="4253527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2A73B7-BBCC-4543-A978-1F6980C7A14E}" type="datetimeFigureOut">
              <a:rPr lang="en-IN" smtClean="0"/>
              <a:pPr/>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p14="http://schemas.microsoft.com/office/powerpoint/2010/main" val="122931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2A73B7-BBCC-4543-A978-1F6980C7A14E}" type="datetimeFigureOut">
              <a:rPr lang="en-IN" smtClean="0"/>
              <a:pPr/>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p14="http://schemas.microsoft.com/office/powerpoint/2010/main" val="193497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A73B7-BBCC-4543-A978-1F6980C7A14E}" type="datetimeFigureOut">
              <a:rPr lang="en-IN" smtClean="0"/>
              <a:pPr/>
              <a:t>16-09-2024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27DC8-5868-4F08-8355-019100BD053D}" type="slidenum">
              <a:rPr lang="en-IN" smtClean="0"/>
              <a:pPr/>
              <a:t>‹#›</a:t>
            </a:fld>
            <a:endParaRPr lang="en-IN"/>
          </a:p>
        </p:txBody>
      </p:sp>
    </p:spTree>
    <p:extLst>
      <p:ext uri="{BB962C8B-B14F-4D97-AF65-F5344CB8AC3E}">
        <p14:creationId xmlns:p14="http://schemas.microsoft.com/office/powerpoint/2010/main" val="3888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t>Kmeans</a:t>
            </a:r>
            <a:r>
              <a:rPr lang="en-IN" dirty="0"/>
              <a:t> Variants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00527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a:t>
            </a:r>
            <a:endParaRPr lang="en-IN" dirty="0"/>
          </a:p>
        </p:txBody>
      </p:sp>
      <p:sp>
        <p:nvSpPr>
          <p:cNvPr id="3" name="Content Placeholder 2"/>
          <p:cNvSpPr>
            <a:spLocks noGrp="1"/>
          </p:cNvSpPr>
          <p:nvPr>
            <p:ph idx="1"/>
          </p:nvPr>
        </p:nvSpPr>
        <p:spPr/>
        <p:txBody>
          <a:bodyPr>
            <a:normAutofit/>
          </a:bodyPr>
          <a:lstStyle/>
          <a:p>
            <a:r>
              <a:rPr lang="en-IN" sz="2000" b="1" dirty="0"/>
              <a:t>Repeat Steps 2 and 3:</a:t>
            </a:r>
            <a:endParaRPr lang="en-IN" sz="2000" dirty="0"/>
          </a:p>
          <a:p>
            <a:r>
              <a:rPr lang="en-IN" sz="2000" dirty="0"/>
              <a:t>Recalculate distances from each data point to the two centroids (2, 3) and (11,10) and calculate new probabilities.</a:t>
            </a:r>
          </a:p>
          <a:p>
            <a:r>
              <a:rPr lang="en-IN" sz="2000" dirty="0"/>
              <a:t>Choose the third centroid based on the probabilities.</a:t>
            </a:r>
          </a:p>
          <a:p>
            <a:endParaRPr lang="en-IN" sz="2000" dirty="0"/>
          </a:p>
        </p:txBody>
      </p:sp>
    </p:spTree>
    <p:extLst>
      <p:ext uri="{BB962C8B-B14F-4D97-AF65-F5344CB8AC3E}">
        <p14:creationId xmlns:p14="http://schemas.microsoft.com/office/powerpoint/2010/main" val="313553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5F25A-B3BC-67DB-B542-D548F42DF407}"/>
              </a:ext>
            </a:extLst>
          </p:cNvPr>
          <p:cNvSpPr>
            <a:spLocks noGrp="1"/>
          </p:cNvSpPr>
          <p:nvPr>
            <p:ph idx="1"/>
          </p:nvPr>
        </p:nvSpPr>
        <p:spPr/>
        <p:txBody>
          <a:bodyPr/>
          <a:lstStyle/>
          <a:p>
            <a:pPr algn="just"/>
            <a:r>
              <a:rPr lang="en-IN" dirty="0"/>
              <a:t>Implement </a:t>
            </a:r>
            <a:r>
              <a:rPr lang="en-IN" dirty="0" err="1"/>
              <a:t>Kmeans</a:t>
            </a:r>
            <a:r>
              <a:rPr lang="en-IN" dirty="0"/>
              <a:t>++ algorithm on </a:t>
            </a:r>
            <a:r>
              <a:rPr lang="en-IN" dirty="0" err="1"/>
              <a:t>make_blobs</a:t>
            </a:r>
            <a:r>
              <a:rPr lang="en-IN" dirty="0"/>
              <a:t> dataset using and without using </a:t>
            </a:r>
            <a:r>
              <a:rPr lang="en-IN" dirty="0" err="1"/>
              <a:t>Kmeans</a:t>
            </a:r>
            <a:r>
              <a:rPr lang="en-IN" dirty="0"/>
              <a:t> library.</a:t>
            </a:r>
          </a:p>
        </p:txBody>
      </p:sp>
    </p:spTree>
    <p:extLst>
      <p:ext uri="{BB962C8B-B14F-4D97-AF65-F5344CB8AC3E}">
        <p14:creationId xmlns:p14="http://schemas.microsoft.com/office/powerpoint/2010/main" val="170674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KMedians</a:t>
            </a:r>
            <a:endParaRPr lang="en-IN" dirty="0"/>
          </a:p>
        </p:txBody>
      </p:sp>
      <p:sp>
        <p:nvSpPr>
          <p:cNvPr id="3" name="Content Placeholder 2"/>
          <p:cNvSpPr>
            <a:spLocks noGrp="1"/>
          </p:cNvSpPr>
          <p:nvPr>
            <p:ph idx="1"/>
          </p:nvPr>
        </p:nvSpPr>
        <p:spPr/>
        <p:txBody>
          <a:bodyPr>
            <a:normAutofit/>
          </a:bodyPr>
          <a:lstStyle/>
          <a:p>
            <a:pPr algn="just"/>
            <a:r>
              <a:rPr lang="en-IN" sz="2400" dirty="0"/>
              <a:t>"</a:t>
            </a:r>
            <a:r>
              <a:rPr lang="en-IN" sz="2400" dirty="0" err="1"/>
              <a:t>KMedians</a:t>
            </a:r>
            <a:r>
              <a:rPr lang="en-IN" sz="2400" dirty="0"/>
              <a:t>," another clustering algorithm that is similar to </a:t>
            </a:r>
            <a:r>
              <a:rPr lang="en-IN" sz="2400" dirty="0" err="1"/>
              <a:t>KMeans</a:t>
            </a:r>
            <a:r>
              <a:rPr lang="en-IN" sz="2400" dirty="0"/>
              <a:t> but uses medians instead of means to calculate the cluster centroids.</a:t>
            </a:r>
          </a:p>
          <a:p>
            <a:pPr algn="just"/>
            <a:r>
              <a:rPr lang="en-IN" sz="2400" dirty="0"/>
              <a:t>Medians is particularly useful when dealing with data that might have outliers or when you want to create clusters based on the median values of the data points rather than the mean values.</a:t>
            </a:r>
          </a:p>
        </p:txBody>
      </p:sp>
    </p:spTree>
    <p:extLst>
      <p:ext uri="{BB962C8B-B14F-4D97-AF65-F5344CB8AC3E}">
        <p14:creationId xmlns:p14="http://schemas.microsoft.com/office/powerpoint/2010/main" val="142666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Kmedians</a:t>
            </a:r>
            <a:r>
              <a:rPr lang="en-US" dirty="0"/>
              <a:t> Algorithm</a:t>
            </a:r>
            <a:endParaRPr lang="en-IN" dirty="0"/>
          </a:p>
        </p:txBody>
      </p:sp>
      <p:sp>
        <p:nvSpPr>
          <p:cNvPr id="3" name="Content Placeholder 2"/>
          <p:cNvSpPr>
            <a:spLocks noGrp="1"/>
          </p:cNvSpPr>
          <p:nvPr>
            <p:ph idx="1"/>
          </p:nvPr>
        </p:nvSpPr>
        <p:spPr/>
        <p:txBody>
          <a:bodyPr>
            <a:noAutofit/>
          </a:bodyPr>
          <a:lstStyle/>
          <a:p>
            <a:pPr algn="just"/>
            <a:r>
              <a:rPr lang="en-IN" sz="2000" b="1" dirty="0"/>
              <a:t>Initialization:</a:t>
            </a:r>
            <a:endParaRPr lang="en-IN" sz="2000" dirty="0"/>
          </a:p>
          <a:p>
            <a:pPr lvl="1" algn="just"/>
            <a:r>
              <a:rPr lang="en-IN" sz="1600" dirty="0"/>
              <a:t>Just like </a:t>
            </a:r>
            <a:r>
              <a:rPr lang="en-IN" sz="1600" dirty="0" err="1"/>
              <a:t>KMeans</a:t>
            </a:r>
            <a:r>
              <a:rPr lang="en-IN" sz="1600" dirty="0"/>
              <a:t>, </a:t>
            </a:r>
            <a:r>
              <a:rPr lang="en-IN" sz="1600" dirty="0" err="1"/>
              <a:t>KMedians</a:t>
            </a:r>
            <a:r>
              <a:rPr lang="en-IN" sz="1600" dirty="0"/>
              <a:t> also requires an initial set of cluster centroids. These centroids can be randomly chosen data points or selected using other methods.</a:t>
            </a:r>
          </a:p>
          <a:p>
            <a:pPr algn="just"/>
            <a:r>
              <a:rPr lang="en-IN" sz="2000" b="1" dirty="0"/>
              <a:t>Assignment Step:</a:t>
            </a:r>
            <a:endParaRPr lang="en-IN" sz="2000" dirty="0"/>
          </a:p>
          <a:p>
            <a:pPr lvl="1" algn="just"/>
            <a:r>
              <a:rPr lang="en-IN" sz="1600" dirty="0"/>
              <a:t>Each data point is assigned to the nearest centroid based on the Manhattan distance (also known as L1 distance) rather than Euclidean distance, which is used in </a:t>
            </a:r>
            <a:r>
              <a:rPr lang="en-IN" sz="1600" dirty="0" err="1"/>
              <a:t>KMeans</a:t>
            </a:r>
            <a:r>
              <a:rPr lang="en-IN" sz="1600" dirty="0"/>
              <a:t>. The Manhattan distance is the sum of the absolute differences between the coordinates of the data point and the centroid.</a:t>
            </a:r>
          </a:p>
          <a:p>
            <a:pPr algn="just"/>
            <a:r>
              <a:rPr lang="en-IN" sz="2000" b="1" dirty="0"/>
              <a:t>Update Step:</a:t>
            </a:r>
            <a:endParaRPr lang="en-IN" sz="2000" dirty="0"/>
          </a:p>
          <a:p>
            <a:pPr lvl="1" algn="just"/>
            <a:r>
              <a:rPr lang="en-IN" sz="1600" dirty="0"/>
              <a:t>After the assignment step, the medians of the data points in each cluster are calculated. The median value of a set of numbers is the middle value when they are sorted in order. It's a more robust measure than the mean because it's less affected by outliers.</a:t>
            </a:r>
          </a:p>
          <a:p>
            <a:pPr algn="just"/>
            <a:r>
              <a:rPr lang="en-IN" sz="2000" b="1" dirty="0"/>
              <a:t>Iteration:</a:t>
            </a:r>
            <a:endParaRPr lang="en-IN" sz="2000" dirty="0"/>
          </a:p>
          <a:p>
            <a:pPr lvl="1" algn="just"/>
            <a:r>
              <a:rPr lang="en-IN" sz="1600" dirty="0"/>
              <a:t>The assignment and update steps are repeated iteratively until convergence. In each iteration, data points are reassigned to the nearest centroids based on Manhattan distance, and then the centroids are updated using the medians of the data points in each cluster.</a:t>
            </a:r>
          </a:p>
          <a:p>
            <a:pPr algn="just"/>
            <a:endParaRPr lang="en-IN" sz="2000" dirty="0"/>
          </a:p>
        </p:txBody>
      </p:sp>
    </p:spTree>
    <p:extLst>
      <p:ext uri="{BB962C8B-B14F-4D97-AF65-F5344CB8AC3E}">
        <p14:creationId xmlns:p14="http://schemas.microsoft.com/office/powerpoint/2010/main" val="2565030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err="1"/>
              <a:t>KMedians</a:t>
            </a:r>
            <a:endParaRPr lang="en-IN" dirty="0"/>
          </a:p>
        </p:txBody>
      </p:sp>
      <p:sp>
        <p:nvSpPr>
          <p:cNvPr id="3" name="Content Placeholder 2"/>
          <p:cNvSpPr>
            <a:spLocks noGrp="1"/>
          </p:cNvSpPr>
          <p:nvPr>
            <p:ph idx="1"/>
          </p:nvPr>
        </p:nvSpPr>
        <p:spPr/>
        <p:txBody>
          <a:bodyPr>
            <a:normAutofit/>
          </a:bodyPr>
          <a:lstStyle/>
          <a:p>
            <a:pPr algn="just"/>
            <a:r>
              <a:rPr lang="en-IN" sz="2400" dirty="0"/>
              <a:t>The main advantage of </a:t>
            </a:r>
            <a:r>
              <a:rPr lang="en-IN" sz="2400" dirty="0" err="1"/>
              <a:t>KMedians</a:t>
            </a:r>
            <a:r>
              <a:rPr lang="en-IN" sz="2400" dirty="0"/>
              <a:t> over </a:t>
            </a:r>
            <a:r>
              <a:rPr lang="en-IN" sz="2400" dirty="0" err="1"/>
              <a:t>KMeans</a:t>
            </a:r>
            <a:r>
              <a:rPr lang="en-IN" sz="2400" dirty="0"/>
              <a:t> is its robustness to outliers. </a:t>
            </a:r>
          </a:p>
          <a:p>
            <a:pPr algn="just"/>
            <a:r>
              <a:rPr lang="en-IN" sz="2400" dirty="0"/>
              <a:t>Outliers can significantly influence the mean-based centroids in </a:t>
            </a:r>
            <a:r>
              <a:rPr lang="en-IN" sz="2400" dirty="0" err="1"/>
              <a:t>KMeans</a:t>
            </a:r>
            <a:r>
              <a:rPr lang="en-IN" sz="2400" dirty="0"/>
              <a:t>, whereas medians are less affected by extreme values. </a:t>
            </a:r>
          </a:p>
          <a:p>
            <a:pPr algn="just"/>
            <a:r>
              <a:rPr lang="en-IN" sz="2400" dirty="0"/>
              <a:t>However, </a:t>
            </a:r>
            <a:r>
              <a:rPr lang="en-IN" sz="2400" dirty="0" err="1"/>
              <a:t>KMedians</a:t>
            </a:r>
            <a:r>
              <a:rPr lang="en-IN" sz="2400" dirty="0"/>
              <a:t> can also be computationally more expensive than </a:t>
            </a:r>
            <a:r>
              <a:rPr lang="en-IN" sz="2400" dirty="0" err="1"/>
              <a:t>KMeans</a:t>
            </a:r>
            <a:r>
              <a:rPr lang="en-IN" sz="2400" dirty="0"/>
              <a:t> since calculating medians involves sorting data points.</a:t>
            </a:r>
          </a:p>
        </p:txBody>
      </p:sp>
    </p:spTree>
    <p:extLst>
      <p:ext uri="{BB962C8B-B14F-4D97-AF65-F5344CB8AC3E}">
        <p14:creationId xmlns:p14="http://schemas.microsoft.com/office/powerpoint/2010/main" val="2988916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Kmedians</a:t>
            </a:r>
            <a:r>
              <a:rPr lang="en-US" dirty="0"/>
              <a:t> Numerical</a:t>
            </a:r>
            <a:endParaRPr lang="en-IN" dirty="0"/>
          </a:p>
        </p:txBody>
      </p:sp>
      <p:sp>
        <p:nvSpPr>
          <p:cNvPr id="3" name="Content Placeholder 2"/>
          <p:cNvSpPr>
            <a:spLocks noGrp="1"/>
          </p:cNvSpPr>
          <p:nvPr>
            <p:ph idx="1"/>
          </p:nvPr>
        </p:nvSpPr>
        <p:spPr/>
        <p:txBody>
          <a:bodyPr>
            <a:normAutofit/>
          </a:bodyPr>
          <a:lstStyle/>
          <a:p>
            <a:r>
              <a:rPr lang="en-IN" sz="2000" dirty="0"/>
              <a:t>Let's consider a small dataset of one-dimensional points:</a:t>
            </a:r>
          </a:p>
          <a:p>
            <a:r>
              <a:rPr lang="en-IN" sz="2000" dirty="0"/>
              <a:t>Data Points: 2, 3, 7, 8, 10, 12, 15, 20, 25</a:t>
            </a:r>
          </a:p>
          <a:p>
            <a:r>
              <a:rPr lang="en-IN" sz="2000" dirty="0"/>
              <a:t>Assuming we want to perform </a:t>
            </a:r>
            <a:r>
              <a:rPr lang="en-IN" sz="2000" dirty="0" err="1"/>
              <a:t>KMedians</a:t>
            </a:r>
            <a:r>
              <a:rPr lang="en-IN" sz="2000" dirty="0"/>
              <a:t> clustering with K=2 clusters.</a:t>
            </a:r>
          </a:p>
          <a:p>
            <a:endParaRPr lang="en-IN" sz="2000" dirty="0"/>
          </a:p>
        </p:txBody>
      </p:sp>
    </p:spTree>
    <p:extLst>
      <p:ext uri="{BB962C8B-B14F-4D97-AF65-F5344CB8AC3E}">
        <p14:creationId xmlns:p14="http://schemas.microsoft.com/office/powerpoint/2010/main" val="653521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a:t>
            </a:r>
            <a:endParaRPr lang="en-IN" dirty="0"/>
          </a:p>
        </p:txBody>
      </p:sp>
      <p:sp>
        <p:nvSpPr>
          <p:cNvPr id="3" name="Content Placeholder 2"/>
          <p:cNvSpPr>
            <a:spLocks noGrp="1"/>
          </p:cNvSpPr>
          <p:nvPr>
            <p:ph idx="1"/>
          </p:nvPr>
        </p:nvSpPr>
        <p:spPr/>
        <p:txBody>
          <a:bodyPr>
            <a:normAutofit/>
          </a:bodyPr>
          <a:lstStyle/>
          <a:p>
            <a:r>
              <a:rPr lang="en-IN" sz="2400" b="1" dirty="0"/>
              <a:t>Initialization:</a:t>
            </a:r>
            <a:endParaRPr lang="en-IN" sz="2400" dirty="0"/>
          </a:p>
          <a:p>
            <a:r>
              <a:rPr lang="en-IN" sz="2400" dirty="0"/>
              <a:t>Choose two initial medians randomly or using some other initialization method. Let's say we start with medians at 7 and 20.</a:t>
            </a:r>
          </a:p>
        </p:txBody>
      </p:sp>
    </p:spTree>
    <p:extLst>
      <p:ext uri="{BB962C8B-B14F-4D97-AF65-F5344CB8AC3E}">
        <p14:creationId xmlns:p14="http://schemas.microsoft.com/office/powerpoint/2010/main" val="82159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endParaRPr lang="en-IN" dirty="0"/>
          </a:p>
        </p:txBody>
      </p:sp>
      <p:sp>
        <p:nvSpPr>
          <p:cNvPr id="3" name="Content Placeholder 2"/>
          <p:cNvSpPr>
            <a:spLocks noGrp="1"/>
          </p:cNvSpPr>
          <p:nvPr>
            <p:ph idx="1"/>
          </p:nvPr>
        </p:nvSpPr>
        <p:spPr/>
        <p:txBody>
          <a:bodyPr>
            <a:normAutofit fontScale="85000" lnSpcReduction="20000"/>
          </a:bodyPr>
          <a:lstStyle/>
          <a:p>
            <a:r>
              <a:rPr lang="en-IN" sz="2000" b="1" dirty="0"/>
              <a:t>Assignment Step:</a:t>
            </a:r>
            <a:endParaRPr lang="en-IN" sz="2000" dirty="0"/>
          </a:p>
          <a:p>
            <a:r>
              <a:rPr lang="en-IN" sz="2000" dirty="0"/>
              <a:t>For each data point, calculate the Manhattan distance (L1 distance) from each of the cluster medians. Assign each data point to the nearest median's cluster.</a:t>
            </a:r>
          </a:p>
          <a:p>
            <a:pPr marL="0" indent="0">
              <a:buNone/>
            </a:pPr>
            <a:endParaRPr lang="en-IN" sz="2000" dirty="0"/>
          </a:p>
          <a:p>
            <a:pPr marL="0" indent="0">
              <a:buNone/>
            </a:pPr>
            <a:r>
              <a:rPr lang="en-IN" sz="2000" dirty="0"/>
              <a:t>Data </a:t>
            </a:r>
          </a:p>
          <a:p>
            <a:pPr marL="0" indent="0">
              <a:buNone/>
            </a:pPr>
            <a:r>
              <a:rPr lang="en-IN" sz="2000" dirty="0"/>
              <a:t>Point     |Median 7|Median 20| Assigned Cluster</a:t>
            </a:r>
          </a:p>
          <a:p>
            <a:pPr marL="0" indent="0">
              <a:buNone/>
            </a:pPr>
            <a:r>
              <a:rPr lang="en-IN" sz="2000" dirty="0"/>
              <a:t>-----------------------------------------------------------------</a:t>
            </a:r>
          </a:p>
          <a:p>
            <a:pPr marL="0" indent="0">
              <a:buNone/>
            </a:pPr>
            <a:r>
              <a:rPr lang="en-IN" sz="2000" dirty="0"/>
              <a:t>    2        |       5       |       18      |         1</a:t>
            </a:r>
          </a:p>
          <a:p>
            <a:pPr marL="0" indent="0">
              <a:buNone/>
            </a:pPr>
            <a:r>
              <a:rPr lang="en-IN" sz="2000" dirty="0"/>
              <a:t>    3        |       4       |       17      |         1</a:t>
            </a:r>
          </a:p>
          <a:p>
            <a:pPr marL="0" indent="0">
              <a:buNone/>
            </a:pPr>
            <a:r>
              <a:rPr lang="en-IN" sz="2000" dirty="0"/>
              <a:t>    7        |       0       |       13      |         1</a:t>
            </a:r>
          </a:p>
          <a:p>
            <a:pPr marL="0" indent="0">
              <a:buNone/>
            </a:pPr>
            <a:r>
              <a:rPr lang="en-IN" sz="2000" dirty="0"/>
              <a:t>    8        |       1       |       12      |         1</a:t>
            </a:r>
          </a:p>
          <a:p>
            <a:pPr marL="0" indent="0">
              <a:buNone/>
            </a:pPr>
            <a:r>
              <a:rPr lang="en-IN" sz="2000" dirty="0"/>
              <a:t>    10       |       3       |       10      |         1</a:t>
            </a:r>
          </a:p>
          <a:p>
            <a:pPr marL="0" indent="0">
              <a:buNone/>
            </a:pPr>
            <a:r>
              <a:rPr lang="en-IN" sz="2000" dirty="0"/>
              <a:t>    12       |       5       |        8      |         1</a:t>
            </a:r>
          </a:p>
          <a:p>
            <a:pPr marL="0" indent="0">
              <a:buNone/>
            </a:pPr>
            <a:r>
              <a:rPr lang="en-IN" sz="2000" dirty="0"/>
              <a:t>    15       |       8       |        5      |         2</a:t>
            </a:r>
          </a:p>
          <a:p>
            <a:pPr marL="0" indent="0">
              <a:buNone/>
            </a:pPr>
            <a:r>
              <a:rPr lang="en-IN" sz="2000" dirty="0"/>
              <a:t>    20       |      13       |        0      |         2</a:t>
            </a:r>
          </a:p>
          <a:p>
            <a:pPr marL="0" indent="0">
              <a:buNone/>
            </a:pPr>
            <a:r>
              <a:rPr lang="en-IN" sz="2000" dirty="0"/>
              <a:t>    25       |      18       |        5      |         2</a:t>
            </a:r>
          </a:p>
          <a:p>
            <a:endParaRPr lang="en-IN" sz="2000" dirty="0"/>
          </a:p>
        </p:txBody>
      </p:sp>
    </p:spTree>
    <p:extLst>
      <p:ext uri="{BB962C8B-B14F-4D97-AF65-F5344CB8AC3E}">
        <p14:creationId xmlns:p14="http://schemas.microsoft.com/office/powerpoint/2010/main" val="89270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t>
            </a:r>
            <a:endParaRPr lang="en-IN" dirty="0"/>
          </a:p>
        </p:txBody>
      </p:sp>
      <p:sp>
        <p:nvSpPr>
          <p:cNvPr id="3" name="Content Placeholder 2"/>
          <p:cNvSpPr>
            <a:spLocks noGrp="1"/>
          </p:cNvSpPr>
          <p:nvPr>
            <p:ph idx="1"/>
          </p:nvPr>
        </p:nvSpPr>
        <p:spPr/>
        <p:txBody>
          <a:bodyPr>
            <a:normAutofit lnSpcReduction="10000"/>
          </a:bodyPr>
          <a:lstStyle/>
          <a:p>
            <a:r>
              <a:rPr lang="en-IN" sz="2400" b="1" dirty="0"/>
              <a:t>Update Step (Calculation of Medians):</a:t>
            </a:r>
            <a:endParaRPr lang="en-IN" sz="2400" dirty="0"/>
          </a:p>
          <a:p>
            <a:r>
              <a:rPr lang="en-IN" sz="2400" dirty="0"/>
              <a:t>For each cluster, calculate the median of the data points in that cluster. The median is the middle value when the data points are sorted.</a:t>
            </a:r>
          </a:p>
          <a:p>
            <a:endParaRPr lang="en-US" sz="2400" dirty="0"/>
          </a:p>
          <a:p>
            <a:endParaRPr lang="en-US" sz="2400" dirty="0"/>
          </a:p>
          <a:p>
            <a:endParaRPr lang="en-US" sz="2400" dirty="0"/>
          </a:p>
          <a:p>
            <a:endParaRPr lang="en-US" sz="2400" dirty="0"/>
          </a:p>
          <a:p>
            <a:r>
              <a:rPr lang="en-IN" sz="2400" dirty="0"/>
              <a:t>Repeat the assignment and update steps until convergence. In each iteration, reassign data points to the nearest medians and update the medians based on the median of the data points in each cluster.</a:t>
            </a:r>
          </a:p>
        </p:txBody>
      </p:sp>
      <p:sp>
        <p:nvSpPr>
          <p:cNvPr id="4" name="Rectangle 3"/>
          <p:cNvSpPr/>
          <p:nvPr/>
        </p:nvSpPr>
        <p:spPr>
          <a:xfrm>
            <a:off x="886297" y="3609890"/>
            <a:ext cx="4572000" cy="646331"/>
          </a:xfrm>
          <a:prstGeom prst="rect">
            <a:avLst/>
          </a:prstGeom>
        </p:spPr>
        <p:txBody>
          <a:bodyPr>
            <a:spAutoFit/>
          </a:bodyPr>
          <a:lstStyle/>
          <a:p>
            <a:r>
              <a:rPr lang="en-IN" dirty="0"/>
              <a:t>Cluster 1 Median: 7</a:t>
            </a:r>
          </a:p>
          <a:p>
            <a:r>
              <a:rPr lang="en-IN" dirty="0"/>
              <a:t>Cluster 2 Median: 20</a:t>
            </a:r>
          </a:p>
        </p:txBody>
      </p:sp>
    </p:spTree>
    <p:extLst>
      <p:ext uri="{BB962C8B-B14F-4D97-AF65-F5344CB8AC3E}">
        <p14:creationId xmlns:p14="http://schemas.microsoft.com/office/powerpoint/2010/main" val="3325084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pPr algn="just"/>
            <a:r>
              <a:rPr lang="en-IN" dirty="0"/>
              <a:t>Let's consider a small dataset of one-dimensional points:</a:t>
            </a:r>
          </a:p>
          <a:p>
            <a:pPr algn="just"/>
            <a:r>
              <a:rPr lang="en-IN" dirty="0"/>
              <a:t>Data Points: </a:t>
            </a:r>
            <a:r>
              <a:rPr lang="fr-FR" dirty="0"/>
              <a:t>Points: (2, 4), (3, 6), (5, 8), (10, 12), (12, 14), (15, 18), (20, 25), (25, 30)</a:t>
            </a:r>
            <a:endParaRPr lang="en-IN" dirty="0"/>
          </a:p>
          <a:p>
            <a:pPr algn="just"/>
            <a:r>
              <a:rPr lang="en-IN" dirty="0"/>
              <a:t>Assuming we want to perform </a:t>
            </a:r>
            <a:r>
              <a:rPr lang="en-IN" dirty="0" err="1"/>
              <a:t>KMedians</a:t>
            </a:r>
            <a:r>
              <a:rPr lang="en-IN" dirty="0"/>
              <a:t> clustering with K=2 clusters.</a:t>
            </a:r>
          </a:p>
          <a:p>
            <a:pPr algn="just"/>
            <a:r>
              <a:rPr lang="en-US" dirty="0"/>
              <a:t>Suppose</a:t>
            </a:r>
          </a:p>
          <a:p>
            <a:pPr algn="just"/>
            <a:r>
              <a:rPr lang="en-US" dirty="0"/>
              <a:t>Cluster 1 </a:t>
            </a:r>
            <a:r>
              <a:rPr lang="en-US" dirty="0" err="1"/>
              <a:t>centroid</a:t>
            </a:r>
            <a:r>
              <a:rPr lang="en-US" dirty="0"/>
              <a:t>: (3, 6) Cluster 2 </a:t>
            </a:r>
            <a:r>
              <a:rPr lang="en-US" dirty="0" err="1"/>
              <a:t>centroid</a:t>
            </a:r>
            <a:r>
              <a:rPr lang="en-US" dirty="0"/>
              <a:t>: (15, 18)</a:t>
            </a:r>
            <a:endParaRPr lang="en-IN"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DC43-83AB-2641-426B-4476EC2C0BD8}"/>
              </a:ext>
            </a:extLst>
          </p:cNvPr>
          <p:cNvSpPr>
            <a:spLocks noGrp="1"/>
          </p:cNvSpPr>
          <p:nvPr>
            <p:ph type="title"/>
          </p:nvPr>
        </p:nvSpPr>
        <p:spPr/>
        <p:txBody>
          <a:bodyPr/>
          <a:lstStyle/>
          <a:p>
            <a:r>
              <a:rPr lang="en-IN" dirty="0"/>
              <a:t>Limitation of </a:t>
            </a:r>
            <a:r>
              <a:rPr lang="en-IN" dirty="0" err="1"/>
              <a:t>KMeans</a:t>
            </a:r>
            <a:endParaRPr lang="en-IN" dirty="0"/>
          </a:p>
        </p:txBody>
      </p:sp>
      <p:sp>
        <p:nvSpPr>
          <p:cNvPr id="3" name="Content Placeholder 2">
            <a:extLst>
              <a:ext uri="{FF2B5EF4-FFF2-40B4-BE49-F238E27FC236}">
                <a16:creationId xmlns:a16="http://schemas.microsoft.com/office/drawing/2014/main" id="{8AD84EB9-F94A-E105-EF56-1A751D1EE270}"/>
              </a:ext>
            </a:extLst>
          </p:cNvPr>
          <p:cNvSpPr>
            <a:spLocks noGrp="1"/>
          </p:cNvSpPr>
          <p:nvPr>
            <p:ph idx="1"/>
          </p:nvPr>
        </p:nvSpPr>
        <p:spPr/>
        <p:txBody>
          <a:bodyPr>
            <a:normAutofit lnSpcReduction="10000"/>
          </a:bodyPr>
          <a:lstStyle/>
          <a:p>
            <a:pPr algn="just"/>
            <a:r>
              <a:rPr lang="en-US" dirty="0"/>
              <a:t>It is sensitive to the initialization of the centroids or the mean points. So, if a centroid is initialized to be a “far-off” point, it might just end up with no points associated with it, and at the same time, more than one cluster might end up linked with a single centroid. </a:t>
            </a:r>
          </a:p>
          <a:p>
            <a:pPr algn="just"/>
            <a:r>
              <a:rPr lang="en-US" dirty="0"/>
              <a:t>More than one centroid might be initialized into the same cluster resulting in poor clustering.</a:t>
            </a:r>
            <a:endParaRPr lang="en-IN" dirty="0"/>
          </a:p>
        </p:txBody>
      </p:sp>
    </p:spTree>
    <p:extLst>
      <p:ext uri="{BB962C8B-B14F-4D97-AF65-F5344CB8AC3E}">
        <p14:creationId xmlns:p14="http://schemas.microsoft.com/office/powerpoint/2010/main" val="68628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98DA-37C3-BB74-6172-0E210D7CC3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709238-E0DB-B610-CEF9-2BC47EEB6202}"/>
              </a:ext>
            </a:extLst>
          </p:cNvPr>
          <p:cNvSpPr>
            <a:spLocks noGrp="1"/>
          </p:cNvSpPr>
          <p:nvPr>
            <p:ph idx="1"/>
          </p:nvPr>
        </p:nvSpPr>
        <p:spPr/>
        <p:txBody>
          <a:bodyPr/>
          <a:lstStyle/>
          <a:p>
            <a:pPr algn="just"/>
            <a:r>
              <a:rPr lang="en-IN" dirty="0"/>
              <a:t>Implement </a:t>
            </a:r>
            <a:r>
              <a:rPr lang="en-IN" dirty="0" err="1"/>
              <a:t>Kmedian</a:t>
            </a:r>
            <a:r>
              <a:rPr lang="en-IN" dirty="0"/>
              <a:t> algorithm using </a:t>
            </a:r>
            <a:r>
              <a:rPr lang="en-IN" dirty="0" err="1"/>
              <a:t>make_blobs</a:t>
            </a:r>
            <a:r>
              <a:rPr lang="en-IN" dirty="0"/>
              <a:t> dataset</a:t>
            </a:r>
          </a:p>
        </p:txBody>
      </p:sp>
    </p:spTree>
    <p:extLst>
      <p:ext uri="{BB962C8B-B14F-4D97-AF65-F5344CB8AC3E}">
        <p14:creationId xmlns:p14="http://schemas.microsoft.com/office/powerpoint/2010/main" val="416137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K-Medoids</a:t>
            </a:r>
            <a:endParaRPr lang="en-IN" dirty="0"/>
          </a:p>
        </p:txBody>
      </p:sp>
      <p:sp>
        <p:nvSpPr>
          <p:cNvPr id="3" name="Content Placeholder 2"/>
          <p:cNvSpPr>
            <a:spLocks noGrp="1"/>
          </p:cNvSpPr>
          <p:nvPr>
            <p:ph idx="1"/>
          </p:nvPr>
        </p:nvSpPr>
        <p:spPr>
          <a:xfrm>
            <a:off x="457200" y="1412776"/>
            <a:ext cx="8229600" cy="4525963"/>
          </a:xfrm>
        </p:spPr>
        <p:txBody>
          <a:bodyPr>
            <a:normAutofit/>
          </a:bodyPr>
          <a:lstStyle/>
          <a:p>
            <a:pPr algn="just"/>
            <a:r>
              <a:rPr lang="en-IN" sz="2400" dirty="0"/>
              <a:t>K-Medoids is particularly useful when dealing with non-numerical data or when you want clusters that are </a:t>
            </a:r>
            <a:r>
              <a:rPr lang="en-IN" sz="2400" dirty="0" err="1"/>
              <a:t>centered</a:t>
            </a:r>
            <a:r>
              <a:rPr lang="en-IN" sz="2400" dirty="0"/>
              <a:t> around actual data points.</a:t>
            </a:r>
          </a:p>
          <a:p>
            <a:pPr algn="just"/>
            <a:r>
              <a:rPr lang="en-IN" sz="2400" dirty="0"/>
              <a:t>"K-Medoids," is a clustering algorithm similar to </a:t>
            </a:r>
            <a:r>
              <a:rPr lang="en-IN" sz="2400" dirty="0" err="1"/>
              <a:t>KMeans</a:t>
            </a:r>
            <a:r>
              <a:rPr lang="en-IN" sz="2400" dirty="0"/>
              <a:t> but uses actual data points as cluster representatives (medoids) instead of the mean or centroid.</a:t>
            </a:r>
          </a:p>
        </p:txBody>
      </p:sp>
    </p:spTree>
    <p:extLst>
      <p:ext uri="{BB962C8B-B14F-4D97-AF65-F5344CB8AC3E}">
        <p14:creationId xmlns:p14="http://schemas.microsoft.com/office/powerpoint/2010/main" val="381533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K-Medoids</a:t>
            </a:r>
            <a:endParaRPr lang="en-IN" dirty="0"/>
          </a:p>
        </p:txBody>
      </p:sp>
      <p:sp>
        <p:nvSpPr>
          <p:cNvPr id="3" name="Content Placeholder 2"/>
          <p:cNvSpPr>
            <a:spLocks noGrp="1"/>
          </p:cNvSpPr>
          <p:nvPr>
            <p:ph idx="1"/>
          </p:nvPr>
        </p:nvSpPr>
        <p:spPr>
          <a:xfrm>
            <a:off x="457200" y="1340768"/>
            <a:ext cx="8229600" cy="5256584"/>
          </a:xfrm>
        </p:spPr>
        <p:txBody>
          <a:bodyPr>
            <a:normAutofit fontScale="62500" lnSpcReduction="20000"/>
          </a:bodyPr>
          <a:lstStyle/>
          <a:p>
            <a:pPr algn="just"/>
            <a:r>
              <a:rPr lang="en-IN" b="1" dirty="0"/>
              <a:t>Initialization:</a:t>
            </a:r>
            <a:endParaRPr lang="en-IN" dirty="0"/>
          </a:p>
          <a:p>
            <a:pPr lvl="1" algn="just"/>
            <a:r>
              <a:rPr lang="en-IN" dirty="0"/>
              <a:t>Choose K initial data points as medoids (cluster representatives). These can be randomly selected data points or chosen using other methods.</a:t>
            </a:r>
          </a:p>
          <a:p>
            <a:pPr algn="just"/>
            <a:r>
              <a:rPr lang="en-IN" b="1" dirty="0"/>
              <a:t>Assignment Step:</a:t>
            </a:r>
            <a:endParaRPr lang="en-IN" dirty="0"/>
          </a:p>
          <a:p>
            <a:pPr lvl="1" algn="just"/>
            <a:r>
              <a:rPr lang="en-IN" dirty="0"/>
              <a:t>Each data point is assigned to the nearest medoid based on a distance metric (usually something like Manhattan distance, Euclidean distance, etc.).</a:t>
            </a:r>
          </a:p>
          <a:p>
            <a:pPr algn="just"/>
            <a:r>
              <a:rPr lang="en-IN" b="1" dirty="0"/>
              <a:t>Update Step:</a:t>
            </a:r>
            <a:endParaRPr lang="en-IN" dirty="0"/>
          </a:p>
          <a:p>
            <a:pPr lvl="1" algn="just"/>
            <a:r>
              <a:rPr lang="en-IN" dirty="0"/>
              <a:t>For each cluster, compute the total cost (sum of distances) of assigning each data point in the cluster to the medoid.</a:t>
            </a:r>
          </a:p>
          <a:p>
            <a:pPr lvl="1" algn="just"/>
            <a:r>
              <a:rPr lang="en-IN" dirty="0"/>
              <a:t>Select the data point with the lowest total cost as the new medoid for that cluster.</a:t>
            </a:r>
          </a:p>
          <a:p>
            <a:pPr algn="just"/>
            <a:r>
              <a:rPr lang="en-IN" b="1" dirty="0"/>
              <a:t>Iteration:</a:t>
            </a:r>
            <a:endParaRPr lang="en-IN" dirty="0"/>
          </a:p>
          <a:p>
            <a:pPr lvl="1" algn="just"/>
            <a:r>
              <a:rPr lang="en-IN" dirty="0"/>
              <a:t>Repeat the assignment and update steps until the medoids stabilize, which indicates convergence.</a:t>
            </a:r>
          </a:p>
          <a:p>
            <a:pPr algn="just"/>
            <a:endParaRPr lang="en-US" dirty="0"/>
          </a:p>
          <a:p>
            <a:pPr algn="just"/>
            <a:r>
              <a:rPr lang="en-IN" dirty="0"/>
              <a:t>The main advantage of K-Medoids is its robustness to outliers and its ability to handle non-numerical data types. Since the medoid is an actual data point, it is less affected by extreme values or noise in the data.</a:t>
            </a:r>
          </a:p>
        </p:txBody>
      </p:sp>
    </p:spTree>
    <p:extLst>
      <p:ext uri="{BB962C8B-B14F-4D97-AF65-F5344CB8AC3E}">
        <p14:creationId xmlns:p14="http://schemas.microsoft.com/office/powerpoint/2010/main" val="2484479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54" y="287067"/>
            <a:ext cx="7886700" cy="1325563"/>
          </a:xfrm>
        </p:spPr>
        <p:txBody>
          <a:bodyPr/>
          <a:lstStyle/>
          <a:p>
            <a:r>
              <a:rPr lang="en-US" dirty="0"/>
              <a:t>K-Medoid</a:t>
            </a:r>
            <a:endParaRPr lang="en-IN" dirty="0"/>
          </a:p>
        </p:txBody>
      </p:sp>
      <p:sp>
        <p:nvSpPr>
          <p:cNvPr id="3" name="Content Placeholder 2"/>
          <p:cNvSpPr>
            <a:spLocks noGrp="1"/>
          </p:cNvSpPr>
          <p:nvPr>
            <p:ph idx="1"/>
          </p:nvPr>
        </p:nvSpPr>
        <p:spPr>
          <a:xfrm>
            <a:off x="453019" y="1334717"/>
            <a:ext cx="8237963" cy="5170586"/>
          </a:xfrm>
        </p:spPr>
        <p:txBody>
          <a:bodyPr>
            <a:normAutofit fontScale="85000" lnSpcReduction="10000"/>
          </a:bodyPr>
          <a:lstStyle/>
          <a:p>
            <a:pPr algn="just"/>
            <a:r>
              <a:rPr lang="en-IN" sz="2400" dirty="0"/>
              <a:t>K-Medoids is particularly useful when dealing with non-numerical data or when you want clusters that are </a:t>
            </a:r>
            <a:r>
              <a:rPr lang="en-IN" sz="2400" dirty="0" err="1"/>
              <a:t>centered</a:t>
            </a:r>
            <a:r>
              <a:rPr lang="en-IN" sz="2400" dirty="0"/>
              <a:t> around actual data points.</a:t>
            </a:r>
          </a:p>
          <a:p>
            <a:pPr algn="just"/>
            <a:endParaRPr lang="en-IN" sz="2400" dirty="0"/>
          </a:p>
          <a:p>
            <a:pPr algn="just"/>
            <a:r>
              <a:rPr lang="en-IN" sz="2400" dirty="0"/>
              <a:t>"K-Medoids," is a clustering algorithm similar to </a:t>
            </a:r>
            <a:r>
              <a:rPr lang="en-IN" sz="2400" dirty="0" err="1"/>
              <a:t>KMeans</a:t>
            </a:r>
            <a:r>
              <a:rPr lang="en-IN" sz="2400" dirty="0"/>
              <a:t> but uses actual data points as cluster representatives (medoids) instead of the mean or centroid.</a:t>
            </a:r>
          </a:p>
          <a:p>
            <a:pPr algn="just"/>
            <a:endParaRPr lang="en-IN" sz="2400" dirty="0"/>
          </a:p>
          <a:p>
            <a:pPr algn="just"/>
            <a:r>
              <a:rPr lang="en-IN" sz="2400" dirty="0"/>
              <a:t>Medoids are representative objects of a data set or a cluster within a data set whose sum of dissimilarities to all the objects in the cluster is minimal.</a:t>
            </a:r>
          </a:p>
          <a:p>
            <a:pPr algn="just"/>
            <a:endParaRPr lang="en-IN" sz="2400" dirty="0"/>
          </a:p>
          <a:p>
            <a:pPr algn="just"/>
            <a:r>
              <a:rPr lang="en-IN" sz="2400" dirty="0"/>
              <a:t> Medoids are similar in concept to means or centroids, but medoids are always restricted to be members of the data set. </a:t>
            </a:r>
          </a:p>
          <a:p>
            <a:pPr algn="just"/>
            <a:endParaRPr lang="en-IN" sz="2400" dirty="0"/>
          </a:p>
          <a:p>
            <a:pPr algn="just"/>
            <a:r>
              <a:rPr lang="en-IN" sz="2400" dirty="0"/>
              <a:t>Medoids are most commonly used on data when a mean or centroid cannot be defined, such as graphs.</a:t>
            </a:r>
          </a:p>
        </p:txBody>
      </p:sp>
    </p:spTree>
    <p:extLst>
      <p:ext uri="{BB962C8B-B14F-4D97-AF65-F5344CB8AC3E}">
        <p14:creationId xmlns:p14="http://schemas.microsoft.com/office/powerpoint/2010/main" val="3815336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K-Medoid</a:t>
            </a:r>
            <a:endParaRPr lang="en-IN" dirty="0"/>
          </a:p>
        </p:txBody>
      </p:sp>
      <p:sp>
        <p:nvSpPr>
          <p:cNvPr id="3" name="Content Placeholder 2"/>
          <p:cNvSpPr>
            <a:spLocks noGrp="1"/>
          </p:cNvSpPr>
          <p:nvPr>
            <p:ph idx="1"/>
          </p:nvPr>
        </p:nvSpPr>
        <p:spPr>
          <a:xfrm>
            <a:off x="426534" y="1973766"/>
            <a:ext cx="8463776" cy="4623586"/>
          </a:xfrm>
        </p:spPr>
        <p:txBody>
          <a:bodyPr>
            <a:normAutofit fontScale="70000" lnSpcReduction="20000"/>
          </a:bodyPr>
          <a:lstStyle/>
          <a:p>
            <a:pPr marL="514350" indent="-514350" algn="just">
              <a:buFont typeface="+mj-lt"/>
              <a:buAutoNum type="arabicPeriod"/>
            </a:pPr>
            <a:r>
              <a:rPr lang="en-IN" b="0" i="0" dirty="0">
                <a:solidFill>
                  <a:srgbClr val="2D3748"/>
                </a:solidFill>
                <a:effectLst/>
                <a:latin typeface="-apple-system"/>
              </a:rPr>
              <a:t>First, we select K random data points from the dataset and use them as medoids.</a:t>
            </a:r>
          </a:p>
          <a:p>
            <a:pPr marL="514350" indent="-514350" algn="just">
              <a:buFont typeface="+mj-lt"/>
              <a:buAutoNum type="arabicPeriod"/>
            </a:pPr>
            <a:endParaRPr lang="en-IN" b="0" i="0" dirty="0">
              <a:solidFill>
                <a:srgbClr val="2D3748"/>
              </a:solidFill>
              <a:effectLst/>
              <a:latin typeface="-apple-system"/>
            </a:endParaRPr>
          </a:p>
          <a:p>
            <a:pPr marL="514350" indent="-514350" algn="just">
              <a:buFont typeface="+mj-lt"/>
              <a:buAutoNum type="arabicPeriod"/>
            </a:pPr>
            <a:r>
              <a:rPr lang="en-IN" b="0" i="0" dirty="0">
                <a:solidFill>
                  <a:srgbClr val="2D3748"/>
                </a:solidFill>
                <a:effectLst/>
                <a:latin typeface="-apple-system"/>
              </a:rPr>
              <a:t>Now, we will calculate the distance of each data point from the medoids. You can use any of the Euclidean, Manhattan distance, or squared Euclidean distance as the distance measure.</a:t>
            </a:r>
          </a:p>
          <a:p>
            <a:pPr marL="514350" indent="-514350" algn="just">
              <a:buFont typeface="+mj-lt"/>
              <a:buAutoNum type="arabicPeriod"/>
            </a:pPr>
            <a:endParaRPr lang="en-IN" b="0" i="0" dirty="0">
              <a:solidFill>
                <a:srgbClr val="2D3748"/>
              </a:solidFill>
              <a:effectLst/>
              <a:latin typeface="-apple-system"/>
            </a:endParaRPr>
          </a:p>
          <a:p>
            <a:pPr marL="514350" indent="-514350" algn="just">
              <a:buFont typeface="+mj-lt"/>
              <a:buAutoNum type="arabicPeriod"/>
            </a:pPr>
            <a:r>
              <a:rPr lang="en-IN" b="0" i="0" dirty="0">
                <a:solidFill>
                  <a:srgbClr val="2D3748"/>
                </a:solidFill>
                <a:effectLst/>
                <a:latin typeface="-apple-system"/>
              </a:rPr>
              <a:t>Once we find the distance of each data point from the medoids,  we will assign the data points to the clusters associated with each medoid. The data points are assigned to the medoids at the closest distance. </a:t>
            </a:r>
          </a:p>
          <a:p>
            <a:pPr marL="514350" indent="-514350" algn="just">
              <a:buFont typeface="+mj-lt"/>
              <a:buAutoNum type="arabicPeriod"/>
            </a:pPr>
            <a:endParaRPr lang="en-IN" b="0" i="0" dirty="0">
              <a:solidFill>
                <a:srgbClr val="2D3748"/>
              </a:solidFill>
              <a:effectLst/>
              <a:latin typeface="-apple-system"/>
            </a:endParaRPr>
          </a:p>
          <a:p>
            <a:pPr marL="514350" indent="-514350" algn="just">
              <a:buFont typeface="+mj-lt"/>
              <a:buAutoNum type="arabicPeriod"/>
            </a:pPr>
            <a:r>
              <a:rPr lang="en-IN" b="0" i="0" dirty="0">
                <a:solidFill>
                  <a:srgbClr val="2D3748"/>
                </a:solidFill>
                <a:effectLst/>
                <a:latin typeface="-apple-system"/>
              </a:rPr>
              <a:t>After determining the clusters, we will calculate the sum of the distance of all the non-medoid data points to the medoid of each cluster. Let the cost be C</a:t>
            </a:r>
            <a:r>
              <a:rPr lang="en-IN" b="0" i="0" baseline="-25000" dirty="0">
                <a:solidFill>
                  <a:srgbClr val="2D3748"/>
                </a:solidFill>
                <a:effectLst/>
                <a:latin typeface="-apple-system"/>
              </a:rPr>
              <a:t>i</a:t>
            </a:r>
            <a:r>
              <a:rPr lang="en-IN" b="0" i="0" dirty="0">
                <a:solidFill>
                  <a:srgbClr val="2D3748"/>
                </a:solidFill>
                <a:effectLst/>
                <a:latin typeface="-apple-system"/>
              </a:rPr>
              <a:t>.</a:t>
            </a:r>
          </a:p>
          <a:p>
            <a:pPr marL="514350" indent="-514350" algn="l">
              <a:buFont typeface="+mj-lt"/>
              <a:buAutoNum type="arabicPeriod"/>
            </a:pPr>
            <a:endParaRPr lang="en-IN" b="0" i="0" dirty="0">
              <a:solidFill>
                <a:srgbClr val="2D3748"/>
              </a:solidFill>
              <a:effectLst/>
              <a:latin typeface="-apple-system"/>
            </a:endParaRPr>
          </a:p>
        </p:txBody>
      </p:sp>
    </p:spTree>
    <p:extLst>
      <p:ext uri="{BB962C8B-B14F-4D97-AF65-F5344CB8AC3E}">
        <p14:creationId xmlns:p14="http://schemas.microsoft.com/office/powerpoint/2010/main" val="2484479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F1AF7-FEE9-FC9B-C0FB-33E85F319E77}"/>
              </a:ext>
            </a:extLst>
          </p:cNvPr>
          <p:cNvSpPr>
            <a:spLocks noGrp="1"/>
          </p:cNvSpPr>
          <p:nvPr>
            <p:ph idx="1"/>
          </p:nvPr>
        </p:nvSpPr>
        <p:spPr/>
        <p:txBody>
          <a:bodyPr>
            <a:normAutofit/>
          </a:bodyPr>
          <a:lstStyle/>
          <a:p>
            <a:pPr marL="0" indent="0" algn="just">
              <a:buNone/>
            </a:pPr>
            <a:r>
              <a:rPr lang="en-IN" sz="2400" dirty="0">
                <a:solidFill>
                  <a:srgbClr val="2D3748"/>
                </a:solidFill>
                <a:latin typeface="-apple-system"/>
              </a:rPr>
              <a:t>5. 	Now, we will select a random data point </a:t>
            </a:r>
            <a:r>
              <a:rPr lang="en-IN" sz="2400" dirty="0" err="1">
                <a:solidFill>
                  <a:srgbClr val="2D3748"/>
                </a:solidFill>
                <a:latin typeface="-apple-system"/>
              </a:rPr>
              <a:t>D</a:t>
            </a:r>
            <a:r>
              <a:rPr lang="en-IN" sz="2400" baseline="-25000" dirty="0" err="1">
                <a:solidFill>
                  <a:srgbClr val="2D3748"/>
                </a:solidFill>
                <a:latin typeface="-apple-system"/>
              </a:rPr>
              <a:t>j</a:t>
            </a:r>
            <a:r>
              <a:rPr lang="en-IN" sz="2400" dirty="0">
                <a:solidFill>
                  <a:srgbClr val="2D3748"/>
                </a:solidFill>
                <a:latin typeface="-apple-system"/>
              </a:rPr>
              <a:t> from the dataset and swap it 	with a 	medoid M</a:t>
            </a:r>
            <a:r>
              <a:rPr lang="en-IN" sz="2400" baseline="-25000" dirty="0">
                <a:solidFill>
                  <a:srgbClr val="2D3748"/>
                </a:solidFill>
                <a:latin typeface="-apple-system"/>
              </a:rPr>
              <a:t>i</a:t>
            </a:r>
            <a:r>
              <a:rPr lang="en-IN" sz="2400" dirty="0">
                <a:solidFill>
                  <a:srgbClr val="2D3748"/>
                </a:solidFill>
                <a:latin typeface="-apple-system"/>
              </a:rPr>
              <a:t>. Here, </a:t>
            </a:r>
            <a:r>
              <a:rPr lang="en-IN" sz="2400" dirty="0" err="1">
                <a:solidFill>
                  <a:srgbClr val="2D3748"/>
                </a:solidFill>
                <a:latin typeface="-apple-system"/>
              </a:rPr>
              <a:t>D</a:t>
            </a:r>
            <a:r>
              <a:rPr lang="en-IN" sz="2400" baseline="-25000" dirty="0" err="1">
                <a:solidFill>
                  <a:srgbClr val="2D3748"/>
                </a:solidFill>
                <a:latin typeface="-apple-system"/>
              </a:rPr>
              <a:t>j</a:t>
            </a:r>
            <a:r>
              <a:rPr lang="en-IN" sz="2400" dirty="0">
                <a:solidFill>
                  <a:srgbClr val="2D3748"/>
                </a:solidFill>
                <a:latin typeface="-apple-system"/>
              </a:rPr>
              <a:t> becomes a temporary medoid. After swapping, 	we will calculate the distance of all the non-medoid data points to the 	current medoid of each cluster. Let this cost be </a:t>
            </a:r>
            <a:r>
              <a:rPr lang="en-IN" sz="2400" dirty="0" err="1">
                <a:solidFill>
                  <a:srgbClr val="2D3748"/>
                </a:solidFill>
                <a:latin typeface="-apple-system"/>
              </a:rPr>
              <a:t>C</a:t>
            </a:r>
            <a:r>
              <a:rPr lang="en-IN" sz="2400" baseline="-25000" dirty="0" err="1">
                <a:solidFill>
                  <a:srgbClr val="2D3748"/>
                </a:solidFill>
                <a:latin typeface="-apple-system"/>
              </a:rPr>
              <a:t>j</a:t>
            </a:r>
            <a:r>
              <a:rPr lang="en-IN" sz="2400" dirty="0">
                <a:solidFill>
                  <a:srgbClr val="2D3748"/>
                </a:solidFill>
                <a:latin typeface="-apple-system"/>
              </a:rPr>
              <a:t>. </a:t>
            </a:r>
          </a:p>
          <a:p>
            <a:pPr algn="just">
              <a:buFont typeface="+mj-lt"/>
              <a:buAutoNum type="arabicPeriod"/>
            </a:pPr>
            <a:endParaRPr lang="en-IN" sz="2400" dirty="0">
              <a:solidFill>
                <a:srgbClr val="2D3748"/>
              </a:solidFill>
              <a:latin typeface="-apple-system"/>
            </a:endParaRPr>
          </a:p>
          <a:p>
            <a:pPr marL="0" indent="0" algn="just">
              <a:buNone/>
            </a:pPr>
            <a:r>
              <a:rPr lang="en-IN" sz="2400" dirty="0">
                <a:solidFill>
                  <a:srgbClr val="2D3748"/>
                </a:solidFill>
                <a:latin typeface="-apple-system"/>
              </a:rPr>
              <a:t>6. 	If C</a:t>
            </a:r>
            <a:r>
              <a:rPr lang="en-IN" sz="2400" baseline="-25000" dirty="0">
                <a:solidFill>
                  <a:srgbClr val="2D3748"/>
                </a:solidFill>
                <a:latin typeface="-apple-system"/>
              </a:rPr>
              <a:t>i</a:t>
            </a:r>
            <a:r>
              <a:rPr lang="en-IN" sz="2400" dirty="0">
                <a:solidFill>
                  <a:srgbClr val="2D3748"/>
                </a:solidFill>
                <a:latin typeface="-apple-system"/>
              </a:rPr>
              <a:t>&gt;</a:t>
            </a:r>
            <a:r>
              <a:rPr lang="en-IN" sz="2400" dirty="0" err="1">
                <a:solidFill>
                  <a:srgbClr val="2D3748"/>
                </a:solidFill>
                <a:latin typeface="-apple-system"/>
              </a:rPr>
              <a:t>C</a:t>
            </a:r>
            <a:r>
              <a:rPr lang="en-IN" sz="2400" baseline="-25000" dirty="0" err="1">
                <a:solidFill>
                  <a:srgbClr val="2D3748"/>
                </a:solidFill>
                <a:latin typeface="-apple-system"/>
              </a:rPr>
              <a:t>j</a:t>
            </a:r>
            <a:r>
              <a:rPr lang="en-IN" sz="2400" dirty="0">
                <a:solidFill>
                  <a:srgbClr val="2D3748"/>
                </a:solidFill>
                <a:latin typeface="-apple-system"/>
              </a:rPr>
              <a:t>, the current medoids with </a:t>
            </a:r>
            <a:r>
              <a:rPr lang="en-IN" sz="2400" dirty="0" err="1">
                <a:solidFill>
                  <a:srgbClr val="2D3748"/>
                </a:solidFill>
                <a:latin typeface="-apple-system"/>
              </a:rPr>
              <a:t>D</a:t>
            </a:r>
            <a:r>
              <a:rPr lang="en-IN" sz="2400" baseline="-25000" dirty="0" err="1">
                <a:solidFill>
                  <a:srgbClr val="2D3748"/>
                </a:solidFill>
                <a:latin typeface="-apple-system"/>
              </a:rPr>
              <a:t>j</a:t>
            </a:r>
            <a:r>
              <a:rPr lang="en-IN" sz="2400" dirty="0">
                <a:solidFill>
                  <a:srgbClr val="2D3748"/>
                </a:solidFill>
                <a:latin typeface="-apple-system"/>
              </a:rPr>
              <a:t> as one of the medoids are made 	permanent medoids. Otherwise, we undo the swap, and M</a:t>
            </a:r>
            <a:r>
              <a:rPr lang="en-IN" sz="2400" baseline="-25000" dirty="0">
                <a:solidFill>
                  <a:srgbClr val="2D3748"/>
                </a:solidFill>
                <a:latin typeface="-apple-system"/>
              </a:rPr>
              <a:t>i</a:t>
            </a:r>
            <a:r>
              <a:rPr lang="en-IN" sz="2400" dirty="0">
                <a:solidFill>
                  <a:srgbClr val="2D3748"/>
                </a:solidFill>
                <a:latin typeface="-apple-system"/>
              </a:rPr>
              <a:t> is reinstated as 	the medoid.</a:t>
            </a:r>
          </a:p>
          <a:p>
            <a:pPr marL="0" indent="0" algn="just">
              <a:buNone/>
            </a:pPr>
            <a:endParaRPr lang="en-IN" sz="2400" dirty="0">
              <a:solidFill>
                <a:srgbClr val="2D3748"/>
              </a:solidFill>
              <a:latin typeface="-apple-system"/>
            </a:endParaRPr>
          </a:p>
          <a:p>
            <a:pPr marL="0" indent="0" algn="just">
              <a:buNone/>
            </a:pPr>
            <a:r>
              <a:rPr lang="en-IN" sz="2400" dirty="0">
                <a:solidFill>
                  <a:srgbClr val="2D3748"/>
                </a:solidFill>
                <a:latin typeface="-apple-system"/>
              </a:rPr>
              <a:t>7. 	Repeat 4 to 6 until no change occurs in the clusters. </a:t>
            </a:r>
          </a:p>
          <a:p>
            <a:endParaRPr lang="en-US" sz="2400" dirty="0"/>
          </a:p>
        </p:txBody>
      </p:sp>
    </p:spTree>
    <p:extLst>
      <p:ext uri="{BB962C8B-B14F-4D97-AF65-F5344CB8AC3E}">
        <p14:creationId xmlns:p14="http://schemas.microsoft.com/office/powerpoint/2010/main" val="4058152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en-US" dirty="0" err="1"/>
              <a:t>Medoids</a:t>
            </a:r>
            <a:r>
              <a:rPr lang="en-US" dirty="0"/>
              <a:t> Numerical</a:t>
            </a:r>
            <a:endParaRPr lang="en-IN" dirty="0"/>
          </a:p>
        </p:txBody>
      </p:sp>
      <p:pic>
        <p:nvPicPr>
          <p:cNvPr id="6" name="Content Placeholder 5">
            <a:extLst>
              <a:ext uri="{FF2B5EF4-FFF2-40B4-BE49-F238E27FC236}">
                <a16:creationId xmlns:a16="http://schemas.microsoft.com/office/drawing/2014/main" id="{5DE7387B-AEAB-4302-0839-77EAAFA3848F}"/>
              </a:ext>
            </a:extLst>
          </p:cNvPr>
          <p:cNvPicPr>
            <a:picLocks noGrp="1" noChangeAspect="1"/>
          </p:cNvPicPr>
          <p:nvPr>
            <p:ph idx="1"/>
          </p:nvPr>
        </p:nvPicPr>
        <p:blipFill>
          <a:blip r:embed="rId2"/>
          <a:stretch>
            <a:fillRect/>
          </a:stretch>
        </p:blipFill>
        <p:spPr>
          <a:xfrm>
            <a:off x="1724490" y="1600202"/>
            <a:ext cx="5695022" cy="4525963"/>
          </a:xfrm>
          <a:prstGeom prst="rect">
            <a:avLst/>
          </a:prstGeom>
        </p:spPr>
      </p:pic>
    </p:spTree>
    <p:extLst>
      <p:ext uri="{BB962C8B-B14F-4D97-AF65-F5344CB8AC3E}">
        <p14:creationId xmlns:p14="http://schemas.microsoft.com/office/powerpoint/2010/main" val="1691668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graph&#10;&#10;Description automatically generated">
            <a:extLst>
              <a:ext uri="{FF2B5EF4-FFF2-40B4-BE49-F238E27FC236}">
                <a16:creationId xmlns:a16="http://schemas.microsoft.com/office/drawing/2014/main" id="{6B02ACBF-1379-9350-8F5E-10C7D0DAFBAA}"/>
              </a:ext>
            </a:extLst>
          </p:cNvPr>
          <p:cNvPicPr>
            <a:picLocks noGrp="1" noChangeAspect="1"/>
          </p:cNvPicPr>
          <p:nvPr>
            <p:ph idx="1"/>
          </p:nvPr>
        </p:nvPicPr>
        <p:blipFill>
          <a:blip r:embed="rId2" cstate="print"/>
          <a:stretch>
            <a:fillRect/>
          </a:stretch>
        </p:blipFill>
        <p:spPr>
          <a:xfrm>
            <a:off x="1751375" y="615018"/>
            <a:ext cx="5641250" cy="6242982"/>
          </a:xfrm>
          <a:prstGeom prst="rect">
            <a:avLst/>
          </a:prstGeom>
        </p:spPr>
      </p:pic>
    </p:spTree>
    <p:extLst>
      <p:ext uri="{BB962C8B-B14F-4D97-AF65-F5344CB8AC3E}">
        <p14:creationId xmlns:p14="http://schemas.microsoft.com/office/powerpoint/2010/main" val="1862404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page with black text&#10;&#10;Description automatically generated with medium confidence">
            <a:extLst>
              <a:ext uri="{FF2B5EF4-FFF2-40B4-BE49-F238E27FC236}">
                <a16:creationId xmlns:a16="http://schemas.microsoft.com/office/drawing/2014/main" id="{3ED37548-30BB-587E-E6F8-C9E2EB0BEB3B}"/>
              </a:ext>
            </a:extLst>
          </p:cNvPr>
          <p:cNvPicPr>
            <a:picLocks noGrp="1" noChangeAspect="1"/>
          </p:cNvPicPr>
          <p:nvPr>
            <p:ph idx="1"/>
          </p:nvPr>
        </p:nvPicPr>
        <p:blipFill>
          <a:blip r:embed="rId2"/>
          <a:stretch>
            <a:fillRect/>
          </a:stretch>
        </p:blipFill>
        <p:spPr>
          <a:xfrm>
            <a:off x="1504951" y="883349"/>
            <a:ext cx="6134099" cy="5091300"/>
          </a:xfrm>
          <a:prstGeom prst="rect">
            <a:avLst/>
          </a:prstGeom>
        </p:spPr>
      </p:pic>
    </p:spTree>
    <p:extLst>
      <p:ext uri="{BB962C8B-B14F-4D97-AF65-F5344CB8AC3E}">
        <p14:creationId xmlns:p14="http://schemas.microsoft.com/office/powerpoint/2010/main" val="1618289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table&#10;&#10;Description automatically generated">
            <a:extLst>
              <a:ext uri="{FF2B5EF4-FFF2-40B4-BE49-F238E27FC236}">
                <a16:creationId xmlns:a16="http://schemas.microsoft.com/office/drawing/2014/main" id="{55136393-BAFE-6516-5900-D1330DBF1675}"/>
              </a:ext>
            </a:extLst>
          </p:cNvPr>
          <p:cNvPicPr>
            <a:picLocks noGrp="1" noChangeAspect="1"/>
          </p:cNvPicPr>
          <p:nvPr>
            <p:ph idx="1"/>
          </p:nvPr>
        </p:nvPicPr>
        <p:blipFill>
          <a:blip r:embed="rId2" cstate="print"/>
          <a:stretch>
            <a:fillRect/>
          </a:stretch>
        </p:blipFill>
        <p:spPr>
          <a:xfrm>
            <a:off x="2031998" y="643468"/>
            <a:ext cx="5080002" cy="5571067"/>
          </a:xfrm>
          <a:prstGeom prst="rect">
            <a:avLst/>
          </a:prstGeom>
        </p:spPr>
      </p:pic>
    </p:spTree>
    <p:extLst>
      <p:ext uri="{BB962C8B-B14F-4D97-AF65-F5344CB8AC3E}">
        <p14:creationId xmlns:p14="http://schemas.microsoft.com/office/powerpoint/2010/main" val="244263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B472-7667-C66B-174B-9F220393E0B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78B7AFA-1347-F984-4BA6-660B5DB408FC}"/>
              </a:ext>
            </a:extLst>
          </p:cNvPr>
          <p:cNvSpPr>
            <a:spLocks noGrp="1"/>
          </p:cNvSpPr>
          <p:nvPr>
            <p:ph idx="1"/>
          </p:nvPr>
        </p:nvSpPr>
        <p:spPr/>
        <p:txBody>
          <a:bodyPr/>
          <a:lstStyle/>
          <a:p>
            <a:r>
              <a:rPr lang="en-US" dirty="0"/>
              <a:t>A poor initialization of centroids resulted in poor clustering. </a:t>
            </a:r>
          </a:p>
          <a:p>
            <a:endParaRPr lang="en-US" dirty="0"/>
          </a:p>
          <a:p>
            <a:endParaRPr lang="en-US" dirty="0"/>
          </a:p>
          <a:p>
            <a:r>
              <a:rPr lang="en-US" dirty="0"/>
              <a:t>This is how the clustering should have been: </a:t>
            </a:r>
            <a:endParaRPr lang="en-IN" dirty="0"/>
          </a:p>
        </p:txBody>
      </p:sp>
      <p:pic>
        <p:nvPicPr>
          <p:cNvPr id="1028" name="Picture 4">
            <a:extLst>
              <a:ext uri="{FF2B5EF4-FFF2-40B4-BE49-F238E27FC236}">
                <a16:creationId xmlns:a16="http://schemas.microsoft.com/office/drawing/2014/main" id="{43D5D1DE-36DD-C935-CD36-0223830EDC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2132814"/>
            <a:ext cx="2667000" cy="18783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39099A0-0E4B-FE52-74BA-59266D39C2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9744" y="4419600"/>
            <a:ext cx="2878369" cy="202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564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paper with text&#10;&#10;Description automatically generated">
            <a:extLst>
              <a:ext uri="{FF2B5EF4-FFF2-40B4-BE49-F238E27FC236}">
                <a16:creationId xmlns:a16="http://schemas.microsoft.com/office/drawing/2014/main" id="{40D069CB-648C-5718-15F9-58DBD96C0975}"/>
              </a:ext>
            </a:extLst>
          </p:cNvPr>
          <p:cNvPicPr>
            <a:picLocks noGrp="1" noChangeAspect="1"/>
          </p:cNvPicPr>
          <p:nvPr>
            <p:ph idx="1"/>
          </p:nvPr>
        </p:nvPicPr>
        <p:blipFill>
          <a:blip r:embed="rId2"/>
          <a:stretch>
            <a:fillRect/>
          </a:stretch>
        </p:blipFill>
        <p:spPr>
          <a:xfrm>
            <a:off x="1504951" y="1762572"/>
            <a:ext cx="6134099" cy="3332859"/>
          </a:xfrm>
          <a:prstGeom prst="rect">
            <a:avLst/>
          </a:prstGeom>
        </p:spPr>
      </p:pic>
    </p:spTree>
    <p:extLst>
      <p:ext uri="{BB962C8B-B14F-4D97-AF65-F5344CB8AC3E}">
        <p14:creationId xmlns:p14="http://schemas.microsoft.com/office/powerpoint/2010/main" val="51346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data sheet&#10;&#10;Description automatically generated">
            <a:extLst>
              <a:ext uri="{FF2B5EF4-FFF2-40B4-BE49-F238E27FC236}">
                <a16:creationId xmlns:a16="http://schemas.microsoft.com/office/drawing/2014/main" id="{1C44175C-481F-AB27-FD30-3D82E98F5243}"/>
              </a:ext>
            </a:extLst>
          </p:cNvPr>
          <p:cNvPicPr>
            <a:picLocks noGrp="1" noChangeAspect="1"/>
          </p:cNvPicPr>
          <p:nvPr>
            <p:ph idx="1"/>
          </p:nvPr>
        </p:nvPicPr>
        <p:blipFill>
          <a:blip r:embed="rId2"/>
          <a:stretch>
            <a:fillRect/>
          </a:stretch>
        </p:blipFill>
        <p:spPr>
          <a:xfrm>
            <a:off x="1719917" y="643468"/>
            <a:ext cx="5704164" cy="5571067"/>
          </a:xfrm>
          <a:prstGeom prst="rect">
            <a:avLst/>
          </a:prstGeom>
        </p:spPr>
      </p:pic>
    </p:spTree>
    <p:extLst>
      <p:ext uri="{BB962C8B-B14F-4D97-AF65-F5344CB8AC3E}">
        <p14:creationId xmlns:p14="http://schemas.microsoft.com/office/powerpoint/2010/main" val="1432046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8EA68BD1-24D5-C9A7-0319-D578AE8E945B}"/>
              </a:ext>
            </a:extLst>
          </p:cNvPr>
          <p:cNvPicPr>
            <a:picLocks noGrp="1" noChangeAspect="1"/>
          </p:cNvPicPr>
          <p:nvPr>
            <p:ph idx="1"/>
          </p:nvPr>
        </p:nvPicPr>
        <p:blipFill>
          <a:blip r:embed="rId2"/>
          <a:stretch>
            <a:fillRect/>
          </a:stretch>
        </p:blipFill>
        <p:spPr>
          <a:xfrm>
            <a:off x="1544247" y="643468"/>
            <a:ext cx="6055508" cy="5571067"/>
          </a:xfrm>
          <a:prstGeom prst="rect">
            <a:avLst/>
          </a:prstGeom>
        </p:spPr>
      </p:pic>
    </p:spTree>
    <p:extLst>
      <p:ext uri="{BB962C8B-B14F-4D97-AF65-F5344CB8AC3E}">
        <p14:creationId xmlns:p14="http://schemas.microsoft.com/office/powerpoint/2010/main" val="190341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Kmeans</a:t>
            </a:r>
            <a:r>
              <a:rPr lang="en-US" dirty="0"/>
              <a:t>++</a:t>
            </a:r>
            <a:endParaRPr lang="en-IN" dirty="0"/>
          </a:p>
        </p:txBody>
      </p:sp>
      <p:sp>
        <p:nvSpPr>
          <p:cNvPr id="3" name="Content Placeholder 2"/>
          <p:cNvSpPr>
            <a:spLocks noGrp="1"/>
          </p:cNvSpPr>
          <p:nvPr>
            <p:ph idx="1"/>
          </p:nvPr>
        </p:nvSpPr>
        <p:spPr/>
        <p:txBody>
          <a:bodyPr>
            <a:normAutofit/>
          </a:bodyPr>
          <a:lstStyle/>
          <a:p>
            <a:pPr algn="just"/>
            <a:r>
              <a:rPr lang="en-IN" sz="2800" dirty="0" err="1"/>
              <a:t>KMeans</a:t>
            </a:r>
            <a:r>
              <a:rPr lang="en-IN" sz="2800" dirty="0"/>
              <a:t>++ is an improved initialization technique for the </a:t>
            </a:r>
            <a:r>
              <a:rPr lang="en-IN" sz="2800" dirty="0" err="1"/>
              <a:t>KMeans</a:t>
            </a:r>
            <a:r>
              <a:rPr lang="en-IN" sz="2800" dirty="0"/>
              <a:t> clustering algorithm. </a:t>
            </a:r>
          </a:p>
          <a:p>
            <a:pPr algn="just"/>
            <a:r>
              <a:rPr lang="en-IN" sz="2800" dirty="0"/>
              <a:t>The primary goal of </a:t>
            </a:r>
            <a:r>
              <a:rPr lang="en-IN" sz="2800" dirty="0" err="1"/>
              <a:t>KMeans</a:t>
            </a:r>
            <a:r>
              <a:rPr lang="en-IN" sz="2800" dirty="0"/>
              <a:t>++ is to provide a better initial set of cluster centroids, which in turn leads to faster convergence and higher-quality clustering results compared to the standard random initialization used in traditional </a:t>
            </a:r>
            <a:r>
              <a:rPr lang="en-IN" sz="2800" dirty="0" err="1"/>
              <a:t>KMeans</a:t>
            </a:r>
            <a:r>
              <a:rPr lang="en-IN" sz="2800" dirty="0"/>
              <a:t>.</a:t>
            </a:r>
          </a:p>
        </p:txBody>
      </p:sp>
    </p:spTree>
    <p:extLst>
      <p:ext uri="{BB962C8B-B14F-4D97-AF65-F5344CB8AC3E}">
        <p14:creationId xmlns:p14="http://schemas.microsoft.com/office/powerpoint/2010/main" val="378628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Kmeans</a:t>
            </a:r>
            <a:r>
              <a:rPr lang="en-US" dirty="0"/>
              <a:t>++ Algorithm</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b="1" dirty="0"/>
              <a:t>Select the First Centroid:</a:t>
            </a:r>
            <a:endParaRPr lang="en-IN" dirty="0"/>
          </a:p>
          <a:p>
            <a:pPr lvl="1" algn="just"/>
            <a:r>
              <a:rPr lang="en-IN" dirty="0"/>
              <a:t>Choose one data point randomly from the dataset as the first centroid.</a:t>
            </a:r>
          </a:p>
          <a:p>
            <a:pPr algn="just"/>
            <a:r>
              <a:rPr lang="en-IN" b="1" dirty="0"/>
              <a:t>Calculate Distances:</a:t>
            </a:r>
            <a:endParaRPr lang="en-IN" dirty="0"/>
          </a:p>
          <a:p>
            <a:pPr lvl="1" algn="just"/>
            <a:r>
              <a:rPr lang="en-IN" dirty="0"/>
              <a:t>For each data point that has not been selected as a centroid, calculate the distance (usually using Euclidean distance) from that point to the nearest centroid that has already been chosen.</a:t>
            </a:r>
          </a:p>
          <a:p>
            <a:pPr algn="just"/>
            <a:r>
              <a:rPr lang="en-IN" b="1" dirty="0"/>
              <a:t>Select Subsequent Centroids:</a:t>
            </a:r>
            <a:endParaRPr lang="en-IN" dirty="0"/>
          </a:p>
          <a:p>
            <a:pPr lvl="1" algn="just"/>
            <a:r>
              <a:rPr lang="en-IN" dirty="0"/>
              <a:t>The next centroid is chosen from the remaining data points with a probability proportional to the square of the distance from the nearest existing centroid. This ensures that points that are far from existing centroids are more likely to be selected as new centroids.</a:t>
            </a:r>
          </a:p>
          <a:p>
            <a:pPr algn="just"/>
            <a:r>
              <a:rPr lang="en-IN" b="1" dirty="0"/>
              <a:t>Repeat Step 2 and 3:</a:t>
            </a:r>
            <a:endParaRPr lang="en-IN" dirty="0"/>
          </a:p>
          <a:p>
            <a:pPr lvl="1" algn="just"/>
            <a:r>
              <a:rPr lang="en-IN" dirty="0"/>
              <a:t>Repeat the distance calculation and centroid selection process until the desired number of centroids is reached.</a:t>
            </a:r>
          </a:p>
          <a:p>
            <a:endParaRPr lang="en-IN" dirty="0"/>
          </a:p>
        </p:txBody>
      </p:sp>
    </p:spTree>
    <p:extLst>
      <p:ext uri="{BB962C8B-B14F-4D97-AF65-F5344CB8AC3E}">
        <p14:creationId xmlns:p14="http://schemas.microsoft.com/office/powerpoint/2010/main" val="151811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Kmeans</a:t>
            </a:r>
            <a:r>
              <a:rPr lang="en-US" dirty="0"/>
              <a:t>++ Numerical</a:t>
            </a:r>
            <a:endParaRPr lang="en-IN" dirty="0"/>
          </a:p>
        </p:txBody>
      </p:sp>
      <p:sp>
        <p:nvSpPr>
          <p:cNvPr id="3" name="Content Placeholder 2"/>
          <p:cNvSpPr>
            <a:spLocks noGrp="1"/>
          </p:cNvSpPr>
          <p:nvPr>
            <p:ph idx="1"/>
          </p:nvPr>
        </p:nvSpPr>
        <p:spPr/>
        <p:txBody>
          <a:bodyPr>
            <a:normAutofit/>
          </a:bodyPr>
          <a:lstStyle/>
          <a:p>
            <a:r>
              <a:rPr lang="en-IN" sz="2000" dirty="0"/>
              <a:t>Let's say we have a small dataset of two-dimensional points:</a:t>
            </a:r>
          </a:p>
          <a:p>
            <a:r>
              <a:rPr lang="en-IN" sz="2000" dirty="0"/>
              <a:t>Data Points:</a:t>
            </a:r>
          </a:p>
          <a:p>
            <a:r>
              <a:rPr lang="en-IN" sz="2000" dirty="0"/>
              <a:t>(2, 3), (3, 2), (8, 8), (10, 9), (11, 10)</a:t>
            </a:r>
          </a:p>
          <a:p>
            <a:r>
              <a:rPr lang="en-IN" sz="2000" dirty="0"/>
              <a:t>We want to perform </a:t>
            </a:r>
            <a:r>
              <a:rPr lang="en-IN" sz="2000" dirty="0" err="1"/>
              <a:t>KMeans</a:t>
            </a:r>
            <a:r>
              <a:rPr lang="en-IN" sz="2000" dirty="0"/>
              <a:t> clustering with K=2 clusters. </a:t>
            </a:r>
          </a:p>
          <a:p>
            <a:endParaRPr lang="en-IN" sz="2000" dirty="0"/>
          </a:p>
        </p:txBody>
      </p:sp>
    </p:spTree>
    <p:extLst>
      <p:ext uri="{BB962C8B-B14F-4D97-AF65-F5344CB8AC3E}">
        <p14:creationId xmlns:p14="http://schemas.microsoft.com/office/powerpoint/2010/main" val="265163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1</a:t>
            </a:r>
            <a:endParaRPr lang="en-IN" dirty="0"/>
          </a:p>
        </p:txBody>
      </p:sp>
      <p:sp>
        <p:nvSpPr>
          <p:cNvPr id="3" name="Content Placeholder 2"/>
          <p:cNvSpPr>
            <a:spLocks noGrp="1"/>
          </p:cNvSpPr>
          <p:nvPr>
            <p:ph idx="1"/>
          </p:nvPr>
        </p:nvSpPr>
        <p:spPr/>
        <p:txBody>
          <a:bodyPr>
            <a:normAutofit/>
          </a:bodyPr>
          <a:lstStyle/>
          <a:p>
            <a:r>
              <a:rPr lang="en-IN" sz="2400" b="1" dirty="0"/>
              <a:t>Select First Centroid:</a:t>
            </a:r>
            <a:endParaRPr lang="en-IN" sz="2400" dirty="0"/>
          </a:p>
          <a:p>
            <a:r>
              <a:rPr lang="en-IN" sz="2400" dirty="0"/>
              <a:t>Choose a random data point as the first centroid. Let's say we choose (2, 3).</a:t>
            </a:r>
          </a:p>
          <a:p>
            <a:endParaRPr lang="en-IN" sz="2400" dirty="0"/>
          </a:p>
        </p:txBody>
      </p:sp>
    </p:spTree>
    <p:extLst>
      <p:ext uri="{BB962C8B-B14F-4D97-AF65-F5344CB8AC3E}">
        <p14:creationId xmlns:p14="http://schemas.microsoft.com/office/powerpoint/2010/main" val="131568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endParaRPr lang="en-IN" dirty="0"/>
          </a:p>
        </p:txBody>
      </p:sp>
      <p:sp>
        <p:nvSpPr>
          <p:cNvPr id="3" name="Content Placeholder 2"/>
          <p:cNvSpPr>
            <a:spLocks noGrp="1"/>
          </p:cNvSpPr>
          <p:nvPr>
            <p:ph idx="1"/>
          </p:nvPr>
        </p:nvSpPr>
        <p:spPr/>
        <p:txBody>
          <a:bodyPr>
            <a:normAutofit/>
          </a:bodyPr>
          <a:lstStyle/>
          <a:p>
            <a:r>
              <a:rPr lang="en-IN" sz="2400" b="1" dirty="0"/>
              <a:t>Calculate Distances:</a:t>
            </a:r>
            <a:endParaRPr lang="en-IN" sz="2400" dirty="0"/>
          </a:p>
          <a:p>
            <a:r>
              <a:rPr lang="en-IN" sz="2400" dirty="0"/>
              <a:t>Calculate the squared distances from each data point to the chosen centroid (2, 3):</a:t>
            </a:r>
          </a:p>
          <a:p>
            <a:pPr lvl="1"/>
            <a:r>
              <a:rPr lang="en-IN" sz="2000" dirty="0"/>
              <a:t>Distance from (3, 2) = (3 - 2)^2 + (2 - 3)^2 = 2</a:t>
            </a:r>
          </a:p>
          <a:p>
            <a:pPr lvl="1"/>
            <a:r>
              <a:rPr lang="en-IN" sz="2000" dirty="0"/>
              <a:t>Distance from (8, 8) = (8 - 2)^2 + (8 - 3)^2 = 61</a:t>
            </a:r>
          </a:p>
          <a:p>
            <a:pPr lvl="1"/>
            <a:r>
              <a:rPr lang="en-IN" sz="2000" dirty="0"/>
              <a:t>Distance from (10, 9) = (10 - 2)^2 + (9 - 3)^2 = 100</a:t>
            </a:r>
          </a:p>
          <a:p>
            <a:pPr lvl="1"/>
            <a:r>
              <a:rPr lang="en-IN" sz="2000" dirty="0"/>
              <a:t>Distance from (11, 10) = (11 - 2)^2 + (10 - 3)^2 = 130</a:t>
            </a:r>
          </a:p>
          <a:p>
            <a:endParaRPr lang="en-IN" sz="2000" dirty="0"/>
          </a:p>
        </p:txBody>
      </p:sp>
    </p:spTree>
    <p:extLst>
      <p:ext uri="{BB962C8B-B14F-4D97-AF65-F5344CB8AC3E}">
        <p14:creationId xmlns:p14="http://schemas.microsoft.com/office/powerpoint/2010/main" val="55530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t>
            </a:r>
            <a:endParaRPr lang="en-IN" dirty="0"/>
          </a:p>
        </p:txBody>
      </p:sp>
      <p:sp>
        <p:nvSpPr>
          <p:cNvPr id="3" name="Content Placeholder 2"/>
          <p:cNvSpPr>
            <a:spLocks noGrp="1"/>
          </p:cNvSpPr>
          <p:nvPr>
            <p:ph idx="1"/>
          </p:nvPr>
        </p:nvSpPr>
        <p:spPr/>
        <p:txBody>
          <a:bodyPr>
            <a:noAutofit/>
          </a:bodyPr>
          <a:lstStyle/>
          <a:p>
            <a:r>
              <a:rPr lang="en-IN" sz="1800" b="1" dirty="0"/>
              <a:t>Select Subsequent Centroid:</a:t>
            </a:r>
            <a:endParaRPr lang="en-IN" sz="1800" dirty="0"/>
          </a:p>
          <a:p>
            <a:r>
              <a:rPr lang="en-IN" sz="1800" dirty="0"/>
              <a:t>The next centroid is selected based on the calculated squared distances. The probability of selecting a point as the next centroid is proportional to its squared distance from the nearest existing centroid.</a:t>
            </a:r>
          </a:p>
          <a:p>
            <a:r>
              <a:rPr lang="en-IN" sz="1800" dirty="0"/>
              <a:t>Calculate the probabilities for each point:</a:t>
            </a:r>
          </a:p>
          <a:p>
            <a:pPr lvl="1"/>
            <a:r>
              <a:rPr lang="en-IN" sz="1600" dirty="0"/>
              <a:t>Probability for (3, 2) = 2 / (2 + 61 + 100 + 130) ≈ 0.0068</a:t>
            </a:r>
          </a:p>
          <a:p>
            <a:pPr lvl="1"/>
            <a:r>
              <a:rPr lang="en-IN" sz="1600" dirty="0"/>
              <a:t>Probability for (8, 8) = 61 / (2 + 61 + 100 + 130) ≈ 0.208</a:t>
            </a:r>
          </a:p>
          <a:p>
            <a:pPr lvl="1"/>
            <a:r>
              <a:rPr lang="en-IN" sz="1600" dirty="0"/>
              <a:t>Probability for (10, 9) = 100 / (2 + 61 + 100 + 130) ≈ 0.341</a:t>
            </a:r>
          </a:p>
          <a:p>
            <a:pPr lvl="1"/>
            <a:r>
              <a:rPr lang="en-IN" sz="1600" dirty="0"/>
              <a:t>Probability for (11, 10) = 130 / (2 + 61 + 100 + 130) ≈ 0.443</a:t>
            </a:r>
          </a:p>
          <a:p>
            <a:r>
              <a:rPr lang="en-IN" sz="1800" dirty="0"/>
              <a:t>Choose the next centroid based on these probabilities.</a:t>
            </a:r>
          </a:p>
          <a:p>
            <a:endParaRPr lang="en-IN" sz="1800" dirty="0"/>
          </a:p>
        </p:txBody>
      </p:sp>
    </p:spTree>
    <p:extLst>
      <p:ext uri="{BB962C8B-B14F-4D97-AF65-F5344CB8AC3E}">
        <p14:creationId xmlns:p14="http://schemas.microsoft.com/office/powerpoint/2010/main" val="2810099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1925</Words>
  <Application>Microsoft Office PowerPoint</Application>
  <PresentationFormat>On-screen Show (4:3)</PresentationFormat>
  <Paragraphs>144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-apple-system</vt:lpstr>
      <vt:lpstr>Arial</vt:lpstr>
      <vt:lpstr>Calibri</vt:lpstr>
      <vt:lpstr>Office Theme</vt:lpstr>
      <vt:lpstr>Kmeans Variants</vt:lpstr>
      <vt:lpstr>Limitation of KMeans</vt:lpstr>
      <vt:lpstr>PowerPoint Presentation</vt:lpstr>
      <vt:lpstr>Kmeans++</vt:lpstr>
      <vt:lpstr>Kmeans++ Algorithm</vt:lpstr>
      <vt:lpstr>Kmeans++ Numerical</vt:lpstr>
      <vt:lpstr>Step 1</vt:lpstr>
      <vt:lpstr>Step 2</vt:lpstr>
      <vt:lpstr>Step 3</vt:lpstr>
      <vt:lpstr>Step 4</vt:lpstr>
      <vt:lpstr>PowerPoint Presentation</vt:lpstr>
      <vt:lpstr>KMedians</vt:lpstr>
      <vt:lpstr>Kmedians Algorithm</vt:lpstr>
      <vt:lpstr>Advantages of KMedians</vt:lpstr>
      <vt:lpstr>Kmedians Numerical</vt:lpstr>
      <vt:lpstr>Step 1</vt:lpstr>
      <vt:lpstr>Step 2</vt:lpstr>
      <vt:lpstr>Step 3</vt:lpstr>
      <vt:lpstr>Example</vt:lpstr>
      <vt:lpstr>PowerPoint Presentation</vt:lpstr>
      <vt:lpstr>K-Medoids</vt:lpstr>
      <vt:lpstr>K-Medoids</vt:lpstr>
      <vt:lpstr>K-Medoid</vt:lpstr>
      <vt:lpstr>K-Medoid</vt:lpstr>
      <vt:lpstr>PowerPoint Presentation</vt:lpstr>
      <vt:lpstr>K-Medoids Numerical</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HP</cp:lastModifiedBy>
  <cp:revision>26</cp:revision>
  <dcterms:created xsi:type="dcterms:W3CDTF">2023-08-08T06:57:03Z</dcterms:created>
  <dcterms:modified xsi:type="dcterms:W3CDTF">2024-09-16T18:02:42Z</dcterms:modified>
</cp:coreProperties>
</file>