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drawingml.chartshapes+xml" PartName="/ppt/drawings/drawing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6858000" cy="9144000"/>
  <p:embeddedFontLst>
    <p:embeddedFont>
      <p:font typeface="Limelight"/>
      <p:regular r:id="rId44"/>
    </p:embeddedFont>
    <p:embeddedFont>
      <p:font typeface="Cambria Math"/>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6" roundtripDataSignature="AMtx7mjjmXJopg3o3MYyLdkw16Ouaw1K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39F0EC-FD15-4A23-8EB3-15AFACE1F542}">
  <a:tblStyle styleId="{A939F0EC-FD15-4A23-8EB3-15AFACE1F54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Limelight-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CambriaMath-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scatterChart>
        <c:scatterStyle val="lineMarker"/>
        <c:varyColors val="0"/>
        <c:ser>
          <c:idx val="0"/>
          <c:order val="0"/>
          <c:tx>
            <c:strRef>
              <c:f>Sheet1!$B$1</c:f>
              <c:strCache>
                <c:ptCount val="1"/>
                <c:pt idx="0">
                  <c:v>A2</c:v>
                </c:pt>
              </c:strCache>
            </c:strRef>
          </c:tx>
          <c:spPr>
            <a:ln w="66675">
              <a:noFill/>
            </a:ln>
          </c:spPr>
          <c:xVal>
            <c:numRef>
              <c:f>Sheet1!$A$2:$A$17</c:f>
              <c:numCache>
                <c:formatCode>General</c:formatCode>
                <c:ptCount val="16"/>
                <c:pt idx="0">
                  <c:v>6.8</c:v>
                </c:pt>
                <c:pt idx="1">
                  <c:v>0.8</c:v>
                </c:pt>
                <c:pt idx="2">
                  <c:v>1.2</c:v>
                </c:pt>
                <c:pt idx="3">
                  <c:v>2.8</c:v>
                </c:pt>
                <c:pt idx="4">
                  <c:v>3.8</c:v>
                </c:pt>
                <c:pt idx="5">
                  <c:v>4.4000000000000004</c:v>
                </c:pt>
                <c:pt idx="6">
                  <c:v>4.8</c:v>
                </c:pt>
                <c:pt idx="7">
                  <c:v>6</c:v>
                </c:pt>
                <c:pt idx="8">
                  <c:v>6.2</c:v>
                </c:pt>
                <c:pt idx="9">
                  <c:v>7.6</c:v>
                </c:pt>
                <c:pt idx="10">
                  <c:v>7.8</c:v>
                </c:pt>
                <c:pt idx="11">
                  <c:v>6.6</c:v>
                </c:pt>
                <c:pt idx="12">
                  <c:v>8.2000000000000011</c:v>
                </c:pt>
                <c:pt idx="13">
                  <c:v>8.4</c:v>
                </c:pt>
                <c:pt idx="14">
                  <c:v>9</c:v>
                </c:pt>
                <c:pt idx="15">
                  <c:v>9.6</c:v>
                </c:pt>
              </c:numCache>
            </c:numRef>
          </c:xVal>
          <c:yVal>
            <c:numRef>
              <c:f>Sheet1!$B$2:$B$17</c:f>
              <c:numCache>
                <c:formatCode>General</c:formatCode>
                <c:ptCount val="16"/>
                <c:pt idx="0">
                  <c:v>12.6</c:v>
                </c:pt>
                <c:pt idx="1">
                  <c:v>9.8000000000000007</c:v>
                </c:pt>
                <c:pt idx="2">
                  <c:v>11.6</c:v>
                </c:pt>
                <c:pt idx="3">
                  <c:v>9.6</c:v>
                </c:pt>
                <c:pt idx="4">
                  <c:v>9.9</c:v>
                </c:pt>
                <c:pt idx="5">
                  <c:v>6.5</c:v>
                </c:pt>
                <c:pt idx="6">
                  <c:v>1.1000000000000001</c:v>
                </c:pt>
                <c:pt idx="7">
                  <c:v>19.899999999999999</c:v>
                </c:pt>
                <c:pt idx="8">
                  <c:v>18.5</c:v>
                </c:pt>
                <c:pt idx="9">
                  <c:v>17.399999999999999</c:v>
                </c:pt>
                <c:pt idx="10">
                  <c:v>12.2</c:v>
                </c:pt>
                <c:pt idx="11">
                  <c:v>7.7</c:v>
                </c:pt>
                <c:pt idx="12">
                  <c:v>4.5</c:v>
                </c:pt>
                <c:pt idx="13">
                  <c:v>6.9</c:v>
                </c:pt>
                <c:pt idx="14">
                  <c:v>3.4</c:v>
                </c:pt>
                <c:pt idx="15">
                  <c:v>11.1</c:v>
                </c:pt>
              </c:numCache>
            </c:numRef>
          </c:yVal>
          <c:smooth val="0"/>
          <c:extLst>
            <c:ext xmlns:c16="http://schemas.microsoft.com/office/drawing/2014/chart" uri="{C3380CC4-5D6E-409C-BE32-E72D297353CC}">
              <c16:uniqueId val="{00000000-12A8-45D4-BE28-17CE21C02CE3}"/>
            </c:ext>
          </c:extLst>
        </c:ser>
        <c:dLbls>
          <c:showLegendKey val="0"/>
          <c:showVal val="0"/>
          <c:showCatName val="0"/>
          <c:showSerName val="0"/>
          <c:showPercent val="0"/>
          <c:showBubbleSize val="0"/>
        </c:dLbls>
        <c:axId val="104664064"/>
        <c:axId val="105030784"/>
      </c:scatterChart>
      <c:valAx>
        <c:axId val="104664064"/>
        <c:scaling>
          <c:orientation val="minMax"/>
        </c:scaling>
        <c:delete val="0"/>
        <c:axPos val="b"/>
        <c:title>
          <c:tx>
            <c:rich>
              <a:bodyPr/>
              <a:lstStyle/>
              <a:p>
                <a:pPr>
                  <a:defRPr lang="en-IN"/>
                </a:pPr>
                <a:r>
                  <a:rPr lang="en-IN" sz="1600" dirty="0"/>
                  <a:t>A1</a:t>
                </a:r>
              </a:p>
            </c:rich>
          </c:tx>
          <c:overlay val="0"/>
        </c:title>
        <c:numFmt formatCode="General" sourceLinked="1"/>
        <c:majorTickMark val="none"/>
        <c:minorTickMark val="none"/>
        <c:tickLblPos val="nextTo"/>
        <c:txPr>
          <a:bodyPr/>
          <a:lstStyle/>
          <a:p>
            <a:pPr>
              <a:defRPr lang="en-IN">
                <a:latin typeface="Cambria Math" pitchFamily="18" charset="0"/>
                <a:ea typeface="Cambria Math" pitchFamily="18" charset="0"/>
              </a:defRPr>
            </a:pPr>
            <a:endParaRPr lang="en-US"/>
          </a:p>
        </c:txPr>
        <c:crossAx val="105030784"/>
        <c:crosses val="autoZero"/>
        <c:crossBetween val="midCat"/>
      </c:valAx>
      <c:valAx>
        <c:axId val="105030784"/>
        <c:scaling>
          <c:orientation val="minMax"/>
        </c:scaling>
        <c:delete val="0"/>
        <c:axPos val="l"/>
        <c:title>
          <c:tx>
            <c:rich>
              <a:bodyPr/>
              <a:lstStyle/>
              <a:p>
                <a:pPr>
                  <a:defRPr lang="en-IN"/>
                </a:pPr>
                <a:r>
                  <a:rPr lang="en-US" sz="1600" dirty="0"/>
                  <a:t>A2</a:t>
                </a:r>
              </a:p>
            </c:rich>
          </c:tx>
          <c:layout>
            <c:manualLayout>
              <c:xMode val="edge"/>
              <c:yMode val="edge"/>
              <c:x val="1.1968880909634964E-2"/>
              <c:y val="0.40131546570650789"/>
            </c:manualLayout>
          </c:layout>
          <c:overlay val="0"/>
        </c:title>
        <c:numFmt formatCode="General" sourceLinked="1"/>
        <c:majorTickMark val="none"/>
        <c:minorTickMark val="none"/>
        <c:tickLblPos val="nextTo"/>
        <c:txPr>
          <a:bodyPr/>
          <a:lstStyle/>
          <a:p>
            <a:pPr>
              <a:defRPr lang="en-IN">
                <a:latin typeface="Cambria Math" pitchFamily="18" charset="0"/>
                <a:ea typeface="Cambria Math" pitchFamily="18" charset="0"/>
              </a:defRPr>
            </a:pPr>
            <a:endParaRPr lang="en-US"/>
          </a:p>
        </c:txPr>
        <c:crossAx val="104664064"/>
        <c:crosses val="autoZero"/>
        <c:crossBetween val="midCat"/>
      </c:valAx>
      <c:spPr>
        <a:ln w="25400" cmpd="sng">
          <a:solidFill>
            <a:schemeClr val="tx1"/>
          </a:solidFill>
        </a:ln>
      </c:spPr>
    </c:plotArea>
    <c:plotVisOnly val="1"/>
    <c:dispBlanksAs val="gap"/>
    <c:showDLblsOverMax val="0"/>
  </c:chart>
  <c:txPr>
    <a:bodyPr/>
    <a:lstStyle/>
    <a:p>
      <a:pPr>
        <a:defRPr sz="1200" b="1"/>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0.37769</cdr:x>
      <cdr:y>0.47704</cdr:y>
    </cdr:from>
    <cdr:to>
      <cdr:x>0.41681</cdr:x>
      <cdr:y>0.54681</cdr:y>
    </cdr:to>
    <cdr:sp macro="" textlink="">
      <cdr:nvSpPr>
        <cdr:cNvPr id="2" name="Oval 1"/>
        <cdr:cNvSpPr/>
      </cdr:nvSpPr>
      <cdr:spPr>
        <a:xfrm xmlns:a="http://schemas.openxmlformats.org/drawingml/2006/main">
          <a:off x="2003805" y="1890232"/>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IN"/>
        </a:p>
      </cdr:txBody>
    </cdr:sp>
  </cdr:relSizeAnchor>
  <cdr:relSizeAnchor xmlns:cdr="http://schemas.openxmlformats.org/drawingml/2006/chartDrawing">
    <cdr:from>
      <cdr:x>0.6518</cdr:x>
      <cdr:y>0.404</cdr:y>
    </cdr:from>
    <cdr:to>
      <cdr:x>0.69092</cdr:x>
      <cdr:y>0.47376</cdr:y>
    </cdr:to>
    <cdr:sp macro="" textlink="">
      <cdr:nvSpPr>
        <cdr:cNvPr id="3" name="Oval 2"/>
        <cdr:cNvSpPr/>
      </cdr:nvSpPr>
      <cdr:spPr>
        <a:xfrm xmlns:a="http://schemas.openxmlformats.org/drawingml/2006/main">
          <a:off x="3458102" y="1600790"/>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I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4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4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4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4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7"/>
          <p:cNvSpPr/>
          <p:nvPr>
            <p:ph idx="2" type="pic"/>
          </p:nvPr>
        </p:nvSpPr>
        <p:spPr>
          <a:xfrm>
            <a:off x="1792288" y="612775"/>
            <a:ext cx="5486400" cy="4114800"/>
          </a:xfrm>
          <a:prstGeom prst="rect">
            <a:avLst/>
          </a:prstGeom>
          <a:noFill/>
          <a:ln>
            <a:noFill/>
          </a:ln>
        </p:spPr>
      </p:sp>
      <p:sp>
        <p:nvSpPr>
          <p:cNvPr id="64" name="Google Shape;64;p4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people.revoledu.com/kardi/tutorial/Similarity/index.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chart" Target="../charts/char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en.wikipedia.org/wiki/Euclidean_distance" TargetMode="External"/><Relationship Id="rId4" Type="http://schemas.openxmlformats.org/officeDocument/2006/relationships/hyperlink" Target="http://en.wikipedia.org/wiki/Manhattan_distance" TargetMode="External"/><Relationship Id="rId5" Type="http://schemas.openxmlformats.org/officeDocument/2006/relationships/image" Target="../media/image5.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en.wikipedia.org/wiki/Maximum_norm" TargetMode="External"/><Relationship Id="rId4" Type="http://schemas.openxmlformats.org/officeDocument/2006/relationships/hyperlink" Target="http://en.wikipedia.org/wiki/Mahalanobis_distance" TargetMode="External"/><Relationship Id="rId5" Type="http://schemas.openxmlformats.org/officeDocument/2006/relationships/hyperlink" Target="http://en.wikipedia.org/wiki/Inner_product_space" TargetMode="External"/><Relationship Id="rId6" Type="http://schemas.openxmlformats.org/officeDocument/2006/relationships/hyperlink" Target="http://en.wikipedia.org/wiki/Hamming_distance" TargetMode="External"/><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Limelight"/>
              <a:buNone/>
            </a:pPr>
            <a:br>
              <a:rPr lang="en-IN" sz="4000">
                <a:latin typeface="Limelight"/>
                <a:ea typeface="Limelight"/>
                <a:cs typeface="Limelight"/>
                <a:sym typeface="Limelight"/>
              </a:rPr>
            </a:br>
            <a:r>
              <a:rPr lang="en-IN" sz="4000">
                <a:latin typeface="Limelight"/>
                <a:ea typeface="Limelight"/>
                <a:cs typeface="Limelight"/>
                <a:sym typeface="Limelight"/>
              </a:rPr>
              <a:t>Clustering</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198934" y="984512"/>
            <a:ext cx="8805463" cy="6161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953734"/>
              </a:buClr>
              <a:buSzPct val="100000"/>
              <a:buFont typeface="Calibri"/>
              <a:buNone/>
            </a:pPr>
            <a:r>
              <a:rPr lang="en-IN">
                <a:solidFill>
                  <a:srgbClr val="953734"/>
                </a:solidFill>
              </a:rPr>
              <a:t>Similarity can be Subjective</a:t>
            </a:r>
            <a:endParaRPr/>
          </a:p>
        </p:txBody>
      </p:sp>
      <p:sp>
        <p:nvSpPr>
          <p:cNvPr id="163" name="Google Shape;163;p10"/>
          <p:cNvSpPr txBox="1"/>
          <p:nvPr>
            <p:ph idx="4294967295" type="sldNum"/>
          </p:nvPr>
        </p:nvSpPr>
        <p:spPr>
          <a:xfrm>
            <a:off x="8492948" y="959955"/>
            <a:ext cx="452119"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2100">
                <a:solidFill>
                  <a:srgbClr val="E5B8B7"/>
                </a:solidFill>
              </a:rPr>
              <a:t>‹#›</a:t>
            </a:fld>
            <a:endParaRPr sz="2100">
              <a:solidFill>
                <a:srgbClr val="E5B8B7"/>
              </a:solidFill>
            </a:endParaRPr>
          </a:p>
        </p:txBody>
      </p:sp>
      <p:sp>
        <p:nvSpPr>
          <p:cNvPr id="164" name="Google Shape;164;p10"/>
          <p:cNvSpPr txBox="1"/>
          <p:nvPr>
            <p:ph idx="1" type="body"/>
          </p:nvPr>
        </p:nvSpPr>
        <p:spPr>
          <a:xfrm>
            <a:off x="198934" y="1705340"/>
            <a:ext cx="8805463" cy="416814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50"/>
              <a:buFont typeface="Noto Sans Symbols"/>
              <a:buChar char="▪"/>
            </a:pPr>
            <a:r>
              <a:rPr lang="en-IN" sz="1950">
                <a:latin typeface="Arial"/>
                <a:ea typeface="Arial"/>
                <a:cs typeface="Arial"/>
                <a:sym typeface="Arial"/>
              </a:rPr>
              <a:t>Clustering only looks at similarities b/w inputs, since no labels are given</a:t>
            </a:r>
            <a:r>
              <a:rPr lang="en-IN"/>
              <a:t>           </a:t>
            </a:r>
            <a:endParaRPr sz="1950">
              <a:latin typeface="Arial"/>
              <a:ea typeface="Arial"/>
              <a:cs typeface="Arial"/>
              <a:sym typeface="Arial"/>
            </a:endParaRPr>
          </a:p>
          <a:p>
            <a:pPr indent="-333375" lvl="0" marL="342900" rtl="0" algn="l">
              <a:spcBef>
                <a:spcPts val="30"/>
              </a:spcBef>
              <a:spcAft>
                <a:spcPts val="0"/>
              </a:spcAft>
              <a:buClr>
                <a:schemeClr val="dk1"/>
              </a:buClr>
              <a:buSzPts val="150"/>
              <a:buFont typeface="Noto Sans Symbols"/>
              <a:buNone/>
            </a:pPr>
            <a:r>
              <a:t/>
            </a:r>
            <a:endParaRPr sz="150">
              <a:latin typeface="Arial"/>
              <a:ea typeface="Arial"/>
              <a:cs typeface="Arial"/>
              <a:sym typeface="Arial"/>
            </a:endParaRPr>
          </a:p>
          <a:p>
            <a:pPr indent="-342900" lvl="0" marL="342900" rtl="0" algn="l">
              <a:spcBef>
                <a:spcPts val="390"/>
              </a:spcBef>
              <a:spcAft>
                <a:spcPts val="0"/>
              </a:spcAft>
              <a:buClr>
                <a:schemeClr val="dk1"/>
              </a:buClr>
              <a:buSzPts val="1950"/>
              <a:buFont typeface="Noto Sans Symbols"/>
              <a:buChar char="▪"/>
            </a:pPr>
            <a:r>
              <a:rPr lang="en-IN" sz="1950">
                <a:latin typeface="Arial"/>
                <a:ea typeface="Arial"/>
                <a:cs typeface="Arial"/>
                <a:sym typeface="Arial"/>
              </a:rPr>
              <a:t>Without labels, similarity can be hard to define</a:t>
            </a:r>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342900" lvl="0" marL="342900" rtl="0" algn="l">
              <a:spcBef>
                <a:spcPts val="390"/>
              </a:spcBef>
              <a:spcAft>
                <a:spcPts val="0"/>
              </a:spcAft>
              <a:buClr>
                <a:schemeClr val="dk1"/>
              </a:buClr>
              <a:buSzPts val="1950"/>
              <a:buFont typeface="Noto Sans Symbols"/>
              <a:buChar char="▪"/>
            </a:pPr>
            <a:r>
              <a:rPr lang="en-IN" sz="1950">
                <a:latin typeface="Arial"/>
                <a:ea typeface="Arial"/>
                <a:cs typeface="Arial"/>
                <a:sym typeface="Arial"/>
              </a:rPr>
              <a:t>Thus using the right distance/similarity is very important in clustering</a:t>
            </a:r>
            <a:endParaRPr/>
          </a:p>
          <a:p>
            <a:pPr indent="0" lvl="0" marL="0" rtl="0" algn="l">
              <a:spcBef>
                <a:spcPts val="30"/>
              </a:spcBef>
              <a:spcAft>
                <a:spcPts val="0"/>
              </a:spcAft>
              <a:buClr>
                <a:schemeClr val="dk1"/>
              </a:buClr>
              <a:buSzPts val="150"/>
              <a:buNone/>
            </a:pPr>
            <a:r>
              <a:t/>
            </a:r>
            <a:endParaRPr sz="150">
              <a:latin typeface="Arial"/>
              <a:ea typeface="Arial"/>
              <a:cs typeface="Arial"/>
              <a:sym typeface="Arial"/>
            </a:endParaRPr>
          </a:p>
          <a:p>
            <a:pPr indent="-342900" lvl="0" marL="342900" rtl="0" algn="l">
              <a:spcBef>
                <a:spcPts val="390"/>
              </a:spcBef>
              <a:spcAft>
                <a:spcPts val="0"/>
              </a:spcAft>
              <a:buClr>
                <a:schemeClr val="dk1"/>
              </a:buClr>
              <a:buSzPts val="1950"/>
              <a:buFont typeface="Noto Sans Symbols"/>
              <a:buChar char="▪"/>
            </a:pPr>
            <a:r>
              <a:rPr lang="en-IN" sz="1950">
                <a:latin typeface="Arial"/>
                <a:ea typeface="Arial"/>
                <a:cs typeface="Arial"/>
                <a:sym typeface="Arial"/>
              </a:rPr>
              <a:t>In some sense, related to asking: “Clustering based on what”?</a:t>
            </a:r>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0" lvl="0" marL="0" rtl="0" algn="l">
              <a:spcBef>
                <a:spcPts val="390"/>
              </a:spcBef>
              <a:spcAft>
                <a:spcPts val="0"/>
              </a:spcAft>
              <a:buClr>
                <a:schemeClr val="dk1"/>
              </a:buClr>
              <a:buSzPts val="1950"/>
              <a:buNone/>
            </a:pPr>
            <a:r>
              <a:t/>
            </a:r>
            <a:endParaRPr sz="1950">
              <a:latin typeface="Arial"/>
              <a:ea typeface="Arial"/>
              <a:cs typeface="Arial"/>
              <a:sym typeface="Arial"/>
            </a:endParaRPr>
          </a:p>
          <a:p>
            <a:pPr indent="0" lvl="0" marL="0" rtl="0" algn="l">
              <a:spcBef>
                <a:spcPts val="120"/>
              </a:spcBef>
              <a:spcAft>
                <a:spcPts val="0"/>
              </a:spcAft>
              <a:buClr>
                <a:schemeClr val="dk1"/>
              </a:buClr>
              <a:buSzPts val="600"/>
              <a:buNone/>
            </a:pPr>
            <a:r>
              <a:t/>
            </a:r>
            <a:endParaRPr sz="600">
              <a:latin typeface="Arial"/>
              <a:ea typeface="Arial"/>
              <a:cs typeface="Arial"/>
              <a:sym typeface="Arial"/>
            </a:endParaRPr>
          </a:p>
        </p:txBody>
      </p:sp>
      <p:pic>
        <p:nvPicPr>
          <p:cNvPr id="165" name="Google Shape;165;p10"/>
          <p:cNvPicPr preferRelativeResize="0"/>
          <p:nvPr/>
        </p:nvPicPr>
        <p:blipFill rotWithShape="1">
          <a:blip r:embed="rId3">
            <a:alphaModFix/>
          </a:blip>
          <a:srcRect b="0" l="0" r="0" t="0"/>
          <a:stretch/>
        </p:blipFill>
        <p:spPr>
          <a:xfrm>
            <a:off x="3245702" y="2692169"/>
            <a:ext cx="2652596" cy="1827440"/>
          </a:xfrm>
          <a:prstGeom prst="rect">
            <a:avLst/>
          </a:prstGeom>
          <a:noFill/>
          <a:ln>
            <a:noFill/>
          </a:ln>
        </p:spPr>
      </p:pic>
      <p:sp>
        <p:nvSpPr>
          <p:cNvPr id="166" name="Google Shape;166;p10"/>
          <p:cNvSpPr txBox="1"/>
          <p:nvPr/>
        </p:nvSpPr>
        <p:spPr>
          <a:xfrm>
            <a:off x="1" y="5701193"/>
            <a:ext cx="3977371" cy="207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750">
                <a:solidFill>
                  <a:schemeClr val="dk1"/>
                </a:solidFill>
                <a:latin typeface="Calibri"/>
                <a:ea typeface="Calibri"/>
                <a:cs typeface="Calibri"/>
                <a:sym typeface="Calibri"/>
              </a:rPr>
              <a:t>Picture courtesy: http://www.guy-sports.com/humor/videos/powerpoint presentation dogs.htm</a:t>
            </a:r>
            <a:endParaRPr sz="75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5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5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5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5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500"/>
                                        <p:tgtEl>
                                          <p:spTgt spid="1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500"/>
                                        <p:tgtEl>
                                          <p:spTgt spid="1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500"/>
                                        <p:tgtEl>
                                          <p:spTgt spid="1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animEffect filter="fade" transition="in">
                                      <p:cBhvr>
                                        <p:cTn dur="500"/>
                                        <p:tgtEl>
                                          <p:spTgt spid="16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8" st="8"/>
                                            </p:txEl>
                                          </p:spTgt>
                                        </p:tgtEl>
                                        <p:attrNameLst>
                                          <p:attrName>style.visibility</p:attrName>
                                        </p:attrNameLst>
                                      </p:cBhvr>
                                      <p:to>
                                        <p:strVal val="visible"/>
                                      </p:to>
                                    </p:set>
                                    <p:animEffect filter="fade" transition="in">
                                      <p:cBhvr>
                                        <p:cTn dur="500"/>
                                        <p:tgtEl>
                                          <p:spTgt spid="16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9" st="9"/>
                                            </p:txEl>
                                          </p:spTgt>
                                        </p:tgtEl>
                                        <p:attrNameLst>
                                          <p:attrName>style.visibility</p:attrName>
                                        </p:attrNameLst>
                                      </p:cBhvr>
                                      <p:to>
                                        <p:strVal val="visible"/>
                                      </p:to>
                                    </p:set>
                                    <p:animEffect filter="fade" transition="in">
                                      <p:cBhvr>
                                        <p:cTn dur="500"/>
                                        <p:tgtEl>
                                          <p:spTgt spid="16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0" st="10"/>
                                            </p:txEl>
                                          </p:spTgt>
                                        </p:tgtEl>
                                        <p:attrNameLst>
                                          <p:attrName>style.visibility</p:attrName>
                                        </p:attrNameLst>
                                      </p:cBhvr>
                                      <p:to>
                                        <p:strVal val="visible"/>
                                      </p:to>
                                    </p:set>
                                    <p:animEffect filter="fade" transition="in">
                                      <p:cBhvr>
                                        <p:cTn dur="500"/>
                                        <p:tgtEl>
                                          <p:spTgt spid="16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1" st="11"/>
                                            </p:txEl>
                                          </p:spTgt>
                                        </p:tgtEl>
                                        <p:attrNameLst>
                                          <p:attrName>style.visibility</p:attrName>
                                        </p:attrNameLst>
                                      </p:cBhvr>
                                      <p:to>
                                        <p:strVal val="visible"/>
                                      </p:to>
                                    </p:set>
                                    <p:animEffect filter="fade" transition="in">
                                      <p:cBhvr>
                                        <p:cTn dur="500"/>
                                        <p:tgtEl>
                                          <p:spTgt spid="16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2" st="12"/>
                                            </p:txEl>
                                          </p:spTgt>
                                        </p:tgtEl>
                                        <p:attrNameLst>
                                          <p:attrName>style.visibility</p:attrName>
                                        </p:attrNameLst>
                                      </p:cBhvr>
                                      <p:to>
                                        <p:strVal val="visible"/>
                                      </p:to>
                                    </p:set>
                                    <p:animEffect filter="fade" transition="in">
                                      <p:cBhvr>
                                        <p:cTn dur="500"/>
                                        <p:tgtEl>
                                          <p:spTgt spid="16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3" st="13"/>
                                            </p:txEl>
                                          </p:spTgt>
                                        </p:tgtEl>
                                        <p:attrNameLst>
                                          <p:attrName>style.visibility</p:attrName>
                                        </p:attrNameLst>
                                      </p:cBhvr>
                                      <p:to>
                                        <p:strVal val="visible"/>
                                      </p:to>
                                    </p:set>
                                    <p:animEffect filter="fade" transition="in">
                                      <p:cBhvr>
                                        <p:cTn dur="500"/>
                                        <p:tgtEl>
                                          <p:spTgt spid="16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4" st="14"/>
                                            </p:txEl>
                                          </p:spTgt>
                                        </p:tgtEl>
                                        <p:attrNameLst>
                                          <p:attrName>style.visibility</p:attrName>
                                        </p:attrNameLst>
                                      </p:cBhvr>
                                      <p:to>
                                        <p:strVal val="visible"/>
                                      </p:to>
                                    </p:set>
                                    <p:animEffect filter="fade" transition="in">
                                      <p:cBhvr>
                                        <p:cTn dur="500"/>
                                        <p:tgtEl>
                                          <p:spTgt spid="16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5" st="15"/>
                                            </p:txEl>
                                          </p:spTgt>
                                        </p:tgtEl>
                                        <p:attrNameLst>
                                          <p:attrName>style.visibility</p:attrName>
                                        </p:attrNameLst>
                                      </p:cBhvr>
                                      <p:to>
                                        <p:strVal val="visible"/>
                                      </p:to>
                                    </p:set>
                                    <p:animEffect filter="fade" transition="in">
                                      <p:cBhvr>
                                        <p:cTn dur="500"/>
                                        <p:tgtEl>
                                          <p:spTgt spid="164">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6" st="16"/>
                                            </p:txEl>
                                          </p:spTgt>
                                        </p:tgtEl>
                                        <p:attrNameLst>
                                          <p:attrName>style.visibility</p:attrName>
                                        </p:attrNameLst>
                                      </p:cBhvr>
                                      <p:to>
                                        <p:strVal val="visible"/>
                                      </p:to>
                                    </p:set>
                                    <p:animEffect filter="fade" transition="in">
                                      <p:cBhvr>
                                        <p:cTn dur="500"/>
                                        <p:tgtEl>
                                          <p:spTgt spid="164">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7" st="17"/>
                                            </p:txEl>
                                          </p:spTgt>
                                        </p:tgtEl>
                                        <p:attrNameLst>
                                          <p:attrName>style.visibility</p:attrName>
                                        </p:attrNameLst>
                                      </p:cBhvr>
                                      <p:to>
                                        <p:strVal val="visible"/>
                                      </p:to>
                                    </p:set>
                                    <p:animEffect filter="fade" transition="in">
                                      <p:cBhvr>
                                        <p:cTn dur="500"/>
                                        <p:tgtEl>
                                          <p:spTgt spid="164">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8" st="18"/>
                                            </p:txEl>
                                          </p:spTgt>
                                        </p:tgtEl>
                                        <p:attrNameLst>
                                          <p:attrName>style.visibility</p:attrName>
                                        </p:attrNameLst>
                                      </p:cBhvr>
                                      <p:to>
                                        <p:strVal val="visible"/>
                                      </p:to>
                                    </p:set>
                                    <p:animEffect filter="fade" transition="in">
                                      <p:cBhvr>
                                        <p:cTn dur="500"/>
                                        <p:tgtEl>
                                          <p:spTgt spid="164">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198934" y="984512"/>
            <a:ext cx="8805463" cy="6161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953734"/>
              </a:buClr>
              <a:buSzPct val="100000"/>
              <a:buFont typeface="Calibri"/>
              <a:buNone/>
            </a:pPr>
            <a:r>
              <a:rPr lang="en-IN">
                <a:solidFill>
                  <a:srgbClr val="953734"/>
                </a:solidFill>
              </a:rPr>
              <a:t>Clustering: Some Examples</a:t>
            </a:r>
            <a:endParaRPr/>
          </a:p>
        </p:txBody>
      </p:sp>
      <p:sp>
        <p:nvSpPr>
          <p:cNvPr id="172" name="Google Shape;172;p11"/>
          <p:cNvSpPr txBox="1"/>
          <p:nvPr>
            <p:ph idx="4294967295" type="sldNum"/>
          </p:nvPr>
        </p:nvSpPr>
        <p:spPr>
          <a:xfrm>
            <a:off x="8492948" y="959955"/>
            <a:ext cx="452119"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2100">
                <a:solidFill>
                  <a:srgbClr val="E5B8B7"/>
                </a:solidFill>
              </a:rPr>
              <a:t>‹#›</a:t>
            </a:fld>
            <a:endParaRPr sz="2100">
              <a:solidFill>
                <a:srgbClr val="E5B8B7"/>
              </a:solidFill>
            </a:endParaRPr>
          </a:p>
        </p:txBody>
      </p:sp>
      <p:sp>
        <p:nvSpPr>
          <p:cNvPr id="173" name="Google Shape;173;p11"/>
          <p:cNvSpPr txBox="1"/>
          <p:nvPr>
            <p:ph idx="1" type="body"/>
          </p:nvPr>
        </p:nvSpPr>
        <p:spPr>
          <a:xfrm>
            <a:off x="198934" y="1705340"/>
            <a:ext cx="8805463" cy="416814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50"/>
              <a:buFont typeface="Noto Sans Symbols"/>
              <a:buChar char="▪"/>
            </a:pPr>
            <a:r>
              <a:rPr lang="en-IN" sz="1950">
                <a:latin typeface="Arial"/>
                <a:ea typeface="Arial"/>
                <a:cs typeface="Arial"/>
                <a:sym typeface="Arial"/>
              </a:rPr>
              <a:t>Document/Image/Webpage Clustering</a:t>
            </a:r>
            <a:r>
              <a:rPr lang="en-IN"/>
              <a:t>           </a:t>
            </a:r>
            <a:endParaRPr sz="1950">
              <a:latin typeface="Arial"/>
              <a:ea typeface="Arial"/>
              <a:cs typeface="Arial"/>
              <a:sym typeface="Arial"/>
            </a:endParaRPr>
          </a:p>
          <a:p>
            <a:pPr indent="-342900" lvl="0" marL="342900" rtl="0" algn="l">
              <a:spcBef>
                <a:spcPts val="390"/>
              </a:spcBef>
              <a:spcAft>
                <a:spcPts val="0"/>
              </a:spcAft>
              <a:buClr>
                <a:schemeClr val="dk1"/>
              </a:buClr>
              <a:buSzPts val="1950"/>
              <a:buFont typeface="Noto Sans Symbols"/>
              <a:buChar char="▪"/>
            </a:pPr>
            <a:r>
              <a:rPr lang="en-IN" sz="1950">
                <a:latin typeface="Arial"/>
                <a:ea typeface="Arial"/>
                <a:cs typeface="Arial"/>
                <a:sym typeface="Arial"/>
              </a:rPr>
              <a:t>Image Segmentation (clustering pixels)</a:t>
            </a:r>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0" lvl="0" marL="0" rtl="0" algn="l">
              <a:spcBef>
                <a:spcPts val="390"/>
              </a:spcBef>
              <a:spcAft>
                <a:spcPts val="0"/>
              </a:spcAft>
              <a:buClr>
                <a:schemeClr val="dk1"/>
              </a:buClr>
              <a:buSzPts val="1950"/>
              <a:buNone/>
            </a:pPr>
            <a:r>
              <a:t/>
            </a:r>
            <a:endParaRPr sz="1950">
              <a:latin typeface="Arial"/>
              <a:ea typeface="Arial"/>
              <a:cs typeface="Arial"/>
              <a:sym typeface="Arial"/>
            </a:endParaRPr>
          </a:p>
          <a:p>
            <a:pPr indent="0" lvl="0" marL="0" rtl="0" algn="l">
              <a:spcBef>
                <a:spcPts val="390"/>
              </a:spcBef>
              <a:spcAft>
                <a:spcPts val="0"/>
              </a:spcAft>
              <a:buClr>
                <a:schemeClr val="dk1"/>
              </a:buClr>
              <a:buSzPts val="1950"/>
              <a:buNone/>
            </a:pPr>
            <a:r>
              <a:t/>
            </a:r>
            <a:endParaRPr sz="1950">
              <a:latin typeface="Arial"/>
              <a:ea typeface="Arial"/>
              <a:cs typeface="Arial"/>
              <a:sym typeface="Arial"/>
            </a:endParaRPr>
          </a:p>
          <a:p>
            <a:pPr indent="-342900" lvl="0" marL="342900" rtl="0" algn="l">
              <a:spcBef>
                <a:spcPts val="390"/>
              </a:spcBef>
              <a:spcAft>
                <a:spcPts val="0"/>
              </a:spcAft>
              <a:buClr>
                <a:schemeClr val="dk1"/>
              </a:buClr>
              <a:buSzPts val="1950"/>
              <a:buFont typeface="Noto Sans Symbols"/>
              <a:buChar char="▪"/>
            </a:pPr>
            <a:r>
              <a:rPr lang="en-IN" sz="1950">
                <a:latin typeface="Arial"/>
                <a:ea typeface="Arial"/>
                <a:cs typeface="Arial"/>
                <a:sym typeface="Arial"/>
              </a:rPr>
              <a:t>Clustering web-search results</a:t>
            </a:r>
            <a:endParaRPr/>
          </a:p>
          <a:p>
            <a:pPr indent="-342900" lvl="0" marL="342900" rtl="0" algn="l">
              <a:spcBef>
                <a:spcPts val="390"/>
              </a:spcBef>
              <a:spcAft>
                <a:spcPts val="0"/>
              </a:spcAft>
              <a:buClr>
                <a:schemeClr val="dk1"/>
              </a:buClr>
              <a:buSzPts val="1950"/>
              <a:buFont typeface="Noto Sans Symbols"/>
              <a:buChar char="▪"/>
            </a:pPr>
            <a:r>
              <a:rPr lang="en-IN" sz="1950">
                <a:latin typeface="Arial"/>
                <a:ea typeface="Arial"/>
                <a:cs typeface="Arial"/>
                <a:sym typeface="Arial"/>
              </a:rPr>
              <a:t>Clustering (people) nodes in (social) networks/graphs</a:t>
            </a:r>
            <a:endParaRPr/>
          </a:p>
          <a:p>
            <a:pPr indent="-342900" lvl="0" marL="342900" rtl="0" algn="l">
              <a:spcBef>
                <a:spcPts val="390"/>
              </a:spcBef>
              <a:spcAft>
                <a:spcPts val="0"/>
              </a:spcAft>
              <a:buClr>
                <a:schemeClr val="dk1"/>
              </a:buClr>
              <a:buSzPts val="1950"/>
              <a:buFont typeface="Noto Sans Symbols"/>
              <a:buChar char="▪"/>
            </a:pPr>
            <a:r>
              <a:rPr lang="en-IN" sz="1950">
                <a:latin typeface="Arial"/>
                <a:ea typeface="Arial"/>
                <a:cs typeface="Arial"/>
                <a:sym typeface="Arial"/>
              </a:rPr>
              <a:t>.. and many more..</a:t>
            </a:r>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219075" lvl="0" marL="342900" rtl="0" algn="l">
              <a:spcBef>
                <a:spcPts val="390"/>
              </a:spcBef>
              <a:spcAft>
                <a:spcPts val="0"/>
              </a:spcAft>
              <a:buClr>
                <a:schemeClr val="dk1"/>
              </a:buClr>
              <a:buSzPts val="1950"/>
              <a:buFont typeface="Noto Sans Symbols"/>
              <a:buNone/>
            </a:pPr>
            <a:r>
              <a:t/>
            </a:r>
            <a:endParaRPr sz="1950">
              <a:latin typeface="Arial"/>
              <a:ea typeface="Arial"/>
              <a:cs typeface="Arial"/>
              <a:sym typeface="Arial"/>
            </a:endParaRPr>
          </a:p>
          <a:p>
            <a:pPr indent="0" lvl="0" marL="0" rtl="0" algn="l">
              <a:spcBef>
                <a:spcPts val="390"/>
              </a:spcBef>
              <a:spcAft>
                <a:spcPts val="0"/>
              </a:spcAft>
              <a:buClr>
                <a:schemeClr val="dk1"/>
              </a:buClr>
              <a:buSzPts val="1950"/>
              <a:buNone/>
            </a:pPr>
            <a:r>
              <a:t/>
            </a:r>
            <a:endParaRPr sz="1950">
              <a:latin typeface="Arial"/>
              <a:ea typeface="Arial"/>
              <a:cs typeface="Arial"/>
              <a:sym typeface="Arial"/>
            </a:endParaRPr>
          </a:p>
          <a:p>
            <a:pPr indent="0" lvl="0" marL="0" rtl="0" algn="l">
              <a:spcBef>
                <a:spcPts val="120"/>
              </a:spcBef>
              <a:spcAft>
                <a:spcPts val="0"/>
              </a:spcAft>
              <a:buClr>
                <a:schemeClr val="dk1"/>
              </a:buClr>
              <a:buSzPts val="600"/>
              <a:buNone/>
            </a:pPr>
            <a:r>
              <a:t/>
            </a:r>
            <a:endParaRPr sz="600">
              <a:latin typeface="Arial"/>
              <a:ea typeface="Arial"/>
              <a:cs typeface="Arial"/>
              <a:sym typeface="Arial"/>
            </a:endParaRPr>
          </a:p>
        </p:txBody>
      </p:sp>
      <p:pic>
        <p:nvPicPr>
          <p:cNvPr id="174" name="Google Shape;174;p11"/>
          <p:cNvPicPr preferRelativeResize="0"/>
          <p:nvPr/>
        </p:nvPicPr>
        <p:blipFill rotWithShape="1">
          <a:blip r:embed="rId3">
            <a:alphaModFix/>
          </a:blip>
          <a:srcRect b="0" l="0" r="0" t="0"/>
          <a:stretch/>
        </p:blipFill>
        <p:spPr>
          <a:xfrm>
            <a:off x="3051561" y="2440575"/>
            <a:ext cx="2931887" cy="2135324"/>
          </a:xfrm>
          <a:prstGeom prst="rect">
            <a:avLst/>
          </a:prstGeom>
          <a:noFill/>
          <a:ln>
            <a:noFill/>
          </a:ln>
        </p:spPr>
      </p:pic>
      <p:sp>
        <p:nvSpPr>
          <p:cNvPr id="175" name="Google Shape;175;p11"/>
          <p:cNvSpPr txBox="1"/>
          <p:nvPr/>
        </p:nvSpPr>
        <p:spPr>
          <a:xfrm>
            <a:off x="88085" y="5793526"/>
            <a:ext cx="2682145" cy="207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750">
                <a:solidFill>
                  <a:schemeClr val="dk1"/>
                </a:solidFill>
                <a:latin typeface="Calibri"/>
                <a:ea typeface="Calibri"/>
                <a:cs typeface="Calibri"/>
                <a:sym typeface="Calibri"/>
              </a:rPr>
              <a:t>Picture courtesy: http://people.cs.uchicago.edu/∼pff/segment/</a:t>
            </a:r>
            <a:endParaRPr sz="75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5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5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500"/>
                                        <p:tgtEl>
                                          <p:spTgt spid="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Effect filter="fade" transition="in">
                                      <p:cBhvr>
                                        <p:cTn dur="500"/>
                                        <p:tgtEl>
                                          <p:spTgt spid="1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animEffect filter="fade" transition="in">
                                      <p:cBhvr>
                                        <p:cTn dur="500"/>
                                        <p:tgtEl>
                                          <p:spTgt spid="1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animEffect filter="fade" transition="in">
                                      <p:cBhvr>
                                        <p:cTn dur="500"/>
                                        <p:tgtEl>
                                          <p:spTgt spid="1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animEffect filter="fade" transition="in">
                                      <p:cBhvr>
                                        <p:cTn dur="500"/>
                                        <p:tgtEl>
                                          <p:spTgt spid="17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animEffect filter="fade" transition="in">
                                      <p:cBhvr>
                                        <p:cTn dur="500"/>
                                        <p:tgtEl>
                                          <p:spTgt spid="17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animEffect filter="fade" transition="in">
                                      <p:cBhvr>
                                        <p:cTn dur="500"/>
                                        <p:tgtEl>
                                          <p:spTgt spid="17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9" st="9"/>
                                            </p:txEl>
                                          </p:spTgt>
                                        </p:tgtEl>
                                        <p:attrNameLst>
                                          <p:attrName>style.visibility</p:attrName>
                                        </p:attrNameLst>
                                      </p:cBhvr>
                                      <p:to>
                                        <p:strVal val="visible"/>
                                      </p:to>
                                    </p:set>
                                    <p:animEffect filter="fade" transition="in">
                                      <p:cBhvr>
                                        <p:cTn dur="500"/>
                                        <p:tgtEl>
                                          <p:spTgt spid="17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0" st="10"/>
                                            </p:txEl>
                                          </p:spTgt>
                                        </p:tgtEl>
                                        <p:attrNameLst>
                                          <p:attrName>style.visibility</p:attrName>
                                        </p:attrNameLst>
                                      </p:cBhvr>
                                      <p:to>
                                        <p:strVal val="visible"/>
                                      </p:to>
                                    </p:set>
                                    <p:animEffect filter="fade" transition="in">
                                      <p:cBhvr>
                                        <p:cTn dur="500"/>
                                        <p:tgtEl>
                                          <p:spTgt spid="17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1" st="11"/>
                                            </p:txEl>
                                          </p:spTgt>
                                        </p:tgtEl>
                                        <p:attrNameLst>
                                          <p:attrName>style.visibility</p:attrName>
                                        </p:attrNameLst>
                                      </p:cBhvr>
                                      <p:to>
                                        <p:strVal val="visible"/>
                                      </p:to>
                                    </p:set>
                                    <p:animEffect filter="fade" transition="in">
                                      <p:cBhvr>
                                        <p:cTn dur="500"/>
                                        <p:tgtEl>
                                          <p:spTgt spid="173">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2" st="12"/>
                                            </p:txEl>
                                          </p:spTgt>
                                        </p:tgtEl>
                                        <p:attrNameLst>
                                          <p:attrName>style.visibility</p:attrName>
                                        </p:attrNameLst>
                                      </p:cBhvr>
                                      <p:to>
                                        <p:strVal val="visible"/>
                                      </p:to>
                                    </p:set>
                                    <p:animEffect filter="fade" transition="in">
                                      <p:cBhvr>
                                        <p:cTn dur="500"/>
                                        <p:tgtEl>
                                          <p:spTgt spid="173">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3" st="13"/>
                                            </p:txEl>
                                          </p:spTgt>
                                        </p:tgtEl>
                                        <p:attrNameLst>
                                          <p:attrName>style.visibility</p:attrName>
                                        </p:attrNameLst>
                                      </p:cBhvr>
                                      <p:to>
                                        <p:strVal val="visible"/>
                                      </p:to>
                                    </p:set>
                                    <p:animEffect filter="fade" transition="in">
                                      <p:cBhvr>
                                        <p:cTn dur="500"/>
                                        <p:tgtEl>
                                          <p:spTgt spid="173">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4" st="14"/>
                                            </p:txEl>
                                          </p:spTgt>
                                        </p:tgtEl>
                                        <p:attrNameLst>
                                          <p:attrName>style.visibility</p:attrName>
                                        </p:attrNameLst>
                                      </p:cBhvr>
                                      <p:to>
                                        <p:strVal val="visible"/>
                                      </p:to>
                                    </p:set>
                                    <p:animEffect filter="fade" transition="in">
                                      <p:cBhvr>
                                        <p:cTn dur="500"/>
                                        <p:tgtEl>
                                          <p:spTgt spid="173">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5" st="15"/>
                                            </p:txEl>
                                          </p:spTgt>
                                        </p:tgtEl>
                                        <p:attrNameLst>
                                          <p:attrName>style.visibility</p:attrName>
                                        </p:attrNameLst>
                                      </p:cBhvr>
                                      <p:to>
                                        <p:strVal val="visible"/>
                                      </p:to>
                                    </p:set>
                                    <p:animEffect filter="fade" transition="in">
                                      <p:cBhvr>
                                        <p:cTn dur="500"/>
                                        <p:tgtEl>
                                          <p:spTgt spid="173">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6" st="16"/>
                                            </p:txEl>
                                          </p:spTgt>
                                        </p:tgtEl>
                                        <p:attrNameLst>
                                          <p:attrName>style.visibility</p:attrName>
                                        </p:attrNameLst>
                                      </p:cBhvr>
                                      <p:to>
                                        <p:strVal val="visible"/>
                                      </p:to>
                                    </p:set>
                                    <p:animEffect filter="fade" transition="in">
                                      <p:cBhvr>
                                        <p:cTn dur="500"/>
                                        <p:tgtEl>
                                          <p:spTgt spid="173">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Initializing K-means.</a:t>
            </a:r>
            <a:endParaRPr/>
          </a:p>
        </p:txBody>
      </p:sp>
      <p:sp>
        <p:nvSpPr>
          <p:cNvPr id="181" name="Google Shape;18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chemeClr val="dk1"/>
              </a:buClr>
              <a:buSzPct val="100000"/>
              <a:buChar char="•"/>
            </a:pPr>
            <a:r>
              <a:rPr lang="en-IN"/>
              <a:t>Initializing K-means is the initial step of the K-means clustering algorithm, which is an unsupervised machine learning technique used for partitioning data points into K clusters.</a:t>
            </a:r>
            <a:endParaRPr/>
          </a:p>
          <a:p>
            <a:pPr indent="-154940" lvl="0" marL="342900" rtl="0" algn="just">
              <a:spcBef>
                <a:spcPts val="592"/>
              </a:spcBef>
              <a:spcAft>
                <a:spcPts val="0"/>
              </a:spcAft>
              <a:buClr>
                <a:schemeClr val="dk1"/>
              </a:buClr>
              <a:buSzPct val="100000"/>
              <a:buNone/>
            </a:pPr>
            <a:r>
              <a:t/>
            </a:r>
            <a:endParaRPr/>
          </a:p>
          <a:p>
            <a:pPr indent="-342900" lvl="0" marL="342900" rtl="0" algn="just">
              <a:spcBef>
                <a:spcPts val="592"/>
              </a:spcBef>
              <a:spcAft>
                <a:spcPts val="0"/>
              </a:spcAft>
              <a:buClr>
                <a:schemeClr val="dk1"/>
              </a:buClr>
              <a:buSzPct val="100000"/>
              <a:buChar char="•"/>
            </a:pPr>
            <a:r>
              <a:rPr lang="en-IN"/>
              <a:t>The goal of K-means is to minimize the sum of squared distances between data points and their corresponding cluster centers, often referred to as centroids.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General process for initializing K-means</a:t>
            </a:r>
            <a:endParaRPr/>
          </a:p>
        </p:txBody>
      </p:sp>
      <p:sp>
        <p:nvSpPr>
          <p:cNvPr id="187" name="Google Shape;18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85763" lvl="0" marL="385763" rtl="0" algn="just">
              <a:spcBef>
                <a:spcPts val="0"/>
              </a:spcBef>
              <a:spcAft>
                <a:spcPts val="0"/>
              </a:spcAft>
              <a:buClr>
                <a:schemeClr val="dk1"/>
              </a:buClr>
              <a:buSzPct val="100000"/>
              <a:buFont typeface="Calibri"/>
              <a:buAutoNum type="arabicPeriod"/>
            </a:pPr>
            <a:r>
              <a:rPr lang="en-IN"/>
              <a:t>Choose the number of clusters (K): Decide the number of clusters you want to partition your data into. This is a user-specified parameter and requires domain knowledge or experimentation to determine the optimal value.</a:t>
            </a:r>
            <a:endParaRPr/>
          </a:p>
          <a:p>
            <a:pPr indent="-228283" lvl="0" marL="385763" rtl="0" algn="just">
              <a:spcBef>
                <a:spcPts val="496"/>
              </a:spcBef>
              <a:spcAft>
                <a:spcPts val="0"/>
              </a:spcAft>
              <a:buClr>
                <a:schemeClr val="dk1"/>
              </a:buClr>
              <a:buSzPct val="100000"/>
              <a:buFont typeface="Calibri"/>
              <a:buNone/>
            </a:pPr>
            <a:r>
              <a:t/>
            </a:r>
            <a:endParaRPr/>
          </a:p>
          <a:p>
            <a:pPr indent="-385763" lvl="0" marL="385763" rtl="0" algn="just">
              <a:spcBef>
                <a:spcPts val="496"/>
              </a:spcBef>
              <a:spcAft>
                <a:spcPts val="0"/>
              </a:spcAft>
              <a:buClr>
                <a:schemeClr val="dk1"/>
              </a:buClr>
              <a:buSzPct val="100000"/>
              <a:buFont typeface="Calibri"/>
              <a:buAutoNum type="arabicPeriod"/>
            </a:pPr>
            <a:r>
              <a:rPr lang="en-IN"/>
              <a:t>Select initial centroids: Randomly select K data points from your dataset as the initial centroids. These data points will serve as the starting positions for the cluster centers.</a:t>
            </a:r>
            <a:endParaRPr/>
          </a:p>
          <a:p>
            <a:pPr indent="-228283" lvl="0" marL="385763" rtl="0" algn="just">
              <a:spcBef>
                <a:spcPts val="496"/>
              </a:spcBef>
              <a:spcAft>
                <a:spcPts val="0"/>
              </a:spcAft>
              <a:buClr>
                <a:schemeClr val="dk1"/>
              </a:buClr>
              <a:buSzPct val="100000"/>
              <a:buFont typeface="Calibri"/>
              <a:buNone/>
            </a:pPr>
            <a:r>
              <a:t/>
            </a:r>
            <a:endParaRPr/>
          </a:p>
          <a:p>
            <a:pPr indent="-385763" lvl="0" marL="385763" rtl="0" algn="just">
              <a:spcBef>
                <a:spcPts val="496"/>
              </a:spcBef>
              <a:spcAft>
                <a:spcPts val="0"/>
              </a:spcAft>
              <a:buClr>
                <a:schemeClr val="dk1"/>
              </a:buClr>
              <a:buSzPct val="100000"/>
              <a:buFont typeface="Calibri"/>
              <a:buAutoNum type="arabicPeriod"/>
            </a:pPr>
            <a:r>
              <a:rPr lang="en-IN"/>
              <a:t>Assign data points to clusters: Calculate the distance between each data point and all the centroids. Assign each data point to the cluster with the nearest centroid. This step forms the initial clustering.</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Cont.	</a:t>
            </a:r>
            <a:endParaRPr/>
          </a:p>
        </p:txBody>
      </p:sp>
      <p:sp>
        <p:nvSpPr>
          <p:cNvPr id="193" name="Google Shape;19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spcBef>
                <a:spcPts val="0"/>
              </a:spcBef>
              <a:spcAft>
                <a:spcPts val="0"/>
              </a:spcAft>
              <a:buClr>
                <a:schemeClr val="dk1"/>
              </a:buClr>
              <a:buSzPct val="100000"/>
              <a:buNone/>
            </a:pPr>
            <a:r>
              <a:rPr lang="en-IN"/>
              <a:t>4.   Update centroids: Calculate the mean (center) of the data points    within each cluster and move the centroids to these new positions.</a:t>
            </a:r>
            <a:endParaRPr/>
          </a:p>
          <a:p>
            <a:pPr indent="-213043" lvl="0" marL="385763" rtl="0" algn="just">
              <a:spcBef>
                <a:spcPts val="544"/>
              </a:spcBef>
              <a:spcAft>
                <a:spcPts val="0"/>
              </a:spcAft>
              <a:buClr>
                <a:schemeClr val="dk1"/>
              </a:buClr>
              <a:buSzPct val="100000"/>
              <a:buFont typeface="Calibri"/>
              <a:buNone/>
            </a:pPr>
            <a:r>
              <a:t/>
            </a:r>
            <a:endParaRPr/>
          </a:p>
          <a:p>
            <a:pPr indent="0" lvl="0" marL="0" rtl="0" algn="just">
              <a:spcBef>
                <a:spcPts val="544"/>
              </a:spcBef>
              <a:spcAft>
                <a:spcPts val="0"/>
              </a:spcAft>
              <a:buClr>
                <a:schemeClr val="dk1"/>
              </a:buClr>
              <a:buSzPct val="100000"/>
              <a:buNone/>
            </a:pPr>
            <a:r>
              <a:rPr lang="en-IN"/>
              <a:t>5.    Repeat steps 3 and 4: Continue steps 3 and 4 iteratively until convergence or until a specified number of iterations is reached. Convergence happens when the cluster assignments stop changing significantly or when the centroids stop moving substantially.</a:t>
            </a:r>
            <a:endParaRPr/>
          </a:p>
          <a:p>
            <a:pPr indent="-213043" lvl="0" marL="385763" rtl="0" algn="just">
              <a:spcBef>
                <a:spcPts val="544"/>
              </a:spcBef>
              <a:spcAft>
                <a:spcPts val="0"/>
              </a:spcAft>
              <a:buClr>
                <a:schemeClr val="dk1"/>
              </a:buClr>
              <a:buSzPct val="100000"/>
              <a:buFont typeface="Calibri"/>
              <a:buNone/>
            </a:pPr>
            <a:r>
              <a:t/>
            </a:r>
            <a:endParaRPr/>
          </a:p>
          <a:p>
            <a:pPr indent="0" lvl="0" marL="0" rtl="0" algn="just">
              <a:spcBef>
                <a:spcPts val="544"/>
              </a:spcBef>
              <a:spcAft>
                <a:spcPts val="0"/>
              </a:spcAft>
              <a:buClr>
                <a:schemeClr val="dk1"/>
              </a:buClr>
              <a:buSzPct val="100000"/>
              <a:buNone/>
            </a:pPr>
            <a:r>
              <a:rPr lang="en-IN"/>
              <a:t>6.    Final clustering: Once convergence is reached, the algorithm stops, and you have your final clustering result.</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A50021"/>
              </a:buClr>
              <a:buSzPts val="4400"/>
              <a:buFont typeface="Times New Roman"/>
              <a:buNone/>
            </a:pPr>
            <a:r>
              <a:rPr lang="en-IN">
                <a:solidFill>
                  <a:srgbClr val="A50021"/>
                </a:solidFill>
                <a:latin typeface="Times New Roman"/>
                <a:ea typeface="Times New Roman"/>
                <a:cs typeface="Times New Roman"/>
                <a:sym typeface="Times New Roman"/>
              </a:rPr>
              <a:t>K-Means Algorithm</a:t>
            </a:r>
            <a:endParaRPr/>
          </a:p>
        </p:txBody>
      </p:sp>
      <p:sp>
        <p:nvSpPr>
          <p:cNvPr id="199" name="Google Shape;199;p15"/>
          <p:cNvSpPr txBox="1"/>
          <p:nvPr>
            <p:ph idx="1" type="body"/>
          </p:nvPr>
        </p:nvSpPr>
        <p:spPr>
          <a:xfrm>
            <a:off x="457200" y="1600200"/>
            <a:ext cx="8579296"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b="1" lang="en-IN" sz="2400">
                <a:latin typeface="Times New Roman"/>
                <a:ea typeface="Times New Roman"/>
                <a:cs typeface="Times New Roman"/>
                <a:sym typeface="Times New Roman"/>
              </a:rPr>
              <a:t>K-Means clustering algorithm proposed by J. Hartigan and M. A. Wong [1979].</a:t>
            </a:r>
            <a:endParaRPr/>
          </a:p>
          <a:p>
            <a:pPr indent="-342900" lvl="0" marL="342900" rtl="0" algn="just">
              <a:spcBef>
                <a:spcPts val="480"/>
              </a:spcBef>
              <a:spcAft>
                <a:spcPts val="0"/>
              </a:spcAft>
              <a:buClr>
                <a:schemeClr val="dk1"/>
              </a:buClr>
              <a:buSzPts val="2400"/>
              <a:buChar char="•"/>
            </a:pPr>
            <a:r>
              <a:rPr b="1" lang="en-IN" sz="2400">
                <a:latin typeface="Times New Roman"/>
                <a:ea typeface="Times New Roman"/>
                <a:cs typeface="Times New Roman"/>
                <a:sym typeface="Times New Roman"/>
              </a:rPr>
              <a:t>Given a set of </a:t>
            </a:r>
            <a:r>
              <a:rPr b="1" i="1" lang="en-IN" sz="2400">
                <a:latin typeface="Times New Roman"/>
                <a:ea typeface="Times New Roman"/>
                <a:cs typeface="Times New Roman"/>
                <a:sym typeface="Times New Roman"/>
              </a:rPr>
              <a:t>n</a:t>
            </a:r>
            <a:r>
              <a:rPr b="1" lang="en-IN" sz="2400">
                <a:latin typeface="Times New Roman"/>
                <a:ea typeface="Times New Roman"/>
                <a:cs typeface="Times New Roman"/>
                <a:sym typeface="Times New Roman"/>
              </a:rPr>
              <a:t> distinct objects, the k-Means clustering algorithm partitions the objects into </a:t>
            </a:r>
            <a:r>
              <a:rPr b="1" i="1" lang="en-IN" sz="2400">
                <a:latin typeface="Times New Roman"/>
                <a:ea typeface="Times New Roman"/>
                <a:cs typeface="Times New Roman"/>
                <a:sym typeface="Times New Roman"/>
              </a:rPr>
              <a:t>k</a:t>
            </a:r>
            <a:r>
              <a:rPr b="1" lang="en-IN" sz="2400">
                <a:latin typeface="Times New Roman"/>
                <a:ea typeface="Times New Roman"/>
                <a:cs typeface="Times New Roman"/>
                <a:sym typeface="Times New Roman"/>
              </a:rPr>
              <a:t> number of clusters such that </a:t>
            </a:r>
            <a:r>
              <a:rPr b="1" lang="en-IN" sz="2400">
                <a:solidFill>
                  <a:srgbClr val="FF0000"/>
                </a:solidFill>
                <a:latin typeface="Times New Roman"/>
                <a:ea typeface="Times New Roman"/>
                <a:cs typeface="Times New Roman"/>
                <a:sym typeface="Times New Roman"/>
              </a:rPr>
              <a:t>intracluster similarity is high but the intercluster similarity is low</a:t>
            </a:r>
            <a:r>
              <a:rPr b="1" lang="en-IN" sz="2400">
                <a:latin typeface="Times New Roman"/>
                <a:ea typeface="Times New Roman"/>
                <a:cs typeface="Times New Roman"/>
                <a:sym typeface="Times New Roman"/>
              </a:rPr>
              <a:t>.</a:t>
            </a:r>
            <a:endParaRPr/>
          </a:p>
          <a:p>
            <a:pPr indent="-342900" lvl="0" marL="342900" rtl="0" algn="just">
              <a:spcBef>
                <a:spcPts val="480"/>
              </a:spcBef>
              <a:spcAft>
                <a:spcPts val="0"/>
              </a:spcAft>
              <a:buClr>
                <a:schemeClr val="dk1"/>
              </a:buClr>
              <a:buSzPts val="2400"/>
              <a:buChar char="•"/>
            </a:pPr>
            <a:r>
              <a:rPr b="1" lang="en-IN" sz="2400">
                <a:latin typeface="Times New Roman"/>
                <a:ea typeface="Times New Roman"/>
                <a:cs typeface="Times New Roman"/>
                <a:sym typeface="Times New Roman"/>
              </a:rPr>
              <a:t>In this algorithm, user has to specify </a:t>
            </a:r>
            <a:r>
              <a:rPr b="1" i="1" lang="en-IN" sz="2400">
                <a:latin typeface="Times New Roman"/>
                <a:ea typeface="Times New Roman"/>
                <a:cs typeface="Times New Roman"/>
                <a:sym typeface="Times New Roman"/>
              </a:rPr>
              <a:t>k</a:t>
            </a:r>
            <a:r>
              <a:rPr b="1" lang="en-IN" sz="2400">
                <a:latin typeface="Times New Roman"/>
                <a:ea typeface="Times New Roman"/>
                <a:cs typeface="Times New Roman"/>
                <a:sym typeface="Times New Roman"/>
              </a:rPr>
              <a:t>, the number of clusters and consider the objects are defined with numeric attributes and thus using any one of the distance metric to demarcate the clusters.</a:t>
            </a:r>
            <a:endParaRPr/>
          </a:p>
          <a:p>
            <a:pPr indent="-190500" lvl="0" marL="342900" rtl="0" algn="l">
              <a:spcBef>
                <a:spcPts val="480"/>
              </a:spcBef>
              <a:spcAft>
                <a:spcPts val="0"/>
              </a:spcAft>
              <a:buClr>
                <a:schemeClr val="dk1"/>
              </a:buClr>
              <a:buSzPts val="2400"/>
              <a:buNone/>
            </a:pPr>
            <a:r>
              <a:t/>
            </a:r>
            <a:endParaRPr b="1" sz="24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What have we learned so far…</a:t>
            </a:r>
            <a:endParaRPr/>
          </a:p>
        </p:txBody>
      </p:sp>
      <p:pic>
        <p:nvPicPr>
          <p:cNvPr descr="K means clustering algorithm" id="205" name="Google Shape;205;p16"/>
          <p:cNvPicPr preferRelativeResize="0"/>
          <p:nvPr>
            <p:ph idx="1" type="body"/>
          </p:nvPr>
        </p:nvPicPr>
        <p:blipFill rotWithShape="1">
          <a:blip r:embed="rId3">
            <a:alphaModFix/>
          </a:blip>
          <a:srcRect b="0" l="0" r="0" t="0"/>
          <a:stretch/>
        </p:blipFill>
        <p:spPr>
          <a:xfrm>
            <a:off x="1133375" y="1128950"/>
            <a:ext cx="6591600" cy="4719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p:nvPr/>
        </p:nvSpPr>
        <p:spPr>
          <a:xfrm>
            <a:off x="1257300" y="3422928"/>
            <a:ext cx="6743700" cy="369332"/>
          </a:xfrm>
          <a:prstGeom prst="rect">
            <a:avLst/>
          </a:prstGeom>
          <a:noFill/>
          <a:ln>
            <a:noFill/>
          </a:ln>
        </p:spPr>
        <p:txBody>
          <a:bodyPr anchorCtr="0" anchor="ctr" bIns="45700" lIns="91425" spcFirstLastPara="1" rIns="91425" wrap="square" tIns="45700">
            <a:spAutoFit/>
          </a:bodyPr>
          <a:lstStyle/>
          <a:p>
            <a:pPr indent="-342900" lvl="0" marL="342900" marR="0" rtl="0" algn="just">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1950"/>
              <a:buChar char="•"/>
            </a:pPr>
            <a:r>
              <a:rPr b="1" lang="en-IN" sz="1950" u="sng"/>
              <a:t>Step 1:</a:t>
            </a:r>
            <a:r>
              <a:rPr lang="en-IN" sz="1950"/>
              <a:t> Begin with a decision on the value of k =  number of clusters .</a:t>
            </a:r>
            <a:endParaRPr/>
          </a:p>
          <a:p>
            <a:pPr indent="-219075" lvl="0" marL="342900" rtl="0" algn="just">
              <a:lnSpc>
                <a:spcPct val="80000"/>
              </a:lnSpc>
              <a:spcBef>
                <a:spcPts val="390"/>
              </a:spcBef>
              <a:spcAft>
                <a:spcPts val="0"/>
              </a:spcAft>
              <a:buClr>
                <a:schemeClr val="dk1"/>
              </a:buClr>
              <a:buSzPts val="1950"/>
              <a:buNone/>
            </a:pPr>
            <a:r>
              <a:t/>
            </a:r>
            <a:endParaRPr b="1" sz="1950" u="sng"/>
          </a:p>
          <a:p>
            <a:pPr indent="-342900" lvl="0" marL="342900" rtl="0" algn="just">
              <a:lnSpc>
                <a:spcPct val="80000"/>
              </a:lnSpc>
              <a:spcBef>
                <a:spcPts val="390"/>
              </a:spcBef>
              <a:spcAft>
                <a:spcPts val="0"/>
              </a:spcAft>
              <a:buClr>
                <a:schemeClr val="dk1"/>
              </a:buClr>
              <a:buSzPts val="1950"/>
              <a:buChar char="•"/>
            </a:pPr>
            <a:r>
              <a:rPr b="1" lang="en-IN" sz="1950" u="sng"/>
              <a:t>Step 2</a:t>
            </a:r>
            <a:r>
              <a:rPr lang="en-IN" sz="1950"/>
              <a:t>: Put any initial partition that classifies the data into k  clusters. You may  assign the  training samples randomly, or systematically     as the following: </a:t>
            </a:r>
            <a:endParaRPr/>
          </a:p>
          <a:p>
            <a:pPr indent="0" lvl="0" marL="0" rtl="0" algn="just">
              <a:lnSpc>
                <a:spcPct val="80000"/>
              </a:lnSpc>
              <a:spcBef>
                <a:spcPts val="390"/>
              </a:spcBef>
              <a:spcAft>
                <a:spcPts val="0"/>
              </a:spcAft>
              <a:buClr>
                <a:schemeClr val="dk1"/>
              </a:buClr>
              <a:buSzPts val="1950"/>
              <a:buNone/>
            </a:pPr>
            <a:r>
              <a:t/>
            </a:r>
            <a:endParaRPr sz="1950"/>
          </a:p>
          <a:p>
            <a:pPr indent="-385763" lvl="0" marL="385763" rtl="0" algn="just">
              <a:lnSpc>
                <a:spcPct val="80000"/>
              </a:lnSpc>
              <a:spcBef>
                <a:spcPts val="390"/>
              </a:spcBef>
              <a:spcAft>
                <a:spcPts val="0"/>
              </a:spcAft>
              <a:buClr>
                <a:schemeClr val="dk1"/>
              </a:buClr>
              <a:buSzPts val="1950"/>
              <a:buFont typeface="Calibri"/>
              <a:buAutoNum type="arabicPeriod"/>
            </a:pPr>
            <a:r>
              <a:rPr lang="en-IN" sz="1950"/>
              <a:t>Take the first k training sample as single-element clusters      </a:t>
            </a:r>
            <a:endParaRPr/>
          </a:p>
          <a:p>
            <a:pPr indent="-385763" lvl="0" marL="385763" rtl="0" algn="just">
              <a:lnSpc>
                <a:spcPct val="80000"/>
              </a:lnSpc>
              <a:spcBef>
                <a:spcPts val="390"/>
              </a:spcBef>
              <a:spcAft>
                <a:spcPts val="0"/>
              </a:spcAft>
              <a:buClr>
                <a:schemeClr val="dk1"/>
              </a:buClr>
              <a:buSzPts val="1950"/>
              <a:buFont typeface="Calibri"/>
              <a:buAutoNum type="arabicPeriod"/>
            </a:pPr>
            <a:r>
              <a:rPr lang="en-IN" sz="1950"/>
              <a:t> Assign each of the remaining (N-k) training sample to the cluster with the nearest centroid. After each  assignment, recompute the centroid of the gaining  cluster. </a:t>
            </a:r>
            <a:endParaRPr/>
          </a:p>
          <a:p>
            <a:pPr indent="-342900" lvl="0" marL="342900" rtl="0" algn="l">
              <a:lnSpc>
                <a:spcPct val="80000"/>
              </a:lnSpc>
              <a:spcBef>
                <a:spcPts val="390"/>
              </a:spcBef>
              <a:spcAft>
                <a:spcPts val="0"/>
              </a:spcAft>
              <a:buClr>
                <a:schemeClr val="dk1"/>
              </a:buClr>
              <a:buSzPts val="1950"/>
              <a:buFont typeface="Noto Sans Symbols"/>
              <a:buNone/>
            </a:pPr>
            <a:r>
              <a:t/>
            </a:r>
            <a:endParaRPr sz="19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idx="1" type="body"/>
          </p:nvPr>
        </p:nvSpPr>
        <p:spPr>
          <a:xfrm>
            <a:off x="346842" y="1828801"/>
            <a:ext cx="8521262" cy="362664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1950"/>
              <a:buChar char="•"/>
            </a:pPr>
            <a:r>
              <a:rPr b="1" lang="en-IN" sz="1950" u="sng"/>
              <a:t>Step 3:</a:t>
            </a:r>
            <a:r>
              <a:rPr lang="en-IN" sz="1950"/>
              <a:t> Take each sample in sequence and compute its </a:t>
            </a:r>
            <a:r>
              <a:rPr lang="en-IN" sz="1950" u="sng">
                <a:solidFill>
                  <a:schemeClr val="hlink"/>
                </a:solidFill>
                <a:hlinkClick r:id="rId3"/>
              </a:rPr>
              <a:t>distance</a:t>
            </a:r>
            <a:r>
              <a:rPr lang="en-IN" sz="1950"/>
              <a:t> from the centroid of  each of the clusters. If a sample is not currently in the cluster with the closest centroid, switch this sample to that cluster and update the centroid of the cluster gaining the new sample and the cluster losing the sample. </a:t>
            </a:r>
            <a:endParaRPr/>
          </a:p>
          <a:p>
            <a:pPr indent="-219075" lvl="0" marL="342900" rtl="0" algn="just">
              <a:spcBef>
                <a:spcPts val="390"/>
              </a:spcBef>
              <a:spcAft>
                <a:spcPts val="0"/>
              </a:spcAft>
              <a:buClr>
                <a:schemeClr val="dk1"/>
              </a:buClr>
              <a:buSzPts val="1950"/>
              <a:buNone/>
            </a:pPr>
            <a:r>
              <a:t/>
            </a:r>
            <a:endParaRPr sz="1950"/>
          </a:p>
          <a:p>
            <a:pPr indent="-342900" lvl="0" marL="342900" rtl="0" algn="just">
              <a:spcBef>
                <a:spcPts val="390"/>
              </a:spcBef>
              <a:spcAft>
                <a:spcPts val="0"/>
              </a:spcAft>
              <a:buClr>
                <a:schemeClr val="dk1"/>
              </a:buClr>
              <a:buSzPts val="1950"/>
              <a:buChar char="•"/>
            </a:pPr>
            <a:r>
              <a:rPr b="1" lang="en-IN" sz="1950" u="sng"/>
              <a:t>Step 4: </a:t>
            </a:r>
            <a:r>
              <a:rPr lang="en-IN" sz="1950"/>
              <a:t>Repeat step 3 until convergence is achieved, that is until a pass through the training sample causes no new assignments. </a:t>
            </a:r>
            <a:endParaRPr/>
          </a:p>
          <a:p>
            <a:pPr indent="-219075" lvl="0" marL="342900" rtl="0" algn="just">
              <a:spcBef>
                <a:spcPts val="390"/>
              </a:spcBef>
              <a:spcAft>
                <a:spcPts val="0"/>
              </a:spcAft>
              <a:buClr>
                <a:schemeClr val="dk1"/>
              </a:buClr>
              <a:buSzPts val="1950"/>
              <a:buNone/>
            </a:pPr>
            <a:r>
              <a:t/>
            </a:r>
            <a:endParaRPr sz="1950"/>
          </a:p>
          <a:p>
            <a:pPr indent="-342900" lvl="0" marL="342900" rtl="0" algn="just">
              <a:spcBef>
                <a:spcPts val="390"/>
              </a:spcBef>
              <a:spcAft>
                <a:spcPts val="0"/>
              </a:spcAft>
              <a:buClr>
                <a:schemeClr val="dk1"/>
              </a:buClr>
              <a:buSzPts val="1950"/>
              <a:buFont typeface="Noto Sans Symbols"/>
              <a:buNone/>
            </a:pPr>
            <a:r>
              <a:t/>
            </a:r>
            <a:endParaRPr sz="195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descr="A table with numbers and a diagram&#10;&#10;Description automatically generated with medium confidence" id="221" name="Google Shape;221;p19"/>
          <p:cNvPicPr preferRelativeResize="0"/>
          <p:nvPr>
            <p:ph idx="1" type="body"/>
          </p:nvPr>
        </p:nvPicPr>
        <p:blipFill rotWithShape="1">
          <a:blip r:embed="rId3">
            <a:alphaModFix/>
          </a:blip>
          <a:srcRect b="1169" l="0" r="540" t="1639"/>
          <a:stretch/>
        </p:blipFill>
        <p:spPr>
          <a:xfrm>
            <a:off x="402658" y="1892461"/>
            <a:ext cx="8338685" cy="30730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Supervised learning vs. unsupervised learning</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rgbClr val="FF0000"/>
              </a:buClr>
              <a:buSzPct val="100000"/>
              <a:buChar char="•"/>
            </a:pPr>
            <a:r>
              <a:rPr lang="en-IN">
                <a:solidFill>
                  <a:srgbClr val="FF0000"/>
                </a:solidFill>
              </a:rPr>
              <a:t>Supervised learning</a:t>
            </a:r>
            <a:r>
              <a:rPr lang="en-IN">
                <a:solidFill>
                  <a:srgbClr val="FF5050"/>
                </a:solidFill>
              </a:rPr>
              <a:t>:</a:t>
            </a:r>
            <a:r>
              <a:rPr lang="en-IN"/>
              <a:t> discover patterns in the data that relate data attributes with a target (class) attribute. </a:t>
            </a:r>
            <a:endParaRPr/>
          </a:p>
          <a:p>
            <a:pPr indent="-285750" lvl="1" marL="742950" rtl="0" algn="just">
              <a:spcBef>
                <a:spcPts val="518"/>
              </a:spcBef>
              <a:spcAft>
                <a:spcPts val="0"/>
              </a:spcAft>
              <a:buClr>
                <a:schemeClr val="dk1"/>
              </a:buClr>
              <a:buSzPct val="100000"/>
              <a:buChar char="–"/>
            </a:pPr>
            <a:r>
              <a:rPr lang="en-IN"/>
              <a:t>These patterns are then utilized to predict the values of the target attribute in future data instances. </a:t>
            </a:r>
            <a:endParaRPr/>
          </a:p>
          <a:p>
            <a:pPr indent="0" lvl="1" marL="342900" rtl="0" algn="just">
              <a:spcBef>
                <a:spcPts val="518"/>
              </a:spcBef>
              <a:spcAft>
                <a:spcPts val="0"/>
              </a:spcAft>
              <a:buClr>
                <a:schemeClr val="dk1"/>
              </a:buClr>
              <a:buSzPct val="100000"/>
              <a:buNone/>
            </a:pPr>
            <a:r>
              <a:t/>
            </a:r>
            <a:endParaRPr/>
          </a:p>
          <a:p>
            <a:pPr indent="-342900" lvl="0" marL="342900" rtl="0" algn="just">
              <a:spcBef>
                <a:spcPts val="592"/>
              </a:spcBef>
              <a:spcAft>
                <a:spcPts val="0"/>
              </a:spcAft>
              <a:buClr>
                <a:srgbClr val="FF0000"/>
              </a:buClr>
              <a:buSzPct val="100000"/>
              <a:buChar char="•"/>
            </a:pPr>
            <a:r>
              <a:rPr lang="en-IN">
                <a:solidFill>
                  <a:srgbClr val="FF0000"/>
                </a:solidFill>
              </a:rPr>
              <a:t>Unsupervised learning</a:t>
            </a:r>
            <a:r>
              <a:rPr lang="en-IN"/>
              <a:t>: The data have no target attribute. </a:t>
            </a:r>
            <a:endParaRPr/>
          </a:p>
          <a:p>
            <a:pPr indent="-285750" lvl="1" marL="742950" rtl="0" algn="just">
              <a:spcBef>
                <a:spcPts val="518"/>
              </a:spcBef>
              <a:spcAft>
                <a:spcPts val="0"/>
              </a:spcAft>
              <a:buClr>
                <a:schemeClr val="dk1"/>
              </a:buClr>
              <a:buSzPct val="100000"/>
              <a:buChar char="–"/>
            </a:pPr>
            <a:r>
              <a:rPr lang="en-IN"/>
              <a:t>We want to explore the data to find some intrinsic structures in them.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A diagram of a weight scale&#10;&#10;Description automatically generated with medium confidence" id="226" name="Google Shape;226;p20"/>
          <p:cNvPicPr preferRelativeResize="0"/>
          <p:nvPr>
            <p:ph idx="1" type="body"/>
          </p:nvPr>
        </p:nvPicPr>
        <p:blipFill rotWithShape="1">
          <a:blip r:embed="rId3">
            <a:alphaModFix/>
          </a:blip>
          <a:srcRect b="1893" l="0" r="871" t="2362"/>
          <a:stretch/>
        </p:blipFill>
        <p:spPr>
          <a:xfrm>
            <a:off x="354095" y="1888120"/>
            <a:ext cx="8435810" cy="30817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descr="A diagram of a weight scale&#10;&#10;Description automatically generated with medium confidence" id="231" name="Google Shape;231;p21"/>
          <p:cNvPicPr preferRelativeResize="0"/>
          <p:nvPr>
            <p:ph idx="1" type="body"/>
          </p:nvPr>
        </p:nvPicPr>
        <p:blipFill rotWithShape="1">
          <a:blip r:embed="rId3">
            <a:alphaModFix/>
          </a:blip>
          <a:srcRect b="1251" l="0" r="431" t="1138"/>
          <a:stretch/>
        </p:blipFill>
        <p:spPr>
          <a:xfrm>
            <a:off x="398044" y="1892461"/>
            <a:ext cx="8347912" cy="30730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ph type="title"/>
          </p:nvPr>
        </p:nvSpPr>
        <p:spPr>
          <a:xfrm>
            <a:off x="384376" y="127635"/>
            <a:ext cx="8229600" cy="62727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A50021"/>
              </a:buClr>
              <a:buSzPct val="100000"/>
              <a:buFont typeface="Times New Roman"/>
              <a:buNone/>
            </a:pPr>
            <a:r>
              <a:rPr lang="en-IN" sz="4000">
                <a:solidFill>
                  <a:srgbClr val="A50021"/>
                </a:solidFill>
                <a:latin typeface="Times New Roman"/>
                <a:ea typeface="Times New Roman"/>
                <a:cs typeface="Times New Roman"/>
                <a:sym typeface="Times New Roman"/>
              </a:rPr>
              <a:t>Example</a:t>
            </a:r>
            <a:endParaRPr sz="4000">
              <a:solidFill>
                <a:srgbClr val="A50021"/>
              </a:solidFill>
              <a:latin typeface="Times New Roman"/>
              <a:ea typeface="Times New Roman"/>
              <a:cs typeface="Times New Roman"/>
              <a:sym typeface="Times New Roman"/>
            </a:endParaRPr>
          </a:p>
        </p:txBody>
      </p:sp>
      <p:sp>
        <p:nvSpPr>
          <p:cNvPr id="237" name="Google Shape;237;p22"/>
          <p:cNvSpPr txBox="1"/>
          <p:nvPr>
            <p:ph idx="1" type="body"/>
          </p:nvPr>
        </p:nvSpPr>
        <p:spPr>
          <a:xfrm>
            <a:off x="100808" y="789718"/>
            <a:ext cx="3388735" cy="539352"/>
          </a:xfrm>
          <a:prstGeom prst="rect">
            <a:avLst/>
          </a:prstGeom>
          <a:blipFill rotWithShape="1">
            <a:blip r:embed="rId3">
              <a:alphaModFix/>
            </a:blip>
            <a:stretch>
              <a:fillRect b="-22723" l="0" r="0" t="-3408"/>
            </a:stretch>
          </a:blip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3200"/>
              <a:buChar char="•"/>
            </a:pPr>
            <a:r>
              <a:rPr lang="en-IN"/>
              <a:t> </a:t>
            </a:r>
            <a:endParaRPr/>
          </a:p>
        </p:txBody>
      </p:sp>
      <p:graphicFrame>
        <p:nvGraphicFramePr>
          <p:cNvPr id="238" name="Google Shape;238;p22"/>
          <p:cNvGraphicFramePr/>
          <p:nvPr/>
        </p:nvGraphicFramePr>
        <p:xfrm>
          <a:off x="797011" y="1465627"/>
          <a:ext cx="3000000" cy="3000000"/>
        </p:xfrm>
        <a:graphic>
          <a:graphicData uri="http://schemas.openxmlformats.org/drawingml/2006/table">
            <a:tbl>
              <a:tblPr bandRow="1" firstRow="1">
                <a:noFill/>
                <a:tableStyleId>{A939F0EC-FD15-4A23-8EB3-15AFACE1F542}</a:tableStyleId>
              </a:tblPr>
              <a:tblGrid>
                <a:gridCol w="853350"/>
                <a:gridCol w="940000"/>
              </a:tblGrid>
              <a:tr h="288000">
                <a:tc>
                  <a:txBody>
                    <a:bodyPr/>
                    <a:lstStyle/>
                    <a:p>
                      <a:pPr indent="0" lvl="0" marL="0" marR="0" rtl="0" algn="ctr">
                        <a:spcBef>
                          <a:spcPts val="0"/>
                        </a:spcBef>
                        <a:spcAft>
                          <a:spcPts val="0"/>
                        </a:spcAft>
                        <a:buNone/>
                      </a:pPr>
                      <a:r>
                        <a:rPr lang="en-IN" sz="1300" u="none" cap="none" strike="noStrike">
                          <a:latin typeface="Cambria Math"/>
                          <a:ea typeface="Cambria Math"/>
                          <a:cs typeface="Cambria Math"/>
                          <a:sym typeface="Cambria Math"/>
                        </a:rPr>
                        <a:t>A</a:t>
                      </a:r>
                      <a:r>
                        <a:rPr baseline="-25000" lang="en-IN" sz="1300" u="none" cap="none" strike="noStrike">
                          <a:latin typeface="Cambria Math"/>
                          <a:ea typeface="Cambria Math"/>
                          <a:cs typeface="Cambria Math"/>
                          <a:sym typeface="Cambria Math"/>
                        </a:rPr>
                        <a:t>1</a:t>
                      </a:r>
                      <a:endParaRPr b="1" baseline="-25000"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300" u="none" cap="none" strike="noStrike">
                          <a:latin typeface="Cambria Math"/>
                          <a:ea typeface="Cambria Math"/>
                          <a:cs typeface="Cambria Math"/>
                          <a:sym typeface="Cambria Math"/>
                        </a:rPr>
                        <a:t>A</a:t>
                      </a:r>
                      <a:r>
                        <a:rPr baseline="-25000" lang="en-IN" sz="1300" u="none" cap="none" strike="noStrike">
                          <a:latin typeface="Cambria Math"/>
                          <a:ea typeface="Cambria Math"/>
                          <a:cs typeface="Cambria Math"/>
                          <a:sym typeface="Cambria Math"/>
                        </a:rPr>
                        <a:t>2</a:t>
                      </a:r>
                      <a:endParaRPr b="1" baseline="-25000"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6.8</a:t>
                      </a:r>
                      <a:endParaRPr b="1"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12.6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0.8</a:t>
                      </a:r>
                      <a:endParaRPr b="1"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9.8</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1.2</a:t>
                      </a:r>
                      <a:endParaRPr b="1"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11.6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2.8</a:t>
                      </a:r>
                      <a:endParaRPr b="1"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9.6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3.8</a:t>
                      </a:r>
                      <a:endParaRPr b="1"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9.9</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4.4</a:t>
                      </a:r>
                      <a:endParaRPr b="1"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6.5</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4.8</a:t>
                      </a:r>
                      <a:endParaRPr b="1"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1.1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6.0</a:t>
                      </a:r>
                      <a:endParaRPr b="1"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19.9</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6.2</a:t>
                      </a:r>
                      <a:endParaRPr b="1"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18.5</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7.6</a:t>
                      </a:r>
                      <a:endParaRPr b="1"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17.4</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7.8</a:t>
                      </a:r>
                      <a:endParaRPr b="1"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12.2</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6.6</a:t>
                      </a:r>
                      <a:endParaRPr b="1"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7.7</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8.2</a:t>
                      </a:r>
                      <a:endParaRPr b="1"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4.5</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8.4</a:t>
                      </a:r>
                      <a:endParaRPr b="1"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6.9</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9.0</a:t>
                      </a:r>
                      <a:endParaRPr b="1"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3.4</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9.6</a:t>
                      </a:r>
                      <a:endParaRPr b="1" sz="1300" u="none" cap="none" strike="noStrike">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300" u="none" cap="none" strike="noStrike">
                          <a:latin typeface="Cambria Math"/>
                          <a:ea typeface="Cambria Math"/>
                          <a:cs typeface="Cambria Math"/>
                          <a:sym typeface="Cambria Math"/>
                        </a:rPr>
                        <a:t>11.1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39" name="Google Shape;239;p22"/>
          <p:cNvGraphicFramePr/>
          <p:nvPr/>
        </p:nvGraphicFramePr>
        <p:xfrm>
          <a:off x="3289495" y="1384006"/>
          <a:ext cx="5182168" cy="3962399"/>
        </p:xfrm>
        <a:graphic>
          <a:graphicData uri="http://schemas.openxmlformats.org/drawingml/2006/chart">
            <c:chart r:id="rId4"/>
          </a:graphicData>
        </a:graphic>
      </p:graphicFrame>
      <p:sp>
        <p:nvSpPr>
          <p:cNvPr id="240" name="Google Shape;240;p22"/>
          <p:cNvSpPr txBox="1"/>
          <p:nvPr/>
        </p:nvSpPr>
        <p:spPr>
          <a:xfrm>
            <a:off x="3998847" y="952752"/>
            <a:ext cx="4205731" cy="41884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3"/>
              </a:buClr>
              <a:buSzPts val="1520"/>
              <a:buFont typeface="Noto Sans Symbols"/>
              <a:buNone/>
            </a:pPr>
            <a:r>
              <a:rPr lang="en-IN" sz="1600">
                <a:solidFill>
                  <a:srgbClr val="FF0000"/>
                </a:solidFill>
                <a:latin typeface="Calibri"/>
                <a:ea typeface="Calibri"/>
                <a:cs typeface="Calibri"/>
                <a:sym typeface="Calibri"/>
              </a:rPr>
              <a:t>Fig 16.1: Plotting data of Table 16.1</a:t>
            </a:r>
            <a:endParaRPr sz="1600">
              <a:solidFill>
                <a:srgbClr val="FF0000"/>
              </a:solidFill>
              <a:latin typeface="Calibri"/>
              <a:ea typeface="Calibri"/>
              <a:cs typeface="Calibri"/>
              <a:sym typeface="Calibri"/>
            </a:endParaRPr>
          </a:p>
          <a:p>
            <a:pPr indent="0" lvl="0" marL="0" marR="0" rtl="0" algn="just">
              <a:spcBef>
                <a:spcPts val="360"/>
              </a:spcBef>
              <a:spcAft>
                <a:spcPts val="0"/>
              </a:spcAft>
              <a:buClr>
                <a:schemeClr val="accent3"/>
              </a:buClr>
              <a:buSzPts val="1710"/>
              <a:buFont typeface="Noto Sans Symbols"/>
              <a:buNone/>
            </a:pPr>
            <a:r>
              <a:t/>
            </a:r>
            <a:endParaRPr sz="1800">
              <a:solidFill>
                <a:srgbClr val="FF0000"/>
              </a:solidFill>
              <a:latin typeface="Times New Roman"/>
              <a:ea typeface="Times New Roman"/>
              <a:cs typeface="Times New Roman"/>
              <a:sym typeface="Times New Roman"/>
            </a:endParaRPr>
          </a:p>
          <a:p>
            <a:pPr indent="0" lvl="0" marL="0" marR="0" rtl="0" algn="just">
              <a:spcBef>
                <a:spcPts val="400"/>
              </a:spcBef>
              <a:spcAft>
                <a:spcPts val="0"/>
              </a:spcAft>
              <a:buClr>
                <a:schemeClr val="accent3"/>
              </a:buClr>
              <a:buSzPts val="1900"/>
              <a:buFont typeface="Noto Sans Symbols"/>
              <a:buNone/>
            </a:pPr>
            <a:r>
              <a:t/>
            </a:r>
            <a:endParaRPr sz="2000">
              <a:solidFill>
                <a:srgbClr val="FF0000"/>
              </a:solidFill>
              <a:latin typeface="Times New Roman"/>
              <a:ea typeface="Times New Roman"/>
              <a:cs typeface="Times New Roman"/>
              <a:sym typeface="Times New Roman"/>
            </a:endParaRPr>
          </a:p>
          <a:p>
            <a:pPr indent="0" lvl="0" marL="0" marR="0" rtl="0" algn="just">
              <a:spcBef>
                <a:spcPts val="400"/>
              </a:spcBef>
              <a:spcAft>
                <a:spcPts val="0"/>
              </a:spcAft>
              <a:buClr>
                <a:schemeClr val="accent3"/>
              </a:buClr>
              <a:buSzPts val="1900"/>
              <a:buFont typeface="Noto Sans Symbols"/>
              <a:buNone/>
            </a:pPr>
            <a:r>
              <a:t/>
            </a:r>
            <a:endParaRPr sz="2000">
              <a:solidFill>
                <a:srgbClr val="FF0000"/>
              </a:solidFill>
              <a:latin typeface="Times New Roman"/>
              <a:ea typeface="Times New Roman"/>
              <a:cs typeface="Times New Roman"/>
              <a:sym typeface="Times New Roman"/>
            </a:endParaRPr>
          </a:p>
        </p:txBody>
      </p:sp>
      <p:sp>
        <p:nvSpPr>
          <p:cNvPr id="241" name="Google Shape;241;p22"/>
          <p:cNvSpPr/>
          <p:nvPr/>
        </p:nvSpPr>
        <p:spPr>
          <a:xfrm>
            <a:off x="6101712" y="2200939"/>
            <a:ext cx="202724" cy="276446"/>
          </a:xfrm>
          <a:prstGeom prst="ellipse">
            <a:avLst/>
          </a:prstGeom>
          <a:noFill/>
          <a:ln cap="flat" cmpd="sng" w="317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type="title"/>
          </p:nvPr>
        </p:nvSpPr>
        <p:spPr>
          <a:xfrm>
            <a:off x="384376" y="127635"/>
            <a:ext cx="8229600" cy="76356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A50021"/>
              </a:buClr>
              <a:buSzPct val="100000"/>
              <a:buFont typeface="Times New Roman"/>
              <a:buNone/>
            </a:pPr>
            <a:r>
              <a:rPr lang="en-IN" sz="4000">
                <a:solidFill>
                  <a:srgbClr val="A50021"/>
                </a:solidFill>
                <a:latin typeface="Times New Roman"/>
                <a:ea typeface="Times New Roman"/>
                <a:cs typeface="Times New Roman"/>
                <a:sym typeface="Times New Roman"/>
              </a:rPr>
              <a:t>Illustration of k-Means clustering algorithms</a:t>
            </a:r>
            <a:endParaRPr sz="4000">
              <a:solidFill>
                <a:srgbClr val="A50021"/>
              </a:solidFill>
              <a:latin typeface="Times New Roman"/>
              <a:ea typeface="Times New Roman"/>
              <a:cs typeface="Times New Roman"/>
              <a:sym typeface="Times New Roman"/>
            </a:endParaRPr>
          </a:p>
        </p:txBody>
      </p:sp>
      <p:sp>
        <p:nvSpPr>
          <p:cNvPr id="247" name="Google Shape;247;p23"/>
          <p:cNvSpPr txBox="1"/>
          <p:nvPr>
            <p:ph idx="1" type="body"/>
          </p:nvPr>
        </p:nvSpPr>
        <p:spPr>
          <a:xfrm>
            <a:off x="401987" y="1066164"/>
            <a:ext cx="8166084" cy="533463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FF0000"/>
              </a:buClr>
              <a:buSzPts val="2000"/>
              <a:buFont typeface="Arial"/>
              <a:buChar char="•"/>
            </a:pPr>
            <a:r>
              <a:rPr b="1" lang="en-IN" sz="2000">
                <a:solidFill>
                  <a:srgbClr val="FF0000"/>
                </a:solidFill>
                <a:latin typeface="Times New Roman"/>
                <a:ea typeface="Times New Roman"/>
                <a:cs typeface="Times New Roman"/>
                <a:sym typeface="Times New Roman"/>
              </a:rPr>
              <a:t>Suppose, k=3. Three objects are chosen at random shown as circled (see Fig 16.1). These three centroids are shown below.</a:t>
            </a:r>
            <a:endParaRPr/>
          </a:p>
          <a:p>
            <a:pPr indent="0" lvl="0" marL="0" rtl="0" algn="just">
              <a:spcBef>
                <a:spcPts val="400"/>
              </a:spcBef>
              <a:spcAft>
                <a:spcPts val="0"/>
              </a:spcAft>
              <a:buClr>
                <a:srgbClr val="FF0000"/>
              </a:buClr>
              <a:buSzPts val="2000"/>
              <a:buNone/>
            </a:pPr>
            <a:r>
              <a:rPr b="1" lang="en-IN" sz="2000">
                <a:solidFill>
                  <a:srgbClr val="FF0000"/>
                </a:solidFill>
              </a:rPr>
              <a:t>		        </a:t>
            </a:r>
            <a:r>
              <a:rPr b="1" lang="en-IN" sz="1600">
                <a:solidFill>
                  <a:srgbClr val="FF0000"/>
                </a:solidFill>
              </a:rPr>
              <a:t>Initial Centroids chosen randomly</a:t>
            </a:r>
            <a:endParaRPr b="1" sz="1600">
              <a:solidFill>
                <a:srgbClr val="FF0000"/>
              </a:solidFill>
            </a:endParaRPr>
          </a:p>
          <a:p>
            <a:pPr indent="-215900" lvl="0" marL="342900" rtl="0" algn="just">
              <a:spcBef>
                <a:spcPts val="400"/>
              </a:spcBef>
              <a:spcAft>
                <a:spcPts val="0"/>
              </a:spcAft>
              <a:buClr>
                <a:schemeClr val="dk1"/>
              </a:buClr>
              <a:buSzPts val="2000"/>
              <a:buFont typeface="Arial"/>
              <a:buNone/>
            </a:pPr>
            <a:r>
              <a:t/>
            </a:r>
            <a:endParaRPr b="1" sz="2000">
              <a:solidFill>
                <a:srgbClr val="FF0000"/>
              </a:solidFill>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ts val="2000"/>
              <a:buFont typeface="Arial"/>
              <a:buNone/>
            </a:pPr>
            <a:r>
              <a:t/>
            </a:r>
            <a:endParaRPr b="1" sz="2000">
              <a:solidFill>
                <a:srgbClr val="FF0000"/>
              </a:solidFill>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ts val="2000"/>
              <a:buFont typeface="Arial"/>
              <a:buNone/>
            </a:pPr>
            <a:r>
              <a:t/>
            </a:r>
            <a:endParaRPr b="1" sz="2000">
              <a:solidFill>
                <a:srgbClr val="FF0000"/>
              </a:solidFill>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ts val="2000"/>
              <a:buFont typeface="Arial"/>
              <a:buNone/>
            </a:pPr>
            <a:r>
              <a:t/>
            </a:r>
            <a:endParaRPr b="1" sz="2000">
              <a:solidFill>
                <a:srgbClr val="FF0000"/>
              </a:solidFill>
              <a:latin typeface="Times New Roman"/>
              <a:ea typeface="Times New Roman"/>
              <a:cs typeface="Times New Roman"/>
              <a:sym typeface="Times New Roman"/>
            </a:endParaRPr>
          </a:p>
          <a:p>
            <a:pPr indent="0" lvl="0" marL="0" rtl="0" algn="just">
              <a:spcBef>
                <a:spcPts val="400"/>
              </a:spcBef>
              <a:spcAft>
                <a:spcPts val="0"/>
              </a:spcAft>
              <a:buClr>
                <a:schemeClr val="dk1"/>
              </a:buClr>
              <a:buSzPts val="2000"/>
              <a:buNone/>
            </a:pPr>
            <a:r>
              <a:t/>
            </a:r>
            <a:endParaRPr b="1" sz="2000">
              <a:solidFill>
                <a:srgbClr val="FF0000"/>
              </a:solidFill>
              <a:latin typeface="Times New Roman"/>
              <a:ea typeface="Times New Roman"/>
              <a:cs typeface="Times New Roman"/>
              <a:sym typeface="Times New Roman"/>
            </a:endParaRPr>
          </a:p>
          <a:p>
            <a:pPr indent="-342900" lvl="0" marL="342900" rtl="0" algn="just">
              <a:spcBef>
                <a:spcPts val="400"/>
              </a:spcBef>
              <a:spcAft>
                <a:spcPts val="0"/>
              </a:spcAft>
              <a:buClr>
                <a:srgbClr val="FF0000"/>
              </a:buClr>
              <a:buSzPts val="2000"/>
              <a:buFont typeface="Arial"/>
              <a:buChar char="•"/>
            </a:pPr>
            <a:r>
              <a:rPr b="1" lang="en-IN" sz="2000">
                <a:solidFill>
                  <a:srgbClr val="FF0000"/>
                </a:solidFill>
                <a:latin typeface="Times New Roman"/>
                <a:ea typeface="Times New Roman"/>
                <a:cs typeface="Times New Roman"/>
                <a:sym typeface="Times New Roman"/>
              </a:rPr>
              <a:t>Let us consider the Euclidean distance measure (</a:t>
            </a:r>
            <a:r>
              <a:rPr b="1" i="1" lang="en-IN" sz="2000">
                <a:solidFill>
                  <a:srgbClr val="FF0000"/>
                </a:solidFill>
                <a:latin typeface="Times New Roman"/>
                <a:ea typeface="Times New Roman"/>
                <a:cs typeface="Times New Roman"/>
                <a:sym typeface="Times New Roman"/>
              </a:rPr>
              <a:t>L</a:t>
            </a:r>
            <a:r>
              <a:rPr b="1" baseline="-25000" i="1" lang="en-IN" sz="2000">
                <a:solidFill>
                  <a:srgbClr val="FF0000"/>
                </a:solidFill>
                <a:latin typeface="Times New Roman"/>
                <a:ea typeface="Times New Roman"/>
                <a:cs typeface="Times New Roman"/>
                <a:sym typeface="Times New Roman"/>
              </a:rPr>
              <a:t>2</a:t>
            </a:r>
            <a:r>
              <a:rPr b="1" lang="en-IN" sz="2000">
                <a:solidFill>
                  <a:srgbClr val="FF0000"/>
                </a:solidFill>
                <a:latin typeface="Times New Roman"/>
                <a:ea typeface="Times New Roman"/>
                <a:cs typeface="Times New Roman"/>
                <a:sym typeface="Times New Roman"/>
              </a:rPr>
              <a:t> Norm) as the distance measurement in our illustration. </a:t>
            </a:r>
            <a:endParaRPr/>
          </a:p>
          <a:p>
            <a:pPr indent="-342900" lvl="0" marL="342900" rtl="0" algn="just">
              <a:spcBef>
                <a:spcPts val="400"/>
              </a:spcBef>
              <a:spcAft>
                <a:spcPts val="0"/>
              </a:spcAft>
              <a:buClr>
                <a:srgbClr val="FF0000"/>
              </a:buClr>
              <a:buSzPts val="2000"/>
              <a:buFont typeface="Arial"/>
              <a:buChar char="•"/>
            </a:pPr>
            <a:r>
              <a:rPr b="1" lang="en-IN" sz="2000">
                <a:solidFill>
                  <a:srgbClr val="FF0000"/>
                </a:solidFill>
                <a:latin typeface="Times New Roman"/>
                <a:ea typeface="Times New Roman"/>
                <a:cs typeface="Times New Roman"/>
                <a:sym typeface="Times New Roman"/>
              </a:rPr>
              <a:t>Let d</a:t>
            </a:r>
            <a:r>
              <a:rPr b="1" baseline="-25000" lang="en-IN" sz="2000">
                <a:solidFill>
                  <a:srgbClr val="FF0000"/>
                </a:solidFill>
                <a:latin typeface="Times New Roman"/>
                <a:ea typeface="Times New Roman"/>
                <a:cs typeface="Times New Roman"/>
                <a:sym typeface="Times New Roman"/>
              </a:rPr>
              <a:t>1</a:t>
            </a:r>
            <a:r>
              <a:rPr b="1" lang="en-IN" sz="2000">
                <a:solidFill>
                  <a:srgbClr val="FF0000"/>
                </a:solidFill>
                <a:latin typeface="Times New Roman"/>
                <a:ea typeface="Times New Roman"/>
                <a:cs typeface="Times New Roman"/>
                <a:sym typeface="Times New Roman"/>
              </a:rPr>
              <a:t>, d</a:t>
            </a:r>
            <a:r>
              <a:rPr b="1" baseline="-25000" lang="en-IN" sz="2000">
                <a:solidFill>
                  <a:srgbClr val="FF0000"/>
                </a:solidFill>
                <a:latin typeface="Times New Roman"/>
                <a:ea typeface="Times New Roman"/>
                <a:cs typeface="Times New Roman"/>
                <a:sym typeface="Times New Roman"/>
              </a:rPr>
              <a:t>2</a:t>
            </a:r>
            <a:r>
              <a:rPr b="1" lang="en-IN" sz="2000">
                <a:solidFill>
                  <a:srgbClr val="FF0000"/>
                </a:solidFill>
                <a:latin typeface="Times New Roman"/>
                <a:ea typeface="Times New Roman"/>
                <a:cs typeface="Times New Roman"/>
                <a:sym typeface="Times New Roman"/>
              </a:rPr>
              <a:t> and d</a:t>
            </a:r>
            <a:r>
              <a:rPr b="1" baseline="-25000" lang="en-IN" sz="2000">
                <a:solidFill>
                  <a:srgbClr val="FF0000"/>
                </a:solidFill>
                <a:latin typeface="Times New Roman"/>
                <a:ea typeface="Times New Roman"/>
                <a:cs typeface="Times New Roman"/>
                <a:sym typeface="Times New Roman"/>
              </a:rPr>
              <a:t>3</a:t>
            </a:r>
            <a:r>
              <a:rPr b="1" lang="en-IN" sz="2000">
                <a:solidFill>
                  <a:srgbClr val="FF0000"/>
                </a:solidFill>
                <a:latin typeface="Times New Roman"/>
                <a:ea typeface="Times New Roman"/>
                <a:cs typeface="Times New Roman"/>
                <a:sym typeface="Times New Roman"/>
              </a:rPr>
              <a:t> denote the distance from an object to c</a:t>
            </a:r>
            <a:r>
              <a:rPr b="1" baseline="-25000" lang="en-IN" sz="2000">
                <a:solidFill>
                  <a:srgbClr val="FF0000"/>
                </a:solidFill>
                <a:latin typeface="Times New Roman"/>
                <a:ea typeface="Times New Roman"/>
                <a:cs typeface="Times New Roman"/>
                <a:sym typeface="Times New Roman"/>
              </a:rPr>
              <a:t>1</a:t>
            </a:r>
            <a:r>
              <a:rPr b="1" lang="en-IN" sz="2000">
                <a:solidFill>
                  <a:srgbClr val="FF0000"/>
                </a:solidFill>
                <a:latin typeface="Times New Roman"/>
                <a:ea typeface="Times New Roman"/>
                <a:cs typeface="Times New Roman"/>
                <a:sym typeface="Times New Roman"/>
              </a:rPr>
              <a:t>, c</a:t>
            </a:r>
            <a:r>
              <a:rPr b="1" baseline="-25000" lang="en-IN" sz="2000">
                <a:solidFill>
                  <a:srgbClr val="FF0000"/>
                </a:solidFill>
                <a:latin typeface="Times New Roman"/>
                <a:ea typeface="Times New Roman"/>
                <a:cs typeface="Times New Roman"/>
                <a:sym typeface="Times New Roman"/>
              </a:rPr>
              <a:t>2</a:t>
            </a:r>
            <a:r>
              <a:rPr b="1" lang="en-IN" sz="2000">
                <a:solidFill>
                  <a:srgbClr val="FF0000"/>
                </a:solidFill>
                <a:latin typeface="Times New Roman"/>
                <a:ea typeface="Times New Roman"/>
                <a:cs typeface="Times New Roman"/>
                <a:sym typeface="Times New Roman"/>
              </a:rPr>
              <a:t> and c</a:t>
            </a:r>
            <a:r>
              <a:rPr b="1" baseline="-25000" lang="en-IN" sz="2000">
                <a:solidFill>
                  <a:srgbClr val="FF0000"/>
                </a:solidFill>
                <a:latin typeface="Times New Roman"/>
                <a:ea typeface="Times New Roman"/>
                <a:cs typeface="Times New Roman"/>
                <a:sym typeface="Times New Roman"/>
              </a:rPr>
              <a:t>3</a:t>
            </a:r>
            <a:r>
              <a:rPr b="1" lang="en-IN" sz="2000">
                <a:solidFill>
                  <a:srgbClr val="FF0000"/>
                </a:solidFill>
                <a:latin typeface="Times New Roman"/>
                <a:ea typeface="Times New Roman"/>
                <a:cs typeface="Times New Roman"/>
                <a:sym typeface="Times New Roman"/>
              </a:rPr>
              <a:t> respectively. The distance calculations are shown in Table 16.2.</a:t>
            </a:r>
            <a:endParaRPr/>
          </a:p>
          <a:p>
            <a:pPr indent="-342900" lvl="0" marL="342900" rtl="0" algn="just">
              <a:spcBef>
                <a:spcPts val="400"/>
              </a:spcBef>
              <a:spcAft>
                <a:spcPts val="0"/>
              </a:spcAft>
              <a:buClr>
                <a:srgbClr val="FF0000"/>
              </a:buClr>
              <a:buSzPts val="2000"/>
              <a:buFont typeface="Arial"/>
              <a:buChar char="•"/>
            </a:pPr>
            <a:r>
              <a:rPr b="1" lang="en-IN" sz="2000">
                <a:solidFill>
                  <a:srgbClr val="FF0000"/>
                </a:solidFill>
                <a:latin typeface="Times New Roman"/>
                <a:ea typeface="Times New Roman"/>
                <a:cs typeface="Times New Roman"/>
                <a:sym typeface="Times New Roman"/>
              </a:rPr>
              <a:t>Assignment of each object to the respective centroid is shown in the right-most column and the clustering so obtained is shown in Fig 16.2.</a:t>
            </a:r>
            <a:endParaRPr/>
          </a:p>
          <a:p>
            <a:pPr indent="0" lvl="0" marL="0" rtl="0" algn="just">
              <a:spcBef>
                <a:spcPts val="360"/>
              </a:spcBef>
              <a:spcAft>
                <a:spcPts val="0"/>
              </a:spcAft>
              <a:buClr>
                <a:schemeClr val="dk1"/>
              </a:buClr>
              <a:buSzPts val="1800"/>
              <a:buNone/>
            </a:pPr>
            <a:r>
              <a:t/>
            </a:r>
            <a:endParaRPr b="1" sz="1800">
              <a:solidFill>
                <a:srgbClr val="FF0000"/>
              </a:solidFill>
              <a:latin typeface="Times New Roman"/>
              <a:ea typeface="Times New Roman"/>
              <a:cs typeface="Times New Roman"/>
              <a:sym typeface="Times New Roman"/>
            </a:endParaRPr>
          </a:p>
          <a:p>
            <a:pPr indent="-330200" lvl="0" marL="457200" rtl="0" algn="l">
              <a:spcBef>
                <a:spcPts val="400"/>
              </a:spcBef>
              <a:spcAft>
                <a:spcPts val="0"/>
              </a:spcAft>
              <a:buClr>
                <a:srgbClr val="0B5ED7"/>
              </a:buClr>
              <a:buSzPts val="2000"/>
              <a:buFont typeface="Calibri"/>
              <a:buNone/>
            </a:pPr>
            <a:r>
              <a:t/>
            </a:r>
            <a:endParaRPr b="1" sz="2000">
              <a:solidFill>
                <a:srgbClr val="FF0000"/>
              </a:solidFill>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b="1" sz="2000">
              <a:solidFill>
                <a:srgbClr val="FF0000"/>
              </a:solidFill>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b="1" sz="2000">
              <a:solidFill>
                <a:srgbClr val="FF0000"/>
              </a:solidFill>
              <a:latin typeface="Times New Roman"/>
              <a:ea typeface="Times New Roman"/>
              <a:cs typeface="Times New Roman"/>
              <a:sym typeface="Times New Roman"/>
            </a:endParaRPr>
          </a:p>
          <a:p>
            <a:pPr indent="-330200" lvl="0" marL="457200" rtl="0" algn="l">
              <a:spcBef>
                <a:spcPts val="400"/>
              </a:spcBef>
              <a:spcAft>
                <a:spcPts val="0"/>
              </a:spcAft>
              <a:buClr>
                <a:srgbClr val="0B5ED7"/>
              </a:buClr>
              <a:buSzPts val="2000"/>
              <a:buNone/>
            </a:pPr>
            <a:r>
              <a:t/>
            </a:r>
            <a:endParaRPr b="1" sz="2000">
              <a:solidFill>
                <a:srgbClr val="FF0000"/>
              </a:solidFill>
              <a:latin typeface="Times New Roman"/>
              <a:ea typeface="Times New Roman"/>
              <a:cs typeface="Times New Roman"/>
              <a:sym typeface="Times New Roman"/>
            </a:endParaRPr>
          </a:p>
          <a:p>
            <a:pPr indent="0" lvl="2" marL="640080" rtl="0" algn="l">
              <a:spcBef>
                <a:spcPts val="300"/>
              </a:spcBef>
              <a:spcAft>
                <a:spcPts val="0"/>
              </a:spcAft>
              <a:buClr>
                <a:srgbClr val="0B5ED7"/>
              </a:buClr>
              <a:buSzPts val="1500"/>
              <a:buNone/>
            </a:pPr>
            <a:r>
              <a:rPr b="1" lang="en-IN" sz="1500">
                <a:solidFill>
                  <a:srgbClr val="FF0000"/>
                </a:solidFill>
                <a:latin typeface="Times New Roman"/>
                <a:ea typeface="Times New Roman"/>
                <a:cs typeface="Times New Roman"/>
                <a:sym typeface="Times New Roman"/>
              </a:rPr>
              <a:t>      </a:t>
            </a:r>
            <a:endParaRPr b="1" sz="1600">
              <a:solidFill>
                <a:srgbClr val="FF0000"/>
              </a:solidFill>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b="1" sz="2000">
              <a:solidFill>
                <a:srgbClr val="FF0000"/>
              </a:solidFill>
            </a:endParaRPr>
          </a:p>
          <a:p>
            <a:pPr indent="0" lvl="0" marL="0" rtl="0" algn="just">
              <a:spcBef>
                <a:spcPts val="400"/>
              </a:spcBef>
              <a:spcAft>
                <a:spcPts val="0"/>
              </a:spcAft>
              <a:buClr>
                <a:schemeClr val="dk1"/>
              </a:buClr>
              <a:buSzPts val="2000"/>
              <a:buNone/>
            </a:pPr>
            <a:r>
              <a:t/>
            </a:r>
            <a:endParaRPr b="1" sz="2000">
              <a:solidFill>
                <a:srgbClr val="FF0000"/>
              </a:solidFill>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ts val="2000"/>
              <a:buNone/>
            </a:pPr>
            <a:r>
              <a:t/>
            </a:r>
            <a:endParaRPr b="1" sz="2000">
              <a:solidFill>
                <a:srgbClr val="FF0000"/>
              </a:solidFill>
              <a:latin typeface="Times New Roman"/>
              <a:ea typeface="Times New Roman"/>
              <a:cs typeface="Times New Roman"/>
              <a:sym typeface="Times New Roman"/>
            </a:endParaRPr>
          </a:p>
          <a:p>
            <a:pPr indent="0" lvl="0" marL="0" rtl="0" algn="just">
              <a:spcBef>
                <a:spcPts val="400"/>
              </a:spcBef>
              <a:spcAft>
                <a:spcPts val="0"/>
              </a:spcAft>
              <a:buClr>
                <a:schemeClr val="dk1"/>
              </a:buClr>
              <a:buSzPts val="2000"/>
              <a:buNone/>
            </a:pPr>
            <a:r>
              <a:t/>
            </a:r>
            <a:endParaRPr b="1" sz="2000">
              <a:solidFill>
                <a:srgbClr val="FF0000"/>
              </a:solidFill>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ts val="2000"/>
              <a:buNone/>
            </a:pPr>
            <a:r>
              <a:t/>
            </a:r>
            <a:endParaRPr b="1" sz="2000">
              <a:solidFill>
                <a:srgbClr val="FF0000"/>
              </a:solidFill>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ts val="2000"/>
              <a:buNone/>
            </a:pPr>
            <a:r>
              <a:t/>
            </a:r>
            <a:endParaRPr b="1" sz="2000">
              <a:solidFill>
                <a:srgbClr val="FF0000"/>
              </a:solidFill>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ts val="2000"/>
              <a:buNone/>
            </a:pPr>
            <a:r>
              <a:t/>
            </a:r>
            <a:endParaRPr b="1" sz="2000">
              <a:solidFill>
                <a:srgbClr val="FF0000"/>
              </a:solidFill>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ts val="2000"/>
              <a:buNone/>
            </a:pPr>
            <a:r>
              <a:t/>
            </a:r>
            <a:endParaRPr b="1" sz="2000">
              <a:solidFill>
                <a:srgbClr val="FF0000"/>
              </a:solidFill>
              <a:latin typeface="Times New Roman"/>
              <a:ea typeface="Times New Roman"/>
              <a:cs typeface="Times New Roman"/>
              <a:sym typeface="Times New Roman"/>
            </a:endParaRPr>
          </a:p>
          <a:p>
            <a:pPr indent="0" lvl="0" marL="0" rtl="0" algn="just">
              <a:spcBef>
                <a:spcPts val="400"/>
              </a:spcBef>
              <a:spcAft>
                <a:spcPts val="0"/>
              </a:spcAft>
              <a:buClr>
                <a:schemeClr val="dk1"/>
              </a:buClr>
              <a:buSzPts val="2000"/>
              <a:buNone/>
            </a:pPr>
            <a:r>
              <a:t/>
            </a:r>
            <a:endParaRPr b="1" sz="2000">
              <a:solidFill>
                <a:srgbClr val="FF0000"/>
              </a:solidFill>
              <a:latin typeface="Times New Roman"/>
              <a:ea typeface="Times New Roman"/>
              <a:cs typeface="Times New Roman"/>
              <a:sym typeface="Times New Roman"/>
            </a:endParaRPr>
          </a:p>
        </p:txBody>
      </p:sp>
      <p:graphicFrame>
        <p:nvGraphicFramePr>
          <p:cNvPr id="248" name="Google Shape;248;p23"/>
          <p:cNvGraphicFramePr/>
          <p:nvPr/>
        </p:nvGraphicFramePr>
        <p:xfrm>
          <a:off x="2853350" y="2135479"/>
          <a:ext cx="3000000" cy="3000000"/>
        </p:xfrm>
        <a:graphic>
          <a:graphicData uri="http://schemas.openxmlformats.org/drawingml/2006/table">
            <a:tbl>
              <a:tblPr bandRow="1" firstRow="1">
                <a:noFill/>
                <a:tableStyleId>{A939F0EC-FD15-4A23-8EB3-15AFACE1F542}</a:tableStyleId>
              </a:tblPr>
              <a:tblGrid>
                <a:gridCol w="937375"/>
                <a:gridCol w="602350"/>
                <a:gridCol w="436200"/>
                <a:gridCol w="695825"/>
                <a:gridCol w="290800"/>
              </a:tblGrid>
              <a:tr h="320200">
                <a:tc rowSpan="2">
                  <a:txBody>
                    <a:bodyPr/>
                    <a:lstStyle/>
                    <a:p>
                      <a:pPr indent="0" lvl="0" marL="0" marR="0" rtl="0" algn="l">
                        <a:spcBef>
                          <a:spcPts val="0"/>
                        </a:spcBef>
                        <a:spcAft>
                          <a:spcPts val="0"/>
                        </a:spcAft>
                        <a:buNone/>
                      </a:pPr>
                      <a:r>
                        <a:rPr lang="en-IN" sz="1600" u="none" cap="none" strike="noStrike">
                          <a:latin typeface="Cambria Math"/>
                          <a:ea typeface="Cambria Math"/>
                          <a:cs typeface="Cambria Math"/>
                          <a:sym typeface="Cambria Math"/>
                        </a:rPr>
                        <a:t>Centroid</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spcBef>
                          <a:spcPts val="0"/>
                        </a:spcBef>
                        <a:spcAft>
                          <a:spcPts val="0"/>
                        </a:spcAft>
                        <a:buNone/>
                      </a:pPr>
                      <a:r>
                        <a:rPr lang="en-IN" sz="1600">
                          <a:latin typeface="Cambria Math"/>
                          <a:ea typeface="Cambria Math"/>
                          <a:cs typeface="Cambria Math"/>
                          <a:sym typeface="Cambria Math"/>
                        </a:rPr>
                        <a:t>Objects</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marR="0" rtl="0" algn="l">
                        <a:spcBef>
                          <a:spcPts val="0"/>
                        </a:spcBef>
                        <a:spcAft>
                          <a:spcPts val="0"/>
                        </a:spcAft>
                        <a:buNone/>
                      </a:pPr>
                      <a:r>
                        <a:t/>
                      </a:r>
                      <a:endParaRPr sz="16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0200">
                <a:tc vMerge="1"/>
                <a:tc gridSpan="2">
                  <a:txBody>
                    <a:bodyPr/>
                    <a:lstStyle/>
                    <a:p>
                      <a:pPr indent="0" lvl="0" marL="0" marR="0" rtl="0" algn="ctr">
                        <a:spcBef>
                          <a:spcPts val="0"/>
                        </a:spcBef>
                        <a:spcAft>
                          <a:spcPts val="0"/>
                        </a:spcAft>
                        <a:buNone/>
                      </a:pPr>
                      <a:r>
                        <a:rPr lang="en-IN" sz="1600">
                          <a:latin typeface="Cambria Math"/>
                          <a:ea typeface="Cambria Math"/>
                          <a:cs typeface="Cambria Math"/>
                          <a:sym typeface="Cambria Math"/>
                        </a:rPr>
                        <a:t>A1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hMerge="1"/>
                <a:tc gridSpan="2">
                  <a:txBody>
                    <a:bodyPr/>
                    <a:lstStyle/>
                    <a:p>
                      <a:pPr indent="0" lvl="0" marL="0" marR="0" rtl="0" algn="ctr">
                        <a:spcBef>
                          <a:spcPts val="0"/>
                        </a:spcBef>
                        <a:spcAft>
                          <a:spcPts val="0"/>
                        </a:spcAft>
                        <a:buNone/>
                      </a:pPr>
                      <a:r>
                        <a:rPr lang="en-IN" sz="1600">
                          <a:latin typeface="Cambria Math"/>
                          <a:ea typeface="Cambria Math"/>
                          <a:cs typeface="Cambria Math"/>
                          <a:sym typeface="Cambria Math"/>
                        </a:rPr>
                        <a:t>A2</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hMerge="1"/>
              </a:tr>
              <a:tr h="354150">
                <a:tc>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c</a:t>
                      </a:r>
                      <a:r>
                        <a:rPr b="1" baseline="-25000" lang="en-IN" sz="1400">
                          <a:latin typeface="Cambria Math"/>
                          <a:ea typeface="Cambria Math"/>
                          <a:cs typeface="Cambria Math"/>
                          <a:sym typeface="Cambria Math"/>
                        </a:rPr>
                        <a:t>1</a:t>
                      </a:r>
                      <a:endParaRPr b="1" sz="14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3.8</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9.9</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354150">
                <a:tc>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c</a:t>
                      </a:r>
                      <a:r>
                        <a:rPr b="1" baseline="-25000" lang="en-IN" sz="1400">
                          <a:latin typeface="Cambria Math"/>
                          <a:ea typeface="Cambria Math"/>
                          <a:cs typeface="Cambria Math"/>
                          <a:sym typeface="Cambria Math"/>
                        </a:rPr>
                        <a:t>2</a:t>
                      </a:r>
                      <a:endParaRPr b="1" sz="14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7.8</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12.2</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354150">
                <a:tc>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c</a:t>
                      </a:r>
                      <a:r>
                        <a:rPr b="1" baseline="-25000" lang="en-IN" sz="1400">
                          <a:latin typeface="Cambria Math"/>
                          <a:ea typeface="Cambria Math"/>
                          <a:cs typeface="Cambria Math"/>
                          <a:sym typeface="Cambria Math"/>
                        </a:rPr>
                        <a:t>3</a:t>
                      </a:r>
                      <a:endParaRPr b="1" sz="14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6.2</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18.5</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384376" y="127635"/>
            <a:ext cx="8229600" cy="62727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A50021"/>
              </a:buClr>
              <a:buSzPct val="100000"/>
              <a:buFont typeface="Times New Roman"/>
              <a:buNone/>
            </a:pPr>
            <a:r>
              <a:rPr lang="en-IN" sz="4000">
                <a:solidFill>
                  <a:srgbClr val="A50021"/>
                </a:solidFill>
                <a:latin typeface="Times New Roman"/>
                <a:ea typeface="Times New Roman"/>
                <a:cs typeface="Times New Roman"/>
                <a:sym typeface="Times New Roman"/>
              </a:rPr>
              <a:t>Illustration of k-Means clustering algorithms</a:t>
            </a:r>
            <a:endParaRPr sz="4000">
              <a:solidFill>
                <a:srgbClr val="A50021"/>
              </a:solidFill>
              <a:latin typeface="Times New Roman"/>
              <a:ea typeface="Times New Roman"/>
              <a:cs typeface="Times New Roman"/>
              <a:sym typeface="Times New Roman"/>
            </a:endParaRPr>
          </a:p>
        </p:txBody>
      </p:sp>
      <p:sp>
        <p:nvSpPr>
          <p:cNvPr id="254" name="Google Shape;254;p24"/>
          <p:cNvSpPr txBox="1"/>
          <p:nvPr>
            <p:ph idx="1" type="body"/>
          </p:nvPr>
        </p:nvSpPr>
        <p:spPr>
          <a:xfrm>
            <a:off x="381217" y="800351"/>
            <a:ext cx="3388735" cy="3798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FF0000"/>
              </a:buClr>
              <a:buSzPts val="1600"/>
              <a:buNone/>
            </a:pPr>
            <a:r>
              <a:rPr b="1" lang="en-IN" sz="1600">
                <a:solidFill>
                  <a:srgbClr val="FF0000"/>
                </a:solidFill>
              </a:rPr>
              <a:t>Table 16.2: Distance calculation</a:t>
            </a:r>
            <a:endParaRPr b="1" sz="1600">
              <a:solidFill>
                <a:srgbClr val="FF0000"/>
              </a:solidFill>
            </a:endParaRPr>
          </a:p>
          <a:p>
            <a:pPr indent="0" lvl="0" marL="0" rtl="0" algn="just">
              <a:spcBef>
                <a:spcPts val="360"/>
              </a:spcBef>
              <a:spcAft>
                <a:spcPts val="0"/>
              </a:spcAft>
              <a:buClr>
                <a:schemeClr val="dk1"/>
              </a:buClr>
              <a:buSzPts val="1800"/>
              <a:buNone/>
            </a:pPr>
            <a:r>
              <a:t/>
            </a:r>
            <a:endParaRPr sz="1800">
              <a:solidFill>
                <a:srgbClr val="FF0000"/>
              </a:solidFill>
              <a:latin typeface="Times New Roman"/>
              <a:ea typeface="Times New Roman"/>
              <a:cs typeface="Times New Roman"/>
              <a:sym typeface="Times New Roman"/>
            </a:endParaRPr>
          </a:p>
          <a:p>
            <a:pPr indent="0" lvl="0" marL="0" rtl="0" algn="just">
              <a:spcBef>
                <a:spcPts val="4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0" lvl="0" marL="0" rtl="0" algn="just">
              <a:spcBef>
                <a:spcPts val="4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p:txBody>
      </p:sp>
      <p:graphicFrame>
        <p:nvGraphicFramePr>
          <p:cNvPr id="255" name="Google Shape;255;p24"/>
          <p:cNvGraphicFramePr/>
          <p:nvPr/>
        </p:nvGraphicFramePr>
        <p:xfrm>
          <a:off x="298506" y="1210445"/>
          <a:ext cx="3000000" cy="3000000"/>
        </p:xfrm>
        <a:graphic>
          <a:graphicData uri="http://schemas.openxmlformats.org/drawingml/2006/table">
            <a:tbl>
              <a:tblPr bandRow="1" firstRow="1">
                <a:noFill/>
                <a:tableStyleId>{A939F0EC-FD15-4A23-8EB3-15AFACE1F542}</a:tableStyleId>
              </a:tblPr>
              <a:tblGrid>
                <a:gridCol w="669700"/>
                <a:gridCol w="484325"/>
                <a:gridCol w="669700"/>
                <a:gridCol w="669700"/>
                <a:gridCol w="669700"/>
                <a:gridCol w="661425"/>
              </a:tblGrid>
              <a:tr h="288000">
                <a:tc>
                  <a:txBody>
                    <a:bodyPr/>
                    <a:lstStyle/>
                    <a:p>
                      <a:pPr indent="0" lvl="0" marL="0" marR="0" rtl="0" algn="ctr">
                        <a:spcBef>
                          <a:spcPts val="0"/>
                        </a:spcBef>
                        <a:spcAft>
                          <a:spcPts val="0"/>
                        </a:spcAft>
                        <a:buNone/>
                      </a:pPr>
                      <a:r>
                        <a:rPr lang="en-IN" sz="1200">
                          <a:latin typeface="Cambria Math"/>
                          <a:ea typeface="Cambria Math"/>
                          <a:cs typeface="Cambria Math"/>
                          <a:sym typeface="Cambria Math"/>
                        </a:rPr>
                        <a:t>A</a:t>
                      </a:r>
                      <a:r>
                        <a:rPr baseline="-25000" lang="en-IN" sz="1200">
                          <a:latin typeface="Cambria Math"/>
                          <a:ea typeface="Cambria Math"/>
                          <a:cs typeface="Cambria Math"/>
                          <a:sym typeface="Cambria Math"/>
                        </a:rPr>
                        <a:t>1</a:t>
                      </a:r>
                      <a:endParaRPr b="1" baseline="-25000"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IN" sz="1200">
                          <a:latin typeface="Cambria Math"/>
                          <a:ea typeface="Cambria Math"/>
                          <a:cs typeface="Cambria Math"/>
                          <a:sym typeface="Cambria Math"/>
                        </a:rPr>
                        <a:t>A</a:t>
                      </a:r>
                      <a:r>
                        <a:rPr baseline="-25000" lang="en-IN" sz="1200">
                          <a:latin typeface="Cambria Math"/>
                          <a:ea typeface="Cambria Math"/>
                          <a:cs typeface="Cambria Math"/>
                          <a:sym typeface="Cambria Math"/>
                        </a:rPr>
                        <a:t>2</a:t>
                      </a:r>
                      <a:endParaRPr b="1" baseline="-25000"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mbria Math"/>
                        <a:buNone/>
                      </a:pPr>
                      <a:r>
                        <a:rPr lang="en-IN" sz="1200">
                          <a:latin typeface="Cambria Math"/>
                          <a:ea typeface="Cambria Math"/>
                          <a:cs typeface="Cambria Math"/>
                          <a:sym typeface="Cambria Math"/>
                        </a:rPr>
                        <a:t>d</a:t>
                      </a:r>
                      <a:r>
                        <a:rPr baseline="-25000" lang="en-IN" sz="1200">
                          <a:latin typeface="Cambria Math"/>
                          <a:ea typeface="Cambria Math"/>
                          <a:cs typeface="Cambria Math"/>
                          <a:sym typeface="Cambria Math"/>
                        </a:rPr>
                        <a:t>1</a:t>
                      </a:r>
                      <a:endParaRPr b="1" baseline="-25000"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mbria Math"/>
                        <a:buNone/>
                      </a:pPr>
                      <a:r>
                        <a:rPr lang="en-IN" sz="1200">
                          <a:latin typeface="Cambria Math"/>
                          <a:ea typeface="Cambria Math"/>
                          <a:cs typeface="Cambria Math"/>
                          <a:sym typeface="Cambria Math"/>
                        </a:rPr>
                        <a:t>d</a:t>
                      </a:r>
                      <a:r>
                        <a:rPr baseline="-25000" lang="en-IN" sz="1200">
                          <a:latin typeface="Cambria Math"/>
                          <a:ea typeface="Cambria Math"/>
                          <a:cs typeface="Cambria Math"/>
                          <a:sym typeface="Cambria Math"/>
                        </a:rPr>
                        <a:t>2</a:t>
                      </a:r>
                      <a:endParaRPr b="1" baseline="-25000"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mbria Math"/>
                        <a:buNone/>
                      </a:pPr>
                      <a:r>
                        <a:rPr lang="en-IN" sz="1200">
                          <a:latin typeface="Cambria Math"/>
                          <a:ea typeface="Cambria Math"/>
                          <a:cs typeface="Cambria Math"/>
                          <a:sym typeface="Cambria Math"/>
                        </a:rPr>
                        <a:t>d</a:t>
                      </a:r>
                      <a:r>
                        <a:rPr baseline="-25000" lang="en-IN" sz="1200">
                          <a:latin typeface="Cambria Math"/>
                          <a:ea typeface="Cambria Math"/>
                          <a:cs typeface="Cambria Math"/>
                          <a:sym typeface="Cambria Math"/>
                        </a:rPr>
                        <a:t>3</a:t>
                      </a:r>
                      <a:endParaRPr b="1" baseline="-25000"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baseline="-25000" lang="en-IN" sz="1800">
                          <a:latin typeface="Times New Roman"/>
                          <a:ea typeface="Times New Roman"/>
                          <a:cs typeface="Times New Roman"/>
                          <a:sym typeface="Times New Roman"/>
                        </a:rPr>
                        <a:t>cluster</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6.8</a:t>
                      </a:r>
                      <a:endParaRPr b="1"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12.6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4.0</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5.9</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2</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0.8</a:t>
                      </a:r>
                      <a:endParaRPr b="1"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9.8</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3.0</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7.4</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10.2</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1.2</a:t>
                      </a:r>
                      <a:endParaRPr b="1"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11.6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3.1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6.6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8.5</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2.8</a:t>
                      </a:r>
                      <a:endParaRPr b="1"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9.6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1.0</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5.6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9.5</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3.8</a:t>
                      </a:r>
                      <a:endParaRPr b="1"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9.9</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0.0</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4.6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8.9</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4.4</a:t>
                      </a:r>
                      <a:endParaRPr b="1"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6.5</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3.5</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6.6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12.1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4.8</a:t>
                      </a:r>
                      <a:endParaRPr b="1"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8.9</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11.5</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17.5</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6.0</a:t>
                      </a:r>
                      <a:endParaRPr b="1"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19.9</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10.2</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7.9</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1.4</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3</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6.2</a:t>
                      </a:r>
                      <a:endParaRPr b="1"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18.5</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8.9</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6.5</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0.0</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3</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7.6</a:t>
                      </a:r>
                      <a:endParaRPr b="1"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17.4</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8.4</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5.2</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1.8</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3</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7.8</a:t>
                      </a:r>
                      <a:endParaRPr b="1"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12.2</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4.6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0.0</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6.5</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2</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6.6</a:t>
                      </a:r>
                      <a:endParaRPr b="1"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7.7</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3.6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4.7</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10.8</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8.2</a:t>
                      </a:r>
                      <a:endParaRPr b="1"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4.5</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7.0</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7.7</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14.1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8.4</a:t>
                      </a:r>
                      <a:endParaRPr b="1"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6.9</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5.5</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5.3</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11.8</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2</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9.0</a:t>
                      </a:r>
                      <a:endParaRPr b="1"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3.4</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8.3</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8.9</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15.4</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00">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9.6</a:t>
                      </a:r>
                      <a:endParaRPr b="1" sz="12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11.1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5.9</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2.1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8.1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200">
                          <a:latin typeface="Cambria Math"/>
                          <a:ea typeface="Cambria Math"/>
                          <a:cs typeface="Cambria Math"/>
                          <a:sym typeface="Cambria Math"/>
                        </a:rPr>
                        <a:t>2</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56" name="Google Shape;256;p24"/>
          <p:cNvSpPr txBox="1"/>
          <p:nvPr/>
        </p:nvSpPr>
        <p:spPr>
          <a:xfrm>
            <a:off x="4829689" y="896861"/>
            <a:ext cx="3894165" cy="53853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3"/>
              </a:buClr>
              <a:buSzPts val="1520"/>
              <a:buFont typeface="Noto Sans Symbols"/>
              <a:buNone/>
            </a:pPr>
            <a:r>
              <a:rPr b="1" lang="en-IN" sz="1600">
                <a:solidFill>
                  <a:srgbClr val="FF0000"/>
                </a:solidFill>
                <a:latin typeface="Calibri"/>
                <a:ea typeface="Calibri"/>
                <a:cs typeface="Calibri"/>
                <a:sym typeface="Calibri"/>
              </a:rPr>
              <a:t>Fig 16.2: Initial cluster with respect to Table 16.2</a:t>
            </a:r>
            <a:endParaRPr b="1" sz="1600">
              <a:solidFill>
                <a:srgbClr val="FF0000"/>
              </a:solidFill>
              <a:latin typeface="Calibri"/>
              <a:ea typeface="Calibri"/>
              <a:cs typeface="Calibri"/>
              <a:sym typeface="Calibri"/>
            </a:endParaRPr>
          </a:p>
          <a:p>
            <a:pPr indent="0" lvl="0" marL="0" marR="0" rtl="0" algn="just">
              <a:spcBef>
                <a:spcPts val="360"/>
              </a:spcBef>
              <a:spcAft>
                <a:spcPts val="0"/>
              </a:spcAft>
              <a:buClr>
                <a:schemeClr val="accent3"/>
              </a:buClr>
              <a:buSzPts val="1710"/>
              <a:buFont typeface="Noto Sans Symbols"/>
              <a:buNone/>
            </a:pPr>
            <a:r>
              <a:t/>
            </a:r>
            <a:endParaRPr sz="1800">
              <a:solidFill>
                <a:srgbClr val="FF0000"/>
              </a:solidFill>
              <a:latin typeface="Times New Roman"/>
              <a:ea typeface="Times New Roman"/>
              <a:cs typeface="Times New Roman"/>
              <a:sym typeface="Times New Roman"/>
            </a:endParaRPr>
          </a:p>
          <a:p>
            <a:pPr indent="0" lvl="0" marL="0" marR="0" rtl="0" algn="just">
              <a:spcBef>
                <a:spcPts val="400"/>
              </a:spcBef>
              <a:spcAft>
                <a:spcPts val="0"/>
              </a:spcAft>
              <a:buClr>
                <a:schemeClr val="accent3"/>
              </a:buClr>
              <a:buSzPts val="1900"/>
              <a:buFont typeface="Noto Sans Symbols"/>
              <a:buNone/>
            </a:pPr>
            <a:r>
              <a:t/>
            </a:r>
            <a:endParaRPr sz="2000">
              <a:solidFill>
                <a:srgbClr val="FF0000"/>
              </a:solidFill>
              <a:latin typeface="Times New Roman"/>
              <a:ea typeface="Times New Roman"/>
              <a:cs typeface="Times New Roman"/>
              <a:sym typeface="Times New Roman"/>
            </a:endParaRPr>
          </a:p>
          <a:p>
            <a:pPr indent="0" lvl="0" marL="0" marR="0" rtl="0" algn="just">
              <a:spcBef>
                <a:spcPts val="400"/>
              </a:spcBef>
              <a:spcAft>
                <a:spcPts val="0"/>
              </a:spcAft>
              <a:buClr>
                <a:schemeClr val="accent3"/>
              </a:buClr>
              <a:buSzPts val="1900"/>
              <a:buFont typeface="Noto Sans Symbols"/>
              <a:buNone/>
            </a:pPr>
            <a:r>
              <a:t/>
            </a:r>
            <a:endParaRPr sz="2000">
              <a:solidFill>
                <a:srgbClr val="FF0000"/>
              </a:solidFill>
              <a:latin typeface="Times New Roman"/>
              <a:ea typeface="Times New Roman"/>
              <a:cs typeface="Times New Roman"/>
              <a:sym typeface="Times New Roman"/>
            </a:endParaRPr>
          </a:p>
        </p:txBody>
      </p:sp>
      <p:pic>
        <p:nvPicPr>
          <p:cNvPr id="257" name="Google Shape;257;p24"/>
          <p:cNvPicPr preferRelativeResize="0"/>
          <p:nvPr/>
        </p:nvPicPr>
        <p:blipFill rotWithShape="1">
          <a:blip r:embed="rId3">
            <a:alphaModFix/>
          </a:blip>
          <a:srcRect b="0" l="0" r="0" t="0"/>
          <a:stretch/>
        </p:blipFill>
        <p:spPr>
          <a:xfrm>
            <a:off x="4452721" y="1315710"/>
            <a:ext cx="4489229" cy="426075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5"/>
          <p:cNvSpPr txBox="1"/>
          <p:nvPr>
            <p:ph type="title"/>
          </p:nvPr>
        </p:nvSpPr>
        <p:spPr>
          <a:xfrm>
            <a:off x="384376" y="127635"/>
            <a:ext cx="8229600" cy="62727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A50021"/>
              </a:buClr>
              <a:buSzPct val="100000"/>
              <a:buFont typeface="Times New Roman"/>
              <a:buNone/>
            </a:pPr>
            <a:r>
              <a:rPr lang="en-IN" sz="4000">
                <a:solidFill>
                  <a:srgbClr val="A50021"/>
                </a:solidFill>
                <a:latin typeface="Times New Roman"/>
                <a:ea typeface="Times New Roman"/>
                <a:cs typeface="Times New Roman"/>
                <a:sym typeface="Times New Roman"/>
              </a:rPr>
              <a:t>Illustration of k-Means clustering algorithms</a:t>
            </a:r>
            <a:endParaRPr sz="4000">
              <a:solidFill>
                <a:srgbClr val="A50021"/>
              </a:solidFill>
              <a:latin typeface="Times New Roman"/>
              <a:ea typeface="Times New Roman"/>
              <a:cs typeface="Times New Roman"/>
              <a:sym typeface="Times New Roman"/>
            </a:endParaRPr>
          </a:p>
        </p:txBody>
      </p:sp>
      <p:graphicFrame>
        <p:nvGraphicFramePr>
          <p:cNvPr id="263" name="Google Shape;263;p25"/>
          <p:cNvGraphicFramePr/>
          <p:nvPr/>
        </p:nvGraphicFramePr>
        <p:xfrm>
          <a:off x="516440" y="2820461"/>
          <a:ext cx="3000000" cy="3000000"/>
        </p:xfrm>
        <a:graphic>
          <a:graphicData uri="http://schemas.openxmlformats.org/drawingml/2006/table">
            <a:tbl>
              <a:tblPr bandRow="1" firstRow="1">
                <a:noFill/>
                <a:tableStyleId>{A939F0EC-FD15-4A23-8EB3-15AFACE1F542}</a:tableStyleId>
              </a:tblPr>
              <a:tblGrid>
                <a:gridCol w="937375"/>
                <a:gridCol w="602350"/>
                <a:gridCol w="436200"/>
                <a:gridCol w="695825"/>
                <a:gridCol w="290800"/>
              </a:tblGrid>
              <a:tr h="320200">
                <a:tc rowSpan="2">
                  <a:txBody>
                    <a:bodyPr/>
                    <a:lstStyle/>
                    <a:p>
                      <a:pPr indent="0" lvl="0" marL="0" marR="0" rtl="0" algn="ctr">
                        <a:spcBef>
                          <a:spcPts val="0"/>
                        </a:spcBef>
                        <a:spcAft>
                          <a:spcPts val="0"/>
                        </a:spcAft>
                        <a:buNone/>
                      </a:pPr>
                      <a:r>
                        <a:rPr lang="en-IN" sz="1600">
                          <a:latin typeface="Cambria Math"/>
                          <a:ea typeface="Cambria Math"/>
                          <a:cs typeface="Cambria Math"/>
                          <a:sym typeface="Cambria Math"/>
                        </a:rPr>
                        <a:t>New Centroid</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6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spcBef>
                          <a:spcPts val="0"/>
                        </a:spcBef>
                        <a:spcAft>
                          <a:spcPts val="0"/>
                        </a:spcAft>
                        <a:buNone/>
                      </a:pPr>
                      <a:r>
                        <a:rPr lang="en-IN" sz="1600">
                          <a:latin typeface="Cambria Math"/>
                          <a:ea typeface="Cambria Math"/>
                          <a:cs typeface="Cambria Math"/>
                          <a:sym typeface="Cambria Math"/>
                        </a:rPr>
                        <a:t>Objects</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marR="0" rtl="0" algn="l">
                        <a:spcBef>
                          <a:spcPts val="0"/>
                        </a:spcBef>
                        <a:spcAft>
                          <a:spcPts val="0"/>
                        </a:spcAft>
                        <a:buNone/>
                      </a:pPr>
                      <a:r>
                        <a:t/>
                      </a:r>
                      <a:endParaRPr sz="16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0200">
                <a:tc vMerge="1"/>
                <a:tc gridSpan="2">
                  <a:txBody>
                    <a:bodyPr/>
                    <a:lstStyle/>
                    <a:p>
                      <a:pPr indent="0" lvl="0" marL="0" marR="0" rtl="0" algn="ctr">
                        <a:spcBef>
                          <a:spcPts val="0"/>
                        </a:spcBef>
                        <a:spcAft>
                          <a:spcPts val="0"/>
                        </a:spcAft>
                        <a:buNone/>
                      </a:pPr>
                      <a:r>
                        <a:rPr lang="en-IN" sz="1600">
                          <a:latin typeface="Cambria Math"/>
                          <a:ea typeface="Cambria Math"/>
                          <a:cs typeface="Cambria Math"/>
                          <a:sym typeface="Cambria Math"/>
                        </a:rPr>
                        <a:t>A1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hMerge="1"/>
                <a:tc gridSpan="2">
                  <a:txBody>
                    <a:bodyPr/>
                    <a:lstStyle/>
                    <a:p>
                      <a:pPr indent="0" lvl="0" marL="0" marR="0" rtl="0" algn="ctr">
                        <a:spcBef>
                          <a:spcPts val="0"/>
                        </a:spcBef>
                        <a:spcAft>
                          <a:spcPts val="0"/>
                        </a:spcAft>
                        <a:buNone/>
                      </a:pPr>
                      <a:r>
                        <a:rPr lang="en-IN" sz="1600">
                          <a:latin typeface="Cambria Math"/>
                          <a:ea typeface="Cambria Math"/>
                          <a:cs typeface="Cambria Math"/>
                          <a:sym typeface="Cambria Math"/>
                        </a:rPr>
                        <a:t>A2</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hMerge="1"/>
              </a:tr>
              <a:tr h="354150">
                <a:tc>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c</a:t>
                      </a:r>
                      <a:r>
                        <a:rPr b="1" baseline="-25000" lang="en-IN" sz="1400">
                          <a:latin typeface="Cambria Math"/>
                          <a:ea typeface="Cambria Math"/>
                          <a:cs typeface="Cambria Math"/>
                          <a:sym typeface="Cambria Math"/>
                        </a:rPr>
                        <a:t>1</a:t>
                      </a:r>
                      <a:endParaRPr b="1" sz="14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4.6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7.1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354150">
                <a:tc>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c</a:t>
                      </a:r>
                      <a:r>
                        <a:rPr b="1" baseline="-25000" lang="en-IN" sz="1400">
                          <a:latin typeface="Cambria Math"/>
                          <a:ea typeface="Cambria Math"/>
                          <a:cs typeface="Cambria Math"/>
                          <a:sym typeface="Cambria Math"/>
                        </a:rPr>
                        <a:t>2</a:t>
                      </a:r>
                      <a:endParaRPr b="1" sz="14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8.2</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10.7</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354150">
                <a:tc>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c</a:t>
                      </a:r>
                      <a:r>
                        <a:rPr b="1" baseline="-25000" lang="en-IN" sz="1400">
                          <a:latin typeface="Cambria Math"/>
                          <a:ea typeface="Cambria Math"/>
                          <a:cs typeface="Cambria Math"/>
                          <a:sym typeface="Cambria Math"/>
                        </a:rPr>
                        <a:t>3</a:t>
                      </a:r>
                      <a:endParaRPr b="1" sz="14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6.6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gridSpan="2">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18.6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bl>
          </a:graphicData>
        </a:graphic>
      </p:graphicFrame>
      <p:sp>
        <p:nvSpPr>
          <p:cNvPr id="264" name="Google Shape;264;p25"/>
          <p:cNvSpPr/>
          <p:nvPr/>
        </p:nvSpPr>
        <p:spPr>
          <a:xfrm>
            <a:off x="391497" y="2274280"/>
            <a:ext cx="28983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0000"/>
                </a:solidFill>
                <a:latin typeface="Calibri"/>
                <a:ea typeface="Calibri"/>
                <a:cs typeface="Calibri"/>
                <a:sym typeface="Calibri"/>
              </a:rPr>
              <a:t>Calculation of new centroids</a:t>
            </a:r>
            <a:endParaRPr sz="1800">
              <a:solidFill>
                <a:srgbClr val="FF0000"/>
              </a:solidFill>
              <a:latin typeface="Calibri"/>
              <a:ea typeface="Calibri"/>
              <a:cs typeface="Calibri"/>
              <a:sym typeface="Calibri"/>
            </a:endParaRPr>
          </a:p>
        </p:txBody>
      </p:sp>
      <p:sp>
        <p:nvSpPr>
          <p:cNvPr id="265" name="Google Shape;265;p25"/>
          <p:cNvSpPr/>
          <p:nvPr/>
        </p:nvSpPr>
        <p:spPr>
          <a:xfrm>
            <a:off x="391497" y="936518"/>
            <a:ext cx="8373900"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000">
                <a:solidFill>
                  <a:srgbClr val="FF0000"/>
                </a:solidFill>
                <a:latin typeface="Times New Roman"/>
                <a:ea typeface="Times New Roman"/>
                <a:cs typeface="Times New Roman"/>
                <a:sym typeface="Times New Roman"/>
              </a:rPr>
              <a:t>The calculation new centroids of the three cluster using the mean of attribute values of A</a:t>
            </a:r>
            <a:r>
              <a:rPr baseline="-25000" lang="en-IN" sz="2000">
                <a:solidFill>
                  <a:srgbClr val="FF0000"/>
                </a:solidFill>
                <a:latin typeface="Times New Roman"/>
                <a:ea typeface="Times New Roman"/>
                <a:cs typeface="Times New Roman"/>
                <a:sym typeface="Times New Roman"/>
              </a:rPr>
              <a:t>1</a:t>
            </a:r>
            <a:r>
              <a:rPr lang="en-IN" sz="2000">
                <a:solidFill>
                  <a:srgbClr val="FF0000"/>
                </a:solidFill>
                <a:latin typeface="Times New Roman"/>
                <a:ea typeface="Times New Roman"/>
                <a:cs typeface="Times New Roman"/>
                <a:sym typeface="Times New Roman"/>
              </a:rPr>
              <a:t> and A</a:t>
            </a:r>
            <a:r>
              <a:rPr baseline="-25000" lang="en-IN" sz="2000">
                <a:solidFill>
                  <a:srgbClr val="FF0000"/>
                </a:solidFill>
                <a:latin typeface="Times New Roman"/>
                <a:ea typeface="Times New Roman"/>
                <a:cs typeface="Times New Roman"/>
                <a:sym typeface="Times New Roman"/>
              </a:rPr>
              <a:t>2</a:t>
            </a:r>
            <a:r>
              <a:rPr lang="en-IN" sz="2000">
                <a:solidFill>
                  <a:srgbClr val="FF0000"/>
                </a:solidFill>
                <a:latin typeface="Times New Roman"/>
                <a:ea typeface="Times New Roman"/>
                <a:cs typeface="Times New Roman"/>
                <a:sym typeface="Times New Roman"/>
              </a:rPr>
              <a:t> is shown in the Table below. The cluster with new centroids are shown in Fig 16.3.</a:t>
            </a:r>
            <a:endParaRPr/>
          </a:p>
        </p:txBody>
      </p:sp>
      <p:sp>
        <p:nvSpPr>
          <p:cNvPr id="266" name="Google Shape;266;p25"/>
          <p:cNvSpPr txBox="1"/>
          <p:nvPr/>
        </p:nvSpPr>
        <p:spPr>
          <a:xfrm>
            <a:off x="3822293" y="6107637"/>
            <a:ext cx="4205731" cy="41884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3"/>
              </a:buClr>
              <a:buSzPts val="1520"/>
              <a:buFont typeface="Noto Sans Symbols"/>
              <a:buNone/>
            </a:pPr>
            <a:r>
              <a:rPr b="1" lang="en-IN" sz="1600">
                <a:solidFill>
                  <a:srgbClr val="FF0000"/>
                </a:solidFill>
                <a:latin typeface="Calibri"/>
                <a:ea typeface="Calibri"/>
                <a:cs typeface="Calibri"/>
                <a:sym typeface="Calibri"/>
              </a:rPr>
              <a:t>Fig 16.3: Initial cluster with new centroids</a:t>
            </a:r>
            <a:endParaRPr b="1" sz="1600">
              <a:solidFill>
                <a:srgbClr val="FF0000"/>
              </a:solidFill>
              <a:latin typeface="Calibri"/>
              <a:ea typeface="Calibri"/>
              <a:cs typeface="Calibri"/>
              <a:sym typeface="Calibri"/>
            </a:endParaRPr>
          </a:p>
          <a:p>
            <a:pPr indent="0" lvl="0" marL="0" marR="0" rtl="0" algn="just">
              <a:spcBef>
                <a:spcPts val="360"/>
              </a:spcBef>
              <a:spcAft>
                <a:spcPts val="0"/>
              </a:spcAft>
              <a:buClr>
                <a:schemeClr val="accent3"/>
              </a:buClr>
              <a:buSzPts val="1710"/>
              <a:buFont typeface="Noto Sans Symbols"/>
              <a:buNone/>
            </a:pPr>
            <a:r>
              <a:t/>
            </a:r>
            <a:endParaRPr sz="1800">
              <a:solidFill>
                <a:srgbClr val="FF0000"/>
              </a:solidFill>
              <a:latin typeface="Times New Roman"/>
              <a:ea typeface="Times New Roman"/>
              <a:cs typeface="Times New Roman"/>
              <a:sym typeface="Times New Roman"/>
            </a:endParaRPr>
          </a:p>
          <a:p>
            <a:pPr indent="0" lvl="0" marL="0" marR="0" rtl="0" algn="just">
              <a:spcBef>
                <a:spcPts val="400"/>
              </a:spcBef>
              <a:spcAft>
                <a:spcPts val="0"/>
              </a:spcAft>
              <a:buClr>
                <a:schemeClr val="accent3"/>
              </a:buClr>
              <a:buSzPts val="1900"/>
              <a:buFont typeface="Noto Sans Symbols"/>
              <a:buNone/>
            </a:pPr>
            <a:r>
              <a:t/>
            </a:r>
            <a:endParaRPr sz="2000">
              <a:solidFill>
                <a:srgbClr val="FF0000"/>
              </a:solidFill>
              <a:latin typeface="Times New Roman"/>
              <a:ea typeface="Times New Roman"/>
              <a:cs typeface="Times New Roman"/>
              <a:sym typeface="Times New Roman"/>
            </a:endParaRPr>
          </a:p>
          <a:p>
            <a:pPr indent="0" lvl="0" marL="0" marR="0" rtl="0" algn="just">
              <a:spcBef>
                <a:spcPts val="400"/>
              </a:spcBef>
              <a:spcAft>
                <a:spcPts val="0"/>
              </a:spcAft>
              <a:buClr>
                <a:schemeClr val="accent3"/>
              </a:buClr>
              <a:buSzPts val="1900"/>
              <a:buFont typeface="Noto Sans Symbols"/>
              <a:buNone/>
            </a:pPr>
            <a:r>
              <a:t/>
            </a:r>
            <a:endParaRPr sz="2000">
              <a:solidFill>
                <a:srgbClr val="FF0000"/>
              </a:solidFill>
              <a:latin typeface="Times New Roman"/>
              <a:ea typeface="Times New Roman"/>
              <a:cs typeface="Times New Roman"/>
              <a:sym typeface="Times New Roman"/>
            </a:endParaRPr>
          </a:p>
        </p:txBody>
      </p:sp>
      <p:pic>
        <p:nvPicPr>
          <p:cNvPr id="267" name="Google Shape;267;p25"/>
          <p:cNvPicPr preferRelativeResize="0"/>
          <p:nvPr/>
        </p:nvPicPr>
        <p:blipFill rotWithShape="1">
          <a:blip r:embed="rId3">
            <a:alphaModFix/>
          </a:blip>
          <a:srcRect b="0" l="0" r="0" t="0"/>
          <a:stretch/>
        </p:blipFill>
        <p:spPr>
          <a:xfrm>
            <a:off x="3501859" y="2274281"/>
            <a:ext cx="4401538" cy="3962073"/>
          </a:xfrm>
          <a:prstGeom prst="rect">
            <a:avLst/>
          </a:prstGeom>
          <a:noFill/>
          <a:ln>
            <a:noFill/>
          </a:ln>
        </p:spPr>
      </p:pic>
      <p:pic>
        <p:nvPicPr>
          <p:cNvPr id="268" name="Google Shape;268;p25"/>
          <p:cNvPicPr preferRelativeResize="0"/>
          <p:nvPr/>
        </p:nvPicPr>
        <p:blipFill rotWithShape="1">
          <a:blip r:embed="rId4">
            <a:alphaModFix/>
          </a:blip>
          <a:srcRect b="0" l="0" r="0" t="0"/>
          <a:stretch/>
        </p:blipFill>
        <p:spPr>
          <a:xfrm>
            <a:off x="7760166" y="2458946"/>
            <a:ext cx="1472580" cy="6980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6"/>
          <p:cNvSpPr txBox="1"/>
          <p:nvPr>
            <p:ph type="title"/>
          </p:nvPr>
        </p:nvSpPr>
        <p:spPr>
          <a:xfrm>
            <a:off x="384376" y="127635"/>
            <a:ext cx="8229600" cy="62727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A50021"/>
              </a:buClr>
              <a:buSzPct val="100000"/>
              <a:buFont typeface="Times New Roman"/>
              <a:buNone/>
            </a:pPr>
            <a:r>
              <a:rPr lang="en-IN" sz="4000">
                <a:solidFill>
                  <a:srgbClr val="A50021"/>
                </a:solidFill>
                <a:latin typeface="Times New Roman"/>
                <a:ea typeface="Times New Roman"/>
                <a:cs typeface="Times New Roman"/>
                <a:sym typeface="Times New Roman"/>
              </a:rPr>
              <a:t>Illustration of k-Means clustering algorithms</a:t>
            </a:r>
            <a:endParaRPr sz="4000">
              <a:solidFill>
                <a:srgbClr val="A50021"/>
              </a:solidFill>
              <a:latin typeface="Times New Roman"/>
              <a:ea typeface="Times New Roman"/>
              <a:cs typeface="Times New Roman"/>
              <a:sym typeface="Times New Roman"/>
            </a:endParaRPr>
          </a:p>
        </p:txBody>
      </p:sp>
      <p:sp>
        <p:nvSpPr>
          <p:cNvPr id="274" name="Google Shape;274;p26"/>
          <p:cNvSpPr/>
          <p:nvPr/>
        </p:nvSpPr>
        <p:spPr>
          <a:xfrm>
            <a:off x="391497" y="851457"/>
            <a:ext cx="8373900" cy="144655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000">
                <a:solidFill>
                  <a:srgbClr val="FF0000"/>
                </a:solidFill>
                <a:latin typeface="Times New Roman"/>
                <a:ea typeface="Times New Roman"/>
                <a:cs typeface="Times New Roman"/>
                <a:sym typeface="Times New Roman"/>
              </a:rPr>
              <a:t>We next reassign the 16 objects to three clusters by determining which centroid is closest to each one. This gives the revised set of clusters shown in Fig 16.4. </a:t>
            </a:r>
            <a:endParaRPr/>
          </a:p>
          <a:p>
            <a:pPr indent="0" lvl="0" marL="0" marR="0" rtl="0" algn="just">
              <a:spcBef>
                <a:spcPts val="0"/>
              </a:spcBef>
              <a:spcAft>
                <a:spcPts val="0"/>
              </a:spcAft>
              <a:buNone/>
            </a:pPr>
            <a:r>
              <a:t/>
            </a:r>
            <a:endParaRPr b="1" sz="8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b="1" lang="en-IN" sz="2000">
                <a:solidFill>
                  <a:srgbClr val="FF0000"/>
                </a:solidFill>
                <a:latin typeface="Times New Roman"/>
                <a:ea typeface="Times New Roman"/>
                <a:cs typeface="Times New Roman"/>
                <a:sym typeface="Times New Roman"/>
              </a:rPr>
              <a:t>Note that point p moves from cluster C</a:t>
            </a:r>
            <a:r>
              <a:rPr b="1" baseline="-25000" lang="en-IN" sz="2000">
                <a:solidFill>
                  <a:srgbClr val="FF0000"/>
                </a:solidFill>
                <a:latin typeface="Times New Roman"/>
                <a:ea typeface="Times New Roman"/>
                <a:cs typeface="Times New Roman"/>
                <a:sym typeface="Times New Roman"/>
              </a:rPr>
              <a:t>2</a:t>
            </a:r>
            <a:r>
              <a:rPr b="1" lang="en-IN" sz="2000">
                <a:solidFill>
                  <a:srgbClr val="FF0000"/>
                </a:solidFill>
                <a:latin typeface="Times New Roman"/>
                <a:ea typeface="Times New Roman"/>
                <a:cs typeface="Times New Roman"/>
                <a:sym typeface="Times New Roman"/>
              </a:rPr>
              <a:t> to cluster C</a:t>
            </a:r>
            <a:r>
              <a:rPr b="1" baseline="-25000" lang="en-IN" sz="2000">
                <a:solidFill>
                  <a:srgbClr val="FF0000"/>
                </a:solidFill>
                <a:latin typeface="Times New Roman"/>
                <a:ea typeface="Times New Roman"/>
                <a:cs typeface="Times New Roman"/>
                <a:sym typeface="Times New Roman"/>
              </a:rPr>
              <a:t>1</a:t>
            </a:r>
            <a:r>
              <a:rPr b="1" lang="en-IN" sz="2000">
                <a:solidFill>
                  <a:srgbClr val="FF0000"/>
                </a:solidFill>
                <a:latin typeface="Times New Roman"/>
                <a:ea typeface="Times New Roman"/>
                <a:cs typeface="Times New Roman"/>
                <a:sym typeface="Times New Roman"/>
              </a:rPr>
              <a:t>. </a:t>
            </a:r>
            <a:endParaRPr/>
          </a:p>
        </p:txBody>
      </p:sp>
      <p:sp>
        <p:nvSpPr>
          <p:cNvPr id="275" name="Google Shape;275;p26"/>
          <p:cNvSpPr txBox="1"/>
          <p:nvPr/>
        </p:nvSpPr>
        <p:spPr>
          <a:xfrm>
            <a:off x="1392076" y="5928945"/>
            <a:ext cx="4205731" cy="41884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3"/>
              </a:buClr>
              <a:buSzPts val="1520"/>
              <a:buFont typeface="Noto Sans Symbols"/>
              <a:buNone/>
            </a:pPr>
            <a:r>
              <a:rPr b="1" lang="en-IN" sz="1600">
                <a:solidFill>
                  <a:srgbClr val="FF0000"/>
                </a:solidFill>
                <a:latin typeface="Calibri"/>
                <a:ea typeface="Calibri"/>
                <a:cs typeface="Calibri"/>
                <a:sym typeface="Calibri"/>
              </a:rPr>
              <a:t>Fig 16.4: Cluster after first iteration</a:t>
            </a:r>
            <a:endParaRPr sz="1800">
              <a:solidFill>
                <a:srgbClr val="FF0000"/>
              </a:solidFill>
              <a:latin typeface="Times New Roman"/>
              <a:ea typeface="Times New Roman"/>
              <a:cs typeface="Times New Roman"/>
              <a:sym typeface="Times New Roman"/>
            </a:endParaRPr>
          </a:p>
          <a:p>
            <a:pPr indent="0" lvl="0" marL="0" marR="0" rtl="0" algn="just">
              <a:spcBef>
                <a:spcPts val="400"/>
              </a:spcBef>
              <a:spcAft>
                <a:spcPts val="0"/>
              </a:spcAft>
              <a:buClr>
                <a:schemeClr val="accent3"/>
              </a:buClr>
              <a:buSzPts val="1900"/>
              <a:buFont typeface="Noto Sans Symbols"/>
              <a:buNone/>
            </a:pPr>
            <a:r>
              <a:t/>
            </a:r>
            <a:endParaRPr sz="2000">
              <a:solidFill>
                <a:srgbClr val="FF0000"/>
              </a:solidFill>
              <a:latin typeface="Times New Roman"/>
              <a:ea typeface="Times New Roman"/>
              <a:cs typeface="Times New Roman"/>
              <a:sym typeface="Times New Roman"/>
            </a:endParaRPr>
          </a:p>
          <a:p>
            <a:pPr indent="0" lvl="0" marL="0" marR="0" rtl="0" algn="just">
              <a:spcBef>
                <a:spcPts val="400"/>
              </a:spcBef>
              <a:spcAft>
                <a:spcPts val="0"/>
              </a:spcAft>
              <a:buClr>
                <a:schemeClr val="accent3"/>
              </a:buClr>
              <a:buSzPts val="1900"/>
              <a:buFont typeface="Noto Sans Symbols"/>
              <a:buNone/>
            </a:pPr>
            <a:r>
              <a:t/>
            </a:r>
            <a:endParaRPr sz="2000">
              <a:solidFill>
                <a:srgbClr val="FF0000"/>
              </a:solidFill>
              <a:latin typeface="Times New Roman"/>
              <a:ea typeface="Times New Roman"/>
              <a:cs typeface="Times New Roman"/>
              <a:sym typeface="Times New Roman"/>
            </a:endParaRPr>
          </a:p>
        </p:txBody>
      </p:sp>
      <p:pic>
        <p:nvPicPr>
          <p:cNvPr id="276" name="Google Shape;276;p26"/>
          <p:cNvPicPr preferRelativeResize="0"/>
          <p:nvPr/>
        </p:nvPicPr>
        <p:blipFill rotWithShape="1">
          <a:blip r:embed="rId3">
            <a:alphaModFix/>
          </a:blip>
          <a:srcRect b="0" l="0" r="0" t="0"/>
          <a:stretch/>
        </p:blipFill>
        <p:spPr>
          <a:xfrm>
            <a:off x="936630" y="2112501"/>
            <a:ext cx="4888140" cy="396207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384376" y="127635"/>
            <a:ext cx="8229600" cy="62727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A50021"/>
              </a:buClr>
              <a:buSzPct val="100000"/>
              <a:buFont typeface="Times New Roman"/>
              <a:buNone/>
            </a:pPr>
            <a:r>
              <a:rPr lang="en-IN" sz="4000">
                <a:solidFill>
                  <a:srgbClr val="A50021"/>
                </a:solidFill>
                <a:latin typeface="Times New Roman"/>
                <a:ea typeface="Times New Roman"/>
                <a:cs typeface="Times New Roman"/>
                <a:sym typeface="Times New Roman"/>
              </a:rPr>
              <a:t>Illustration of k-Means clustering algorithms</a:t>
            </a:r>
            <a:endParaRPr sz="4000">
              <a:solidFill>
                <a:srgbClr val="A50021"/>
              </a:solidFill>
              <a:latin typeface="Times New Roman"/>
              <a:ea typeface="Times New Roman"/>
              <a:cs typeface="Times New Roman"/>
              <a:sym typeface="Times New Roman"/>
            </a:endParaRPr>
          </a:p>
        </p:txBody>
      </p:sp>
      <p:graphicFrame>
        <p:nvGraphicFramePr>
          <p:cNvPr id="282" name="Google Shape;282;p27"/>
          <p:cNvGraphicFramePr/>
          <p:nvPr/>
        </p:nvGraphicFramePr>
        <p:xfrm>
          <a:off x="530899" y="4345855"/>
          <a:ext cx="3000000" cy="3000000"/>
        </p:xfrm>
        <a:graphic>
          <a:graphicData uri="http://schemas.openxmlformats.org/drawingml/2006/table">
            <a:tbl>
              <a:tblPr bandRow="1" firstRow="1">
                <a:noFill/>
                <a:tableStyleId>{A939F0EC-FD15-4A23-8EB3-15AFACE1F542}</a:tableStyleId>
              </a:tblPr>
              <a:tblGrid>
                <a:gridCol w="937375"/>
                <a:gridCol w="1038550"/>
                <a:gridCol w="1308750"/>
              </a:tblGrid>
              <a:tr h="320200">
                <a:tc rowSpan="2">
                  <a:txBody>
                    <a:bodyPr/>
                    <a:lstStyle/>
                    <a:p>
                      <a:pPr indent="0" lvl="0" marL="0" marR="0" rtl="0" algn="ctr">
                        <a:spcBef>
                          <a:spcPts val="0"/>
                        </a:spcBef>
                        <a:spcAft>
                          <a:spcPts val="0"/>
                        </a:spcAft>
                        <a:buNone/>
                      </a:pPr>
                      <a:r>
                        <a:rPr lang="en-IN" sz="1600">
                          <a:latin typeface="Cambria Math"/>
                          <a:ea typeface="Cambria Math"/>
                          <a:cs typeface="Cambria Math"/>
                          <a:sym typeface="Cambria Math"/>
                        </a:rPr>
                        <a:t>Centroid</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IN" sz="1600">
                          <a:latin typeface="Cambria Math"/>
                          <a:ea typeface="Cambria Math"/>
                          <a:cs typeface="Cambria Math"/>
                          <a:sym typeface="Cambria Math"/>
                        </a:rPr>
                        <a:t>Revised  Centroids</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320200">
                <a:tc vMerge="1"/>
                <a:tc>
                  <a:txBody>
                    <a:bodyPr/>
                    <a:lstStyle/>
                    <a:p>
                      <a:pPr indent="0" lvl="0" marL="0" marR="0" rtl="0" algn="ctr">
                        <a:spcBef>
                          <a:spcPts val="0"/>
                        </a:spcBef>
                        <a:spcAft>
                          <a:spcPts val="0"/>
                        </a:spcAft>
                        <a:buNone/>
                      </a:pPr>
                      <a:r>
                        <a:rPr lang="en-IN" sz="1600">
                          <a:latin typeface="Cambria Math"/>
                          <a:ea typeface="Cambria Math"/>
                          <a:cs typeface="Cambria Math"/>
                          <a:sym typeface="Cambria Math"/>
                        </a:rPr>
                        <a:t>A1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lang="en-IN" sz="1600">
                          <a:latin typeface="Cambria Math"/>
                          <a:ea typeface="Cambria Math"/>
                          <a:cs typeface="Cambria Math"/>
                          <a:sym typeface="Cambria Math"/>
                        </a:rPr>
                        <a:t>A2</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solidFill>
                  </a:tcPr>
                </a:tc>
              </a:tr>
              <a:tr h="354150">
                <a:tc>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c</a:t>
                      </a:r>
                      <a:r>
                        <a:rPr b="1" baseline="-25000" lang="en-IN" sz="1400">
                          <a:latin typeface="Cambria Math"/>
                          <a:ea typeface="Cambria Math"/>
                          <a:cs typeface="Cambria Math"/>
                          <a:sym typeface="Cambria Math"/>
                        </a:rPr>
                        <a:t>1</a:t>
                      </a:r>
                      <a:endParaRPr b="1" sz="14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5.0</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7.1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4150">
                <a:tc>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c</a:t>
                      </a:r>
                      <a:r>
                        <a:rPr b="1" baseline="-25000" lang="en-IN" sz="1400">
                          <a:latin typeface="Cambria Math"/>
                          <a:ea typeface="Cambria Math"/>
                          <a:cs typeface="Cambria Math"/>
                          <a:sym typeface="Cambria Math"/>
                        </a:rPr>
                        <a:t>2</a:t>
                      </a:r>
                      <a:endParaRPr b="1" sz="14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8.1</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12.0</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4150">
                <a:tc>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c</a:t>
                      </a:r>
                      <a:r>
                        <a:rPr b="1" baseline="-25000" lang="en-IN" sz="1400">
                          <a:latin typeface="Cambria Math"/>
                          <a:ea typeface="Cambria Math"/>
                          <a:cs typeface="Cambria Math"/>
                          <a:sym typeface="Cambria Math"/>
                        </a:rPr>
                        <a:t>3</a:t>
                      </a:r>
                      <a:endParaRPr b="1" sz="1400">
                        <a:latin typeface="Cambria Math"/>
                        <a:ea typeface="Cambria Math"/>
                        <a:cs typeface="Cambria Math"/>
                        <a:sym typeface="Cambria Math"/>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6.6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N" sz="1400">
                          <a:latin typeface="Cambria Math"/>
                          <a:ea typeface="Cambria Math"/>
                          <a:cs typeface="Cambria Math"/>
                          <a:sym typeface="Cambria Math"/>
                        </a:rPr>
                        <a:t>18.6</a:t>
                      </a:r>
                      <a:endParaRPr/>
                    </a:p>
                  </a:txBody>
                  <a:tcPr marT="45725" marB="45725" marR="89325" marL="893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83" name="Google Shape;283;p27"/>
          <p:cNvSpPr/>
          <p:nvPr/>
        </p:nvSpPr>
        <p:spPr>
          <a:xfrm>
            <a:off x="412269" y="3898116"/>
            <a:ext cx="33296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rgbClr val="FF0000"/>
                </a:solidFill>
                <a:latin typeface="Calibri"/>
                <a:ea typeface="Calibri"/>
                <a:cs typeface="Calibri"/>
                <a:sym typeface="Calibri"/>
              </a:rPr>
              <a:t>Cluster centres after second iteration</a:t>
            </a:r>
            <a:endParaRPr sz="1600">
              <a:solidFill>
                <a:srgbClr val="FF0000"/>
              </a:solidFill>
              <a:latin typeface="Calibri"/>
              <a:ea typeface="Calibri"/>
              <a:cs typeface="Calibri"/>
              <a:sym typeface="Calibri"/>
            </a:endParaRPr>
          </a:p>
        </p:txBody>
      </p:sp>
      <p:sp>
        <p:nvSpPr>
          <p:cNvPr id="284" name="Google Shape;284;p27"/>
          <p:cNvSpPr/>
          <p:nvPr/>
        </p:nvSpPr>
        <p:spPr>
          <a:xfrm>
            <a:off x="339570" y="873958"/>
            <a:ext cx="8516143" cy="2800767"/>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B5ED7"/>
              </a:buClr>
              <a:buSzPts val="2000"/>
              <a:buFont typeface="Arial"/>
              <a:buChar char="•"/>
            </a:pPr>
            <a:r>
              <a:rPr b="1" lang="en-IN" sz="2000">
                <a:solidFill>
                  <a:srgbClr val="FF0000"/>
                </a:solidFill>
                <a:latin typeface="Times New Roman"/>
                <a:ea typeface="Times New Roman"/>
                <a:cs typeface="Times New Roman"/>
                <a:sym typeface="Times New Roman"/>
              </a:rPr>
              <a:t>The newly obtained centroids after second iteration are given in the table below. Note that the centroid c</a:t>
            </a:r>
            <a:r>
              <a:rPr b="1" baseline="-25000" lang="en-IN" sz="2000">
                <a:solidFill>
                  <a:srgbClr val="FF0000"/>
                </a:solidFill>
                <a:latin typeface="Times New Roman"/>
                <a:ea typeface="Times New Roman"/>
                <a:cs typeface="Times New Roman"/>
                <a:sym typeface="Times New Roman"/>
              </a:rPr>
              <a:t>3</a:t>
            </a:r>
            <a:r>
              <a:rPr b="1" lang="en-IN" sz="2000">
                <a:solidFill>
                  <a:srgbClr val="FF0000"/>
                </a:solidFill>
                <a:latin typeface="Times New Roman"/>
                <a:ea typeface="Times New Roman"/>
                <a:cs typeface="Times New Roman"/>
                <a:sym typeface="Times New Roman"/>
              </a:rPr>
              <a:t> remains unchanged, where c</a:t>
            </a:r>
            <a:r>
              <a:rPr b="1" baseline="-25000" lang="en-IN" sz="2000">
                <a:solidFill>
                  <a:srgbClr val="FF0000"/>
                </a:solidFill>
                <a:latin typeface="Times New Roman"/>
                <a:ea typeface="Times New Roman"/>
                <a:cs typeface="Times New Roman"/>
                <a:sym typeface="Times New Roman"/>
              </a:rPr>
              <a:t>2</a:t>
            </a:r>
            <a:r>
              <a:rPr b="1" lang="en-IN" sz="2000">
                <a:solidFill>
                  <a:srgbClr val="FF0000"/>
                </a:solidFill>
                <a:latin typeface="Times New Roman"/>
                <a:ea typeface="Times New Roman"/>
                <a:cs typeface="Times New Roman"/>
                <a:sym typeface="Times New Roman"/>
              </a:rPr>
              <a:t> and c</a:t>
            </a:r>
            <a:r>
              <a:rPr b="1" baseline="-25000" lang="en-IN" sz="2000">
                <a:solidFill>
                  <a:srgbClr val="FF0000"/>
                </a:solidFill>
                <a:latin typeface="Times New Roman"/>
                <a:ea typeface="Times New Roman"/>
                <a:cs typeface="Times New Roman"/>
                <a:sym typeface="Times New Roman"/>
              </a:rPr>
              <a:t>1</a:t>
            </a:r>
            <a:r>
              <a:rPr b="1" lang="en-IN" sz="2000">
                <a:solidFill>
                  <a:srgbClr val="FF0000"/>
                </a:solidFill>
                <a:latin typeface="Times New Roman"/>
                <a:ea typeface="Times New Roman"/>
                <a:cs typeface="Times New Roman"/>
                <a:sym typeface="Times New Roman"/>
              </a:rPr>
              <a:t> changed a little. </a:t>
            </a:r>
            <a:endParaRPr/>
          </a:p>
          <a:p>
            <a:pPr indent="-292100" lvl="0" marL="342900" marR="0" rtl="0" algn="just">
              <a:spcBef>
                <a:spcPts val="0"/>
              </a:spcBef>
              <a:spcAft>
                <a:spcPts val="0"/>
              </a:spcAft>
              <a:buClr>
                <a:srgbClr val="0B5ED7"/>
              </a:buClr>
              <a:buSzPts val="800"/>
              <a:buFont typeface="Arial"/>
              <a:buNone/>
            </a:pPr>
            <a:r>
              <a:t/>
            </a:r>
            <a:endParaRPr b="1" sz="800">
              <a:solidFill>
                <a:srgbClr val="FF0000"/>
              </a:solidFill>
              <a:latin typeface="Times New Roman"/>
              <a:ea typeface="Times New Roman"/>
              <a:cs typeface="Times New Roman"/>
              <a:sym typeface="Times New Roman"/>
            </a:endParaRPr>
          </a:p>
          <a:p>
            <a:pPr indent="-342900" lvl="0" marL="342900" marR="0" rtl="0" algn="just">
              <a:spcBef>
                <a:spcPts val="0"/>
              </a:spcBef>
              <a:spcAft>
                <a:spcPts val="0"/>
              </a:spcAft>
              <a:buClr>
                <a:srgbClr val="0B5ED7"/>
              </a:buClr>
              <a:buSzPts val="2000"/>
              <a:buFont typeface="Arial"/>
              <a:buChar char="•"/>
            </a:pPr>
            <a:r>
              <a:rPr b="1" lang="en-IN" sz="2000">
                <a:solidFill>
                  <a:srgbClr val="FF0000"/>
                </a:solidFill>
                <a:latin typeface="Times New Roman"/>
                <a:ea typeface="Times New Roman"/>
                <a:cs typeface="Times New Roman"/>
                <a:sym typeface="Times New Roman"/>
              </a:rPr>
              <a:t>With respect to newly obtained cluster centres, 16 points are reassigned again. These are the same clusters as before. Hence, their centroids also remain unchanged.</a:t>
            </a:r>
            <a:endParaRPr/>
          </a:p>
          <a:p>
            <a:pPr indent="-292100" lvl="0" marL="342900" marR="0" rtl="0" algn="just">
              <a:spcBef>
                <a:spcPts val="0"/>
              </a:spcBef>
              <a:spcAft>
                <a:spcPts val="0"/>
              </a:spcAft>
              <a:buClr>
                <a:srgbClr val="0B5ED7"/>
              </a:buClr>
              <a:buSzPts val="800"/>
              <a:buFont typeface="Arial"/>
              <a:buNone/>
            </a:pPr>
            <a:r>
              <a:t/>
            </a:r>
            <a:endParaRPr b="1" sz="800">
              <a:solidFill>
                <a:srgbClr val="FF0000"/>
              </a:solidFill>
              <a:latin typeface="Times New Roman"/>
              <a:ea typeface="Times New Roman"/>
              <a:cs typeface="Times New Roman"/>
              <a:sym typeface="Times New Roman"/>
            </a:endParaRPr>
          </a:p>
          <a:p>
            <a:pPr indent="-342900" lvl="0" marL="342900" marR="0" rtl="0" algn="just">
              <a:spcBef>
                <a:spcPts val="0"/>
              </a:spcBef>
              <a:spcAft>
                <a:spcPts val="0"/>
              </a:spcAft>
              <a:buClr>
                <a:srgbClr val="0B5ED7"/>
              </a:buClr>
              <a:buSzPts val="2000"/>
              <a:buFont typeface="Arial"/>
              <a:buChar char="•"/>
            </a:pPr>
            <a:r>
              <a:rPr b="1" lang="en-IN" sz="2000">
                <a:solidFill>
                  <a:srgbClr val="FF0000"/>
                </a:solidFill>
                <a:latin typeface="Times New Roman"/>
                <a:ea typeface="Times New Roman"/>
                <a:cs typeface="Times New Roman"/>
                <a:sym typeface="Times New Roman"/>
              </a:rPr>
              <a:t>Considering this as the termination criteria, the k-means algorithm stops here. Hence, the final cluster in Fig 16.5 is same as Fig 16.4.</a:t>
            </a:r>
            <a:endParaRPr/>
          </a:p>
        </p:txBody>
      </p:sp>
      <p:pic>
        <p:nvPicPr>
          <p:cNvPr id="285" name="Google Shape;285;p27"/>
          <p:cNvPicPr preferRelativeResize="0"/>
          <p:nvPr/>
        </p:nvPicPr>
        <p:blipFill rotWithShape="1">
          <a:blip r:embed="rId3">
            <a:alphaModFix/>
          </a:blip>
          <a:srcRect b="0" l="0" r="0" t="0"/>
          <a:stretch/>
        </p:blipFill>
        <p:spPr>
          <a:xfrm>
            <a:off x="4274514" y="3789040"/>
            <a:ext cx="4580023" cy="2891323"/>
          </a:xfrm>
          <a:prstGeom prst="rect">
            <a:avLst/>
          </a:prstGeom>
          <a:noFill/>
          <a:ln>
            <a:noFill/>
          </a:ln>
        </p:spPr>
      </p:pic>
      <p:sp>
        <p:nvSpPr>
          <p:cNvPr id="286" name="Google Shape;286;p27"/>
          <p:cNvSpPr txBox="1"/>
          <p:nvPr/>
        </p:nvSpPr>
        <p:spPr>
          <a:xfrm>
            <a:off x="4653136" y="3479268"/>
            <a:ext cx="4205731" cy="41884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3"/>
              </a:buClr>
              <a:buSzPts val="1520"/>
              <a:buFont typeface="Noto Sans Symbols"/>
              <a:buNone/>
            </a:pPr>
            <a:r>
              <a:rPr b="1" lang="en-IN" sz="1600">
                <a:solidFill>
                  <a:srgbClr val="FF0000"/>
                </a:solidFill>
                <a:latin typeface="Calibri"/>
                <a:ea typeface="Calibri"/>
                <a:cs typeface="Calibri"/>
                <a:sym typeface="Calibri"/>
              </a:rPr>
              <a:t>Fig 16.5: Cluster after Second iteration</a:t>
            </a:r>
            <a:endParaRPr sz="1800">
              <a:solidFill>
                <a:srgbClr val="FF0000"/>
              </a:solidFill>
              <a:latin typeface="Times New Roman"/>
              <a:ea typeface="Times New Roman"/>
              <a:cs typeface="Times New Roman"/>
              <a:sym typeface="Times New Roman"/>
            </a:endParaRPr>
          </a:p>
          <a:p>
            <a:pPr indent="0" lvl="0" marL="0" marR="0" rtl="0" algn="just">
              <a:spcBef>
                <a:spcPts val="400"/>
              </a:spcBef>
              <a:spcAft>
                <a:spcPts val="0"/>
              </a:spcAft>
              <a:buClr>
                <a:schemeClr val="accent3"/>
              </a:buClr>
              <a:buSzPts val="1900"/>
              <a:buFont typeface="Noto Sans Symbols"/>
              <a:buNone/>
            </a:pPr>
            <a:r>
              <a:t/>
            </a:r>
            <a:endParaRPr sz="2000">
              <a:solidFill>
                <a:srgbClr val="FF0000"/>
              </a:solidFill>
              <a:latin typeface="Times New Roman"/>
              <a:ea typeface="Times New Roman"/>
              <a:cs typeface="Times New Roman"/>
              <a:sym typeface="Times New Roman"/>
            </a:endParaRPr>
          </a:p>
          <a:p>
            <a:pPr indent="0" lvl="0" marL="0" marR="0" rtl="0" algn="just">
              <a:spcBef>
                <a:spcPts val="400"/>
              </a:spcBef>
              <a:spcAft>
                <a:spcPts val="0"/>
              </a:spcAft>
              <a:buClr>
                <a:schemeClr val="accent3"/>
              </a:buClr>
              <a:buSzPts val="1900"/>
              <a:buFont typeface="Noto Sans Symbols"/>
              <a:buNone/>
            </a:pPr>
            <a:r>
              <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Solve the Problem using K-Means Clustering</a:t>
            </a:r>
            <a:endParaRPr/>
          </a:p>
        </p:txBody>
      </p:sp>
      <p:sp>
        <p:nvSpPr>
          <p:cNvPr id="292" name="Google Shape;292;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Cluster the following eight points (with (x, y) representing locations) into three clusters:</a:t>
            </a:r>
            <a:endParaRPr/>
          </a:p>
          <a:p>
            <a:pPr indent="-342900" lvl="0" marL="342900" rtl="0" algn="just">
              <a:spcBef>
                <a:spcPts val="640"/>
              </a:spcBef>
              <a:spcAft>
                <a:spcPts val="0"/>
              </a:spcAft>
              <a:buClr>
                <a:schemeClr val="dk1"/>
              </a:buClr>
              <a:buSzPts val="3200"/>
              <a:buChar char="•"/>
            </a:pPr>
            <a:r>
              <a:rPr lang="en-IN"/>
              <a:t>A1(2, 10), A2(2, 5), A3(8, 4), A4(5, 8), A5(7, 5), A6(6, 4), A7(1, 2), A8(4, 9)</a:t>
            </a:r>
            <a:endParaRPr/>
          </a:p>
          <a:p>
            <a:pPr indent="-139700" lvl="0" marL="342900" rtl="0" algn="just">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Char char="•"/>
            </a:pPr>
            <a:r>
              <a:rPr lang="en-IN"/>
              <a:t>Initial cluster centers are: A1(2, 10), A4(5, 8) and A7(1, 2).</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Algorithm Implementation</a:t>
            </a:r>
            <a:endParaRPr/>
          </a:p>
        </p:txBody>
      </p:sp>
      <p:sp>
        <p:nvSpPr>
          <p:cNvPr id="298" name="Google Shape;298;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IN"/>
              <a:t>from sklearn.datasets import make_blobs</a:t>
            </a:r>
            <a:endParaRPr/>
          </a:p>
          <a:p>
            <a:pPr indent="-342900" lvl="0" marL="342900" rtl="0" algn="l">
              <a:spcBef>
                <a:spcPts val="592"/>
              </a:spcBef>
              <a:spcAft>
                <a:spcPts val="0"/>
              </a:spcAft>
              <a:buClr>
                <a:schemeClr val="dk1"/>
              </a:buClr>
              <a:buSzPct val="100000"/>
              <a:buChar char="•"/>
            </a:pPr>
            <a:r>
              <a:rPr lang="en-IN"/>
              <a:t>X,y= make_blobs(n_samples=150, n_features=2, centers=3, cluster_std=0.5, shuffle=True,random_state=0)</a:t>
            </a:r>
            <a:endParaRPr/>
          </a:p>
          <a:p>
            <a:pPr indent="-342900" lvl="0" marL="342900" rtl="0" algn="l">
              <a:spcBef>
                <a:spcPts val="592"/>
              </a:spcBef>
              <a:spcAft>
                <a:spcPts val="0"/>
              </a:spcAft>
              <a:buClr>
                <a:schemeClr val="dk1"/>
              </a:buClr>
              <a:buSzPct val="100000"/>
              <a:buChar char="•"/>
            </a:pPr>
            <a:r>
              <a:rPr lang="en-IN"/>
              <a:t>import matplotlib.pyplot as plt</a:t>
            </a:r>
            <a:endParaRPr/>
          </a:p>
          <a:p>
            <a:pPr indent="-342900" lvl="0" marL="342900" rtl="0" algn="l">
              <a:spcBef>
                <a:spcPts val="592"/>
              </a:spcBef>
              <a:spcAft>
                <a:spcPts val="0"/>
              </a:spcAft>
              <a:buClr>
                <a:schemeClr val="dk1"/>
              </a:buClr>
              <a:buSzPct val="100000"/>
              <a:buChar char="•"/>
            </a:pPr>
            <a:r>
              <a:rPr lang="en-IN"/>
              <a:t>plt.scatter(X[:,0], X[:,1],c='blue', marker='o', s=30)</a:t>
            </a:r>
            <a:endParaRPr/>
          </a:p>
          <a:p>
            <a:pPr indent="-342900" lvl="0" marL="342900" rtl="0" algn="l">
              <a:spcBef>
                <a:spcPts val="592"/>
              </a:spcBef>
              <a:spcAft>
                <a:spcPts val="0"/>
              </a:spcAft>
              <a:buClr>
                <a:schemeClr val="dk1"/>
              </a:buClr>
              <a:buSzPct val="100000"/>
              <a:buChar char="•"/>
            </a:pPr>
            <a:r>
              <a:rPr lang="en-IN"/>
              <a:t>plt.grid()</a:t>
            </a:r>
            <a:endParaRPr/>
          </a:p>
          <a:p>
            <a:pPr indent="-342900" lvl="0" marL="342900" rtl="0" algn="l">
              <a:spcBef>
                <a:spcPts val="592"/>
              </a:spcBef>
              <a:spcAft>
                <a:spcPts val="0"/>
              </a:spcAft>
              <a:buClr>
                <a:schemeClr val="dk1"/>
              </a:buClr>
              <a:buSzPct val="100000"/>
              <a:buChar char="•"/>
            </a:pPr>
            <a:r>
              <a:rPr lang="en-IN"/>
              <a:t>plt.show()</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What is Unsupervised Learning?</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IN"/>
              <a:t>Unsupervised learning is a machine learning paradigm where the algorithm learns patterns and structures from input data without explicit supervision.</a:t>
            </a:r>
            <a:endParaRPr/>
          </a:p>
          <a:p>
            <a:pPr indent="-170180" lvl="0" marL="342900" rtl="0" algn="just">
              <a:spcBef>
                <a:spcPts val="544"/>
              </a:spcBef>
              <a:spcAft>
                <a:spcPts val="0"/>
              </a:spcAft>
              <a:buClr>
                <a:schemeClr val="dk1"/>
              </a:buClr>
              <a:buSzPct val="100000"/>
              <a:buNone/>
            </a:pPr>
            <a:r>
              <a:t/>
            </a:r>
            <a:endParaRPr/>
          </a:p>
          <a:p>
            <a:pPr indent="-342900" lvl="0" marL="342900" rtl="0" algn="just">
              <a:spcBef>
                <a:spcPts val="544"/>
              </a:spcBef>
              <a:spcAft>
                <a:spcPts val="0"/>
              </a:spcAft>
              <a:buClr>
                <a:schemeClr val="dk1"/>
              </a:buClr>
              <a:buSzPct val="100000"/>
              <a:buChar char="•"/>
            </a:pPr>
            <a:r>
              <a:rPr lang="en-IN"/>
              <a:t>Unlike supervised learning, there are no labeled target variables. The algorithm must find inherent patterns on its own.</a:t>
            </a:r>
            <a:endParaRPr/>
          </a:p>
          <a:p>
            <a:pPr indent="-170180" lvl="0" marL="342900" rtl="0" algn="just">
              <a:spcBef>
                <a:spcPts val="544"/>
              </a:spcBef>
              <a:spcAft>
                <a:spcPts val="0"/>
              </a:spcAft>
              <a:buClr>
                <a:schemeClr val="dk1"/>
              </a:buClr>
              <a:buSzPct val="100000"/>
              <a:buNone/>
            </a:pPr>
            <a:r>
              <a:t/>
            </a:r>
            <a:endParaRPr/>
          </a:p>
          <a:p>
            <a:pPr indent="-342900" lvl="0" marL="342900" rtl="0" algn="just">
              <a:spcBef>
                <a:spcPts val="544"/>
              </a:spcBef>
              <a:spcAft>
                <a:spcPts val="0"/>
              </a:spcAft>
              <a:buClr>
                <a:schemeClr val="dk1"/>
              </a:buClr>
              <a:buSzPct val="100000"/>
              <a:buChar char="•"/>
            </a:pPr>
            <a:r>
              <a:rPr lang="en-IN"/>
              <a:t>The primary goal is to explore and uncover underlying relationships and groupings in the data.</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txBox="1"/>
          <p:nvPr>
            <p:ph idx="1" type="body"/>
          </p:nvPr>
        </p:nvSpPr>
        <p:spPr>
          <a:xfrm>
            <a:off x="457200" y="609600"/>
            <a:ext cx="8229600" cy="55165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IN"/>
              <a:t>from sklearn.cluster import KMeans</a:t>
            </a:r>
            <a:endParaRPr/>
          </a:p>
          <a:p>
            <a:pPr indent="-342900" lvl="0" marL="342900" rtl="0" algn="l">
              <a:spcBef>
                <a:spcPts val="400"/>
              </a:spcBef>
              <a:spcAft>
                <a:spcPts val="0"/>
              </a:spcAft>
              <a:buClr>
                <a:schemeClr val="dk1"/>
              </a:buClr>
              <a:buSzPct val="100000"/>
              <a:buChar char="•"/>
            </a:pPr>
            <a:r>
              <a:rPr lang="en-IN"/>
              <a:t>km= KMeans(n_clusters=3,init='random',n_init=10,max_iter=300, random_state=0)</a:t>
            </a:r>
            <a:endParaRPr/>
          </a:p>
          <a:p>
            <a:pPr indent="-342900" lvl="0" marL="342900" rtl="0" algn="l">
              <a:spcBef>
                <a:spcPts val="400"/>
              </a:spcBef>
              <a:spcAft>
                <a:spcPts val="0"/>
              </a:spcAft>
              <a:buClr>
                <a:schemeClr val="dk1"/>
              </a:buClr>
              <a:buSzPct val="100000"/>
              <a:buChar char="•"/>
            </a:pPr>
            <a:r>
              <a:rPr lang="en-IN"/>
              <a:t>y_km= km.fit_predict(X)</a:t>
            </a:r>
            <a:endParaRPr/>
          </a:p>
          <a:p>
            <a:pPr indent="-342900" lvl="0" marL="342900" rtl="0" algn="just">
              <a:spcBef>
                <a:spcPts val="400"/>
              </a:spcBef>
              <a:spcAft>
                <a:spcPts val="0"/>
              </a:spcAft>
              <a:buClr>
                <a:schemeClr val="dk1"/>
              </a:buClr>
              <a:buSzPct val="100000"/>
              <a:buChar char="•"/>
            </a:pPr>
            <a:r>
              <a:rPr lang="en-IN"/>
              <a:t>plt.scatter(X[y_km == 0,0],X[y_km==0,1], s=30, c='green',marker='s', label="cluster1")</a:t>
            </a:r>
            <a:endParaRPr/>
          </a:p>
          <a:p>
            <a:pPr indent="-342900" lvl="0" marL="342900" rtl="0" algn="l">
              <a:spcBef>
                <a:spcPts val="400"/>
              </a:spcBef>
              <a:spcAft>
                <a:spcPts val="0"/>
              </a:spcAft>
              <a:buClr>
                <a:schemeClr val="dk1"/>
              </a:buClr>
              <a:buSzPct val="100000"/>
              <a:buChar char="•"/>
            </a:pPr>
            <a:br>
              <a:rPr lang="en-IN"/>
            </a:br>
            <a:r>
              <a:rPr lang="en-IN"/>
              <a:t>plt.scatter(X[y_km == 1,0],X[y_km==1,1], s=30, c='blue',marker='o', label="cluster2")</a:t>
            </a:r>
            <a:endParaRPr/>
          </a:p>
          <a:p>
            <a:pPr indent="-342900" lvl="0" marL="342900" rtl="0" algn="l">
              <a:spcBef>
                <a:spcPts val="400"/>
              </a:spcBef>
              <a:spcAft>
                <a:spcPts val="0"/>
              </a:spcAft>
              <a:buClr>
                <a:schemeClr val="dk1"/>
              </a:buClr>
              <a:buSzPct val="100000"/>
              <a:buChar char="•"/>
            </a:pPr>
            <a:br>
              <a:rPr lang="en-IN"/>
            </a:br>
            <a:r>
              <a:rPr lang="en-IN"/>
              <a:t>plt.scatter(X[y_km == 2,0],X[y_km==2,1], s=30, c='red',marker='v', label="cluster3")</a:t>
            </a:r>
            <a:endParaRPr/>
          </a:p>
          <a:p>
            <a:pPr indent="-342900" lvl="0" marL="342900" rtl="0" algn="l">
              <a:spcBef>
                <a:spcPts val="400"/>
              </a:spcBef>
              <a:spcAft>
                <a:spcPts val="0"/>
              </a:spcAft>
              <a:buClr>
                <a:schemeClr val="dk1"/>
              </a:buClr>
              <a:buSzPct val="100000"/>
              <a:buChar char="•"/>
            </a:pPr>
            <a:br>
              <a:rPr lang="en-IN"/>
            </a:br>
            <a:r>
              <a:rPr lang="en-IN"/>
              <a:t>plt.scatter(km.cluster_centers_[:,0],km.cluster_centers_[:,1],</a:t>
            </a:r>
            <a:endParaRPr/>
          </a:p>
          <a:p>
            <a:pPr indent="-342900" lvl="0" marL="342900" rtl="0" algn="l">
              <a:spcBef>
                <a:spcPts val="400"/>
              </a:spcBef>
              <a:spcAft>
                <a:spcPts val="0"/>
              </a:spcAft>
              <a:buClr>
                <a:schemeClr val="dk1"/>
              </a:buClr>
              <a:buSzPct val="100000"/>
              <a:buChar char="•"/>
            </a:pPr>
            <a:r>
              <a:rPr lang="en-IN"/>
              <a:t>            s=200, marker="*", c="black", label="centroids")</a:t>
            </a:r>
            <a:endParaRPr/>
          </a:p>
          <a:p>
            <a:pPr indent="-342900" lvl="0" marL="342900" rtl="0" algn="l">
              <a:spcBef>
                <a:spcPts val="400"/>
              </a:spcBef>
              <a:spcAft>
                <a:spcPts val="0"/>
              </a:spcAft>
              <a:buClr>
                <a:schemeClr val="dk1"/>
              </a:buClr>
              <a:buSzPct val="100000"/>
              <a:buChar char="•"/>
            </a:pPr>
            <a:r>
              <a:rPr lang="en-IN"/>
              <a:t>plt.grid()</a:t>
            </a:r>
            <a:endParaRPr/>
          </a:p>
          <a:p>
            <a:pPr indent="-342900" lvl="0" marL="342900" rtl="0" algn="l">
              <a:spcBef>
                <a:spcPts val="400"/>
              </a:spcBef>
              <a:spcAft>
                <a:spcPts val="0"/>
              </a:spcAft>
              <a:buClr>
                <a:schemeClr val="dk1"/>
              </a:buClr>
              <a:buSzPct val="100000"/>
              <a:buChar char="•"/>
            </a:pPr>
            <a:r>
              <a:rPr lang="en-IN"/>
              <a:t>plt.show()</a:t>
            </a:r>
            <a:endParaRPr/>
          </a:p>
          <a:p>
            <a:pPr indent="-342900" lvl="0" marL="342900" rtl="0" algn="l">
              <a:spcBef>
                <a:spcPts val="400"/>
              </a:spcBef>
              <a:spcAft>
                <a:spcPts val="0"/>
              </a:spcAft>
              <a:buClr>
                <a:schemeClr val="dk1"/>
              </a:buClr>
              <a:buSzPct val="100000"/>
              <a:buNone/>
            </a:pPr>
            <a:br>
              <a:rPr lang="en-IN"/>
            </a:br>
            <a:endParaRPr/>
          </a:p>
          <a:p>
            <a:pPr indent="-215900" lvl="0" marL="342900" rtl="0" algn="l">
              <a:spcBef>
                <a:spcPts val="400"/>
              </a:spcBef>
              <a:spcAft>
                <a:spcPts val="0"/>
              </a:spcAft>
              <a:buClr>
                <a:schemeClr val="dk1"/>
              </a:buClr>
              <a:buSzPct val="100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09" name="Google Shape;309;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IN"/>
              <a:t>Write a program to implement k-means clustering without using sklearn library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15" name="Google Shape;315;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Write a program to implement Kmeans clustering on any dataset from UCI ML repository/Kaggle.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3"/>
          <p:cNvSpPr txBox="1"/>
          <p:nvPr>
            <p:ph type="title"/>
          </p:nvPr>
        </p:nvSpPr>
        <p:spPr>
          <a:xfrm>
            <a:off x="384376" y="127635"/>
            <a:ext cx="8229600" cy="76356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A50021"/>
              </a:buClr>
              <a:buSzPts val="4000"/>
              <a:buFont typeface="Times New Roman"/>
              <a:buNone/>
            </a:pPr>
            <a:r>
              <a:rPr lang="en-IN" sz="4000">
                <a:solidFill>
                  <a:srgbClr val="A50021"/>
                </a:solidFill>
                <a:latin typeface="Times New Roman"/>
                <a:ea typeface="Times New Roman"/>
                <a:cs typeface="Times New Roman"/>
                <a:sym typeface="Times New Roman"/>
              </a:rPr>
              <a:t>K-Means Algorithm Complexity</a:t>
            </a:r>
            <a:endParaRPr sz="4000">
              <a:solidFill>
                <a:srgbClr val="A50021"/>
              </a:solidFill>
              <a:latin typeface="Times New Roman"/>
              <a:ea typeface="Times New Roman"/>
              <a:cs typeface="Times New Roman"/>
              <a:sym typeface="Times New Roman"/>
            </a:endParaRPr>
          </a:p>
        </p:txBody>
      </p:sp>
      <p:sp>
        <p:nvSpPr>
          <p:cNvPr id="321" name="Google Shape;321;p33"/>
          <p:cNvSpPr txBox="1"/>
          <p:nvPr>
            <p:ph idx="1" type="body"/>
          </p:nvPr>
        </p:nvSpPr>
        <p:spPr>
          <a:xfrm>
            <a:off x="384376" y="891203"/>
            <a:ext cx="8495371" cy="5207672"/>
          </a:xfrm>
          <a:prstGeom prst="rect">
            <a:avLst/>
          </a:prstGeom>
          <a:blipFill rotWithShape="1">
            <a:blip r:embed="rId3">
              <a:alphaModFix/>
            </a:blip>
            <a:stretch>
              <a:fillRect b="0" l="-716" r="-788" t="-584"/>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IN"/>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4"/>
          <p:cNvSpPr txBox="1"/>
          <p:nvPr>
            <p:ph type="title"/>
          </p:nvPr>
        </p:nvSpPr>
        <p:spPr>
          <a:xfrm>
            <a:off x="384376" y="127635"/>
            <a:ext cx="8229600" cy="76356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A50021"/>
              </a:buClr>
              <a:buSzPts val="4000"/>
              <a:buFont typeface="Times New Roman"/>
              <a:buNone/>
            </a:pPr>
            <a:r>
              <a:rPr lang="en-IN" sz="4000">
                <a:solidFill>
                  <a:srgbClr val="A50021"/>
                </a:solidFill>
                <a:latin typeface="Times New Roman"/>
                <a:ea typeface="Times New Roman"/>
                <a:cs typeface="Times New Roman"/>
                <a:sym typeface="Times New Roman"/>
              </a:rPr>
              <a:t>Comments on k-Means algorithm</a:t>
            </a:r>
            <a:endParaRPr sz="4000">
              <a:solidFill>
                <a:srgbClr val="A50021"/>
              </a:solidFill>
              <a:latin typeface="Times New Roman"/>
              <a:ea typeface="Times New Roman"/>
              <a:cs typeface="Times New Roman"/>
              <a:sym typeface="Times New Roman"/>
            </a:endParaRPr>
          </a:p>
        </p:txBody>
      </p:sp>
      <p:sp>
        <p:nvSpPr>
          <p:cNvPr id="327" name="Google Shape;327;p34"/>
          <p:cNvSpPr txBox="1"/>
          <p:nvPr>
            <p:ph idx="1" type="body"/>
          </p:nvPr>
        </p:nvSpPr>
        <p:spPr>
          <a:xfrm>
            <a:off x="384376" y="891203"/>
            <a:ext cx="8495371" cy="5207672"/>
          </a:xfrm>
          <a:prstGeom prst="rect">
            <a:avLst/>
          </a:prstGeom>
          <a:blipFill rotWithShape="1">
            <a:blip r:embed="rId3">
              <a:alphaModFix/>
            </a:blip>
            <a:stretch>
              <a:fillRect b="0" l="-716" r="-788" t="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IN"/>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type="title"/>
          </p:nvPr>
        </p:nvSpPr>
        <p:spPr>
          <a:xfrm>
            <a:off x="384376" y="127635"/>
            <a:ext cx="8229600" cy="76356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A50021"/>
              </a:buClr>
              <a:buSzPts val="4000"/>
              <a:buFont typeface="Times New Roman"/>
              <a:buNone/>
            </a:pPr>
            <a:r>
              <a:rPr lang="en-IN" sz="4000">
                <a:solidFill>
                  <a:srgbClr val="A50021"/>
                </a:solidFill>
                <a:latin typeface="Times New Roman"/>
                <a:ea typeface="Times New Roman"/>
                <a:cs typeface="Times New Roman"/>
                <a:sym typeface="Times New Roman"/>
              </a:rPr>
              <a:t>Advantages</a:t>
            </a:r>
            <a:endParaRPr/>
          </a:p>
        </p:txBody>
      </p:sp>
      <p:sp>
        <p:nvSpPr>
          <p:cNvPr id="333" name="Google Shape;333;p35"/>
          <p:cNvSpPr txBox="1"/>
          <p:nvPr>
            <p:ph idx="1" type="body"/>
          </p:nvPr>
        </p:nvSpPr>
        <p:spPr>
          <a:xfrm>
            <a:off x="384376" y="891203"/>
            <a:ext cx="8495371" cy="5311189"/>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0B5ED7"/>
              </a:buClr>
              <a:buSzPts val="800"/>
              <a:buNone/>
            </a:pPr>
            <a:r>
              <a:t/>
            </a:r>
            <a:endParaRPr sz="800">
              <a:solidFill>
                <a:srgbClr val="FF0000"/>
              </a:solidFill>
              <a:latin typeface="Times New Roman"/>
              <a:ea typeface="Times New Roman"/>
              <a:cs typeface="Times New Roman"/>
              <a:sym typeface="Times New Roman"/>
            </a:endParaRPr>
          </a:p>
          <a:p>
            <a:pPr indent="-342900" lvl="0" marL="342900" rtl="0" algn="just">
              <a:spcBef>
                <a:spcPts val="400"/>
              </a:spcBef>
              <a:spcAft>
                <a:spcPts val="0"/>
              </a:spcAft>
              <a:buClr>
                <a:srgbClr val="0B5ED7"/>
              </a:buClr>
              <a:buSzPts val="2000"/>
              <a:buFont typeface="Arial"/>
              <a:buChar char="•"/>
            </a:pPr>
            <a:r>
              <a:rPr lang="en-IN" sz="2000">
                <a:solidFill>
                  <a:srgbClr val="FF0000"/>
                </a:solidFill>
                <a:latin typeface="Times New Roman"/>
                <a:ea typeface="Times New Roman"/>
                <a:cs typeface="Times New Roman"/>
                <a:sym typeface="Times New Roman"/>
              </a:rPr>
              <a:t>K-Means is simple and can be used for a wide variety of object types.</a:t>
            </a:r>
            <a:endParaRPr/>
          </a:p>
          <a:p>
            <a:pPr indent="-292100" lvl="0" marL="342900" rtl="0" algn="just">
              <a:spcBef>
                <a:spcPts val="160"/>
              </a:spcBef>
              <a:spcAft>
                <a:spcPts val="0"/>
              </a:spcAft>
              <a:buClr>
                <a:srgbClr val="0B5ED7"/>
              </a:buClr>
              <a:buSzPts val="800"/>
              <a:buFont typeface="Arial"/>
              <a:buNone/>
            </a:pPr>
            <a:r>
              <a:t/>
            </a:r>
            <a:endParaRPr sz="800">
              <a:solidFill>
                <a:srgbClr val="FF0000"/>
              </a:solidFill>
              <a:latin typeface="Times New Roman"/>
              <a:ea typeface="Times New Roman"/>
              <a:cs typeface="Times New Roman"/>
              <a:sym typeface="Times New Roman"/>
            </a:endParaRPr>
          </a:p>
          <a:p>
            <a:pPr indent="-342900" lvl="0" marL="342900" rtl="0" algn="just">
              <a:spcBef>
                <a:spcPts val="400"/>
              </a:spcBef>
              <a:spcAft>
                <a:spcPts val="0"/>
              </a:spcAft>
              <a:buClr>
                <a:srgbClr val="0B5ED7"/>
              </a:buClr>
              <a:buSzPts val="2000"/>
              <a:buFont typeface="Arial"/>
              <a:buChar char="•"/>
            </a:pPr>
            <a:r>
              <a:rPr lang="en-IN" sz="2000">
                <a:solidFill>
                  <a:srgbClr val="FF0000"/>
                </a:solidFill>
                <a:latin typeface="Times New Roman"/>
                <a:ea typeface="Times New Roman"/>
                <a:cs typeface="Times New Roman"/>
                <a:sym typeface="Times New Roman"/>
              </a:rPr>
              <a:t>It is also efficient both from storage requirement and execution time point of views. By saving distance information from one iteration to the next, the actual number of distance calculations, that must be made can be reduced (specially, as it reaches towards the termination).</a:t>
            </a:r>
            <a:endParaRPr/>
          </a:p>
          <a:p>
            <a:pPr indent="0" lvl="0" marL="0" rtl="0" algn="just">
              <a:spcBef>
                <a:spcPts val="4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0" lvl="0" marL="0" rtl="0" algn="just">
              <a:spcBef>
                <a:spcPts val="4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0" lvl="0" marL="0" rtl="0" algn="just">
              <a:spcBef>
                <a:spcPts val="4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0" lvl="0" marL="0" rtl="0" algn="just">
              <a:spcBef>
                <a:spcPts val="4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p:txBody>
      </p:sp>
      <p:sp>
        <p:nvSpPr>
          <p:cNvPr id="334" name="Google Shape;334;p35"/>
          <p:cNvSpPr txBox="1"/>
          <p:nvPr/>
        </p:nvSpPr>
        <p:spPr>
          <a:xfrm>
            <a:off x="756095" y="3105834"/>
            <a:ext cx="7751932" cy="646331"/>
          </a:xfrm>
          <a:prstGeom prst="rect">
            <a:avLst/>
          </a:prstGeom>
          <a:gradFill>
            <a:gsLst>
              <a:gs pos="0">
                <a:srgbClr val="93B3D7">
                  <a:alpha val="90980"/>
                </a:srgbClr>
              </a:gs>
              <a:gs pos="98000">
                <a:srgbClr val="FFFFFF"/>
              </a:gs>
              <a:gs pos="100000">
                <a:schemeClr val="accent1"/>
              </a:gs>
            </a:gsLst>
            <a:path path="circle">
              <a:fillToRect b="50%" l="50%" r="50%" t="50%"/>
            </a:path>
            <a:tileRect/>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How similarity metric can be utilized to run k-Means faster? What is the updation in each iteration?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6"/>
          <p:cNvSpPr txBox="1"/>
          <p:nvPr>
            <p:ph type="title"/>
          </p:nvPr>
        </p:nvSpPr>
        <p:spPr>
          <a:xfrm>
            <a:off x="384376" y="127635"/>
            <a:ext cx="8229600" cy="76356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A50021"/>
              </a:buClr>
              <a:buSzPts val="4000"/>
              <a:buFont typeface="Times New Roman"/>
              <a:buNone/>
            </a:pPr>
            <a:r>
              <a:rPr lang="en-IN" sz="4000">
                <a:solidFill>
                  <a:srgbClr val="A50021"/>
                </a:solidFill>
                <a:latin typeface="Times New Roman"/>
                <a:ea typeface="Times New Roman"/>
                <a:cs typeface="Times New Roman"/>
                <a:sym typeface="Times New Roman"/>
              </a:rPr>
              <a:t>Limitations</a:t>
            </a:r>
            <a:endParaRPr sz="4000">
              <a:solidFill>
                <a:srgbClr val="A50021"/>
              </a:solidFill>
              <a:latin typeface="Times New Roman"/>
              <a:ea typeface="Times New Roman"/>
              <a:cs typeface="Times New Roman"/>
              <a:sym typeface="Times New Roman"/>
            </a:endParaRPr>
          </a:p>
        </p:txBody>
      </p:sp>
      <p:sp>
        <p:nvSpPr>
          <p:cNvPr id="340" name="Google Shape;340;p36"/>
          <p:cNvSpPr txBox="1"/>
          <p:nvPr>
            <p:ph idx="1" type="body"/>
          </p:nvPr>
        </p:nvSpPr>
        <p:spPr>
          <a:xfrm>
            <a:off x="384376" y="891203"/>
            <a:ext cx="8495371" cy="5311189"/>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0B5ED7"/>
              </a:buClr>
              <a:buSzPts val="800"/>
              <a:buNone/>
            </a:pPr>
            <a:r>
              <a:t/>
            </a:r>
            <a:endParaRPr sz="800">
              <a:solidFill>
                <a:srgbClr val="FF0000"/>
              </a:solidFill>
              <a:latin typeface="Times New Roman"/>
              <a:ea typeface="Times New Roman"/>
              <a:cs typeface="Times New Roman"/>
              <a:sym typeface="Times New Roman"/>
            </a:endParaRPr>
          </a:p>
          <a:p>
            <a:pPr indent="-342900" lvl="0" marL="342900" rtl="0" algn="just">
              <a:spcBef>
                <a:spcPts val="400"/>
              </a:spcBef>
              <a:spcAft>
                <a:spcPts val="0"/>
              </a:spcAft>
              <a:buClr>
                <a:srgbClr val="0B5ED7"/>
              </a:buClr>
              <a:buSzPts val="2000"/>
              <a:buFont typeface="Arial"/>
              <a:buChar char="•"/>
            </a:pPr>
            <a:r>
              <a:rPr lang="en-IN" sz="2000">
                <a:solidFill>
                  <a:srgbClr val="FF0000"/>
                </a:solidFill>
                <a:latin typeface="Times New Roman"/>
                <a:ea typeface="Times New Roman"/>
                <a:cs typeface="Times New Roman"/>
                <a:sym typeface="Times New Roman"/>
              </a:rPr>
              <a:t>The K-Means is not suitable for all types of data. For example, k-Means does not work on categorical data because mean cannot be defined.</a:t>
            </a:r>
            <a:endParaRPr/>
          </a:p>
          <a:p>
            <a:pPr indent="-292100" lvl="0" marL="342900" rtl="0" algn="just">
              <a:spcBef>
                <a:spcPts val="160"/>
              </a:spcBef>
              <a:spcAft>
                <a:spcPts val="0"/>
              </a:spcAft>
              <a:buClr>
                <a:srgbClr val="0B5ED7"/>
              </a:buClr>
              <a:buSzPts val="800"/>
              <a:buFont typeface="Arial"/>
              <a:buNone/>
            </a:pPr>
            <a:r>
              <a:t/>
            </a:r>
            <a:endParaRPr sz="800">
              <a:solidFill>
                <a:srgbClr val="FF0000"/>
              </a:solidFill>
              <a:latin typeface="Times New Roman"/>
              <a:ea typeface="Times New Roman"/>
              <a:cs typeface="Times New Roman"/>
              <a:sym typeface="Times New Roman"/>
            </a:endParaRPr>
          </a:p>
          <a:p>
            <a:pPr indent="-342900" lvl="0" marL="342900" rtl="0" algn="just">
              <a:spcBef>
                <a:spcPts val="400"/>
              </a:spcBef>
              <a:spcAft>
                <a:spcPts val="0"/>
              </a:spcAft>
              <a:buClr>
                <a:srgbClr val="0B5ED7"/>
              </a:buClr>
              <a:buSzPts val="2000"/>
              <a:buFont typeface="Arial"/>
              <a:buChar char="•"/>
            </a:pPr>
            <a:r>
              <a:rPr lang="en-IN" sz="2000">
                <a:solidFill>
                  <a:srgbClr val="FF0000"/>
                </a:solidFill>
                <a:latin typeface="Times New Roman"/>
                <a:ea typeface="Times New Roman"/>
                <a:cs typeface="Times New Roman"/>
                <a:sym typeface="Times New Roman"/>
              </a:rPr>
              <a:t>K-means finds a local optima and may actually minimize the global optimum.</a:t>
            </a:r>
            <a:endParaRPr/>
          </a:p>
          <a:p>
            <a:pPr indent="-342900" lvl="0" marL="342900" rtl="0" algn="just">
              <a:spcBef>
                <a:spcPts val="400"/>
              </a:spcBef>
              <a:spcAft>
                <a:spcPts val="0"/>
              </a:spcAft>
              <a:buClr>
                <a:srgbClr val="0B5ED7"/>
              </a:buClr>
              <a:buSzPts val="2000"/>
              <a:buFont typeface="Arial"/>
              <a:buChar char="•"/>
            </a:pPr>
            <a:r>
              <a:rPr lang="en-IN" sz="2000">
                <a:solidFill>
                  <a:srgbClr val="FF0000"/>
                </a:solidFill>
                <a:latin typeface="Times New Roman"/>
                <a:ea typeface="Times New Roman"/>
                <a:cs typeface="Times New Roman"/>
                <a:sym typeface="Times New Roman"/>
              </a:rPr>
              <a:t>K-means has trouble clustering data that contains outliers. When the SSE is used as objective function, outliers can unduly influence the cluster that are produced. More precisely, in the presence of outliers, the cluster centroids, in fact, not truly as representative as they would be otherwise. It also influence the SSE measure as well.</a:t>
            </a:r>
            <a:endParaRPr/>
          </a:p>
          <a:p>
            <a:pPr indent="-292100" lvl="0" marL="342900" rtl="0" algn="just">
              <a:spcBef>
                <a:spcPts val="160"/>
              </a:spcBef>
              <a:spcAft>
                <a:spcPts val="0"/>
              </a:spcAft>
              <a:buClr>
                <a:srgbClr val="0B5ED7"/>
              </a:buClr>
              <a:buSzPts val="800"/>
              <a:buFont typeface="Arial"/>
              <a:buNone/>
            </a:pPr>
            <a:r>
              <a:t/>
            </a:r>
            <a:endParaRPr sz="800">
              <a:solidFill>
                <a:srgbClr val="FF0000"/>
              </a:solidFill>
              <a:latin typeface="Times New Roman"/>
              <a:ea typeface="Times New Roman"/>
              <a:cs typeface="Times New Roman"/>
              <a:sym typeface="Times New Roman"/>
            </a:endParaRPr>
          </a:p>
          <a:p>
            <a:pPr indent="-342900" lvl="0" marL="342900" rtl="0" algn="just">
              <a:spcBef>
                <a:spcPts val="400"/>
              </a:spcBef>
              <a:spcAft>
                <a:spcPts val="0"/>
              </a:spcAft>
              <a:buClr>
                <a:srgbClr val="0B5ED7"/>
              </a:buClr>
              <a:buSzPts val="2000"/>
              <a:buFont typeface="Arial"/>
              <a:buChar char="•"/>
            </a:pPr>
            <a:r>
              <a:rPr lang="en-IN" sz="2000">
                <a:solidFill>
                  <a:srgbClr val="FF0000"/>
                </a:solidFill>
                <a:latin typeface="Times New Roman"/>
                <a:ea typeface="Times New Roman"/>
                <a:cs typeface="Times New Roman"/>
                <a:sym typeface="Times New Roman"/>
              </a:rPr>
              <a:t>K-Means algorithm cannot handle non-globular clusters, clusters of different sizes and densities </a:t>
            </a:r>
            <a:endParaRPr/>
          </a:p>
          <a:p>
            <a:pPr indent="-292100" lvl="0" marL="342900" rtl="0" algn="just">
              <a:spcBef>
                <a:spcPts val="160"/>
              </a:spcBef>
              <a:spcAft>
                <a:spcPts val="0"/>
              </a:spcAft>
              <a:buClr>
                <a:srgbClr val="0B5ED7"/>
              </a:buClr>
              <a:buSzPts val="800"/>
              <a:buFont typeface="Arial"/>
              <a:buNone/>
            </a:pPr>
            <a:r>
              <a:t/>
            </a:r>
            <a:endParaRPr sz="800">
              <a:solidFill>
                <a:srgbClr val="FF0000"/>
              </a:solidFill>
              <a:latin typeface="Times New Roman"/>
              <a:ea typeface="Times New Roman"/>
              <a:cs typeface="Times New Roman"/>
              <a:sym typeface="Times New Roman"/>
            </a:endParaRPr>
          </a:p>
          <a:p>
            <a:pPr indent="-342900" lvl="0" marL="342900" rtl="0" algn="just">
              <a:spcBef>
                <a:spcPts val="400"/>
              </a:spcBef>
              <a:spcAft>
                <a:spcPts val="0"/>
              </a:spcAft>
              <a:buClr>
                <a:srgbClr val="0B5ED7"/>
              </a:buClr>
              <a:buSzPts val="2000"/>
              <a:buFont typeface="Arial"/>
              <a:buChar char="•"/>
            </a:pPr>
            <a:r>
              <a:rPr lang="en-IN" sz="2000">
                <a:solidFill>
                  <a:srgbClr val="FF0000"/>
                </a:solidFill>
                <a:latin typeface="Times New Roman"/>
                <a:ea typeface="Times New Roman"/>
                <a:cs typeface="Times New Roman"/>
                <a:sym typeface="Times New Roman"/>
              </a:rPr>
              <a:t>K-Means algorithm not really beyond the scalability issue (and not so practical for large databases).</a:t>
            </a:r>
            <a:endParaRPr sz="2000">
              <a:solidFill>
                <a:srgbClr val="FF0000"/>
              </a:solidFill>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0" lvl="0" marL="0" rtl="0" algn="just">
              <a:spcBef>
                <a:spcPts val="4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46" name="Google Shape;346;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347" name="Google Shape;347;p37"/>
          <p:cNvSpPr/>
          <p:nvPr/>
        </p:nvSpPr>
        <p:spPr>
          <a:xfrm>
            <a:off x="3464645" y="2967335"/>
            <a:ext cx="221471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5400" cap="none">
                <a:solidFill>
                  <a:srgbClr val="FFF0E6"/>
                </a:solidFill>
                <a:latin typeface="Calibri"/>
                <a:ea typeface="Calibri"/>
                <a:cs typeface="Calibri"/>
                <a:sym typeface="Calibri"/>
              </a:rPr>
              <a:t>Thanks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198934" y="984512"/>
            <a:ext cx="8805463" cy="6161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953734"/>
              </a:buClr>
              <a:buSzPct val="100000"/>
              <a:buFont typeface="Calibri"/>
              <a:buNone/>
            </a:pPr>
            <a:r>
              <a:rPr lang="en-IN">
                <a:solidFill>
                  <a:srgbClr val="953734"/>
                </a:solidFill>
              </a:rPr>
              <a:t>Cont.</a:t>
            </a:r>
            <a:endParaRPr/>
          </a:p>
        </p:txBody>
      </p:sp>
      <p:sp>
        <p:nvSpPr>
          <p:cNvPr id="103" name="Google Shape;103;p4"/>
          <p:cNvSpPr txBox="1"/>
          <p:nvPr>
            <p:ph idx="4294967295" type="sldNum"/>
          </p:nvPr>
        </p:nvSpPr>
        <p:spPr>
          <a:xfrm>
            <a:off x="8492948" y="959955"/>
            <a:ext cx="452119"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2100">
                <a:solidFill>
                  <a:srgbClr val="E5B8B7"/>
                </a:solidFill>
              </a:rPr>
              <a:t>‹#›</a:t>
            </a:fld>
            <a:endParaRPr sz="2100">
              <a:solidFill>
                <a:srgbClr val="E5B8B7"/>
              </a:solidFill>
            </a:endParaRPr>
          </a:p>
        </p:txBody>
      </p:sp>
      <p:sp>
        <p:nvSpPr>
          <p:cNvPr id="104" name="Google Shape;104;p4"/>
          <p:cNvSpPr txBox="1"/>
          <p:nvPr>
            <p:ph idx="1" type="body"/>
          </p:nvPr>
        </p:nvSpPr>
        <p:spPr>
          <a:xfrm>
            <a:off x="198934" y="1705340"/>
            <a:ext cx="8805463" cy="4168149"/>
          </a:xfrm>
          <a:prstGeom prst="rect">
            <a:avLst/>
          </a:prstGeom>
          <a:blipFill rotWithShape="1">
            <a:blip r:embed="rId3">
              <a:alphaModFix/>
            </a:blip>
            <a:stretch>
              <a:fillRect b="0" l="-621" r="-690" t="-877"/>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IN"/>
              <a:t> </a:t>
            </a:r>
            <a:endParaRPr/>
          </a:p>
        </p:txBody>
      </p:sp>
      <p:pic>
        <p:nvPicPr>
          <p:cNvPr id="105" name="Google Shape;105;p4"/>
          <p:cNvPicPr preferRelativeResize="0"/>
          <p:nvPr/>
        </p:nvPicPr>
        <p:blipFill rotWithShape="1">
          <a:blip r:embed="rId4">
            <a:alphaModFix/>
          </a:blip>
          <a:srcRect b="0" l="0" r="0" t="0"/>
          <a:stretch/>
        </p:blipFill>
        <p:spPr>
          <a:xfrm>
            <a:off x="3162123" y="4962124"/>
            <a:ext cx="4557713" cy="842963"/>
          </a:xfrm>
          <a:prstGeom prst="rect">
            <a:avLst/>
          </a:prstGeom>
          <a:noFill/>
          <a:ln>
            <a:noFill/>
          </a:ln>
        </p:spPr>
      </p:pic>
      <p:sp>
        <p:nvSpPr>
          <p:cNvPr id="106" name="Google Shape;106;p4"/>
          <p:cNvSpPr/>
          <p:nvPr/>
        </p:nvSpPr>
        <p:spPr>
          <a:xfrm>
            <a:off x="139603" y="5040952"/>
            <a:ext cx="2193278" cy="538071"/>
          </a:xfrm>
          <a:prstGeom prst="wedgeRectCallout">
            <a:avLst>
              <a:gd fmla="val 41332" name="adj1"/>
              <a:gd fmla="val -91732" name="adj2"/>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1200" u="none" cap="none" strike="noStrike">
                <a:solidFill>
                  <a:schemeClr val="dk1"/>
                </a:solidFill>
                <a:latin typeface="Arial"/>
                <a:ea typeface="Arial"/>
                <a:cs typeface="Arial"/>
                <a:sym typeface="Arial"/>
              </a:rPr>
              <a:t>Each point belongs deterministically to a single cluster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5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Clustering</a:t>
            </a:r>
            <a:endParaRPr/>
          </a:p>
        </p:txBody>
      </p:sp>
      <p:sp>
        <p:nvSpPr>
          <p:cNvPr id="112" name="Google Shape;112;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000"/>
              <a:buChar char="•"/>
            </a:pPr>
            <a:r>
              <a:rPr lang="en-IN" sz="2000"/>
              <a:t>Clustering is a technique for finding </a:t>
            </a:r>
            <a:r>
              <a:rPr lang="en-IN" sz="2000">
                <a:solidFill>
                  <a:srgbClr val="FF0000"/>
                </a:solidFill>
              </a:rPr>
              <a:t>similarity groups</a:t>
            </a:r>
            <a:r>
              <a:rPr b="1" lang="en-IN" sz="2000"/>
              <a:t> </a:t>
            </a:r>
            <a:r>
              <a:rPr lang="en-IN" sz="2000"/>
              <a:t>in data, called </a:t>
            </a:r>
            <a:r>
              <a:rPr b="1" lang="en-IN" sz="2000">
                <a:solidFill>
                  <a:srgbClr val="FF0000"/>
                </a:solidFill>
              </a:rPr>
              <a:t>clusters</a:t>
            </a:r>
            <a:r>
              <a:rPr lang="en-IN" sz="2000"/>
              <a:t>. I.e., </a:t>
            </a:r>
            <a:endParaRPr/>
          </a:p>
          <a:p>
            <a:pPr indent="-214312" lvl="1" marL="557213" rtl="0" algn="just">
              <a:lnSpc>
                <a:spcPct val="90000"/>
              </a:lnSpc>
              <a:spcBef>
                <a:spcPts val="360"/>
              </a:spcBef>
              <a:spcAft>
                <a:spcPts val="0"/>
              </a:spcAft>
              <a:buClr>
                <a:schemeClr val="dk1"/>
              </a:buClr>
              <a:buSzPts val="1800"/>
              <a:buChar char="–"/>
            </a:pPr>
            <a:r>
              <a:rPr lang="en-IN" sz="1800"/>
              <a:t>it groups data instances that are similar to (near) each other in one cluster and data instances that are very different (far away) from each other into different clusters. </a:t>
            </a:r>
            <a:endParaRPr/>
          </a:p>
          <a:p>
            <a:pPr indent="-100012" lvl="1" marL="557213" rtl="0" algn="just">
              <a:lnSpc>
                <a:spcPct val="90000"/>
              </a:lnSpc>
              <a:spcBef>
                <a:spcPts val="360"/>
              </a:spcBef>
              <a:spcAft>
                <a:spcPts val="0"/>
              </a:spcAft>
              <a:buClr>
                <a:schemeClr val="dk1"/>
              </a:buClr>
              <a:buSzPts val="1800"/>
              <a:buNone/>
            </a:pPr>
            <a:r>
              <a:t/>
            </a:r>
            <a:endParaRPr sz="1800"/>
          </a:p>
          <a:p>
            <a:pPr indent="-342900" lvl="0" marL="342900" rtl="0" algn="just">
              <a:lnSpc>
                <a:spcPct val="90000"/>
              </a:lnSpc>
              <a:spcBef>
                <a:spcPts val="400"/>
              </a:spcBef>
              <a:spcAft>
                <a:spcPts val="0"/>
              </a:spcAft>
              <a:buClr>
                <a:schemeClr val="dk1"/>
              </a:buClr>
              <a:buSzPts val="2000"/>
              <a:buChar char="•"/>
            </a:pPr>
            <a:r>
              <a:rPr lang="en-IN" sz="2000"/>
              <a:t>Clustering is often called an </a:t>
            </a:r>
            <a:r>
              <a:rPr b="1" lang="en-IN" sz="2000">
                <a:solidFill>
                  <a:srgbClr val="3333CC"/>
                </a:solidFill>
              </a:rPr>
              <a:t>unsupervised learning</a:t>
            </a:r>
            <a:r>
              <a:rPr b="1" lang="en-IN" sz="2000"/>
              <a:t> </a:t>
            </a:r>
            <a:r>
              <a:rPr lang="en-IN" sz="2000"/>
              <a:t>task</a:t>
            </a:r>
            <a:r>
              <a:rPr b="1" lang="en-IN" sz="2000"/>
              <a:t> </a:t>
            </a:r>
            <a:r>
              <a:rPr lang="en-IN" sz="2000"/>
              <a:t>as no class values denoting an </a:t>
            </a:r>
            <a:r>
              <a:rPr i="1" lang="en-IN" sz="2000"/>
              <a:t>a priori</a:t>
            </a:r>
            <a:r>
              <a:rPr lang="en-IN" sz="2000"/>
              <a:t> grouping of the data instances are given, which is the case in supervised learning. </a:t>
            </a:r>
            <a:endParaRPr/>
          </a:p>
          <a:p>
            <a:pPr indent="-215900" lvl="0" marL="342900" rtl="0" algn="just">
              <a:lnSpc>
                <a:spcPct val="90000"/>
              </a:lnSpc>
              <a:spcBef>
                <a:spcPts val="400"/>
              </a:spcBef>
              <a:spcAft>
                <a:spcPts val="0"/>
              </a:spcAft>
              <a:buClr>
                <a:schemeClr val="dk1"/>
              </a:buClr>
              <a:buSzPts val="2000"/>
              <a:buNone/>
            </a:pPr>
            <a:r>
              <a:t/>
            </a:r>
            <a:endParaRPr sz="2000"/>
          </a:p>
          <a:p>
            <a:pPr indent="-342900" lvl="0" marL="342900" rtl="0" algn="just">
              <a:lnSpc>
                <a:spcPct val="90000"/>
              </a:lnSpc>
              <a:spcBef>
                <a:spcPts val="400"/>
              </a:spcBef>
              <a:spcAft>
                <a:spcPts val="0"/>
              </a:spcAft>
              <a:buClr>
                <a:schemeClr val="dk1"/>
              </a:buClr>
              <a:buSzPts val="2000"/>
              <a:buChar char="•"/>
            </a:pPr>
            <a:r>
              <a:rPr lang="en-IN" sz="2000"/>
              <a:t>Due to historical reasons, clustering is often considered synonymous with unsupervised learning.</a:t>
            </a:r>
            <a:endParaRPr/>
          </a:p>
          <a:p>
            <a:pPr indent="-214312" lvl="1" marL="557213" rtl="0" algn="just">
              <a:lnSpc>
                <a:spcPct val="90000"/>
              </a:lnSpc>
              <a:spcBef>
                <a:spcPts val="360"/>
              </a:spcBef>
              <a:spcAft>
                <a:spcPts val="0"/>
              </a:spcAft>
              <a:buClr>
                <a:schemeClr val="dk1"/>
              </a:buClr>
              <a:buSzPts val="1800"/>
              <a:buChar char="–"/>
            </a:pPr>
            <a:r>
              <a:rPr lang="en-IN" sz="1800"/>
              <a:t>In fact, association rule mining is also unsupervised</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67544" y="-24340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A50021"/>
              </a:buClr>
              <a:buSzPts val="3600"/>
              <a:buFont typeface="Times New Roman"/>
              <a:buNone/>
            </a:pPr>
            <a:r>
              <a:rPr lang="en-IN" sz="3600">
                <a:solidFill>
                  <a:srgbClr val="A50021"/>
                </a:solidFill>
                <a:latin typeface="Times New Roman"/>
                <a:ea typeface="Times New Roman"/>
                <a:cs typeface="Times New Roman"/>
                <a:sym typeface="Times New Roman"/>
              </a:rPr>
              <a:t>Clustering techniques</a:t>
            </a:r>
            <a:endParaRPr sz="3600"/>
          </a:p>
        </p:txBody>
      </p:sp>
      <p:sp>
        <p:nvSpPr>
          <p:cNvPr id="118" name="Google Shape;118;p6"/>
          <p:cNvSpPr txBox="1"/>
          <p:nvPr>
            <p:ph idx="1" type="body"/>
          </p:nvPr>
        </p:nvSpPr>
        <p:spPr>
          <a:xfrm>
            <a:off x="457200" y="1341433"/>
            <a:ext cx="8686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2400"/>
              <a:buChar char="•"/>
            </a:pPr>
            <a:r>
              <a:rPr b="1" lang="en-IN" sz="2400">
                <a:solidFill>
                  <a:srgbClr val="FF0000"/>
                </a:solidFill>
                <a:latin typeface="Times New Roman"/>
                <a:ea typeface="Times New Roman"/>
                <a:cs typeface="Times New Roman"/>
                <a:sym typeface="Times New Roman"/>
              </a:rPr>
              <a:t>Clustering has been studied extensively for more than 40 years and across many disciplines due to its broad applications.</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we shall cover the following clustering techniques.</a:t>
            </a:r>
            <a:endParaRPr b="1" sz="2400">
              <a:solidFill>
                <a:srgbClr val="FF0000"/>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None/>
            </a:pPr>
            <a:r>
              <a:t/>
            </a:r>
            <a:endParaRPr b="1" sz="2400">
              <a:solidFill>
                <a:srgbClr val="FF0000"/>
              </a:solidFill>
            </a:endParaRPr>
          </a:p>
        </p:txBody>
      </p:sp>
      <p:sp>
        <p:nvSpPr>
          <p:cNvPr id="119" name="Google Shape;119;p6"/>
          <p:cNvSpPr/>
          <p:nvPr/>
        </p:nvSpPr>
        <p:spPr>
          <a:xfrm>
            <a:off x="630588" y="5183651"/>
            <a:ext cx="1158976" cy="566057"/>
          </a:xfrm>
          <a:prstGeom prst="rect">
            <a:avLst/>
          </a:prstGeom>
          <a:solidFill>
            <a:srgbClr val="0033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lt1"/>
                </a:solidFill>
                <a:latin typeface="Calibri"/>
                <a:ea typeface="Calibri"/>
                <a:cs typeface="Calibri"/>
                <a:sym typeface="Calibri"/>
              </a:rPr>
              <a:t>Clustering Techniques</a:t>
            </a:r>
            <a:endParaRPr/>
          </a:p>
        </p:txBody>
      </p:sp>
      <p:sp>
        <p:nvSpPr>
          <p:cNvPr id="120" name="Google Shape;120;p6"/>
          <p:cNvSpPr/>
          <p:nvPr/>
        </p:nvSpPr>
        <p:spPr>
          <a:xfrm>
            <a:off x="2758692" y="4709709"/>
            <a:ext cx="1299863" cy="566057"/>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lt1"/>
                </a:solidFill>
                <a:latin typeface="Calibri"/>
                <a:ea typeface="Calibri"/>
                <a:cs typeface="Calibri"/>
                <a:sym typeface="Calibri"/>
              </a:rPr>
              <a:t>Hierarchical methods</a:t>
            </a:r>
            <a:endParaRPr/>
          </a:p>
        </p:txBody>
      </p:sp>
      <p:sp>
        <p:nvSpPr>
          <p:cNvPr id="121" name="Google Shape;121;p6"/>
          <p:cNvSpPr/>
          <p:nvPr/>
        </p:nvSpPr>
        <p:spPr>
          <a:xfrm>
            <a:off x="4744369" y="3242454"/>
            <a:ext cx="2888302" cy="1013734"/>
          </a:xfrm>
          <a:prstGeom prst="rect">
            <a:avLst/>
          </a:prstGeom>
          <a:solidFill>
            <a:schemeClr val="accent3"/>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Calibri"/>
                <a:ea typeface="Calibri"/>
                <a:cs typeface="Calibri"/>
                <a:sym typeface="Calibri"/>
              </a:rPr>
              <a:t>k-Means algorithm [1957, 1967]</a:t>
            </a:r>
            <a:endParaRPr/>
          </a:p>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Calibri"/>
                <a:ea typeface="Calibri"/>
                <a:cs typeface="Calibri"/>
                <a:sym typeface="Calibri"/>
              </a:rPr>
              <a:t>k-Medoids algorithm</a:t>
            </a:r>
            <a:endParaRPr/>
          </a:p>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Calibri"/>
                <a:ea typeface="Calibri"/>
                <a:cs typeface="Calibri"/>
                <a:sym typeface="Calibri"/>
              </a:rPr>
              <a:t>k-Modes [1998]</a:t>
            </a:r>
            <a:endParaRPr/>
          </a:p>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Calibri"/>
                <a:ea typeface="Calibri"/>
                <a:cs typeface="Calibri"/>
                <a:sym typeface="Calibri"/>
              </a:rPr>
              <a:t>Fuzzy c-means algorithm [1999]</a:t>
            </a:r>
            <a:endParaRPr/>
          </a:p>
        </p:txBody>
      </p:sp>
      <p:sp>
        <p:nvSpPr>
          <p:cNvPr id="122" name="Google Shape;122;p6"/>
          <p:cNvSpPr/>
          <p:nvPr/>
        </p:nvSpPr>
        <p:spPr>
          <a:xfrm>
            <a:off x="4866918" y="4433291"/>
            <a:ext cx="1299863" cy="340861"/>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lt1"/>
                </a:solidFill>
                <a:latin typeface="Calibri"/>
                <a:ea typeface="Calibri"/>
                <a:cs typeface="Calibri"/>
                <a:sym typeface="Calibri"/>
              </a:rPr>
              <a:t>Divisive</a:t>
            </a:r>
            <a:endParaRPr/>
          </a:p>
        </p:txBody>
      </p:sp>
      <p:sp>
        <p:nvSpPr>
          <p:cNvPr id="123" name="Google Shape;123;p6"/>
          <p:cNvSpPr/>
          <p:nvPr/>
        </p:nvSpPr>
        <p:spPr>
          <a:xfrm>
            <a:off x="4866918" y="5040837"/>
            <a:ext cx="1299863" cy="406877"/>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lt1"/>
                </a:solidFill>
                <a:latin typeface="Calibri"/>
                <a:ea typeface="Calibri"/>
                <a:cs typeface="Calibri"/>
                <a:sym typeface="Calibri"/>
              </a:rPr>
              <a:t>Agglomerative methods</a:t>
            </a:r>
            <a:endParaRPr/>
          </a:p>
        </p:txBody>
      </p:sp>
      <p:sp>
        <p:nvSpPr>
          <p:cNvPr id="124" name="Google Shape;124;p6"/>
          <p:cNvSpPr/>
          <p:nvPr/>
        </p:nvSpPr>
        <p:spPr>
          <a:xfrm>
            <a:off x="4730045" y="5743263"/>
            <a:ext cx="1696930" cy="566057"/>
          </a:xfrm>
          <a:prstGeom prst="rect">
            <a:avLst/>
          </a:prstGeom>
          <a:solidFill>
            <a:schemeClr val="accent3"/>
          </a:solidFill>
          <a:ln>
            <a:noFill/>
          </a:ln>
        </p:spPr>
        <p:txBody>
          <a:bodyPr anchorCtr="0" anchor="ctr" bIns="45700" lIns="91425" spcFirstLastPara="1" rIns="91425" wrap="square" tIns="45700">
            <a:noAutofit/>
          </a:bodyPr>
          <a:lstStyle/>
          <a:p>
            <a:pPr indent="-285750" lvl="0" marL="285750" marR="0" rtl="0" algn="l">
              <a:spcBef>
                <a:spcPts val="0"/>
              </a:spcBef>
              <a:spcAft>
                <a:spcPts val="0"/>
              </a:spcAft>
              <a:buClr>
                <a:schemeClr val="dk1"/>
              </a:buClr>
              <a:buSzPts val="1200"/>
              <a:buFont typeface="Arial"/>
              <a:buChar char="•"/>
            </a:pPr>
            <a:r>
              <a:rPr lang="en-IN" sz="1200">
                <a:solidFill>
                  <a:schemeClr val="dk1"/>
                </a:solidFill>
                <a:latin typeface="Calibri"/>
                <a:ea typeface="Calibri"/>
                <a:cs typeface="Calibri"/>
                <a:sym typeface="Calibri"/>
              </a:rPr>
              <a:t>STING [1997]</a:t>
            </a:r>
            <a:endParaRPr/>
          </a:p>
          <a:p>
            <a:pPr indent="-285750" lvl="0" marL="285750" marR="0" rtl="0" algn="l">
              <a:spcBef>
                <a:spcPts val="0"/>
              </a:spcBef>
              <a:spcAft>
                <a:spcPts val="0"/>
              </a:spcAft>
              <a:buClr>
                <a:schemeClr val="dk1"/>
              </a:buClr>
              <a:buSzPts val="1200"/>
              <a:buFont typeface="Arial"/>
              <a:buChar char="•"/>
            </a:pPr>
            <a:r>
              <a:rPr lang="en-IN" sz="1200">
                <a:solidFill>
                  <a:schemeClr val="dk1"/>
                </a:solidFill>
                <a:latin typeface="Calibri"/>
                <a:ea typeface="Calibri"/>
                <a:cs typeface="Calibri"/>
                <a:sym typeface="Calibri"/>
              </a:rPr>
              <a:t>DBSCAN [1996]</a:t>
            </a:r>
            <a:endParaRPr/>
          </a:p>
          <a:p>
            <a:pPr indent="-285750" lvl="0" marL="285750" marR="0" rtl="0" algn="l">
              <a:spcBef>
                <a:spcPts val="0"/>
              </a:spcBef>
              <a:spcAft>
                <a:spcPts val="0"/>
              </a:spcAft>
              <a:buClr>
                <a:schemeClr val="dk1"/>
              </a:buClr>
              <a:buSzPts val="1200"/>
              <a:buFont typeface="Arial"/>
              <a:buChar char="•"/>
            </a:pPr>
            <a:r>
              <a:rPr lang="en-IN" sz="1200">
                <a:solidFill>
                  <a:schemeClr val="dk1"/>
                </a:solidFill>
                <a:latin typeface="Calibri"/>
                <a:ea typeface="Calibri"/>
                <a:cs typeface="Calibri"/>
                <a:sym typeface="Calibri"/>
              </a:rPr>
              <a:t>CLIQUE [1998]</a:t>
            </a:r>
            <a:endParaRPr/>
          </a:p>
        </p:txBody>
      </p:sp>
      <p:cxnSp>
        <p:nvCxnSpPr>
          <p:cNvPr id="125" name="Google Shape;125;p6"/>
          <p:cNvCxnSpPr>
            <a:stCxn id="119" idx="3"/>
          </p:cNvCxnSpPr>
          <p:nvPr/>
        </p:nvCxnSpPr>
        <p:spPr>
          <a:xfrm flipH="1" rot="10800000">
            <a:off x="1789564" y="3603980"/>
            <a:ext cx="975000" cy="1862700"/>
          </a:xfrm>
          <a:prstGeom prst="bentConnector3">
            <a:avLst>
              <a:gd fmla="val 50000" name="adj1"/>
            </a:avLst>
          </a:prstGeom>
          <a:noFill/>
          <a:ln cap="flat" cmpd="sng" w="25400">
            <a:solidFill>
              <a:srgbClr val="003399"/>
            </a:solidFill>
            <a:prstDash val="solid"/>
            <a:round/>
            <a:headEnd len="sm" w="sm" type="none"/>
            <a:tailEnd len="sm" w="sm" type="none"/>
          </a:ln>
        </p:spPr>
      </p:cxnSp>
      <p:cxnSp>
        <p:nvCxnSpPr>
          <p:cNvPr id="126" name="Google Shape;126;p6"/>
          <p:cNvCxnSpPr/>
          <p:nvPr/>
        </p:nvCxnSpPr>
        <p:spPr>
          <a:xfrm>
            <a:off x="2271245" y="4991680"/>
            <a:ext cx="487447" cy="1"/>
          </a:xfrm>
          <a:prstGeom prst="straightConnector1">
            <a:avLst/>
          </a:prstGeom>
          <a:noFill/>
          <a:ln cap="flat" cmpd="sng" w="25400">
            <a:solidFill>
              <a:srgbClr val="003399"/>
            </a:solidFill>
            <a:prstDash val="solid"/>
            <a:round/>
            <a:headEnd len="sm" w="sm" type="none"/>
            <a:tailEnd len="sm" w="sm" type="none"/>
          </a:ln>
        </p:spPr>
      </p:cxnSp>
      <p:cxnSp>
        <p:nvCxnSpPr>
          <p:cNvPr id="127" name="Google Shape;127;p6"/>
          <p:cNvCxnSpPr/>
          <p:nvPr/>
        </p:nvCxnSpPr>
        <p:spPr>
          <a:xfrm>
            <a:off x="1789564" y="5478825"/>
            <a:ext cx="459900" cy="282900"/>
          </a:xfrm>
          <a:prstGeom prst="bentConnector3">
            <a:avLst>
              <a:gd fmla="val 95734" name="adj1"/>
            </a:avLst>
          </a:prstGeom>
          <a:noFill/>
          <a:ln cap="flat" cmpd="sng" w="25400">
            <a:solidFill>
              <a:srgbClr val="003399"/>
            </a:solidFill>
            <a:prstDash val="solid"/>
            <a:round/>
            <a:headEnd len="sm" w="sm" type="none"/>
            <a:tailEnd len="sm" w="sm" type="none"/>
          </a:ln>
        </p:spPr>
      </p:cxnSp>
      <p:cxnSp>
        <p:nvCxnSpPr>
          <p:cNvPr id="128" name="Google Shape;128;p6"/>
          <p:cNvCxnSpPr/>
          <p:nvPr/>
        </p:nvCxnSpPr>
        <p:spPr>
          <a:xfrm>
            <a:off x="2249501" y="5761851"/>
            <a:ext cx="487448" cy="1"/>
          </a:xfrm>
          <a:prstGeom prst="straightConnector1">
            <a:avLst/>
          </a:prstGeom>
          <a:noFill/>
          <a:ln cap="flat" cmpd="sng" w="25400">
            <a:solidFill>
              <a:srgbClr val="003399"/>
            </a:solidFill>
            <a:prstDash val="solid"/>
            <a:round/>
            <a:headEnd len="sm" w="sm" type="none"/>
            <a:tailEnd len="sm" w="sm" type="none"/>
          </a:ln>
        </p:spPr>
      </p:cxnSp>
      <p:cxnSp>
        <p:nvCxnSpPr>
          <p:cNvPr id="129" name="Google Shape;129;p6"/>
          <p:cNvCxnSpPr>
            <a:stCxn id="120" idx="3"/>
            <a:endCxn id="122" idx="1"/>
          </p:cNvCxnSpPr>
          <p:nvPr/>
        </p:nvCxnSpPr>
        <p:spPr>
          <a:xfrm flipH="1" rot="10800000">
            <a:off x="4058555" y="4603638"/>
            <a:ext cx="808500" cy="389100"/>
          </a:xfrm>
          <a:prstGeom prst="bentConnector3">
            <a:avLst>
              <a:gd fmla="val 49992" name="adj1"/>
            </a:avLst>
          </a:prstGeom>
          <a:noFill/>
          <a:ln cap="flat" cmpd="sng" w="25400">
            <a:solidFill>
              <a:srgbClr val="800000"/>
            </a:solidFill>
            <a:prstDash val="solid"/>
            <a:round/>
            <a:headEnd len="sm" w="sm" type="none"/>
            <a:tailEnd len="sm" w="sm" type="none"/>
          </a:ln>
        </p:spPr>
      </p:cxnSp>
      <p:cxnSp>
        <p:nvCxnSpPr>
          <p:cNvPr id="130" name="Google Shape;130;p6"/>
          <p:cNvCxnSpPr/>
          <p:nvPr/>
        </p:nvCxnSpPr>
        <p:spPr>
          <a:xfrm>
            <a:off x="4058555" y="4991356"/>
            <a:ext cx="830100" cy="204300"/>
          </a:xfrm>
          <a:prstGeom prst="bentConnector3">
            <a:avLst>
              <a:gd fmla="val 50000" name="adj1"/>
            </a:avLst>
          </a:prstGeom>
          <a:noFill/>
          <a:ln cap="flat" cmpd="sng" w="25400">
            <a:solidFill>
              <a:srgbClr val="800000"/>
            </a:solidFill>
            <a:prstDash val="solid"/>
            <a:round/>
            <a:headEnd len="sm" w="sm" type="none"/>
            <a:tailEnd len="sm" w="sm" type="none"/>
          </a:ln>
        </p:spPr>
      </p:cxnSp>
      <p:sp>
        <p:nvSpPr>
          <p:cNvPr id="131" name="Google Shape;131;p6"/>
          <p:cNvSpPr/>
          <p:nvPr/>
        </p:nvSpPr>
        <p:spPr>
          <a:xfrm>
            <a:off x="4044231" y="3600725"/>
            <a:ext cx="685814" cy="148596"/>
          </a:xfrm>
          <a:prstGeom prst="rightArrow">
            <a:avLst>
              <a:gd fmla="val 50000" name="adj1"/>
              <a:gd fmla="val 50000" name="adj2"/>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6"/>
          <p:cNvSpPr/>
          <p:nvPr/>
        </p:nvSpPr>
        <p:spPr>
          <a:xfrm>
            <a:off x="4058555" y="5776124"/>
            <a:ext cx="685814" cy="148596"/>
          </a:xfrm>
          <a:prstGeom prst="rightArrow">
            <a:avLst>
              <a:gd fmla="val 50000" name="adj1"/>
              <a:gd fmla="val 50000" name="adj2"/>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6"/>
          <p:cNvSpPr/>
          <p:nvPr/>
        </p:nvSpPr>
        <p:spPr>
          <a:xfrm>
            <a:off x="2746673" y="3411445"/>
            <a:ext cx="1299862" cy="566057"/>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lt1"/>
                </a:solidFill>
                <a:latin typeface="Calibri"/>
                <a:ea typeface="Calibri"/>
                <a:cs typeface="Calibri"/>
                <a:sym typeface="Calibri"/>
              </a:rPr>
              <a:t>Partitioning methods</a:t>
            </a:r>
            <a:endParaRPr/>
          </a:p>
        </p:txBody>
      </p:sp>
      <p:sp>
        <p:nvSpPr>
          <p:cNvPr id="134" name="Google Shape;134;p6"/>
          <p:cNvSpPr/>
          <p:nvPr/>
        </p:nvSpPr>
        <p:spPr>
          <a:xfrm>
            <a:off x="2736498" y="5493096"/>
            <a:ext cx="1299863" cy="566057"/>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lt1"/>
                </a:solidFill>
                <a:latin typeface="Calibri"/>
                <a:ea typeface="Calibri"/>
                <a:cs typeface="Calibri"/>
                <a:sym typeface="Calibri"/>
              </a:rPr>
              <a:t>Density-based methods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u="sng"/>
              <a:t>Common Distance measures</a:t>
            </a:r>
            <a:r>
              <a:rPr lang="en-IN"/>
              <a:t>:</a:t>
            </a:r>
            <a:br>
              <a:rPr lang="en-IN"/>
            </a:br>
            <a:endParaRPr/>
          </a:p>
        </p:txBody>
      </p:sp>
      <p:sp>
        <p:nvSpPr>
          <p:cNvPr id="140" name="Google Shape;140;p7"/>
          <p:cNvSpPr txBox="1"/>
          <p:nvPr>
            <p:ph idx="1" type="body"/>
          </p:nvPr>
        </p:nvSpPr>
        <p:spPr>
          <a:xfrm>
            <a:off x="425669" y="2057400"/>
            <a:ext cx="8466083" cy="394335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950"/>
              <a:buChar char="•"/>
            </a:pPr>
            <a:r>
              <a:rPr i="1" lang="en-IN" sz="1950"/>
              <a:t>Distance measure</a:t>
            </a:r>
            <a:r>
              <a:rPr lang="en-IN" sz="1950"/>
              <a:t> will determine how the </a:t>
            </a:r>
            <a:r>
              <a:rPr i="1" lang="en-IN" sz="1950"/>
              <a:t>similarity</a:t>
            </a:r>
            <a:r>
              <a:rPr lang="en-IN" sz="1950"/>
              <a:t> of two elements is calculated and it will influence the shape of the clusters.</a:t>
            </a:r>
            <a:endParaRPr/>
          </a:p>
          <a:p>
            <a:pPr indent="-342900" lvl="0" marL="342900" rtl="0" algn="l">
              <a:lnSpc>
                <a:spcPct val="90000"/>
              </a:lnSpc>
              <a:spcBef>
                <a:spcPts val="390"/>
              </a:spcBef>
              <a:spcAft>
                <a:spcPts val="0"/>
              </a:spcAft>
              <a:buClr>
                <a:schemeClr val="dk1"/>
              </a:buClr>
              <a:buSzPts val="1950"/>
              <a:buFont typeface="Noto Sans Symbols"/>
              <a:buNone/>
            </a:pPr>
            <a:r>
              <a:rPr lang="en-IN" sz="1950"/>
              <a:t>	They include:</a:t>
            </a:r>
            <a:endParaRPr/>
          </a:p>
          <a:p>
            <a:pPr indent="-342900" lvl="0" marL="342900" rtl="0" algn="l">
              <a:lnSpc>
                <a:spcPct val="90000"/>
              </a:lnSpc>
              <a:spcBef>
                <a:spcPts val="390"/>
              </a:spcBef>
              <a:spcAft>
                <a:spcPts val="0"/>
              </a:spcAft>
              <a:buClr>
                <a:schemeClr val="dk1"/>
              </a:buClr>
              <a:buSzPts val="1950"/>
              <a:buFont typeface="Noto Sans Symbols"/>
              <a:buNone/>
            </a:pPr>
            <a:r>
              <a:rPr lang="en-IN" sz="1950"/>
              <a:t>1. The </a:t>
            </a:r>
            <a:r>
              <a:rPr lang="en-IN" sz="1950" u="sng">
                <a:solidFill>
                  <a:schemeClr val="hlink"/>
                </a:solidFill>
                <a:hlinkClick r:id="rId3"/>
              </a:rPr>
              <a:t>Euclidean distance</a:t>
            </a:r>
            <a:r>
              <a:rPr lang="en-IN" sz="1950"/>
              <a:t> (also called L2-norm distance) is given by: </a:t>
            </a:r>
            <a:endParaRPr/>
          </a:p>
          <a:p>
            <a:pPr indent="-342900" lvl="0" marL="342900" rtl="0" algn="l">
              <a:lnSpc>
                <a:spcPct val="90000"/>
              </a:lnSpc>
              <a:spcBef>
                <a:spcPts val="390"/>
              </a:spcBef>
              <a:spcAft>
                <a:spcPts val="0"/>
              </a:spcAft>
              <a:buClr>
                <a:schemeClr val="dk1"/>
              </a:buClr>
              <a:buSzPts val="1950"/>
              <a:buFont typeface="Noto Sans Symbols"/>
              <a:buNone/>
            </a:pPr>
            <a:r>
              <a:t/>
            </a:r>
            <a:endParaRPr sz="1950"/>
          </a:p>
          <a:p>
            <a:pPr indent="-342900" lvl="0" marL="342900" rtl="0" algn="l">
              <a:lnSpc>
                <a:spcPct val="90000"/>
              </a:lnSpc>
              <a:spcBef>
                <a:spcPts val="390"/>
              </a:spcBef>
              <a:spcAft>
                <a:spcPts val="0"/>
              </a:spcAft>
              <a:buClr>
                <a:schemeClr val="dk1"/>
              </a:buClr>
              <a:buSzPts val="1950"/>
              <a:buFont typeface="Noto Sans Symbols"/>
              <a:buNone/>
            </a:pPr>
            <a:r>
              <a:t/>
            </a:r>
            <a:endParaRPr sz="1950"/>
          </a:p>
          <a:p>
            <a:pPr indent="-342900" lvl="0" marL="342900" rtl="0" algn="l">
              <a:lnSpc>
                <a:spcPct val="90000"/>
              </a:lnSpc>
              <a:spcBef>
                <a:spcPts val="390"/>
              </a:spcBef>
              <a:spcAft>
                <a:spcPts val="0"/>
              </a:spcAft>
              <a:buClr>
                <a:schemeClr val="dk1"/>
              </a:buClr>
              <a:buSzPts val="1950"/>
              <a:buFont typeface="Noto Sans Symbols"/>
              <a:buNone/>
            </a:pPr>
            <a:r>
              <a:rPr lang="en-IN" sz="1950"/>
              <a:t>2. The </a:t>
            </a:r>
            <a:r>
              <a:rPr lang="en-IN" sz="1950" u="sng">
                <a:solidFill>
                  <a:schemeClr val="hlink"/>
                </a:solidFill>
                <a:hlinkClick r:id="rId4"/>
              </a:rPr>
              <a:t>Manhattan distance</a:t>
            </a:r>
            <a:r>
              <a:rPr lang="en-IN" sz="1950"/>
              <a:t> (also called taxicab norm or L1-norm) is given by:</a:t>
            </a:r>
            <a:endParaRPr/>
          </a:p>
          <a:p>
            <a:pPr indent="-342900" lvl="0" marL="342900" rtl="0" algn="l">
              <a:lnSpc>
                <a:spcPct val="90000"/>
              </a:lnSpc>
              <a:spcBef>
                <a:spcPts val="390"/>
              </a:spcBef>
              <a:spcAft>
                <a:spcPts val="0"/>
              </a:spcAft>
              <a:buClr>
                <a:schemeClr val="dk1"/>
              </a:buClr>
              <a:buSzPts val="1950"/>
              <a:buFont typeface="Noto Sans Symbols"/>
              <a:buNone/>
            </a:pPr>
            <a:r>
              <a:t/>
            </a:r>
            <a:endParaRPr sz="1950"/>
          </a:p>
          <a:p>
            <a:pPr indent="-342900" lvl="0" marL="342900" rtl="0" algn="just">
              <a:lnSpc>
                <a:spcPct val="90000"/>
              </a:lnSpc>
              <a:spcBef>
                <a:spcPts val="390"/>
              </a:spcBef>
              <a:spcAft>
                <a:spcPts val="0"/>
              </a:spcAft>
              <a:buClr>
                <a:schemeClr val="dk1"/>
              </a:buClr>
              <a:buSzPts val="1950"/>
              <a:buFont typeface="Noto Sans Symbols"/>
              <a:buNone/>
            </a:pPr>
            <a:r>
              <a:rPr lang="en-IN" sz="1950"/>
              <a:t> </a:t>
            </a:r>
            <a:endParaRPr/>
          </a:p>
        </p:txBody>
      </p:sp>
      <p:pic>
        <p:nvPicPr>
          <p:cNvPr id="141" name="Google Shape;141;p7"/>
          <p:cNvPicPr preferRelativeResize="0"/>
          <p:nvPr/>
        </p:nvPicPr>
        <p:blipFill rotWithShape="1">
          <a:blip r:embed="rId5">
            <a:alphaModFix/>
          </a:blip>
          <a:srcRect b="0" l="0" r="0" t="0"/>
          <a:stretch/>
        </p:blipFill>
        <p:spPr>
          <a:xfrm>
            <a:off x="2822025" y="3434351"/>
            <a:ext cx="2037701" cy="533683"/>
          </a:xfrm>
          <a:prstGeom prst="rect">
            <a:avLst/>
          </a:prstGeom>
          <a:noFill/>
          <a:ln>
            <a:noFill/>
          </a:ln>
        </p:spPr>
      </p:pic>
      <p:pic>
        <p:nvPicPr>
          <p:cNvPr id="142" name="Google Shape;142;p7"/>
          <p:cNvPicPr preferRelativeResize="0"/>
          <p:nvPr/>
        </p:nvPicPr>
        <p:blipFill rotWithShape="1">
          <a:blip r:embed="rId6">
            <a:alphaModFix/>
          </a:blip>
          <a:srcRect b="0" l="0" r="0" t="0"/>
          <a:stretch/>
        </p:blipFill>
        <p:spPr>
          <a:xfrm>
            <a:off x="2916620" y="4660404"/>
            <a:ext cx="1943100" cy="74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idx="1" type="body"/>
          </p:nvPr>
        </p:nvSpPr>
        <p:spPr>
          <a:xfrm>
            <a:off x="417786" y="1257300"/>
            <a:ext cx="8410904" cy="431384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spcBef>
                <a:spcPts val="0"/>
              </a:spcBef>
              <a:spcAft>
                <a:spcPts val="0"/>
              </a:spcAft>
              <a:buClr>
                <a:schemeClr val="dk1"/>
              </a:buClr>
              <a:buSzPct val="100000"/>
              <a:buFont typeface="Noto Sans Symbols"/>
              <a:buNone/>
            </a:pPr>
            <a:r>
              <a:rPr lang="en-IN"/>
              <a:t>3.  The</a:t>
            </a:r>
            <a:r>
              <a:rPr lang="en-IN" u="sng"/>
              <a:t> </a:t>
            </a:r>
            <a:r>
              <a:rPr lang="en-IN" u="sng">
                <a:solidFill>
                  <a:schemeClr val="hlink"/>
                </a:solidFill>
                <a:hlinkClick r:id="rId3"/>
              </a:rPr>
              <a:t>maximum norm</a:t>
            </a:r>
            <a:r>
              <a:rPr lang="en-IN"/>
              <a:t> is given by:</a:t>
            </a:r>
            <a:endParaRPr/>
          </a:p>
          <a:p>
            <a:pPr indent="-342900" lvl="0" marL="342900" rtl="0" algn="l">
              <a:spcBef>
                <a:spcPts val="448"/>
              </a:spcBef>
              <a:spcAft>
                <a:spcPts val="0"/>
              </a:spcAft>
              <a:buClr>
                <a:schemeClr val="dk1"/>
              </a:buClr>
              <a:buSzPct val="100000"/>
              <a:buFont typeface="Noto Sans Symbols"/>
              <a:buNone/>
            </a:pPr>
            <a:r>
              <a:t/>
            </a:r>
            <a:endParaRPr/>
          </a:p>
          <a:p>
            <a:pPr indent="-342900" lvl="0" marL="342900" rtl="0" algn="l">
              <a:spcBef>
                <a:spcPts val="448"/>
              </a:spcBef>
              <a:spcAft>
                <a:spcPts val="0"/>
              </a:spcAft>
              <a:buClr>
                <a:schemeClr val="dk1"/>
              </a:buClr>
              <a:buSzPct val="100000"/>
              <a:buFont typeface="Noto Sans Symbols"/>
              <a:buNone/>
            </a:pPr>
            <a:r>
              <a:t/>
            </a:r>
            <a:endParaRPr/>
          </a:p>
          <a:p>
            <a:pPr indent="-385763" lvl="0" marL="385763" rtl="0" algn="l">
              <a:spcBef>
                <a:spcPts val="448"/>
              </a:spcBef>
              <a:spcAft>
                <a:spcPts val="0"/>
              </a:spcAft>
              <a:buClr>
                <a:schemeClr val="dk1"/>
              </a:buClr>
              <a:buSzPct val="100000"/>
              <a:buFont typeface="Noto Sans Symbols"/>
              <a:buAutoNum type="arabicPeriod" startAt="4"/>
            </a:pPr>
            <a:r>
              <a:rPr lang="en-IN"/>
              <a:t>The</a:t>
            </a:r>
            <a:r>
              <a:rPr lang="en-IN" u="sng"/>
              <a:t> </a:t>
            </a:r>
            <a:r>
              <a:rPr lang="en-IN" u="sng">
                <a:solidFill>
                  <a:schemeClr val="hlink"/>
                </a:solidFill>
                <a:hlinkClick r:id="rId4"/>
              </a:rPr>
              <a:t>Mahalanobis distance</a:t>
            </a:r>
            <a:r>
              <a:rPr lang="en-IN"/>
              <a:t> corrects data for different scales and   correlations in the variables. </a:t>
            </a:r>
            <a:endParaRPr/>
          </a:p>
          <a:p>
            <a:pPr indent="-243523" lvl="0" marL="385763" rtl="0" algn="l">
              <a:spcBef>
                <a:spcPts val="448"/>
              </a:spcBef>
              <a:spcAft>
                <a:spcPts val="0"/>
              </a:spcAft>
              <a:buClr>
                <a:schemeClr val="dk1"/>
              </a:buClr>
              <a:buSzPct val="100000"/>
              <a:buFont typeface="Noto Sans Symbols"/>
              <a:buNone/>
            </a:pPr>
            <a:r>
              <a:t/>
            </a:r>
            <a:endParaRPr/>
          </a:p>
          <a:p>
            <a:pPr indent="-385763" lvl="0" marL="385763" rtl="0" algn="l">
              <a:spcBef>
                <a:spcPts val="448"/>
              </a:spcBef>
              <a:spcAft>
                <a:spcPts val="0"/>
              </a:spcAft>
              <a:buClr>
                <a:schemeClr val="dk1"/>
              </a:buClr>
              <a:buSzPct val="100000"/>
              <a:buFont typeface="Noto Sans Symbols"/>
              <a:buAutoNum type="arabicPeriod" startAt="4"/>
            </a:pPr>
            <a:r>
              <a:rPr lang="en-IN" u="sng">
                <a:solidFill>
                  <a:schemeClr val="hlink"/>
                </a:solidFill>
                <a:hlinkClick r:id="rId5"/>
              </a:rPr>
              <a:t>Inner product space</a:t>
            </a:r>
            <a:r>
              <a:rPr lang="en-IN"/>
              <a:t>: The angle between two vectors can be used as a distance measure when clustering high dimensional data.</a:t>
            </a:r>
            <a:endParaRPr/>
          </a:p>
          <a:p>
            <a:pPr indent="0" lvl="0" marL="0" rtl="0" algn="l">
              <a:spcBef>
                <a:spcPts val="448"/>
              </a:spcBef>
              <a:spcAft>
                <a:spcPts val="0"/>
              </a:spcAft>
              <a:buClr>
                <a:schemeClr val="dk1"/>
              </a:buClr>
              <a:buSzPct val="100000"/>
              <a:buNone/>
            </a:pPr>
            <a:r>
              <a:rPr lang="en-IN"/>
              <a:t> </a:t>
            </a:r>
            <a:endParaRPr/>
          </a:p>
          <a:p>
            <a:pPr indent="-342900" lvl="0" marL="342900" rtl="0" algn="l">
              <a:spcBef>
                <a:spcPts val="448"/>
              </a:spcBef>
              <a:spcAft>
                <a:spcPts val="0"/>
              </a:spcAft>
              <a:buClr>
                <a:schemeClr val="dk1"/>
              </a:buClr>
              <a:buSzPct val="100000"/>
              <a:buFont typeface="Noto Sans Symbols"/>
              <a:buNone/>
            </a:pPr>
            <a:r>
              <a:rPr lang="en-IN"/>
              <a:t>6.   </a:t>
            </a:r>
            <a:r>
              <a:rPr lang="en-IN" u="sng">
                <a:solidFill>
                  <a:schemeClr val="hlink"/>
                </a:solidFill>
                <a:hlinkClick r:id="rId6"/>
              </a:rPr>
              <a:t>Hamming distance</a:t>
            </a:r>
            <a:r>
              <a:rPr lang="en-IN"/>
              <a:t> (sometimes edit distance) measures the minimum number of substitutions required to change one member into another. </a:t>
            </a:r>
            <a:endParaRPr/>
          </a:p>
          <a:p>
            <a:pPr indent="-200660" lvl="0" marL="342900" rtl="0" algn="just">
              <a:spcBef>
                <a:spcPts val="448"/>
              </a:spcBef>
              <a:spcAft>
                <a:spcPts val="0"/>
              </a:spcAft>
              <a:buClr>
                <a:schemeClr val="dk1"/>
              </a:buClr>
              <a:buSzPct val="100000"/>
              <a:buFont typeface="Noto Sans Symbols"/>
              <a:buNone/>
            </a:pPr>
            <a:r>
              <a:t/>
            </a:r>
            <a:endParaRPr/>
          </a:p>
        </p:txBody>
      </p:sp>
      <p:pic>
        <p:nvPicPr>
          <p:cNvPr id="148" name="Google Shape;148;p8"/>
          <p:cNvPicPr preferRelativeResize="0"/>
          <p:nvPr/>
        </p:nvPicPr>
        <p:blipFill rotWithShape="1">
          <a:blip r:embed="rId7">
            <a:alphaModFix/>
          </a:blip>
          <a:srcRect b="0" l="0" r="0" t="0"/>
          <a:stretch/>
        </p:blipFill>
        <p:spPr>
          <a:xfrm>
            <a:off x="2217026" y="1655379"/>
            <a:ext cx="1943100" cy="57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198934" y="984512"/>
            <a:ext cx="8805463" cy="6161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953734"/>
              </a:buClr>
              <a:buSzPct val="100000"/>
              <a:buFont typeface="Calibri"/>
              <a:buNone/>
            </a:pPr>
            <a:r>
              <a:rPr lang="en-IN">
                <a:solidFill>
                  <a:srgbClr val="953734"/>
                </a:solidFill>
              </a:rPr>
              <a:t>Let’s dive in…</a:t>
            </a:r>
            <a:endParaRPr/>
          </a:p>
        </p:txBody>
      </p:sp>
      <p:sp>
        <p:nvSpPr>
          <p:cNvPr id="154" name="Google Shape;154;p9"/>
          <p:cNvSpPr txBox="1"/>
          <p:nvPr>
            <p:ph idx="4294967295" type="sldNum"/>
          </p:nvPr>
        </p:nvSpPr>
        <p:spPr>
          <a:xfrm>
            <a:off x="8492948" y="959955"/>
            <a:ext cx="452119"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2100">
                <a:solidFill>
                  <a:srgbClr val="E5B8B7"/>
                </a:solidFill>
              </a:rPr>
              <a:t>‹#›</a:t>
            </a:fld>
            <a:endParaRPr sz="2100">
              <a:solidFill>
                <a:srgbClr val="E5B8B7"/>
              </a:solidFill>
            </a:endParaRPr>
          </a:p>
        </p:txBody>
      </p:sp>
      <p:sp>
        <p:nvSpPr>
          <p:cNvPr id="155" name="Google Shape;155;p9"/>
          <p:cNvSpPr txBox="1"/>
          <p:nvPr>
            <p:ph idx="1" type="body"/>
          </p:nvPr>
        </p:nvSpPr>
        <p:spPr>
          <a:xfrm>
            <a:off x="198934" y="1705340"/>
            <a:ext cx="8805463" cy="4168149"/>
          </a:xfrm>
          <a:prstGeom prst="rect">
            <a:avLst/>
          </a:prstGeom>
          <a:blipFill rotWithShape="1">
            <a:blip r:embed="rId3">
              <a:alphaModFix/>
            </a:blip>
            <a:stretch>
              <a:fillRect b="0" l="-622" r="0" t="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IN"/>
              <a:t> </a:t>
            </a:r>
            <a:endParaRPr/>
          </a:p>
        </p:txBody>
      </p:sp>
      <p:sp>
        <p:nvSpPr>
          <p:cNvPr id="156" name="Google Shape;156;p9"/>
          <p:cNvSpPr/>
          <p:nvPr/>
        </p:nvSpPr>
        <p:spPr>
          <a:xfrm>
            <a:off x="6134449" y="959955"/>
            <a:ext cx="2629949" cy="745385"/>
          </a:xfrm>
          <a:prstGeom prst="wedgeRectCallout">
            <a:avLst>
              <a:gd fmla="val -50428" name="adj1"/>
              <a:gd fmla="val 63249" name="adj2"/>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050">
                <a:solidFill>
                  <a:schemeClr val="dk1"/>
                </a:solidFill>
                <a:latin typeface="Arial"/>
                <a:ea typeface="Arial"/>
                <a:cs typeface="Arial"/>
                <a:sym typeface="Arial"/>
              </a:rPr>
              <a:t>In some cases, we may not know the right number of clusters in the data and may want to learn that (technique exists for doing this but beyond the scope)</a:t>
            </a:r>
            <a:endParaRPr/>
          </a:p>
        </p:txBody>
      </p:sp>
      <p:pic>
        <p:nvPicPr>
          <p:cNvPr id="157" name="Google Shape;157;p9"/>
          <p:cNvPicPr preferRelativeResize="0"/>
          <p:nvPr/>
        </p:nvPicPr>
        <p:blipFill rotWithShape="1">
          <a:blip r:embed="rId4">
            <a:alphaModFix/>
          </a:blip>
          <a:srcRect b="0" l="0" r="0" t="0"/>
          <a:stretch/>
        </p:blipFill>
        <p:spPr>
          <a:xfrm>
            <a:off x="2067756" y="2652298"/>
            <a:ext cx="4066694" cy="16963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5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2021-02-10T07:04:55Z</dcterms:created>
  <dc:creator>ismail - [2010]</dc:creator>
</cp:coreProperties>
</file>