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63" r:id="rId2"/>
    <p:sldId id="260" r:id="rId3"/>
    <p:sldId id="292" r:id="rId4"/>
    <p:sldId id="290" r:id="rId5"/>
    <p:sldId id="293" r:id="rId6"/>
    <p:sldId id="268" r:id="rId7"/>
    <p:sldId id="269" r:id="rId8"/>
    <p:sldId id="294" r:id="rId9"/>
    <p:sldId id="270" r:id="rId10"/>
    <p:sldId id="288" r:id="rId11"/>
    <p:sldId id="295" r:id="rId12"/>
    <p:sldId id="296" r:id="rId13"/>
    <p:sldId id="300" r:id="rId14"/>
    <p:sldId id="301" r:id="rId15"/>
    <p:sldId id="297" r:id="rId16"/>
    <p:sldId id="298" r:id="rId17"/>
    <p:sldId id="299"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D40"/>
    <a:srgbClr val="527688"/>
    <a:srgbClr val="5E889D"/>
    <a:srgbClr val="94B0BE"/>
    <a:srgbClr val="4E37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73263" autoAdjust="0"/>
  </p:normalViewPr>
  <p:slideViewPr>
    <p:cSldViewPr>
      <p:cViewPr varScale="1">
        <p:scale>
          <a:sx n="83" d="100"/>
          <a:sy n="83" d="100"/>
        </p:scale>
        <p:origin x="1430"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x-none" altLang="x-none"/>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x-none" altLang="x-none"/>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x-none" altLang="x-none"/>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1165915-65BC-9D4C-AEEF-4B8B5412371C}" type="slidenum">
              <a:rPr lang="en-AU" altLang="x-none"/>
              <a:pPr/>
              <a:t>‹#›</a:t>
            </a:fld>
            <a:endParaRPr lang="en-AU" altLang="x-none"/>
          </a:p>
        </p:txBody>
      </p:sp>
    </p:spTree>
    <p:extLst>
      <p:ext uri="{BB962C8B-B14F-4D97-AF65-F5344CB8AC3E}">
        <p14:creationId xmlns:p14="http://schemas.microsoft.com/office/powerpoint/2010/main" val="40493486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2</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lgn="l" eaLnBrk="1" hangingPunct="1"/>
            <a:endParaRPr lang="en-US" altLang="x-none" dirty="0"/>
          </a:p>
        </p:txBody>
      </p:sp>
    </p:spTree>
    <p:extLst>
      <p:ext uri="{BB962C8B-B14F-4D97-AF65-F5344CB8AC3E}">
        <p14:creationId xmlns:p14="http://schemas.microsoft.com/office/powerpoint/2010/main" val="2124705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65915-65BC-9D4C-AEEF-4B8B5412371C}" type="slidenum">
              <a:rPr lang="en-AU" altLang="x-none" smtClean="0"/>
              <a:pPr/>
              <a:t>11</a:t>
            </a:fld>
            <a:endParaRPr lang="en-AU" altLang="x-none"/>
          </a:p>
        </p:txBody>
      </p:sp>
    </p:spTree>
    <p:extLst>
      <p:ext uri="{BB962C8B-B14F-4D97-AF65-F5344CB8AC3E}">
        <p14:creationId xmlns:p14="http://schemas.microsoft.com/office/powerpoint/2010/main" val="183549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65915-65BC-9D4C-AEEF-4B8B5412371C}" type="slidenum">
              <a:rPr lang="en-AU" altLang="x-none" smtClean="0"/>
              <a:pPr/>
              <a:t>3</a:t>
            </a:fld>
            <a:endParaRPr lang="en-AU" altLang="x-none"/>
          </a:p>
        </p:txBody>
      </p:sp>
    </p:spTree>
    <p:extLst>
      <p:ext uri="{BB962C8B-B14F-4D97-AF65-F5344CB8AC3E}">
        <p14:creationId xmlns:p14="http://schemas.microsoft.com/office/powerpoint/2010/main" val="348746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4</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eaLnBrk="1" hangingPunct="1"/>
            <a:endParaRPr lang="en-US" altLang="x-none" dirty="0"/>
          </a:p>
        </p:txBody>
      </p:sp>
    </p:spTree>
    <p:extLst>
      <p:ext uri="{BB962C8B-B14F-4D97-AF65-F5344CB8AC3E}">
        <p14:creationId xmlns:p14="http://schemas.microsoft.com/office/powerpoint/2010/main" val="270381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165915-65BC-9D4C-AEEF-4B8B5412371C}" type="slidenum">
              <a:rPr lang="en-AU" altLang="x-none" smtClean="0"/>
              <a:pPr/>
              <a:t>5</a:t>
            </a:fld>
            <a:endParaRPr lang="en-AU" altLang="x-none"/>
          </a:p>
        </p:txBody>
      </p:sp>
    </p:spTree>
    <p:extLst>
      <p:ext uri="{BB962C8B-B14F-4D97-AF65-F5344CB8AC3E}">
        <p14:creationId xmlns:p14="http://schemas.microsoft.com/office/powerpoint/2010/main" val="37462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6</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x-none" dirty="0"/>
          </a:p>
        </p:txBody>
      </p:sp>
    </p:spTree>
    <p:extLst>
      <p:ext uri="{BB962C8B-B14F-4D97-AF65-F5344CB8AC3E}">
        <p14:creationId xmlns:p14="http://schemas.microsoft.com/office/powerpoint/2010/main" val="2374113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7</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endParaRPr lang="en-US" altLang="x-none" dirty="0"/>
          </a:p>
        </p:txBody>
      </p:sp>
    </p:spTree>
    <p:extLst>
      <p:ext uri="{BB962C8B-B14F-4D97-AF65-F5344CB8AC3E}">
        <p14:creationId xmlns:p14="http://schemas.microsoft.com/office/powerpoint/2010/main" val="373671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8</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x-none"/>
          </a:p>
        </p:txBody>
      </p:sp>
    </p:spTree>
    <p:extLst>
      <p:ext uri="{BB962C8B-B14F-4D97-AF65-F5344CB8AC3E}">
        <p14:creationId xmlns:p14="http://schemas.microsoft.com/office/powerpoint/2010/main" val="299221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9</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x-none"/>
          </a:p>
        </p:txBody>
      </p:sp>
    </p:spTree>
    <p:extLst>
      <p:ext uri="{BB962C8B-B14F-4D97-AF65-F5344CB8AC3E}">
        <p14:creationId xmlns:p14="http://schemas.microsoft.com/office/powerpoint/2010/main" val="600192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B6A42AB0-060C-EF48-BC16-94BAA2E2F32C}" type="slidenum">
              <a:rPr lang="en-AU" altLang="x-none"/>
              <a:pPr eaLnBrk="1" hangingPunct="1"/>
              <a:t>10</a:t>
            </a:fld>
            <a:endParaRPr lang="en-AU" altLang="x-none"/>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endParaRPr lang="en-US" altLang="x-none" dirty="0"/>
          </a:p>
        </p:txBody>
      </p:sp>
    </p:spTree>
    <p:extLst>
      <p:ext uri="{BB962C8B-B14F-4D97-AF65-F5344CB8AC3E}">
        <p14:creationId xmlns:p14="http://schemas.microsoft.com/office/powerpoint/2010/main" val="90055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7C88D-1D77-4554-AD73-FF0A8F079FD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62A8D7DC-5959-45EF-A4DF-77BCF1DD5DA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CE73C3-6E4F-48FC-9144-BF22CC7B95A5}"/>
              </a:ext>
            </a:extLst>
          </p:cNvPr>
          <p:cNvSpPr>
            <a:spLocks noGrp="1"/>
          </p:cNvSpPr>
          <p:nvPr>
            <p:ph type="dt" sz="half" idx="10"/>
          </p:nvPr>
        </p:nvSpPr>
        <p:spPr/>
        <p:txBody>
          <a:bodyPr/>
          <a:lstStyle/>
          <a:p>
            <a:endParaRPr lang="x-none" altLang="x-none"/>
          </a:p>
        </p:txBody>
      </p:sp>
      <p:sp>
        <p:nvSpPr>
          <p:cNvPr id="5" name="页脚占位符 4">
            <a:extLst>
              <a:ext uri="{FF2B5EF4-FFF2-40B4-BE49-F238E27FC236}">
                <a16:creationId xmlns:a16="http://schemas.microsoft.com/office/drawing/2014/main" id="{B06B831D-1D6A-4DB6-B826-441B850A6E4A}"/>
              </a:ext>
            </a:extLst>
          </p:cNvPr>
          <p:cNvSpPr>
            <a:spLocks noGrp="1"/>
          </p:cNvSpPr>
          <p:nvPr>
            <p:ph type="ftr" sz="quarter" idx="11"/>
          </p:nvPr>
        </p:nvSpPr>
        <p:spPr/>
        <p:txBody>
          <a:bodyPr/>
          <a:lstStyle/>
          <a:p>
            <a:pPr>
              <a:defRPr/>
            </a:pPr>
            <a:r>
              <a:rPr lang="en-AU"/>
              <a:t>Footer text goes in here</a:t>
            </a:r>
          </a:p>
        </p:txBody>
      </p:sp>
      <p:sp>
        <p:nvSpPr>
          <p:cNvPr id="6" name="灯片编号占位符 5">
            <a:extLst>
              <a:ext uri="{FF2B5EF4-FFF2-40B4-BE49-F238E27FC236}">
                <a16:creationId xmlns:a16="http://schemas.microsoft.com/office/drawing/2014/main" id="{0FAC7C5A-1D24-4033-8FC5-C7DC0B3568E5}"/>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11639964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D3801-8240-4F13-BB04-324AB24166D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35E91B-546D-4577-A16A-67F973C6600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E56E11-2D01-4F16-AD07-C4F7F28B5EC0}"/>
              </a:ext>
            </a:extLst>
          </p:cNvPr>
          <p:cNvSpPr>
            <a:spLocks noGrp="1"/>
          </p:cNvSpPr>
          <p:nvPr>
            <p:ph type="dt" sz="half" idx="10"/>
          </p:nvPr>
        </p:nvSpPr>
        <p:spPr/>
        <p:txBody>
          <a:bodyPr/>
          <a:lstStyle/>
          <a:p>
            <a:endParaRPr lang="x-none" altLang="x-none"/>
          </a:p>
        </p:txBody>
      </p:sp>
      <p:sp>
        <p:nvSpPr>
          <p:cNvPr id="5" name="页脚占位符 4">
            <a:extLst>
              <a:ext uri="{FF2B5EF4-FFF2-40B4-BE49-F238E27FC236}">
                <a16:creationId xmlns:a16="http://schemas.microsoft.com/office/drawing/2014/main" id="{C563DE02-9180-436A-BE8B-2E2B5C25F2F3}"/>
              </a:ext>
            </a:extLst>
          </p:cNvPr>
          <p:cNvSpPr>
            <a:spLocks noGrp="1"/>
          </p:cNvSpPr>
          <p:nvPr>
            <p:ph type="ftr" sz="quarter" idx="11"/>
          </p:nvPr>
        </p:nvSpPr>
        <p:spPr/>
        <p:txBody>
          <a:bodyPr/>
          <a:lstStyle/>
          <a:p>
            <a:pPr>
              <a:defRPr/>
            </a:pPr>
            <a:r>
              <a:rPr lang="en-AU"/>
              <a:t>Footer text goes in here</a:t>
            </a:r>
          </a:p>
        </p:txBody>
      </p:sp>
      <p:sp>
        <p:nvSpPr>
          <p:cNvPr id="6" name="灯片编号占位符 5">
            <a:extLst>
              <a:ext uri="{FF2B5EF4-FFF2-40B4-BE49-F238E27FC236}">
                <a16:creationId xmlns:a16="http://schemas.microsoft.com/office/drawing/2014/main" id="{6482A360-52D2-44BE-82EF-7FABCDF51F8D}"/>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7111337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8BFAEE-14B3-4F29-AF5A-BA69E5642F16}"/>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2FF455-4EC5-44D2-9A75-601029BB5817}"/>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4155D5-5198-4DA0-B58F-D4B05D9FDECB}"/>
              </a:ext>
            </a:extLst>
          </p:cNvPr>
          <p:cNvSpPr>
            <a:spLocks noGrp="1"/>
          </p:cNvSpPr>
          <p:nvPr>
            <p:ph type="dt" sz="half" idx="10"/>
          </p:nvPr>
        </p:nvSpPr>
        <p:spPr/>
        <p:txBody>
          <a:bodyPr/>
          <a:lstStyle/>
          <a:p>
            <a:endParaRPr lang="x-none" altLang="x-none"/>
          </a:p>
        </p:txBody>
      </p:sp>
      <p:sp>
        <p:nvSpPr>
          <p:cNvPr id="5" name="页脚占位符 4">
            <a:extLst>
              <a:ext uri="{FF2B5EF4-FFF2-40B4-BE49-F238E27FC236}">
                <a16:creationId xmlns:a16="http://schemas.microsoft.com/office/drawing/2014/main" id="{AFA144FA-4963-4034-988D-747418B8517F}"/>
              </a:ext>
            </a:extLst>
          </p:cNvPr>
          <p:cNvSpPr>
            <a:spLocks noGrp="1"/>
          </p:cNvSpPr>
          <p:nvPr>
            <p:ph type="ftr" sz="quarter" idx="11"/>
          </p:nvPr>
        </p:nvSpPr>
        <p:spPr/>
        <p:txBody>
          <a:bodyPr/>
          <a:lstStyle/>
          <a:p>
            <a:pPr>
              <a:defRPr/>
            </a:pPr>
            <a:r>
              <a:rPr lang="en-AU"/>
              <a:t>Footer text goes in here</a:t>
            </a:r>
          </a:p>
        </p:txBody>
      </p:sp>
      <p:sp>
        <p:nvSpPr>
          <p:cNvPr id="6" name="灯片编号占位符 5">
            <a:extLst>
              <a:ext uri="{FF2B5EF4-FFF2-40B4-BE49-F238E27FC236}">
                <a16:creationId xmlns:a16="http://schemas.microsoft.com/office/drawing/2014/main" id="{9C3C3F27-5FC0-4622-99D4-6FD24297619D}"/>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3471655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217B0-09CD-4787-A576-6256E656D8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DE5D28-E9F5-4CCF-8CFC-696A8675C63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AB71C7-B9C1-4F09-BD9B-D5042A7C1E15}"/>
              </a:ext>
            </a:extLst>
          </p:cNvPr>
          <p:cNvSpPr>
            <a:spLocks noGrp="1"/>
          </p:cNvSpPr>
          <p:nvPr>
            <p:ph type="dt" sz="half" idx="10"/>
          </p:nvPr>
        </p:nvSpPr>
        <p:spPr/>
        <p:txBody>
          <a:bodyPr/>
          <a:lstStyle/>
          <a:p>
            <a:endParaRPr lang="x-none" altLang="x-none"/>
          </a:p>
        </p:txBody>
      </p:sp>
      <p:sp>
        <p:nvSpPr>
          <p:cNvPr id="5" name="页脚占位符 4">
            <a:extLst>
              <a:ext uri="{FF2B5EF4-FFF2-40B4-BE49-F238E27FC236}">
                <a16:creationId xmlns:a16="http://schemas.microsoft.com/office/drawing/2014/main" id="{91AC907F-E9D4-4FD3-B31E-0BEE8691B5B4}"/>
              </a:ext>
            </a:extLst>
          </p:cNvPr>
          <p:cNvSpPr>
            <a:spLocks noGrp="1"/>
          </p:cNvSpPr>
          <p:nvPr>
            <p:ph type="ftr" sz="quarter" idx="11"/>
          </p:nvPr>
        </p:nvSpPr>
        <p:spPr/>
        <p:txBody>
          <a:bodyPr/>
          <a:lstStyle/>
          <a:p>
            <a:pPr>
              <a:defRPr/>
            </a:pPr>
            <a:r>
              <a:rPr lang="en-AU"/>
              <a:t>Footer text goes in here</a:t>
            </a:r>
          </a:p>
        </p:txBody>
      </p:sp>
      <p:sp>
        <p:nvSpPr>
          <p:cNvPr id="6" name="灯片编号占位符 5">
            <a:extLst>
              <a:ext uri="{FF2B5EF4-FFF2-40B4-BE49-F238E27FC236}">
                <a16:creationId xmlns:a16="http://schemas.microsoft.com/office/drawing/2014/main" id="{14B9E542-A6F7-4B6A-8F6F-E80947161856}"/>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39660219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CC1F0-25AE-4C85-98E3-2E7FB0B97199}"/>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191ED889-988D-4C65-B666-62F24211DFD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66214C-8E8F-4961-9A7C-25E4CFC87496}"/>
              </a:ext>
            </a:extLst>
          </p:cNvPr>
          <p:cNvSpPr>
            <a:spLocks noGrp="1"/>
          </p:cNvSpPr>
          <p:nvPr>
            <p:ph type="dt" sz="half" idx="10"/>
          </p:nvPr>
        </p:nvSpPr>
        <p:spPr/>
        <p:txBody>
          <a:bodyPr/>
          <a:lstStyle/>
          <a:p>
            <a:endParaRPr lang="x-none" altLang="x-none"/>
          </a:p>
        </p:txBody>
      </p:sp>
      <p:sp>
        <p:nvSpPr>
          <p:cNvPr id="5" name="页脚占位符 4">
            <a:extLst>
              <a:ext uri="{FF2B5EF4-FFF2-40B4-BE49-F238E27FC236}">
                <a16:creationId xmlns:a16="http://schemas.microsoft.com/office/drawing/2014/main" id="{42900A30-E0DC-46D2-8B61-5A5239CA494E}"/>
              </a:ext>
            </a:extLst>
          </p:cNvPr>
          <p:cNvSpPr>
            <a:spLocks noGrp="1"/>
          </p:cNvSpPr>
          <p:nvPr>
            <p:ph type="ftr" sz="quarter" idx="11"/>
          </p:nvPr>
        </p:nvSpPr>
        <p:spPr/>
        <p:txBody>
          <a:bodyPr/>
          <a:lstStyle/>
          <a:p>
            <a:pPr>
              <a:defRPr/>
            </a:pPr>
            <a:r>
              <a:rPr lang="en-AU"/>
              <a:t>Footer text goes in here</a:t>
            </a:r>
          </a:p>
        </p:txBody>
      </p:sp>
      <p:sp>
        <p:nvSpPr>
          <p:cNvPr id="6" name="灯片编号占位符 5">
            <a:extLst>
              <a:ext uri="{FF2B5EF4-FFF2-40B4-BE49-F238E27FC236}">
                <a16:creationId xmlns:a16="http://schemas.microsoft.com/office/drawing/2014/main" id="{CE049C99-8A9A-4E61-A241-E3178101BF11}"/>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272563891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3BB04-2F9C-4DC2-BB4B-7E588930F6C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00961D2-C645-41C8-AEC5-2486F8759B61}"/>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29F73A-BFB1-45EA-B20C-9B4229C9205B}"/>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EECCDE6-6DCE-4EB7-8413-414BC3F4444D}"/>
              </a:ext>
            </a:extLst>
          </p:cNvPr>
          <p:cNvSpPr>
            <a:spLocks noGrp="1"/>
          </p:cNvSpPr>
          <p:nvPr>
            <p:ph type="dt" sz="half" idx="10"/>
          </p:nvPr>
        </p:nvSpPr>
        <p:spPr/>
        <p:txBody>
          <a:bodyPr/>
          <a:lstStyle/>
          <a:p>
            <a:endParaRPr lang="x-none" altLang="x-none"/>
          </a:p>
        </p:txBody>
      </p:sp>
      <p:sp>
        <p:nvSpPr>
          <p:cNvPr id="6" name="页脚占位符 5">
            <a:extLst>
              <a:ext uri="{FF2B5EF4-FFF2-40B4-BE49-F238E27FC236}">
                <a16:creationId xmlns:a16="http://schemas.microsoft.com/office/drawing/2014/main" id="{6865937B-2341-4925-8086-B53132832F4E}"/>
              </a:ext>
            </a:extLst>
          </p:cNvPr>
          <p:cNvSpPr>
            <a:spLocks noGrp="1"/>
          </p:cNvSpPr>
          <p:nvPr>
            <p:ph type="ftr" sz="quarter" idx="11"/>
          </p:nvPr>
        </p:nvSpPr>
        <p:spPr/>
        <p:txBody>
          <a:bodyPr/>
          <a:lstStyle/>
          <a:p>
            <a:pPr>
              <a:defRPr/>
            </a:pPr>
            <a:r>
              <a:rPr lang="en-AU"/>
              <a:t>Footer text goes in here</a:t>
            </a:r>
          </a:p>
        </p:txBody>
      </p:sp>
      <p:sp>
        <p:nvSpPr>
          <p:cNvPr id="7" name="灯片编号占位符 6">
            <a:extLst>
              <a:ext uri="{FF2B5EF4-FFF2-40B4-BE49-F238E27FC236}">
                <a16:creationId xmlns:a16="http://schemas.microsoft.com/office/drawing/2014/main" id="{78321AA6-7FB7-49BD-8D6E-FD17ECB2D698}"/>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39087741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B9072-41E2-4CD6-A720-3D8FF579918B}"/>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573D13-9651-4BE4-87EE-7720FFC63A2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0027B3-3863-43AF-B18C-D90BD6EDB18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EFF02A2-733C-4FAA-BFA3-681EBC0856F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7129566-0652-4F16-A992-7E72B59A01BC}"/>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FE54C26-CDD2-4E8E-8585-3F425CA410BD}"/>
              </a:ext>
            </a:extLst>
          </p:cNvPr>
          <p:cNvSpPr>
            <a:spLocks noGrp="1"/>
          </p:cNvSpPr>
          <p:nvPr>
            <p:ph type="dt" sz="half" idx="10"/>
          </p:nvPr>
        </p:nvSpPr>
        <p:spPr/>
        <p:txBody>
          <a:bodyPr/>
          <a:lstStyle/>
          <a:p>
            <a:endParaRPr lang="x-none" altLang="x-none"/>
          </a:p>
        </p:txBody>
      </p:sp>
      <p:sp>
        <p:nvSpPr>
          <p:cNvPr id="8" name="页脚占位符 7">
            <a:extLst>
              <a:ext uri="{FF2B5EF4-FFF2-40B4-BE49-F238E27FC236}">
                <a16:creationId xmlns:a16="http://schemas.microsoft.com/office/drawing/2014/main" id="{7C1AE99E-AB2F-41D9-9C61-072D825E382C}"/>
              </a:ext>
            </a:extLst>
          </p:cNvPr>
          <p:cNvSpPr>
            <a:spLocks noGrp="1"/>
          </p:cNvSpPr>
          <p:nvPr>
            <p:ph type="ftr" sz="quarter" idx="11"/>
          </p:nvPr>
        </p:nvSpPr>
        <p:spPr/>
        <p:txBody>
          <a:bodyPr/>
          <a:lstStyle/>
          <a:p>
            <a:pPr>
              <a:defRPr/>
            </a:pPr>
            <a:r>
              <a:rPr lang="en-AU"/>
              <a:t>Footer text goes in here</a:t>
            </a:r>
          </a:p>
        </p:txBody>
      </p:sp>
      <p:sp>
        <p:nvSpPr>
          <p:cNvPr id="9" name="灯片编号占位符 8">
            <a:extLst>
              <a:ext uri="{FF2B5EF4-FFF2-40B4-BE49-F238E27FC236}">
                <a16:creationId xmlns:a16="http://schemas.microsoft.com/office/drawing/2014/main" id="{FF65A932-E002-4225-85A0-51D570572473}"/>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34173818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9107A-E8A1-4FD1-8F52-1311C18463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B13F09-4A0D-450B-B9A8-01C42A4422E2}"/>
              </a:ext>
            </a:extLst>
          </p:cNvPr>
          <p:cNvSpPr>
            <a:spLocks noGrp="1"/>
          </p:cNvSpPr>
          <p:nvPr>
            <p:ph type="dt" sz="half" idx="10"/>
          </p:nvPr>
        </p:nvSpPr>
        <p:spPr/>
        <p:txBody>
          <a:bodyPr/>
          <a:lstStyle/>
          <a:p>
            <a:endParaRPr lang="x-none" altLang="x-none"/>
          </a:p>
        </p:txBody>
      </p:sp>
      <p:sp>
        <p:nvSpPr>
          <p:cNvPr id="4" name="页脚占位符 3">
            <a:extLst>
              <a:ext uri="{FF2B5EF4-FFF2-40B4-BE49-F238E27FC236}">
                <a16:creationId xmlns:a16="http://schemas.microsoft.com/office/drawing/2014/main" id="{3BC7579C-F9F9-4F52-A3F0-B05A62ECCA44}"/>
              </a:ext>
            </a:extLst>
          </p:cNvPr>
          <p:cNvSpPr>
            <a:spLocks noGrp="1"/>
          </p:cNvSpPr>
          <p:nvPr>
            <p:ph type="ftr" sz="quarter" idx="11"/>
          </p:nvPr>
        </p:nvSpPr>
        <p:spPr/>
        <p:txBody>
          <a:bodyPr/>
          <a:lstStyle/>
          <a:p>
            <a:pPr>
              <a:defRPr/>
            </a:pPr>
            <a:r>
              <a:rPr lang="en-AU"/>
              <a:t>Footer text goes in here</a:t>
            </a:r>
          </a:p>
        </p:txBody>
      </p:sp>
      <p:sp>
        <p:nvSpPr>
          <p:cNvPr id="5" name="灯片编号占位符 4">
            <a:extLst>
              <a:ext uri="{FF2B5EF4-FFF2-40B4-BE49-F238E27FC236}">
                <a16:creationId xmlns:a16="http://schemas.microsoft.com/office/drawing/2014/main" id="{7BADA099-A730-462B-A454-FC5DA6C0BD63}"/>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21495746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B66D149-B6A3-4E3D-9329-B3A20ECB4913}"/>
              </a:ext>
            </a:extLst>
          </p:cNvPr>
          <p:cNvSpPr>
            <a:spLocks noGrp="1"/>
          </p:cNvSpPr>
          <p:nvPr>
            <p:ph type="dt" sz="half" idx="10"/>
          </p:nvPr>
        </p:nvSpPr>
        <p:spPr/>
        <p:txBody>
          <a:bodyPr/>
          <a:lstStyle/>
          <a:p>
            <a:endParaRPr lang="x-none" altLang="x-none"/>
          </a:p>
        </p:txBody>
      </p:sp>
      <p:sp>
        <p:nvSpPr>
          <p:cNvPr id="3" name="页脚占位符 2">
            <a:extLst>
              <a:ext uri="{FF2B5EF4-FFF2-40B4-BE49-F238E27FC236}">
                <a16:creationId xmlns:a16="http://schemas.microsoft.com/office/drawing/2014/main" id="{F7C823DF-6330-493B-9E4B-0C94573A4266}"/>
              </a:ext>
            </a:extLst>
          </p:cNvPr>
          <p:cNvSpPr>
            <a:spLocks noGrp="1"/>
          </p:cNvSpPr>
          <p:nvPr>
            <p:ph type="ftr" sz="quarter" idx="11"/>
          </p:nvPr>
        </p:nvSpPr>
        <p:spPr/>
        <p:txBody>
          <a:bodyPr/>
          <a:lstStyle/>
          <a:p>
            <a:pPr>
              <a:defRPr/>
            </a:pPr>
            <a:r>
              <a:rPr lang="en-AU"/>
              <a:t>Footer text goes in here</a:t>
            </a:r>
          </a:p>
        </p:txBody>
      </p:sp>
      <p:sp>
        <p:nvSpPr>
          <p:cNvPr id="4" name="灯片编号占位符 3">
            <a:extLst>
              <a:ext uri="{FF2B5EF4-FFF2-40B4-BE49-F238E27FC236}">
                <a16:creationId xmlns:a16="http://schemas.microsoft.com/office/drawing/2014/main" id="{FBF5A432-6552-45D9-AFDD-45E811C44269}"/>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896257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9AF6F-BA0F-4CA3-82F9-F7B2BC3E96BF}"/>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2C6B785-8D8F-4CF8-B126-A6D8A78B177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730CA78-23C2-4064-A53A-4AE6A14C1B3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86AD74-8781-4567-8E2B-C4C30D735326}"/>
              </a:ext>
            </a:extLst>
          </p:cNvPr>
          <p:cNvSpPr>
            <a:spLocks noGrp="1"/>
          </p:cNvSpPr>
          <p:nvPr>
            <p:ph type="dt" sz="half" idx="10"/>
          </p:nvPr>
        </p:nvSpPr>
        <p:spPr/>
        <p:txBody>
          <a:bodyPr/>
          <a:lstStyle/>
          <a:p>
            <a:endParaRPr lang="x-none" altLang="x-none"/>
          </a:p>
        </p:txBody>
      </p:sp>
      <p:sp>
        <p:nvSpPr>
          <p:cNvPr id="6" name="页脚占位符 5">
            <a:extLst>
              <a:ext uri="{FF2B5EF4-FFF2-40B4-BE49-F238E27FC236}">
                <a16:creationId xmlns:a16="http://schemas.microsoft.com/office/drawing/2014/main" id="{CB2B37BA-BAF1-4FF8-9A90-22E8701A5441}"/>
              </a:ext>
            </a:extLst>
          </p:cNvPr>
          <p:cNvSpPr>
            <a:spLocks noGrp="1"/>
          </p:cNvSpPr>
          <p:nvPr>
            <p:ph type="ftr" sz="quarter" idx="11"/>
          </p:nvPr>
        </p:nvSpPr>
        <p:spPr/>
        <p:txBody>
          <a:bodyPr/>
          <a:lstStyle/>
          <a:p>
            <a:pPr>
              <a:defRPr/>
            </a:pPr>
            <a:r>
              <a:rPr lang="en-AU"/>
              <a:t>Footer text goes in here</a:t>
            </a:r>
          </a:p>
        </p:txBody>
      </p:sp>
      <p:sp>
        <p:nvSpPr>
          <p:cNvPr id="7" name="灯片编号占位符 6">
            <a:extLst>
              <a:ext uri="{FF2B5EF4-FFF2-40B4-BE49-F238E27FC236}">
                <a16:creationId xmlns:a16="http://schemas.microsoft.com/office/drawing/2014/main" id="{85D0CF7F-796D-4CE9-87D6-35DE129486D1}"/>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250434977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F2E2F-9036-465C-AF16-03A77B46374A}"/>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B1DDC35-5C05-490C-B406-DD7EB08A055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D1DF3D7E-614C-4F7D-8DDF-35F57AF44B3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DE3163-4552-4CDB-831B-A64A612FEFB7}"/>
              </a:ext>
            </a:extLst>
          </p:cNvPr>
          <p:cNvSpPr>
            <a:spLocks noGrp="1"/>
          </p:cNvSpPr>
          <p:nvPr>
            <p:ph type="dt" sz="half" idx="10"/>
          </p:nvPr>
        </p:nvSpPr>
        <p:spPr/>
        <p:txBody>
          <a:bodyPr/>
          <a:lstStyle/>
          <a:p>
            <a:endParaRPr lang="x-none" altLang="x-none"/>
          </a:p>
        </p:txBody>
      </p:sp>
      <p:sp>
        <p:nvSpPr>
          <p:cNvPr id="6" name="页脚占位符 5">
            <a:extLst>
              <a:ext uri="{FF2B5EF4-FFF2-40B4-BE49-F238E27FC236}">
                <a16:creationId xmlns:a16="http://schemas.microsoft.com/office/drawing/2014/main" id="{62163C61-16A8-4688-A3CC-E8218A382A07}"/>
              </a:ext>
            </a:extLst>
          </p:cNvPr>
          <p:cNvSpPr>
            <a:spLocks noGrp="1"/>
          </p:cNvSpPr>
          <p:nvPr>
            <p:ph type="ftr" sz="quarter" idx="11"/>
          </p:nvPr>
        </p:nvSpPr>
        <p:spPr/>
        <p:txBody>
          <a:bodyPr/>
          <a:lstStyle/>
          <a:p>
            <a:pPr>
              <a:defRPr/>
            </a:pPr>
            <a:r>
              <a:rPr lang="en-AU"/>
              <a:t>Footer text goes in here</a:t>
            </a:r>
          </a:p>
        </p:txBody>
      </p:sp>
      <p:sp>
        <p:nvSpPr>
          <p:cNvPr id="7" name="灯片编号占位符 6">
            <a:extLst>
              <a:ext uri="{FF2B5EF4-FFF2-40B4-BE49-F238E27FC236}">
                <a16:creationId xmlns:a16="http://schemas.microsoft.com/office/drawing/2014/main" id="{6836BD5F-69E1-4BF8-ACFC-0F9BBDE17539}"/>
              </a:ext>
            </a:extLst>
          </p:cNvPr>
          <p:cNvSpPr>
            <a:spLocks noGrp="1"/>
          </p:cNvSpPr>
          <p:nvPr>
            <p:ph type="sldNum" sz="quarter" idx="12"/>
          </p:nvPr>
        </p:nvSpPr>
        <p:spPr/>
        <p:txBody>
          <a:bodyPr/>
          <a:lstStyle/>
          <a:p>
            <a:fld id="{0314E489-80A2-2240-BF01-5BCDDC02687A}" type="slidenum">
              <a:rPr lang="en-AU" altLang="x-none" smtClean="0"/>
              <a:pPr/>
              <a:t>‹#›</a:t>
            </a:fld>
            <a:endParaRPr lang="en-AU" altLang="x-none"/>
          </a:p>
        </p:txBody>
      </p:sp>
    </p:spTree>
    <p:extLst>
      <p:ext uri="{BB962C8B-B14F-4D97-AF65-F5344CB8AC3E}">
        <p14:creationId xmlns:p14="http://schemas.microsoft.com/office/powerpoint/2010/main" val="19677792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28D936-9C98-4AF7-9E2D-7A13807AF62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1A81F0-24AC-4C5D-88B2-53A71AAA3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260EE3-D072-4CEE-A59E-93AFF0AF0B0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x-none" altLang="x-none"/>
          </a:p>
        </p:txBody>
      </p:sp>
      <p:sp>
        <p:nvSpPr>
          <p:cNvPr id="5" name="页脚占位符 4">
            <a:extLst>
              <a:ext uri="{FF2B5EF4-FFF2-40B4-BE49-F238E27FC236}">
                <a16:creationId xmlns:a16="http://schemas.microsoft.com/office/drawing/2014/main" id="{258F9755-8A63-4E98-B960-CE41D0DFE8C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AU"/>
              <a:t>Footer text goes in here</a:t>
            </a:r>
          </a:p>
        </p:txBody>
      </p:sp>
      <p:sp>
        <p:nvSpPr>
          <p:cNvPr id="6" name="灯片编号占位符 5">
            <a:extLst>
              <a:ext uri="{FF2B5EF4-FFF2-40B4-BE49-F238E27FC236}">
                <a16:creationId xmlns:a16="http://schemas.microsoft.com/office/drawing/2014/main" id="{B30CE524-7FC3-4E85-B78D-EAC025E4382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14E489-80A2-2240-BF01-5BCDDC02687A}" type="slidenum">
              <a:rPr lang="en-AU" altLang="x-none" smtClean="0"/>
              <a:pPr/>
              <a:t>‹#›</a:t>
            </a:fld>
            <a:endParaRPr lang="en-AU" altLang="x-none"/>
          </a:p>
        </p:txBody>
      </p:sp>
      <p:pic>
        <p:nvPicPr>
          <p:cNvPr id="7" name="Picture 9" descr="ANU_LOGO_WHITE">
            <a:extLst>
              <a:ext uri="{FF2B5EF4-FFF2-40B4-BE49-F238E27FC236}">
                <a16:creationId xmlns:a16="http://schemas.microsoft.com/office/drawing/2014/main" id="{CEA16E07-CF8F-4AA0-9109-F3DAD3C0F6E8}"/>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68313" y="74613"/>
            <a:ext cx="12239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20393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465909" y="1779662"/>
            <a:ext cx="8207375" cy="830997"/>
          </a:xfrm>
        </p:spPr>
        <p:txBody>
          <a:bodyPr/>
          <a:lstStyle/>
          <a:p>
            <a:pPr algn="ctr" eaLnBrk="1" hangingPunct="1"/>
            <a:r>
              <a:rPr lang="en-US" altLang="x-none" sz="2400" dirty="0"/>
              <a:t>Unblind Your Apps: Predicting Natural-Language Labels </a:t>
            </a:r>
            <a:br>
              <a:rPr lang="en-US" altLang="x-none" sz="2400" dirty="0"/>
            </a:br>
            <a:r>
              <a:rPr lang="en-US" altLang="x-none" sz="2400" dirty="0"/>
              <a:t>for Mobile GUI Components by Deep Learning</a:t>
            </a:r>
          </a:p>
        </p:txBody>
      </p:sp>
      <p:sp>
        <p:nvSpPr>
          <p:cNvPr id="6" name="副标题 5">
            <a:extLst>
              <a:ext uri="{FF2B5EF4-FFF2-40B4-BE49-F238E27FC236}">
                <a16:creationId xmlns:a16="http://schemas.microsoft.com/office/drawing/2014/main" id="{236047DB-FEE9-4D56-ACAB-2338BB9BF88A}"/>
              </a:ext>
            </a:extLst>
          </p:cNvPr>
          <p:cNvSpPr>
            <a:spLocks noGrp="1"/>
          </p:cNvSpPr>
          <p:nvPr>
            <p:ph type="subTitle" idx="1"/>
          </p:nvPr>
        </p:nvSpPr>
        <p:spPr>
          <a:xfrm>
            <a:off x="1140596" y="2931790"/>
            <a:ext cx="6858000" cy="1241822"/>
          </a:xfrm>
        </p:spPr>
        <p:txBody>
          <a:bodyPr/>
          <a:lstStyle/>
          <a:p>
            <a:r>
              <a:rPr lang="en-US" altLang="zh-CN" dirty="0"/>
              <a:t>191250082 </a:t>
            </a:r>
            <a:r>
              <a:rPr lang="zh-CN" altLang="en-US" dirty="0"/>
              <a:t>梁言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532932"/>
            <a:ext cx="2809490" cy="857250"/>
          </a:xfrm>
        </p:spPr>
        <p:txBody>
          <a:bodyPr/>
          <a:lstStyle/>
          <a:p>
            <a:pPr eaLnBrk="1" hangingPunct="1"/>
            <a:r>
              <a:rPr lang="en-US" altLang="zh-CN" sz="2400" dirty="0"/>
              <a:t>APPROACH</a:t>
            </a:r>
            <a:endParaRPr lang="en-US" altLang="x-none" sz="2400" dirty="0"/>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10</a:t>
            </a:fld>
            <a:endParaRPr lang="en-AU" altLang="x-none"/>
          </a:p>
        </p:txBody>
      </p:sp>
      <p:pic>
        <p:nvPicPr>
          <p:cNvPr id="225" name="Picture 224">
            <a:extLst>
              <a:ext uri="{FF2B5EF4-FFF2-40B4-BE49-F238E27FC236}">
                <a16:creationId xmlns:a16="http://schemas.microsoft.com/office/drawing/2014/main" id="{37ADC124-33DC-4B40-8064-9AB523485D2A}"/>
              </a:ext>
            </a:extLst>
          </p:cNvPr>
          <p:cNvPicPr>
            <a:picLocks noChangeAspect="1"/>
          </p:cNvPicPr>
          <p:nvPr/>
        </p:nvPicPr>
        <p:blipFill>
          <a:blip r:embed="rId3"/>
          <a:stretch>
            <a:fillRect/>
          </a:stretch>
        </p:blipFill>
        <p:spPr>
          <a:xfrm>
            <a:off x="251520" y="1297400"/>
            <a:ext cx="4478255" cy="3391659"/>
          </a:xfrm>
          <a:prstGeom prst="rect">
            <a:avLst/>
          </a:prstGeom>
        </p:spPr>
      </p:pic>
      <p:pic>
        <p:nvPicPr>
          <p:cNvPr id="224" name="Picture 223">
            <a:extLst>
              <a:ext uri="{FF2B5EF4-FFF2-40B4-BE49-F238E27FC236}">
                <a16:creationId xmlns:a16="http://schemas.microsoft.com/office/drawing/2014/main" id="{A68EA93F-DACC-461B-8D3D-E321C4326663}"/>
              </a:ext>
            </a:extLst>
          </p:cNvPr>
          <p:cNvPicPr>
            <a:picLocks noChangeAspect="1"/>
          </p:cNvPicPr>
          <p:nvPr/>
        </p:nvPicPr>
        <p:blipFill>
          <a:blip r:embed="rId4"/>
          <a:stretch>
            <a:fillRect/>
          </a:stretch>
        </p:blipFill>
        <p:spPr>
          <a:xfrm>
            <a:off x="3080552" y="4442064"/>
            <a:ext cx="1512168" cy="279599"/>
          </a:xfrm>
          <a:prstGeom prst="rect">
            <a:avLst/>
          </a:prstGeom>
        </p:spPr>
      </p:pic>
      <p:cxnSp>
        <p:nvCxnSpPr>
          <p:cNvPr id="226" name="直接箭头连接符 122">
            <a:extLst>
              <a:ext uri="{FF2B5EF4-FFF2-40B4-BE49-F238E27FC236}">
                <a16:creationId xmlns:a16="http://schemas.microsoft.com/office/drawing/2014/main" id="{02EF1790-A983-4DF3-85DC-8E87713EC1AE}"/>
              </a:ext>
            </a:extLst>
          </p:cNvPr>
          <p:cNvCxnSpPr>
            <a:cxnSpLocks/>
          </p:cNvCxnSpPr>
          <p:nvPr/>
        </p:nvCxnSpPr>
        <p:spPr>
          <a:xfrm flipH="1" flipV="1">
            <a:off x="3201272" y="2668470"/>
            <a:ext cx="65418" cy="1193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124">
            <a:extLst>
              <a:ext uri="{FF2B5EF4-FFF2-40B4-BE49-F238E27FC236}">
                <a16:creationId xmlns:a16="http://schemas.microsoft.com/office/drawing/2014/main" id="{654CB387-2370-4E4D-91DB-19DCB08DB4F3}"/>
              </a:ext>
            </a:extLst>
          </p:cNvPr>
          <p:cNvCxnSpPr>
            <a:cxnSpLocks/>
          </p:cNvCxnSpPr>
          <p:nvPr/>
        </p:nvCxnSpPr>
        <p:spPr>
          <a:xfrm flipH="1" flipV="1">
            <a:off x="3489304" y="2658301"/>
            <a:ext cx="51288" cy="1294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126">
            <a:extLst>
              <a:ext uri="{FF2B5EF4-FFF2-40B4-BE49-F238E27FC236}">
                <a16:creationId xmlns:a16="http://schemas.microsoft.com/office/drawing/2014/main" id="{20593812-5913-4BEB-A145-1D3CCC0AF6C0}"/>
              </a:ext>
            </a:extLst>
          </p:cNvPr>
          <p:cNvCxnSpPr>
            <a:cxnSpLocks/>
          </p:cNvCxnSpPr>
          <p:nvPr/>
        </p:nvCxnSpPr>
        <p:spPr>
          <a:xfrm flipV="1">
            <a:off x="4167997" y="2657105"/>
            <a:ext cx="185403" cy="1306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9" name="文本框 157">
            <a:extLst>
              <a:ext uri="{FF2B5EF4-FFF2-40B4-BE49-F238E27FC236}">
                <a16:creationId xmlns:a16="http://schemas.microsoft.com/office/drawing/2014/main" id="{FDF4049B-5166-4201-84BC-EA6B27E6F0DC}"/>
              </a:ext>
            </a:extLst>
          </p:cNvPr>
          <p:cNvSpPr txBox="1"/>
          <p:nvPr/>
        </p:nvSpPr>
        <p:spPr>
          <a:xfrm>
            <a:off x="2754084" y="2608515"/>
            <a:ext cx="447188" cy="200055"/>
          </a:xfrm>
          <a:prstGeom prst="rect">
            <a:avLst/>
          </a:prstGeom>
          <a:noFill/>
        </p:spPr>
        <p:txBody>
          <a:bodyPr wrap="square" rtlCol="0">
            <a:spAutoFit/>
          </a:bodyPr>
          <a:lstStyle/>
          <a:p>
            <a:r>
              <a:rPr lang="en-US" altLang="zh-CN" sz="700" dirty="0">
                <a:latin typeface="Ebrima" panose="02000000000000000000" pitchFamily="2" charset="0"/>
                <a:ea typeface="Ebrima" panose="02000000000000000000" pitchFamily="2" charset="0"/>
                <a:cs typeface="Ebrima" panose="02000000000000000000" pitchFamily="2" charset="0"/>
              </a:rPr>
              <a:t>Row 0</a:t>
            </a:r>
            <a:endParaRPr lang="zh-CN" altLang="en-US" sz="700" dirty="0">
              <a:latin typeface="Ebrima" panose="02000000000000000000" pitchFamily="2" charset="0"/>
              <a:cs typeface="Ebrima" panose="02000000000000000000" pitchFamily="2" charset="0"/>
            </a:endParaRPr>
          </a:p>
        </p:txBody>
      </p:sp>
      <p:sp>
        <p:nvSpPr>
          <p:cNvPr id="230" name="文本框 158">
            <a:extLst>
              <a:ext uri="{FF2B5EF4-FFF2-40B4-BE49-F238E27FC236}">
                <a16:creationId xmlns:a16="http://schemas.microsoft.com/office/drawing/2014/main" id="{0FA16C8E-1389-4810-A338-90D98D337429}"/>
              </a:ext>
            </a:extLst>
          </p:cNvPr>
          <p:cNvSpPr txBox="1"/>
          <p:nvPr/>
        </p:nvSpPr>
        <p:spPr>
          <a:xfrm>
            <a:off x="3514948" y="2616640"/>
            <a:ext cx="447188" cy="200055"/>
          </a:xfrm>
          <a:prstGeom prst="rect">
            <a:avLst/>
          </a:prstGeom>
          <a:noFill/>
        </p:spPr>
        <p:txBody>
          <a:bodyPr wrap="square" rtlCol="0">
            <a:spAutoFit/>
          </a:bodyPr>
          <a:lstStyle/>
          <a:p>
            <a:r>
              <a:rPr lang="en-US" altLang="zh-CN" sz="700" dirty="0">
                <a:latin typeface="Ebrima" panose="02000000000000000000" pitchFamily="2" charset="0"/>
                <a:ea typeface="Ebrima" panose="02000000000000000000" pitchFamily="2" charset="0"/>
                <a:cs typeface="Ebrima" panose="02000000000000000000" pitchFamily="2" charset="0"/>
              </a:rPr>
              <a:t>Row 1</a:t>
            </a:r>
            <a:endParaRPr lang="zh-CN" altLang="en-US" sz="700" dirty="0">
              <a:latin typeface="Ebrima" panose="02000000000000000000" pitchFamily="2" charset="0"/>
              <a:cs typeface="Ebrima" panose="02000000000000000000" pitchFamily="2" charset="0"/>
            </a:endParaRPr>
          </a:p>
        </p:txBody>
      </p:sp>
      <p:sp>
        <p:nvSpPr>
          <p:cNvPr id="231" name="文本框 159">
            <a:extLst>
              <a:ext uri="{FF2B5EF4-FFF2-40B4-BE49-F238E27FC236}">
                <a16:creationId xmlns:a16="http://schemas.microsoft.com/office/drawing/2014/main" id="{5289AB61-FFAE-46AB-9832-CA662B0A43AD}"/>
              </a:ext>
            </a:extLst>
          </p:cNvPr>
          <p:cNvSpPr txBox="1"/>
          <p:nvPr/>
        </p:nvSpPr>
        <p:spPr>
          <a:xfrm>
            <a:off x="4306921" y="2622653"/>
            <a:ext cx="628698" cy="200055"/>
          </a:xfrm>
          <a:prstGeom prst="rect">
            <a:avLst/>
          </a:prstGeom>
          <a:noFill/>
        </p:spPr>
        <p:txBody>
          <a:bodyPr wrap="square" rtlCol="0">
            <a:spAutoFit/>
          </a:bodyPr>
          <a:lstStyle/>
          <a:p>
            <a:r>
              <a:rPr lang="en-US" altLang="zh-CN" sz="700" dirty="0">
                <a:latin typeface="Ebrima" panose="02000000000000000000" pitchFamily="2" charset="0"/>
                <a:ea typeface="Ebrima" panose="02000000000000000000" pitchFamily="2" charset="0"/>
                <a:cs typeface="Ebrima" panose="02000000000000000000" pitchFamily="2" charset="0"/>
              </a:rPr>
              <a:t>Row 48</a:t>
            </a:r>
            <a:endParaRPr lang="zh-CN" altLang="en-US" sz="700" dirty="0">
              <a:latin typeface="Ebrima" panose="02000000000000000000" pitchFamily="2" charset="0"/>
              <a:cs typeface="Ebrima" panose="02000000000000000000" pitchFamily="2" charset="0"/>
            </a:endParaRPr>
          </a:p>
        </p:txBody>
      </p:sp>
      <p:pic>
        <p:nvPicPr>
          <p:cNvPr id="243" name="Picture 242">
            <a:extLst>
              <a:ext uri="{FF2B5EF4-FFF2-40B4-BE49-F238E27FC236}">
                <a16:creationId xmlns:a16="http://schemas.microsoft.com/office/drawing/2014/main" id="{B04089B7-7264-4A5E-8F2E-9FB7D930ACFB}"/>
              </a:ext>
            </a:extLst>
          </p:cNvPr>
          <p:cNvPicPr>
            <a:picLocks noChangeAspect="1"/>
          </p:cNvPicPr>
          <p:nvPr/>
        </p:nvPicPr>
        <p:blipFill>
          <a:blip r:embed="rId5"/>
          <a:stretch>
            <a:fillRect/>
          </a:stretch>
        </p:blipFill>
        <p:spPr>
          <a:xfrm>
            <a:off x="2703979" y="1470932"/>
            <a:ext cx="2125609" cy="1182435"/>
          </a:xfrm>
          <a:prstGeom prst="rect">
            <a:avLst/>
          </a:prstGeom>
        </p:spPr>
      </p:pic>
      <p:sp>
        <p:nvSpPr>
          <p:cNvPr id="241" name="矩形 91">
            <a:extLst>
              <a:ext uri="{FF2B5EF4-FFF2-40B4-BE49-F238E27FC236}">
                <a16:creationId xmlns:a16="http://schemas.microsoft.com/office/drawing/2014/main" id="{930C4E0C-F9F5-4A59-8DCD-E904330219C7}"/>
              </a:ext>
            </a:extLst>
          </p:cNvPr>
          <p:cNvSpPr/>
          <p:nvPr/>
        </p:nvSpPr>
        <p:spPr>
          <a:xfrm>
            <a:off x="1902791" y="2328148"/>
            <a:ext cx="1363899" cy="2000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389" tIns="44195" rIns="88389" bIns="44195" numCol="1" spcCol="0" rtlCol="0" fromWordArt="0" anchor="ctr" anchorCtr="0" forceAA="0" compatLnSpc="1">
            <a:prstTxWarp prst="textNoShape">
              <a:avLst/>
            </a:prstTxWarp>
            <a:noAutofit/>
          </a:bodyPr>
          <a:lstStyle/>
          <a:p>
            <a:pPr algn="ctr"/>
            <a:r>
              <a:rPr lang="en-US" altLang="zh-CN" sz="7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Positional Encoding</a:t>
            </a:r>
            <a:endParaRPr lang="zh-CN" altLang="en-US" sz="700" u="sn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48" name="Picture 247">
            <a:extLst>
              <a:ext uri="{FF2B5EF4-FFF2-40B4-BE49-F238E27FC236}">
                <a16:creationId xmlns:a16="http://schemas.microsoft.com/office/drawing/2014/main" id="{E14F6438-DAE4-46B6-8937-C948A4D120E1}"/>
              </a:ext>
            </a:extLst>
          </p:cNvPr>
          <p:cNvPicPr>
            <a:picLocks noChangeAspect="1"/>
          </p:cNvPicPr>
          <p:nvPr/>
        </p:nvPicPr>
        <p:blipFill>
          <a:blip r:embed="rId6"/>
          <a:stretch>
            <a:fillRect/>
          </a:stretch>
        </p:blipFill>
        <p:spPr>
          <a:xfrm>
            <a:off x="3757385" y="1385540"/>
            <a:ext cx="2036827" cy="1758503"/>
          </a:xfrm>
          <a:prstGeom prst="rect">
            <a:avLst/>
          </a:prstGeom>
        </p:spPr>
      </p:pic>
      <p:sp>
        <p:nvSpPr>
          <p:cNvPr id="242" name="文本框 223">
            <a:extLst>
              <a:ext uri="{FF2B5EF4-FFF2-40B4-BE49-F238E27FC236}">
                <a16:creationId xmlns:a16="http://schemas.microsoft.com/office/drawing/2014/main" id="{B9125127-1DD1-4727-B405-CD991B9E97E7}"/>
              </a:ext>
            </a:extLst>
          </p:cNvPr>
          <p:cNvSpPr txBox="1"/>
          <p:nvPr/>
        </p:nvSpPr>
        <p:spPr>
          <a:xfrm>
            <a:off x="1901698" y="1430338"/>
            <a:ext cx="950204" cy="507831"/>
          </a:xfrm>
          <a:prstGeom prst="rect">
            <a:avLst/>
          </a:prstGeom>
          <a:noFill/>
        </p:spPr>
        <p:txBody>
          <a:bodyPr wrap="square" rtlCol="0">
            <a:spAutoFit/>
          </a:bodyPr>
          <a:lstStyle/>
          <a:p>
            <a:r>
              <a:rPr lang="en-US" altLang="zh-CN" sz="900" b="1" dirty="0">
                <a:latin typeface="Times New Roman" panose="02020603050405020304" pitchFamily="18" charset="0"/>
                <a:cs typeface="Times New Roman" panose="02020603050405020304" pitchFamily="18" charset="0"/>
              </a:rPr>
              <a:t>Transformer</a:t>
            </a:r>
          </a:p>
          <a:p>
            <a:r>
              <a:rPr lang="en-US" altLang="zh-CN" sz="900" b="1" dirty="0">
                <a:latin typeface="Times New Roman" panose="02020603050405020304" pitchFamily="18" charset="0"/>
                <a:cs typeface="Times New Roman" panose="02020603050405020304" pitchFamily="18" charset="0"/>
              </a:rPr>
              <a:t>Encoder</a:t>
            </a:r>
          </a:p>
          <a:p>
            <a:r>
              <a:rPr lang="en-US" altLang="zh-CN" sz="900" b="1" dirty="0">
                <a:latin typeface="Times New Roman" panose="02020603050405020304" pitchFamily="18" charset="0"/>
                <a:cs typeface="Times New Roman" panose="02020603050405020304" pitchFamily="18" charset="0"/>
              </a:rPr>
              <a:t>Module</a:t>
            </a:r>
            <a:endParaRPr lang="zh-CN" altLang="en-US" sz="900" b="1" dirty="0">
              <a:latin typeface="Times New Roman" panose="02020603050405020304" pitchFamily="18" charset="0"/>
              <a:cs typeface="Times New Roman" panose="02020603050405020304" pitchFamily="18" charset="0"/>
            </a:endParaRPr>
          </a:p>
        </p:txBody>
      </p:sp>
      <p:pic>
        <p:nvPicPr>
          <p:cNvPr id="249" name="Picture 248">
            <a:extLst>
              <a:ext uri="{FF2B5EF4-FFF2-40B4-BE49-F238E27FC236}">
                <a16:creationId xmlns:a16="http://schemas.microsoft.com/office/drawing/2014/main" id="{13C0BF6B-0798-4FBE-8D5D-C0642BB43BD1}"/>
              </a:ext>
            </a:extLst>
          </p:cNvPr>
          <p:cNvPicPr>
            <a:picLocks noChangeAspect="1"/>
          </p:cNvPicPr>
          <p:nvPr/>
        </p:nvPicPr>
        <p:blipFill>
          <a:blip r:embed="rId7"/>
          <a:stretch>
            <a:fillRect/>
          </a:stretch>
        </p:blipFill>
        <p:spPr>
          <a:xfrm>
            <a:off x="5069538" y="3607999"/>
            <a:ext cx="3260898" cy="1146903"/>
          </a:xfrm>
          <a:prstGeom prst="rect">
            <a:avLst/>
          </a:prstGeom>
        </p:spPr>
      </p:pic>
      <p:pic>
        <p:nvPicPr>
          <p:cNvPr id="250" name="Picture 249">
            <a:extLst>
              <a:ext uri="{FF2B5EF4-FFF2-40B4-BE49-F238E27FC236}">
                <a16:creationId xmlns:a16="http://schemas.microsoft.com/office/drawing/2014/main" id="{6A3C9AA4-BFB5-437A-AB90-ECDC351613F0}"/>
              </a:ext>
            </a:extLst>
          </p:cNvPr>
          <p:cNvPicPr>
            <a:picLocks noChangeAspect="1"/>
          </p:cNvPicPr>
          <p:nvPr/>
        </p:nvPicPr>
        <p:blipFill>
          <a:blip r:embed="rId8"/>
          <a:stretch>
            <a:fillRect/>
          </a:stretch>
        </p:blipFill>
        <p:spPr>
          <a:xfrm>
            <a:off x="5697679" y="2378127"/>
            <a:ext cx="2881135" cy="1229872"/>
          </a:xfrm>
          <a:prstGeom prst="rect">
            <a:avLst/>
          </a:prstGeom>
        </p:spPr>
      </p:pic>
      <p:pic>
        <p:nvPicPr>
          <p:cNvPr id="251" name="Picture 250">
            <a:extLst>
              <a:ext uri="{FF2B5EF4-FFF2-40B4-BE49-F238E27FC236}">
                <a16:creationId xmlns:a16="http://schemas.microsoft.com/office/drawing/2014/main" id="{0D825E77-38C2-4D5B-AACA-51B69DB0FED8}"/>
              </a:ext>
            </a:extLst>
          </p:cNvPr>
          <p:cNvPicPr>
            <a:picLocks noChangeAspect="1"/>
          </p:cNvPicPr>
          <p:nvPr/>
        </p:nvPicPr>
        <p:blipFill>
          <a:blip r:embed="rId9"/>
          <a:stretch>
            <a:fillRect/>
          </a:stretch>
        </p:blipFill>
        <p:spPr>
          <a:xfrm>
            <a:off x="5717399" y="1398068"/>
            <a:ext cx="1964591" cy="962351"/>
          </a:xfrm>
          <a:prstGeom prst="rect">
            <a:avLst/>
          </a:prstGeom>
        </p:spPr>
      </p:pic>
    </p:spTree>
    <p:extLst>
      <p:ext uri="{BB962C8B-B14F-4D97-AF65-F5344CB8AC3E}">
        <p14:creationId xmlns:p14="http://schemas.microsoft.com/office/powerpoint/2010/main" val="415535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6"/>
                                        </p:tgtEl>
                                        <p:attrNameLst>
                                          <p:attrName>style.visibility</p:attrName>
                                        </p:attrNameLst>
                                      </p:cBhvr>
                                      <p:to>
                                        <p:strVal val="visible"/>
                                      </p:to>
                                    </p:set>
                                    <p:animEffect transition="in" filter="fade">
                                      <p:cBhvr>
                                        <p:cTn id="17" dur="500"/>
                                        <p:tgtEl>
                                          <p:spTgt spid="2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500"/>
                                        <p:tgtEl>
                                          <p:spTgt spid="230"/>
                                        </p:tgtEl>
                                      </p:cBhvr>
                                    </p:animEffect>
                                  </p:childTnLst>
                                </p:cTn>
                              </p:par>
                              <p:par>
                                <p:cTn id="21" presetID="10" presetClass="entr" presetSubtype="0" fill="hold" nodeType="withEffect">
                                  <p:stCondLst>
                                    <p:cond delay="0"/>
                                  </p:stCondLst>
                                  <p:childTnLst>
                                    <p:set>
                                      <p:cBhvr>
                                        <p:cTn id="22" dur="1" fill="hold">
                                          <p:stCondLst>
                                            <p:cond delay="0"/>
                                          </p:stCondLst>
                                        </p:cTn>
                                        <p:tgtEl>
                                          <p:spTgt spid="227"/>
                                        </p:tgtEl>
                                        <p:attrNameLst>
                                          <p:attrName>style.visibility</p:attrName>
                                        </p:attrNameLst>
                                      </p:cBhvr>
                                      <p:to>
                                        <p:strVal val="visible"/>
                                      </p:to>
                                    </p:set>
                                    <p:animEffect transition="in" filter="fade">
                                      <p:cBhvr>
                                        <p:cTn id="23" dur="500"/>
                                        <p:tgtEl>
                                          <p:spTgt spid="227"/>
                                        </p:tgtEl>
                                      </p:cBhvr>
                                    </p:animEffect>
                                  </p:childTnLst>
                                </p:cTn>
                              </p:par>
                              <p:par>
                                <p:cTn id="24" presetID="10" presetClass="entr" presetSubtype="0" fill="hold" nodeType="with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fade">
                                      <p:cBhvr>
                                        <p:cTn id="26" dur="500"/>
                                        <p:tgtEl>
                                          <p:spTgt spid="2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1"/>
                                        </p:tgtEl>
                                        <p:attrNameLst>
                                          <p:attrName>style.visibility</p:attrName>
                                        </p:attrNameLst>
                                      </p:cBhvr>
                                      <p:to>
                                        <p:strVal val="visible"/>
                                      </p:to>
                                    </p:set>
                                    <p:animEffect transition="in" filter="fade">
                                      <p:cBhvr>
                                        <p:cTn id="29" dur="500"/>
                                        <p:tgtEl>
                                          <p:spTgt spid="2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9"/>
                                        </p:tgtEl>
                                        <p:attrNameLst>
                                          <p:attrName>style.visibility</p:attrName>
                                        </p:attrNameLst>
                                      </p:cBhvr>
                                      <p:to>
                                        <p:strVal val="visible"/>
                                      </p:to>
                                    </p:set>
                                    <p:animEffect transition="in" filter="fade">
                                      <p:cBhvr>
                                        <p:cTn id="32" dur="500"/>
                                        <p:tgtEl>
                                          <p:spTgt spid="2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3"/>
                                        </p:tgtEl>
                                        <p:attrNameLst>
                                          <p:attrName>style.visibility</p:attrName>
                                        </p:attrNameLst>
                                      </p:cBhvr>
                                      <p:to>
                                        <p:strVal val="visible"/>
                                      </p:to>
                                    </p:set>
                                    <p:animEffect transition="in" filter="fade">
                                      <p:cBhvr>
                                        <p:cTn id="37" dur="500"/>
                                        <p:tgtEl>
                                          <p:spTgt spid="2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1"/>
                                        </p:tgtEl>
                                        <p:attrNameLst>
                                          <p:attrName>style.visibility</p:attrName>
                                        </p:attrNameLst>
                                      </p:cBhvr>
                                      <p:to>
                                        <p:strVal val="visible"/>
                                      </p:to>
                                    </p:set>
                                    <p:animEffect transition="in" filter="fade">
                                      <p:cBhvr>
                                        <p:cTn id="40" dur="500"/>
                                        <p:tgtEl>
                                          <p:spTgt spid="2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2"/>
                                        </p:tgtEl>
                                        <p:attrNameLst>
                                          <p:attrName>style.visibility</p:attrName>
                                        </p:attrNameLst>
                                      </p:cBhvr>
                                      <p:to>
                                        <p:strVal val="visible"/>
                                      </p:to>
                                    </p:set>
                                    <p:animEffect transition="in" filter="fade">
                                      <p:cBhvr>
                                        <p:cTn id="43" dur="500"/>
                                        <p:tgtEl>
                                          <p:spTgt spid="2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0"/>
                                        </p:tgtEl>
                                        <p:attrNameLst>
                                          <p:attrName>style.visibility</p:attrName>
                                        </p:attrNameLst>
                                      </p:cBhvr>
                                      <p:to>
                                        <p:strVal val="visible"/>
                                      </p:to>
                                    </p:set>
                                    <p:animEffect transition="in" filter="fade">
                                      <p:cBhvr>
                                        <p:cTn id="48" dur="500"/>
                                        <p:tgtEl>
                                          <p:spTgt spid="2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48"/>
                                        </p:tgtEl>
                                        <p:attrNameLst>
                                          <p:attrName>style.visibility</p:attrName>
                                        </p:attrNameLst>
                                      </p:cBhvr>
                                      <p:to>
                                        <p:strVal val="visible"/>
                                      </p:to>
                                    </p:set>
                                    <p:animEffect transition="in" filter="fade">
                                      <p:cBhvr>
                                        <p:cTn id="53" dur="500"/>
                                        <p:tgtEl>
                                          <p:spTgt spid="248"/>
                                        </p:tgtEl>
                                      </p:cBhvr>
                                    </p:animEffect>
                                  </p:childTnLst>
                                </p:cTn>
                              </p:par>
                              <p:par>
                                <p:cTn id="54" presetID="10" presetClass="entr" presetSubtype="0" fill="hold" nodeType="withEffect">
                                  <p:stCondLst>
                                    <p:cond delay="0"/>
                                  </p:stCondLst>
                                  <p:childTnLst>
                                    <p:set>
                                      <p:cBhvr>
                                        <p:cTn id="55" dur="1" fill="hold">
                                          <p:stCondLst>
                                            <p:cond delay="0"/>
                                          </p:stCondLst>
                                        </p:cTn>
                                        <p:tgtEl>
                                          <p:spTgt spid="249"/>
                                        </p:tgtEl>
                                        <p:attrNameLst>
                                          <p:attrName>style.visibility</p:attrName>
                                        </p:attrNameLst>
                                      </p:cBhvr>
                                      <p:to>
                                        <p:strVal val="visible"/>
                                      </p:to>
                                    </p:set>
                                    <p:animEffect transition="in" filter="fade">
                                      <p:cBhvr>
                                        <p:cTn id="56" dur="500"/>
                                        <p:tgtEl>
                                          <p:spTgt spid="24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51"/>
                                        </p:tgtEl>
                                        <p:attrNameLst>
                                          <p:attrName>style.visibility</p:attrName>
                                        </p:attrNameLst>
                                      </p:cBhvr>
                                      <p:to>
                                        <p:strVal val="visible"/>
                                      </p:to>
                                    </p:set>
                                    <p:animEffect transition="in" filter="fade">
                                      <p:cBhvr>
                                        <p:cTn id="61"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230" grpId="0"/>
      <p:bldP spid="231" grpId="0"/>
      <p:bldP spid="241" grpId="0"/>
      <p:bldP spid="2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A2297-507B-4870-B980-B7ED0B41B606}"/>
              </a:ext>
            </a:extLst>
          </p:cNvPr>
          <p:cNvSpPr>
            <a:spLocks noGrp="1"/>
          </p:cNvSpPr>
          <p:nvPr>
            <p:ph type="title"/>
          </p:nvPr>
        </p:nvSpPr>
        <p:spPr/>
        <p:txBody>
          <a:bodyPr/>
          <a:lstStyle/>
          <a:p>
            <a:r>
              <a:rPr lang="en-US" altLang="zh-CN" dirty="0"/>
              <a:t>Visual  Feature  Extraction</a:t>
            </a:r>
            <a:endParaRPr lang="zh-CN" altLang="en-US" dirty="0"/>
          </a:p>
        </p:txBody>
      </p:sp>
      <p:sp>
        <p:nvSpPr>
          <p:cNvPr id="3" name="内容占位符 2">
            <a:extLst>
              <a:ext uri="{FF2B5EF4-FFF2-40B4-BE49-F238E27FC236}">
                <a16:creationId xmlns:a16="http://schemas.microsoft.com/office/drawing/2014/main" id="{5882B786-EAD2-4E31-90B8-1286B82D093D}"/>
              </a:ext>
            </a:extLst>
          </p:cNvPr>
          <p:cNvSpPr>
            <a:spLocks noGrp="1"/>
          </p:cNvSpPr>
          <p:nvPr>
            <p:ph idx="1"/>
          </p:nvPr>
        </p:nvSpPr>
        <p:spPr/>
        <p:txBody>
          <a:bodyPr/>
          <a:lstStyle/>
          <a:p>
            <a:r>
              <a:rPr lang="en-US" altLang="zh-CN" dirty="0"/>
              <a:t>CNN + </a:t>
            </a:r>
            <a:r>
              <a:rPr lang="zh-CN" altLang="en-US" dirty="0"/>
              <a:t>嵌入</a:t>
            </a:r>
          </a:p>
        </p:txBody>
      </p:sp>
      <p:sp>
        <p:nvSpPr>
          <p:cNvPr id="4" name="灯片编号占位符 3">
            <a:extLst>
              <a:ext uri="{FF2B5EF4-FFF2-40B4-BE49-F238E27FC236}">
                <a16:creationId xmlns:a16="http://schemas.microsoft.com/office/drawing/2014/main" id="{1872327D-8324-4734-BC3F-C16941F6FD3F}"/>
              </a:ext>
            </a:extLst>
          </p:cNvPr>
          <p:cNvSpPr>
            <a:spLocks noGrp="1"/>
          </p:cNvSpPr>
          <p:nvPr>
            <p:ph type="sldNum" sz="quarter" idx="12"/>
          </p:nvPr>
        </p:nvSpPr>
        <p:spPr/>
        <p:txBody>
          <a:bodyPr/>
          <a:lstStyle/>
          <a:p>
            <a:fld id="{0314E489-80A2-2240-BF01-5BCDDC02687A}" type="slidenum">
              <a:rPr lang="en-AU" altLang="x-none" smtClean="0"/>
              <a:pPr/>
              <a:t>11</a:t>
            </a:fld>
            <a:endParaRPr lang="en-AU" altLang="x-none"/>
          </a:p>
        </p:txBody>
      </p:sp>
      <p:pic>
        <p:nvPicPr>
          <p:cNvPr id="6" name="图片 5">
            <a:extLst>
              <a:ext uri="{FF2B5EF4-FFF2-40B4-BE49-F238E27FC236}">
                <a16:creationId xmlns:a16="http://schemas.microsoft.com/office/drawing/2014/main" id="{21290870-4D73-4527-B338-F2EFAC3DA6E3}"/>
              </a:ext>
            </a:extLst>
          </p:cNvPr>
          <p:cNvPicPr>
            <a:picLocks noChangeAspect="1"/>
          </p:cNvPicPr>
          <p:nvPr/>
        </p:nvPicPr>
        <p:blipFill>
          <a:blip r:embed="rId3"/>
          <a:stretch>
            <a:fillRect/>
          </a:stretch>
        </p:blipFill>
        <p:spPr>
          <a:xfrm>
            <a:off x="4572000" y="1042436"/>
            <a:ext cx="3240360" cy="4097132"/>
          </a:xfrm>
          <a:prstGeom prst="rect">
            <a:avLst/>
          </a:prstGeom>
        </p:spPr>
      </p:pic>
    </p:spTree>
    <p:extLst>
      <p:ext uri="{BB962C8B-B14F-4D97-AF65-F5344CB8AC3E}">
        <p14:creationId xmlns:p14="http://schemas.microsoft.com/office/powerpoint/2010/main" val="292398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BD451-AE9A-49FB-AA1C-BC1E968B0876}"/>
              </a:ext>
            </a:extLst>
          </p:cNvPr>
          <p:cNvSpPr>
            <a:spLocks noGrp="1"/>
          </p:cNvSpPr>
          <p:nvPr>
            <p:ph type="title"/>
          </p:nvPr>
        </p:nvSpPr>
        <p:spPr/>
        <p:txBody>
          <a:bodyPr/>
          <a:lstStyle/>
          <a:p>
            <a:r>
              <a:rPr lang="en-US" altLang="zh-CN" dirty="0"/>
              <a:t>Multi-head Self-attention Layer</a:t>
            </a:r>
            <a:endParaRPr lang="zh-CN" altLang="en-US" dirty="0"/>
          </a:p>
        </p:txBody>
      </p:sp>
      <p:sp>
        <p:nvSpPr>
          <p:cNvPr id="3" name="内容占位符 2">
            <a:extLst>
              <a:ext uri="{FF2B5EF4-FFF2-40B4-BE49-F238E27FC236}">
                <a16:creationId xmlns:a16="http://schemas.microsoft.com/office/drawing/2014/main" id="{053B100A-C5B7-439F-9892-0F2080971E8A}"/>
              </a:ext>
            </a:extLst>
          </p:cNvPr>
          <p:cNvSpPr>
            <a:spLocks noGrp="1"/>
          </p:cNvSpPr>
          <p:nvPr>
            <p:ph idx="1"/>
          </p:nvPr>
        </p:nvSpPr>
        <p:spPr>
          <a:xfrm>
            <a:off x="5580112" y="1369218"/>
            <a:ext cx="3384376" cy="3500437"/>
          </a:xfrm>
        </p:spPr>
        <p:txBody>
          <a:bodyPr>
            <a:normAutofit lnSpcReduction="10000"/>
          </a:bodyPr>
          <a:lstStyle/>
          <a:p>
            <a:r>
              <a:rPr lang="en-US" altLang="zh-CN" dirty="0"/>
              <a:t>Q(Query)</a:t>
            </a:r>
          </a:p>
          <a:p>
            <a:r>
              <a:rPr lang="en-US" altLang="zh-CN" dirty="0"/>
              <a:t>K(Key)</a:t>
            </a:r>
          </a:p>
          <a:p>
            <a:r>
              <a:rPr lang="en-US" altLang="zh-CN" dirty="0"/>
              <a:t>V(Value)</a:t>
            </a:r>
          </a:p>
          <a:p>
            <a:endParaRPr lang="en-US" altLang="zh-CN" dirty="0"/>
          </a:p>
          <a:p>
            <a:r>
              <a:rPr lang="zh-CN" altLang="en-US" dirty="0"/>
              <a:t>目的：用其他单位来为当前单位打分，计算其他单位词对当前单位的依赖，或者说“重要性”</a:t>
            </a:r>
            <a:endParaRPr lang="en-US" altLang="zh-CN" dirty="0"/>
          </a:p>
          <a:p>
            <a:r>
              <a:rPr lang="zh-CN" altLang="en-US" b="0" i="0" dirty="0">
                <a:solidFill>
                  <a:srgbClr val="4D4D4D"/>
                </a:solidFill>
                <a:effectLst/>
                <a:latin typeface="-apple-system"/>
              </a:rPr>
              <a:t>决定了在编码当前单位的过程中有多重视图像的其它部分</a:t>
            </a:r>
            <a:endParaRPr lang="en-US" altLang="zh-CN" dirty="0"/>
          </a:p>
          <a:p>
            <a:endParaRPr lang="zh-CN" altLang="en-US" dirty="0"/>
          </a:p>
        </p:txBody>
      </p:sp>
      <p:sp>
        <p:nvSpPr>
          <p:cNvPr id="4" name="灯片编号占位符 3">
            <a:extLst>
              <a:ext uri="{FF2B5EF4-FFF2-40B4-BE49-F238E27FC236}">
                <a16:creationId xmlns:a16="http://schemas.microsoft.com/office/drawing/2014/main" id="{42DF8621-E9C6-458F-8E66-C4434FEBBF8F}"/>
              </a:ext>
            </a:extLst>
          </p:cNvPr>
          <p:cNvSpPr>
            <a:spLocks noGrp="1"/>
          </p:cNvSpPr>
          <p:nvPr>
            <p:ph type="sldNum" sz="quarter" idx="12"/>
          </p:nvPr>
        </p:nvSpPr>
        <p:spPr/>
        <p:txBody>
          <a:bodyPr/>
          <a:lstStyle/>
          <a:p>
            <a:fld id="{0314E489-80A2-2240-BF01-5BCDDC02687A}" type="slidenum">
              <a:rPr lang="en-AU" altLang="x-none" smtClean="0"/>
              <a:pPr/>
              <a:t>12</a:t>
            </a:fld>
            <a:endParaRPr lang="en-AU" altLang="x-none"/>
          </a:p>
        </p:txBody>
      </p:sp>
      <p:pic>
        <p:nvPicPr>
          <p:cNvPr id="6" name="图片 5">
            <a:extLst>
              <a:ext uri="{FF2B5EF4-FFF2-40B4-BE49-F238E27FC236}">
                <a16:creationId xmlns:a16="http://schemas.microsoft.com/office/drawing/2014/main" id="{DFFEF749-9A9C-4AFD-9A63-FB08651D172C}"/>
              </a:ext>
            </a:extLst>
          </p:cNvPr>
          <p:cNvPicPr>
            <a:picLocks noChangeAspect="1"/>
          </p:cNvPicPr>
          <p:nvPr/>
        </p:nvPicPr>
        <p:blipFill>
          <a:blip r:embed="rId2"/>
          <a:stretch>
            <a:fillRect/>
          </a:stretch>
        </p:blipFill>
        <p:spPr>
          <a:xfrm>
            <a:off x="587838" y="1851670"/>
            <a:ext cx="4802689" cy="1008112"/>
          </a:xfrm>
          <a:prstGeom prst="rect">
            <a:avLst/>
          </a:prstGeom>
        </p:spPr>
      </p:pic>
      <p:pic>
        <p:nvPicPr>
          <p:cNvPr id="8" name="图片 7">
            <a:extLst>
              <a:ext uri="{FF2B5EF4-FFF2-40B4-BE49-F238E27FC236}">
                <a16:creationId xmlns:a16="http://schemas.microsoft.com/office/drawing/2014/main" id="{FF6B6CF2-CEC2-4A67-91E2-219F8613D735}"/>
              </a:ext>
            </a:extLst>
          </p:cNvPr>
          <p:cNvPicPr>
            <a:picLocks noChangeAspect="1"/>
          </p:cNvPicPr>
          <p:nvPr/>
        </p:nvPicPr>
        <p:blipFill>
          <a:blip r:embed="rId3"/>
          <a:stretch>
            <a:fillRect/>
          </a:stretch>
        </p:blipFill>
        <p:spPr>
          <a:xfrm>
            <a:off x="606946" y="3671085"/>
            <a:ext cx="3965054" cy="537634"/>
          </a:xfrm>
          <a:prstGeom prst="rect">
            <a:avLst/>
          </a:prstGeom>
        </p:spPr>
      </p:pic>
    </p:spTree>
    <p:extLst>
      <p:ext uri="{BB962C8B-B14F-4D97-AF65-F5344CB8AC3E}">
        <p14:creationId xmlns:p14="http://schemas.microsoft.com/office/powerpoint/2010/main" val="120961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2FA71-598F-4BD3-9758-64E5FCE4FC4D}"/>
              </a:ext>
            </a:extLst>
          </p:cNvPr>
          <p:cNvSpPr>
            <a:spLocks noGrp="1"/>
          </p:cNvSpPr>
          <p:nvPr>
            <p:ph type="title"/>
          </p:nvPr>
        </p:nvSpPr>
        <p:spPr/>
        <p:txBody>
          <a:bodyPr/>
          <a:lstStyle/>
          <a:p>
            <a:r>
              <a:rPr lang="en-US" altLang="zh-CN" dirty="0"/>
              <a:t>Multi-head Self-attention Layer</a:t>
            </a:r>
            <a:endParaRPr lang="zh-CN" altLang="en-US" dirty="0"/>
          </a:p>
        </p:txBody>
      </p:sp>
      <p:sp>
        <p:nvSpPr>
          <p:cNvPr id="4" name="灯片编号占位符 3">
            <a:extLst>
              <a:ext uri="{FF2B5EF4-FFF2-40B4-BE49-F238E27FC236}">
                <a16:creationId xmlns:a16="http://schemas.microsoft.com/office/drawing/2014/main" id="{92B5FF71-CB6E-46C5-A4E1-1BBB64B92F39}"/>
              </a:ext>
            </a:extLst>
          </p:cNvPr>
          <p:cNvSpPr>
            <a:spLocks noGrp="1"/>
          </p:cNvSpPr>
          <p:nvPr>
            <p:ph type="sldNum" sz="quarter" idx="12"/>
          </p:nvPr>
        </p:nvSpPr>
        <p:spPr/>
        <p:txBody>
          <a:bodyPr/>
          <a:lstStyle/>
          <a:p>
            <a:fld id="{0314E489-80A2-2240-BF01-5BCDDC02687A}" type="slidenum">
              <a:rPr lang="en-AU" altLang="x-none" smtClean="0"/>
              <a:pPr/>
              <a:t>13</a:t>
            </a:fld>
            <a:endParaRPr lang="en-AU" altLang="x-none"/>
          </a:p>
        </p:txBody>
      </p:sp>
      <p:pic>
        <p:nvPicPr>
          <p:cNvPr id="8" name="图片 7">
            <a:extLst>
              <a:ext uri="{FF2B5EF4-FFF2-40B4-BE49-F238E27FC236}">
                <a16:creationId xmlns:a16="http://schemas.microsoft.com/office/drawing/2014/main" id="{17581031-DD9D-4C77-AB45-60B19F4F9C03}"/>
              </a:ext>
            </a:extLst>
          </p:cNvPr>
          <p:cNvPicPr>
            <a:picLocks noChangeAspect="1"/>
          </p:cNvPicPr>
          <p:nvPr/>
        </p:nvPicPr>
        <p:blipFill>
          <a:blip r:embed="rId2"/>
          <a:stretch>
            <a:fillRect/>
          </a:stretch>
        </p:blipFill>
        <p:spPr>
          <a:xfrm>
            <a:off x="395536" y="1094308"/>
            <a:ext cx="4008075" cy="3775348"/>
          </a:xfrm>
          <a:prstGeom prst="rect">
            <a:avLst/>
          </a:prstGeom>
        </p:spPr>
      </p:pic>
    </p:spTree>
    <p:extLst>
      <p:ext uri="{BB962C8B-B14F-4D97-AF65-F5344CB8AC3E}">
        <p14:creationId xmlns:p14="http://schemas.microsoft.com/office/powerpoint/2010/main" val="416124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8AAAB-4036-485E-B8BB-BF1EF7F110CA}"/>
              </a:ext>
            </a:extLst>
          </p:cNvPr>
          <p:cNvSpPr>
            <a:spLocks noGrp="1"/>
          </p:cNvSpPr>
          <p:nvPr>
            <p:ph type="title"/>
          </p:nvPr>
        </p:nvSpPr>
        <p:spPr/>
        <p:txBody>
          <a:bodyPr/>
          <a:lstStyle/>
          <a:p>
            <a:r>
              <a:rPr lang="en-US" altLang="zh-CN" dirty="0"/>
              <a:t>Multi-head Self-attention Layer</a:t>
            </a:r>
            <a:endParaRPr lang="zh-CN" altLang="en-US" dirty="0"/>
          </a:p>
        </p:txBody>
      </p:sp>
      <p:sp>
        <p:nvSpPr>
          <p:cNvPr id="4" name="灯片编号占位符 3">
            <a:extLst>
              <a:ext uri="{FF2B5EF4-FFF2-40B4-BE49-F238E27FC236}">
                <a16:creationId xmlns:a16="http://schemas.microsoft.com/office/drawing/2014/main" id="{FC290CC4-5446-4E61-90DF-361DA2D63C44}"/>
              </a:ext>
            </a:extLst>
          </p:cNvPr>
          <p:cNvSpPr>
            <a:spLocks noGrp="1"/>
          </p:cNvSpPr>
          <p:nvPr>
            <p:ph type="sldNum" sz="quarter" idx="12"/>
          </p:nvPr>
        </p:nvSpPr>
        <p:spPr/>
        <p:txBody>
          <a:bodyPr/>
          <a:lstStyle/>
          <a:p>
            <a:fld id="{0314E489-80A2-2240-BF01-5BCDDC02687A}" type="slidenum">
              <a:rPr lang="en-AU" altLang="x-none" smtClean="0"/>
              <a:pPr/>
              <a:t>14</a:t>
            </a:fld>
            <a:endParaRPr lang="en-AU" altLang="x-none"/>
          </a:p>
        </p:txBody>
      </p:sp>
      <p:pic>
        <p:nvPicPr>
          <p:cNvPr id="5" name="图片 4">
            <a:extLst>
              <a:ext uri="{FF2B5EF4-FFF2-40B4-BE49-F238E27FC236}">
                <a16:creationId xmlns:a16="http://schemas.microsoft.com/office/drawing/2014/main" id="{15D86116-51D6-4C76-86BB-197856B89699}"/>
              </a:ext>
            </a:extLst>
          </p:cNvPr>
          <p:cNvPicPr>
            <a:picLocks noChangeAspect="1"/>
          </p:cNvPicPr>
          <p:nvPr/>
        </p:nvPicPr>
        <p:blipFill>
          <a:blip r:embed="rId2"/>
          <a:stretch>
            <a:fillRect/>
          </a:stretch>
        </p:blipFill>
        <p:spPr>
          <a:xfrm>
            <a:off x="827584" y="1131590"/>
            <a:ext cx="6624736" cy="3810688"/>
          </a:xfrm>
          <a:prstGeom prst="rect">
            <a:avLst/>
          </a:prstGeom>
        </p:spPr>
      </p:pic>
    </p:spTree>
    <p:extLst>
      <p:ext uri="{BB962C8B-B14F-4D97-AF65-F5344CB8AC3E}">
        <p14:creationId xmlns:p14="http://schemas.microsoft.com/office/powerpoint/2010/main" val="117208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244C5F-5D24-48D5-AC93-601C7D9ED594}"/>
              </a:ext>
            </a:extLst>
          </p:cNvPr>
          <p:cNvSpPr>
            <a:spLocks noGrp="1"/>
          </p:cNvSpPr>
          <p:nvPr>
            <p:ph type="title"/>
          </p:nvPr>
        </p:nvSpPr>
        <p:spPr/>
        <p:txBody>
          <a:bodyPr/>
          <a:lstStyle/>
          <a:p>
            <a:r>
              <a:rPr lang="en-US" altLang="zh-CN" dirty="0"/>
              <a:t>Feed Forward Layer</a:t>
            </a:r>
            <a:endParaRPr lang="zh-CN" altLang="en-US" dirty="0"/>
          </a:p>
        </p:txBody>
      </p:sp>
      <p:sp>
        <p:nvSpPr>
          <p:cNvPr id="3" name="内容占位符 2">
            <a:extLst>
              <a:ext uri="{FF2B5EF4-FFF2-40B4-BE49-F238E27FC236}">
                <a16:creationId xmlns:a16="http://schemas.microsoft.com/office/drawing/2014/main" id="{50B813FD-EA53-41EF-AE8B-0C1AFCE4BA2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F9346BB-09E9-4BD1-8ECF-4F1A6B3A9804}"/>
              </a:ext>
            </a:extLst>
          </p:cNvPr>
          <p:cNvSpPr>
            <a:spLocks noGrp="1"/>
          </p:cNvSpPr>
          <p:nvPr>
            <p:ph type="sldNum" sz="quarter" idx="12"/>
          </p:nvPr>
        </p:nvSpPr>
        <p:spPr/>
        <p:txBody>
          <a:bodyPr/>
          <a:lstStyle/>
          <a:p>
            <a:fld id="{0314E489-80A2-2240-BF01-5BCDDC02687A}" type="slidenum">
              <a:rPr lang="en-AU" altLang="x-none" smtClean="0"/>
              <a:pPr/>
              <a:t>15</a:t>
            </a:fld>
            <a:endParaRPr lang="en-AU" altLang="x-none"/>
          </a:p>
        </p:txBody>
      </p:sp>
      <p:pic>
        <p:nvPicPr>
          <p:cNvPr id="6" name="图片 5">
            <a:extLst>
              <a:ext uri="{FF2B5EF4-FFF2-40B4-BE49-F238E27FC236}">
                <a16:creationId xmlns:a16="http://schemas.microsoft.com/office/drawing/2014/main" id="{B4C47B3A-AD5C-4794-AAF3-675C05A6A194}"/>
              </a:ext>
            </a:extLst>
          </p:cNvPr>
          <p:cNvPicPr>
            <a:picLocks noChangeAspect="1"/>
          </p:cNvPicPr>
          <p:nvPr/>
        </p:nvPicPr>
        <p:blipFill>
          <a:blip r:embed="rId2"/>
          <a:stretch>
            <a:fillRect/>
          </a:stretch>
        </p:blipFill>
        <p:spPr>
          <a:xfrm>
            <a:off x="646309" y="2067694"/>
            <a:ext cx="5066267" cy="686952"/>
          </a:xfrm>
          <a:prstGeom prst="rect">
            <a:avLst/>
          </a:prstGeom>
        </p:spPr>
      </p:pic>
    </p:spTree>
    <p:extLst>
      <p:ext uri="{BB962C8B-B14F-4D97-AF65-F5344CB8AC3E}">
        <p14:creationId xmlns:p14="http://schemas.microsoft.com/office/powerpoint/2010/main" val="3032116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F029D-FB93-4171-95A8-2769F4D62FFF}"/>
              </a:ext>
            </a:extLst>
          </p:cNvPr>
          <p:cNvSpPr>
            <a:spLocks noGrp="1"/>
          </p:cNvSpPr>
          <p:nvPr>
            <p:ph type="title"/>
          </p:nvPr>
        </p:nvSpPr>
        <p:spPr/>
        <p:txBody>
          <a:bodyPr/>
          <a:lstStyle/>
          <a:p>
            <a:r>
              <a:rPr lang="en-US" altLang="zh-CN" dirty="0"/>
              <a:t>Cross-attention Layer</a:t>
            </a:r>
            <a:endParaRPr lang="zh-CN" altLang="en-US" dirty="0"/>
          </a:p>
        </p:txBody>
      </p:sp>
      <p:sp>
        <p:nvSpPr>
          <p:cNvPr id="3" name="内容占位符 2">
            <a:extLst>
              <a:ext uri="{FF2B5EF4-FFF2-40B4-BE49-F238E27FC236}">
                <a16:creationId xmlns:a16="http://schemas.microsoft.com/office/drawing/2014/main" id="{F23E3E28-01F8-451F-A6C8-87FC21F98BD2}"/>
              </a:ext>
            </a:extLst>
          </p:cNvPr>
          <p:cNvSpPr>
            <a:spLocks noGrp="1"/>
          </p:cNvSpPr>
          <p:nvPr>
            <p:ph idx="1"/>
          </p:nvPr>
        </p:nvSpPr>
        <p:spPr>
          <a:xfrm>
            <a:off x="719571" y="3088154"/>
            <a:ext cx="6264696" cy="2471416"/>
          </a:xfrm>
        </p:spPr>
        <p:txBody>
          <a:bodyPr/>
          <a:lstStyle/>
          <a:p>
            <a:r>
              <a:rPr lang="zh-CN" altLang="en-US" dirty="0"/>
              <a:t>在两个子层中插入一个额外的交叉注意层。它使用编码器模块顶层的输出来计算查询和关键向量，以便它可以帮助捕获输入和目标之间的关系。</a:t>
            </a:r>
          </a:p>
        </p:txBody>
      </p:sp>
      <p:sp>
        <p:nvSpPr>
          <p:cNvPr id="4" name="灯片编号占位符 3">
            <a:extLst>
              <a:ext uri="{FF2B5EF4-FFF2-40B4-BE49-F238E27FC236}">
                <a16:creationId xmlns:a16="http://schemas.microsoft.com/office/drawing/2014/main" id="{651CE539-A830-4EA8-A444-0364F1901201}"/>
              </a:ext>
            </a:extLst>
          </p:cNvPr>
          <p:cNvSpPr>
            <a:spLocks noGrp="1"/>
          </p:cNvSpPr>
          <p:nvPr>
            <p:ph type="sldNum" sz="quarter" idx="12"/>
          </p:nvPr>
        </p:nvSpPr>
        <p:spPr/>
        <p:txBody>
          <a:bodyPr/>
          <a:lstStyle/>
          <a:p>
            <a:fld id="{0314E489-80A2-2240-BF01-5BCDDC02687A}" type="slidenum">
              <a:rPr lang="en-AU" altLang="x-none" smtClean="0"/>
              <a:pPr/>
              <a:t>16</a:t>
            </a:fld>
            <a:endParaRPr lang="en-AU" altLang="x-none"/>
          </a:p>
        </p:txBody>
      </p:sp>
      <p:pic>
        <p:nvPicPr>
          <p:cNvPr id="6" name="图片 5">
            <a:extLst>
              <a:ext uri="{FF2B5EF4-FFF2-40B4-BE49-F238E27FC236}">
                <a16:creationId xmlns:a16="http://schemas.microsoft.com/office/drawing/2014/main" id="{AFBB9977-C4B3-430E-A06E-669E132366CB}"/>
              </a:ext>
            </a:extLst>
          </p:cNvPr>
          <p:cNvPicPr>
            <a:picLocks noChangeAspect="1"/>
          </p:cNvPicPr>
          <p:nvPr/>
        </p:nvPicPr>
        <p:blipFill>
          <a:blip r:embed="rId2"/>
          <a:stretch>
            <a:fillRect/>
          </a:stretch>
        </p:blipFill>
        <p:spPr>
          <a:xfrm>
            <a:off x="482981" y="1793738"/>
            <a:ext cx="6737877" cy="778012"/>
          </a:xfrm>
          <a:prstGeom prst="rect">
            <a:avLst/>
          </a:prstGeom>
        </p:spPr>
      </p:pic>
    </p:spTree>
    <p:extLst>
      <p:ext uri="{BB962C8B-B14F-4D97-AF65-F5344CB8AC3E}">
        <p14:creationId xmlns:p14="http://schemas.microsoft.com/office/powerpoint/2010/main" val="1902433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0300F-0303-4F75-A824-D7CE507B0008}"/>
              </a:ext>
            </a:extLst>
          </p:cNvPr>
          <p:cNvSpPr>
            <a:spLocks noGrp="1"/>
          </p:cNvSpPr>
          <p:nvPr>
            <p:ph type="title"/>
          </p:nvPr>
        </p:nvSpPr>
        <p:spPr/>
        <p:txBody>
          <a:bodyPr/>
          <a:lstStyle/>
          <a:p>
            <a:r>
              <a:rPr lang="en-US" altLang="zh-CN" dirty="0"/>
              <a:t>Final Projection &amp;Loss Function</a:t>
            </a:r>
            <a:endParaRPr lang="zh-CN" altLang="en-US" dirty="0"/>
          </a:p>
        </p:txBody>
      </p:sp>
      <p:sp>
        <p:nvSpPr>
          <p:cNvPr id="4" name="灯片编号占位符 3">
            <a:extLst>
              <a:ext uri="{FF2B5EF4-FFF2-40B4-BE49-F238E27FC236}">
                <a16:creationId xmlns:a16="http://schemas.microsoft.com/office/drawing/2014/main" id="{2F0052A2-4888-4D50-8BC6-F887FB67EA74}"/>
              </a:ext>
            </a:extLst>
          </p:cNvPr>
          <p:cNvSpPr>
            <a:spLocks noGrp="1"/>
          </p:cNvSpPr>
          <p:nvPr>
            <p:ph type="sldNum" sz="quarter" idx="12"/>
          </p:nvPr>
        </p:nvSpPr>
        <p:spPr/>
        <p:txBody>
          <a:bodyPr/>
          <a:lstStyle/>
          <a:p>
            <a:fld id="{0314E489-80A2-2240-BF01-5BCDDC02687A}" type="slidenum">
              <a:rPr lang="en-AU" altLang="x-none" smtClean="0"/>
              <a:pPr/>
              <a:t>17</a:t>
            </a:fld>
            <a:endParaRPr lang="en-AU" altLang="x-none"/>
          </a:p>
        </p:txBody>
      </p:sp>
      <p:pic>
        <p:nvPicPr>
          <p:cNvPr id="6" name="图片 5">
            <a:extLst>
              <a:ext uri="{FF2B5EF4-FFF2-40B4-BE49-F238E27FC236}">
                <a16:creationId xmlns:a16="http://schemas.microsoft.com/office/drawing/2014/main" id="{EB231A88-0006-41CE-A174-DAA037D34A0E}"/>
              </a:ext>
            </a:extLst>
          </p:cNvPr>
          <p:cNvPicPr>
            <a:picLocks noChangeAspect="1"/>
          </p:cNvPicPr>
          <p:nvPr/>
        </p:nvPicPr>
        <p:blipFill>
          <a:blip r:embed="rId2"/>
          <a:stretch>
            <a:fillRect/>
          </a:stretch>
        </p:blipFill>
        <p:spPr>
          <a:xfrm>
            <a:off x="628650" y="1411889"/>
            <a:ext cx="6026430" cy="1922611"/>
          </a:xfrm>
          <a:prstGeom prst="rect">
            <a:avLst/>
          </a:prstGeom>
        </p:spPr>
      </p:pic>
    </p:spTree>
    <p:extLst>
      <p:ext uri="{BB962C8B-B14F-4D97-AF65-F5344CB8AC3E}">
        <p14:creationId xmlns:p14="http://schemas.microsoft.com/office/powerpoint/2010/main" val="146344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8313" y="573088"/>
            <a:ext cx="2301929" cy="857250"/>
          </a:xfrm>
        </p:spPr>
        <p:txBody>
          <a:bodyPr/>
          <a:lstStyle/>
          <a:p>
            <a:pPr eaLnBrk="1" hangingPunct="1"/>
            <a:r>
              <a:rPr lang="en-US" altLang="zh-CN" sz="2400" dirty="0"/>
              <a:t>MOTIVATION</a:t>
            </a:r>
            <a:endParaRPr lang="en-US" altLang="x-none" sz="2400" dirty="0"/>
          </a:p>
        </p:txBody>
      </p:sp>
      <p:sp>
        <p:nvSpPr>
          <p:cNvPr id="4100" name="Rectangle 3"/>
          <p:cNvSpPr>
            <a:spLocks noGrp="1" noChangeArrowheads="1"/>
          </p:cNvSpPr>
          <p:nvPr>
            <p:ph idx="1"/>
          </p:nvPr>
        </p:nvSpPr>
        <p:spPr>
          <a:xfrm>
            <a:off x="468313" y="1430338"/>
            <a:ext cx="7859217" cy="3157537"/>
          </a:xfrm>
        </p:spPr>
        <p:txBody>
          <a:bodyPr>
            <a:normAutofit/>
          </a:bodyPr>
          <a:lstStyle/>
          <a:p>
            <a:pPr eaLnBrk="1" hangingPunct="1"/>
            <a:endParaRPr lang="en-US" altLang="zh-CN" sz="1600" dirty="0">
              <a:sym typeface="Wingdings" panose="05000000000000000000" pitchFamily="2" charset="2"/>
            </a:endParaRPr>
          </a:p>
          <a:p>
            <a:pPr eaLnBrk="1" hangingPunct="1"/>
            <a:r>
              <a:rPr lang="zh-CN" altLang="en-US" sz="1600" b="1" dirty="0">
                <a:sym typeface="Wingdings" panose="05000000000000000000" pitchFamily="2" charset="2"/>
              </a:rPr>
              <a:t>视障群体现状</a:t>
            </a:r>
            <a:endParaRPr lang="en-US" altLang="zh-CN" sz="1600" b="1" dirty="0">
              <a:sym typeface="Wingdings" panose="05000000000000000000" pitchFamily="2" charset="2"/>
            </a:endParaRPr>
          </a:p>
          <a:p>
            <a:pPr eaLnBrk="1" hangingPunct="1"/>
            <a:r>
              <a:rPr lang="zh-CN" altLang="en-US" sz="1600" dirty="0">
                <a:sym typeface="Wingdings" panose="05000000000000000000" pitchFamily="2" charset="2"/>
              </a:rPr>
              <a:t>世界卫生组织（</a:t>
            </a:r>
            <a:r>
              <a:rPr lang="en-US" altLang="zh-CN" sz="1600" dirty="0">
                <a:sym typeface="Wingdings" panose="05000000000000000000" pitchFamily="2" charset="2"/>
              </a:rPr>
              <a:t>WHO</a:t>
            </a:r>
            <a:r>
              <a:rPr lang="zh-CN" altLang="en-US" sz="1600" dirty="0">
                <a:sym typeface="Wingdings" panose="05000000000000000000" pitchFamily="2" charset="2"/>
              </a:rPr>
              <a:t>）的调查表明，大约</a:t>
            </a:r>
            <a:r>
              <a:rPr lang="en-US" altLang="zh-CN" sz="1600" dirty="0">
                <a:sym typeface="Wingdings" panose="05000000000000000000" pitchFamily="2" charset="2"/>
              </a:rPr>
              <a:t>13</a:t>
            </a:r>
            <a:r>
              <a:rPr lang="zh-CN" altLang="en-US" sz="1600" dirty="0">
                <a:sym typeface="Wingdings" panose="05000000000000000000" pitchFamily="2" charset="2"/>
              </a:rPr>
              <a:t>亿人具有一定程度上的视力障碍，其中大约</a:t>
            </a:r>
            <a:r>
              <a:rPr lang="en-US" altLang="zh-CN" sz="1600" dirty="0">
                <a:sym typeface="Wingdings" panose="05000000000000000000" pitchFamily="2" charset="2"/>
              </a:rPr>
              <a:t>3600</a:t>
            </a:r>
            <a:r>
              <a:rPr lang="zh-CN" altLang="en-US" sz="1600" dirty="0">
                <a:sym typeface="Wingdings" panose="05000000000000000000" pitchFamily="2" charset="2"/>
              </a:rPr>
              <a:t>万是盲人</a:t>
            </a:r>
            <a:endParaRPr lang="en-US" altLang="zh-CN" sz="1600" dirty="0">
              <a:sym typeface="Wingdings" panose="05000000000000000000" pitchFamily="2" charset="2"/>
            </a:endParaRPr>
          </a:p>
          <a:p>
            <a:pPr eaLnBrk="1" hangingPunct="1"/>
            <a:r>
              <a:rPr lang="zh-CN" altLang="en-US" sz="1600" dirty="0">
                <a:sym typeface="Wingdings" panose="05000000000000000000" pitchFamily="2" charset="2"/>
              </a:rPr>
              <a:t>盲人对移动应用有强烈的使用愿望</a:t>
            </a:r>
            <a:endParaRPr lang="en-US" altLang="zh-CN" sz="1600" dirty="0">
              <a:sym typeface="Wingdings" panose="05000000000000000000" pitchFamily="2" charset="2"/>
            </a:endParaRPr>
          </a:p>
          <a:p>
            <a:r>
              <a:rPr lang="zh-CN" altLang="en-US" sz="1600" b="1" dirty="0">
                <a:sym typeface="Wingdings" panose="05000000000000000000" pitchFamily="2" charset="2"/>
              </a:rPr>
              <a:t>移动应用现状</a:t>
            </a:r>
            <a:endParaRPr lang="en-US" altLang="zh-CN" sz="1600" b="1" dirty="0">
              <a:sym typeface="Wingdings" panose="05000000000000000000" pitchFamily="2" charset="2"/>
            </a:endParaRPr>
          </a:p>
          <a:p>
            <a:pPr eaLnBrk="1" hangingPunct="1"/>
            <a:r>
              <a:rPr lang="zh-CN" altLang="en-US" sz="1600" dirty="0"/>
              <a:t>大量的移动应用都非常困难，甚至几乎不能帮助满足视障群体的使用需求。</a:t>
            </a:r>
            <a:endParaRPr lang="en-US" altLang="zh-CN" sz="1600" dirty="0"/>
          </a:p>
          <a:p>
            <a:pPr eaLnBrk="1" hangingPunct="1"/>
            <a:endParaRPr lang="en-US" altLang="x-none" sz="1400" dirty="0">
              <a:solidFill>
                <a:schemeClr val="bg1">
                  <a:lumMod val="65000"/>
                  <a:lumOff val="35000"/>
                </a:schemeClr>
              </a:solidFill>
              <a:sym typeface="Wingdings" panose="05000000000000000000" pitchFamily="2" charset="2"/>
            </a:endParaRPr>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2</a:t>
            </a:fld>
            <a:endParaRPr lang="en-AU" altLang="x-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9D8544-EA50-49B4-9B81-2AEF903383D3}"/>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3348F9B1-C0CD-4447-A6C1-DA767F487294}"/>
              </a:ext>
            </a:extLst>
          </p:cNvPr>
          <p:cNvSpPr>
            <a:spLocks noGrp="1"/>
          </p:cNvSpPr>
          <p:nvPr>
            <p:ph idx="1"/>
          </p:nvPr>
        </p:nvSpPr>
        <p:spPr>
          <a:xfrm>
            <a:off x="628650" y="1131590"/>
            <a:ext cx="7886700" cy="3263504"/>
          </a:xfrm>
        </p:spPr>
        <p:txBody>
          <a:bodyPr>
            <a:normAutofit/>
          </a:bodyPr>
          <a:lstStyle/>
          <a:p>
            <a:r>
              <a:rPr lang="zh-CN" altLang="en-US" sz="1800" dirty="0"/>
              <a:t>视障群体对屏幕信息的“阅读”主要依赖于相关软件读取屏幕信息，通过朗读转化为声音信息，从而让盲人知晓屏幕内容</a:t>
            </a:r>
            <a:endParaRPr lang="en-US" altLang="zh-CN" sz="1800" dirty="0"/>
          </a:p>
          <a:p>
            <a:r>
              <a:rPr lang="zh-CN" altLang="en-US" sz="1800" dirty="0"/>
              <a:t>这一方法在文字和文字图片（</a:t>
            </a:r>
            <a:r>
              <a:rPr lang="en-US" altLang="zh-CN" sz="1800" dirty="0"/>
              <a:t>OCR</a:t>
            </a:r>
            <a:r>
              <a:rPr lang="zh-CN" altLang="en-US" sz="1800" dirty="0"/>
              <a:t>技术支持）应用的很好。典型的工具有</a:t>
            </a:r>
            <a:r>
              <a:rPr lang="en-US" altLang="zh-CN" sz="1800" dirty="0" err="1">
                <a:latin typeface="+mn-lt"/>
                <a:cs typeface="+mn-cs"/>
              </a:rPr>
              <a:t>TalkBack</a:t>
            </a:r>
            <a:r>
              <a:rPr lang="en-US" altLang="zh-CN" sz="1800" dirty="0">
                <a:latin typeface="+mn-lt"/>
                <a:cs typeface="+mn-cs"/>
              </a:rPr>
              <a:t>, </a:t>
            </a:r>
            <a:r>
              <a:rPr lang="en-US" altLang="zh-CN" sz="1800" dirty="0" err="1">
                <a:latin typeface="+mn-lt"/>
                <a:cs typeface="+mn-cs"/>
              </a:rPr>
              <a:t>VoiceOver</a:t>
            </a:r>
            <a:r>
              <a:rPr lang="zh-CN" altLang="en-US" sz="1800" dirty="0">
                <a:latin typeface="+mn-lt"/>
                <a:cs typeface="+mn-cs"/>
              </a:rPr>
              <a:t>等。</a:t>
            </a:r>
            <a:endParaRPr lang="en-US" altLang="zh-CN" sz="1800" dirty="0"/>
          </a:p>
          <a:p>
            <a:r>
              <a:rPr lang="zh-CN" altLang="en-US" sz="1800" dirty="0"/>
              <a:t>但是对于非文字元素，例如图标和图片，这种方法就依赖于开发者必须将足够的描述信息加入到组建的描述之中，“阅读”图片或图标等非文字组件其实阅读的是它的描述信息。</a:t>
            </a:r>
          </a:p>
        </p:txBody>
      </p:sp>
      <p:sp>
        <p:nvSpPr>
          <p:cNvPr id="4" name="灯片编号占位符 3">
            <a:extLst>
              <a:ext uri="{FF2B5EF4-FFF2-40B4-BE49-F238E27FC236}">
                <a16:creationId xmlns:a16="http://schemas.microsoft.com/office/drawing/2014/main" id="{7E63A1D8-313D-4F8E-83DC-8265749A86FC}"/>
              </a:ext>
            </a:extLst>
          </p:cNvPr>
          <p:cNvSpPr>
            <a:spLocks noGrp="1"/>
          </p:cNvSpPr>
          <p:nvPr>
            <p:ph type="sldNum" sz="quarter" idx="12"/>
          </p:nvPr>
        </p:nvSpPr>
        <p:spPr/>
        <p:txBody>
          <a:bodyPr/>
          <a:lstStyle/>
          <a:p>
            <a:fld id="{0314E489-80A2-2240-BF01-5BCDDC02687A}" type="slidenum">
              <a:rPr lang="en-AU" altLang="x-none" smtClean="0"/>
              <a:pPr/>
              <a:t>3</a:t>
            </a:fld>
            <a:endParaRPr lang="en-AU" altLang="x-none"/>
          </a:p>
        </p:txBody>
      </p:sp>
    </p:spTree>
    <p:extLst>
      <p:ext uri="{BB962C8B-B14F-4D97-AF65-F5344CB8AC3E}">
        <p14:creationId xmlns:p14="http://schemas.microsoft.com/office/powerpoint/2010/main" val="344215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z="2400" dirty="0"/>
              <a:t>MOTIVATION</a:t>
            </a:r>
            <a:endParaRPr lang="en-US" altLang="x-none" sz="2400" dirty="0"/>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4</a:t>
            </a:fld>
            <a:endParaRPr lang="en-AU" altLang="x-none"/>
          </a:p>
        </p:txBody>
      </p:sp>
      <p:pic>
        <p:nvPicPr>
          <p:cNvPr id="2" name="Picture 1">
            <a:extLst>
              <a:ext uri="{FF2B5EF4-FFF2-40B4-BE49-F238E27FC236}">
                <a16:creationId xmlns:a16="http://schemas.microsoft.com/office/drawing/2014/main" id="{9C3FD775-9EA7-4310-A469-6EA90BCFFEEA}"/>
              </a:ext>
            </a:extLst>
          </p:cNvPr>
          <p:cNvPicPr>
            <a:picLocks noChangeAspect="1"/>
          </p:cNvPicPr>
          <p:nvPr/>
        </p:nvPicPr>
        <p:blipFill>
          <a:blip r:embed="rId3"/>
          <a:stretch>
            <a:fillRect/>
          </a:stretch>
        </p:blipFill>
        <p:spPr>
          <a:xfrm>
            <a:off x="1619672" y="1303568"/>
            <a:ext cx="6048672" cy="3400459"/>
          </a:xfrm>
          <a:prstGeom prst="rect">
            <a:avLst/>
          </a:prstGeom>
        </p:spPr>
      </p:pic>
      <p:sp>
        <p:nvSpPr>
          <p:cNvPr id="3" name="Rectangle 2">
            <a:extLst>
              <a:ext uri="{FF2B5EF4-FFF2-40B4-BE49-F238E27FC236}">
                <a16:creationId xmlns:a16="http://schemas.microsoft.com/office/drawing/2014/main" id="{C6C4C77C-6F43-45F0-BE94-0AB86F3FD166}"/>
              </a:ext>
            </a:extLst>
          </p:cNvPr>
          <p:cNvSpPr/>
          <p:nvPr/>
        </p:nvSpPr>
        <p:spPr>
          <a:xfrm>
            <a:off x="3707904" y="2931790"/>
            <a:ext cx="352839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6D40E7-6FF0-4E2B-AE6D-2432852EB260}"/>
              </a:ext>
            </a:extLst>
          </p:cNvPr>
          <p:cNvSpPr/>
          <p:nvPr/>
        </p:nvSpPr>
        <p:spPr>
          <a:xfrm>
            <a:off x="5652120" y="3507854"/>
            <a:ext cx="504056" cy="2053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文本框 3">
            <a:extLst>
              <a:ext uri="{FF2B5EF4-FFF2-40B4-BE49-F238E27FC236}">
                <a16:creationId xmlns:a16="http://schemas.microsoft.com/office/drawing/2014/main" id="{2704BDF0-74C6-414E-A9F8-DEB540D908D7}"/>
              </a:ext>
            </a:extLst>
          </p:cNvPr>
          <p:cNvSpPr txBox="1"/>
          <p:nvPr/>
        </p:nvSpPr>
        <p:spPr>
          <a:xfrm>
            <a:off x="2843808" y="653303"/>
            <a:ext cx="5472608" cy="646331"/>
          </a:xfrm>
          <a:prstGeom prst="rect">
            <a:avLst/>
          </a:prstGeom>
          <a:noFill/>
        </p:spPr>
        <p:txBody>
          <a:bodyPr wrap="square" rtlCol="0">
            <a:spAutoFit/>
          </a:bodyPr>
          <a:lstStyle/>
          <a:p>
            <a:r>
              <a:rPr lang="zh-CN" altLang="en-US" dirty="0"/>
              <a:t>例如在这里“</a:t>
            </a:r>
            <a:r>
              <a:rPr lang="en-US" altLang="zh-CN" dirty="0"/>
              <a:t>share</a:t>
            </a:r>
            <a:r>
              <a:rPr lang="zh-CN" altLang="en-US" dirty="0"/>
              <a:t>”图标在</a:t>
            </a:r>
            <a:r>
              <a:rPr lang="en-US" altLang="zh-CN" dirty="0"/>
              <a:t>xml</a:t>
            </a:r>
            <a:r>
              <a:rPr lang="zh-CN" altLang="en-US" dirty="0"/>
              <a:t>中的描述与</a:t>
            </a:r>
            <a:r>
              <a:rPr lang="en-US" altLang="zh-CN" dirty="0"/>
              <a:t>share</a:t>
            </a:r>
            <a:r>
              <a:rPr lang="zh-CN" altLang="en-US" dirty="0"/>
              <a:t>有关，这样在朗读的时候就会比较准确</a:t>
            </a:r>
          </a:p>
        </p:txBody>
      </p:sp>
    </p:spTree>
    <p:extLst>
      <p:ext uri="{BB962C8B-B14F-4D97-AF65-F5344CB8AC3E}">
        <p14:creationId xmlns:p14="http://schemas.microsoft.com/office/powerpoint/2010/main" val="5990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2C63F0-ED3C-4DB2-AAB9-2AE77823DAD2}"/>
              </a:ext>
            </a:extLst>
          </p:cNvPr>
          <p:cNvSpPr>
            <a:spLocks noGrp="1"/>
          </p:cNvSpPr>
          <p:nvPr>
            <p:ph type="title"/>
          </p:nvPr>
        </p:nvSpPr>
        <p:spPr/>
        <p:txBody>
          <a:bodyPr/>
          <a:lstStyle/>
          <a:p>
            <a:r>
              <a:rPr lang="en-US" altLang="zh-CN" dirty="0"/>
              <a:t>Motivation</a:t>
            </a:r>
            <a:endParaRPr lang="zh-CN" altLang="en-US" dirty="0"/>
          </a:p>
        </p:txBody>
      </p:sp>
      <p:sp>
        <p:nvSpPr>
          <p:cNvPr id="3" name="内容占位符 2">
            <a:extLst>
              <a:ext uri="{FF2B5EF4-FFF2-40B4-BE49-F238E27FC236}">
                <a16:creationId xmlns:a16="http://schemas.microsoft.com/office/drawing/2014/main" id="{AB09B408-24AD-4CDD-AF8C-6FA85A357714}"/>
              </a:ext>
            </a:extLst>
          </p:cNvPr>
          <p:cNvSpPr>
            <a:spLocks noGrp="1"/>
          </p:cNvSpPr>
          <p:nvPr>
            <p:ph idx="1"/>
          </p:nvPr>
        </p:nvSpPr>
        <p:spPr>
          <a:xfrm>
            <a:off x="598702" y="2967983"/>
            <a:ext cx="7886700" cy="1942066"/>
          </a:xfrm>
        </p:spPr>
        <p:txBody>
          <a:bodyPr>
            <a:normAutofit fontScale="92500"/>
          </a:bodyPr>
          <a:lstStyle/>
          <a:p>
            <a:r>
              <a:rPr lang="zh-CN" altLang="en-US" sz="2200" dirty="0"/>
              <a:t>研究者们从</a:t>
            </a:r>
            <a:r>
              <a:rPr lang="en-US" altLang="zh-CN" sz="2200" dirty="0"/>
              <a:t>Google Play Store </a:t>
            </a:r>
            <a:r>
              <a:rPr lang="zh-CN" altLang="en-US" sz="2200" dirty="0"/>
              <a:t>上的</a:t>
            </a:r>
            <a:r>
              <a:rPr lang="en-US" altLang="zh-CN" sz="2200" dirty="0"/>
              <a:t>10,408 Android apps </a:t>
            </a:r>
            <a:r>
              <a:rPr lang="zh-CN" altLang="en-US" sz="2200" dirty="0"/>
              <a:t>中收集了屏幕截图以及对应的</a:t>
            </a:r>
            <a:r>
              <a:rPr lang="en-US" altLang="zh-CN" sz="2200" dirty="0"/>
              <a:t>xml</a:t>
            </a:r>
            <a:r>
              <a:rPr lang="zh-CN" altLang="en-US" sz="2200" dirty="0"/>
              <a:t>运行时代码，这代码包括了类型和内容描述</a:t>
            </a:r>
            <a:endParaRPr lang="en-US" altLang="zh-CN" sz="2200" dirty="0"/>
          </a:p>
          <a:p>
            <a:r>
              <a:rPr lang="zh-CN" altLang="en-US" sz="2200" b="1" dirty="0"/>
              <a:t>其中，超过</a:t>
            </a:r>
            <a:r>
              <a:rPr lang="en-US" altLang="zh-CN" sz="2200" b="1" dirty="0"/>
              <a:t>77%</a:t>
            </a:r>
            <a:r>
              <a:rPr lang="zh-CN" altLang="en-US" sz="2200" b="1" dirty="0"/>
              <a:t>的</a:t>
            </a:r>
            <a:r>
              <a:rPr lang="en-US" altLang="zh-CN" sz="2200" b="1" dirty="0"/>
              <a:t>app</a:t>
            </a:r>
            <a:r>
              <a:rPr lang="zh-CN" altLang="en-US" sz="2200" b="1" dirty="0"/>
              <a:t>都有</a:t>
            </a:r>
            <a:r>
              <a:rPr lang="en-US" altLang="zh-CN" sz="2200" b="1" dirty="0"/>
              <a:t>missing labels</a:t>
            </a:r>
            <a:r>
              <a:rPr lang="zh-CN" altLang="en-US" sz="2200" b="1" dirty="0"/>
              <a:t>（标签丢失</a:t>
            </a:r>
            <a:r>
              <a:rPr lang="en-US" altLang="zh-CN" sz="2200" b="1" dirty="0"/>
              <a:t>)</a:t>
            </a:r>
            <a:r>
              <a:rPr lang="zh-CN" altLang="en-US" sz="2200" b="1" dirty="0"/>
              <a:t>的问题，</a:t>
            </a:r>
            <a:r>
              <a:rPr lang="zh-CN" altLang="en-US" sz="2200" dirty="0"/>
              <a:t>足见这一问题不仅普遍，而且没有得到开发者的足够重视。</a:t>
            </a:r>
            <a:endParaRPr lang="en-US" altLang="zh-CN" sz="2200" dirty="0"/>
          </a:p>
          <a:p>
            <a:r>
              <a:rPr lang="zh-CN" altLang="en-US" sz="2200" dirty="0"/>
              <a:t>具体来说，</a:t>
            </a:r>
            <a:r>
              <a:rPr lang="en-US" altLang="zh-CN" sz="2200" dirty="0"/>
              <a:t>60.79% </a:t>
            </a:r>
            <a:r>
              <a:rPr lang="zh-CN" altLang="en-US" sz="2200" dirty="0"/>
              <a:t>的截图至少有一个 </a:t>
            </a:r>
            <a:r>
              <a:rPr lang="en-US" altLang="zh-CN" sz="2200" dirty="0"/>
              <a:t>UI </a:t>
            </a:r>
            <a:r>
              <a:rPr lang="zh-CN" altLang="en-US" sz="2200" dirty="0"/>
              <a:t>组件缺少标签，这意味着低视力</a:t>
            </a:r>
            <a:r>
              <a:rPr lang="en-US" altLang="zh-CN" sz="2200" dirty="0"/>
              <a:t>/</a:t>
            </a:r>
            <a:r>
              <a:rPr lang="zh-CN" altLang="en-US" sz="2200" dirty="0"/>
              <a:t>盲人在浏览每两屏应用程序时就会遇到问题</a:t>
            </a:r>
            <a:endParaRPr lang="zh-CN" altLang="en-US" dirty="0"/>
          </a:p>
        </p:txBody>
      </p:sp>
      <p:sp>
        <p:nvSpPr>
          <p:cNvPr id="4" name="灯片编号占位符 3">
            <a:extLst>
              <a:ext uri="{FF2B5EF4-FFF2-40B4-BE49-F238E27FC236}">
                <a16:creationId xmlns:a16="http://schemas.microsoft.com/office/drawing/2014/main" id="{049EADB0-64F2-4576-B047-73C684ED5128}"/>
              </a:ext>
            </a:extLst>
          </p:cNvPr>
          <p:cNvSpPr>
            <a:spLocks noGrp="1"/>
          </p:cNvSpPr>
          <p:nvPr>
            <p:ph type="sldNum" sz="quarter" idx="12"/>
          </p:nvPr>
        </p:nvSpPr>
        <p:spPr>
          <a:xfrm>
            <a:off x="6457950" y="4773127"/>
            <a:ext cx="2057400" cy="273844"/>
          </a:xfrm>
        </p:spPr>
        <p:txBody>
          <a:bodyPr/>
          <a:lstStyle/>
          <a:p>
            <a:fld id="{0314E489-80A2-2240-BF01-5BCDDC02687A}" type="slidenum">
              <a:rPr lang="en-AU" altLang="x-none" smtClean="0"/>
              <a:pPr/>
              <a:t>5</a:t>
            </a:fld>
            <a:endParaRPr lang="en-AU" altLang="x-none" dirty="0"/>
          </a:p>
        </p:txBody>
      </p:sp>
      <p:pic>
        <p:nvPicPr>
          <p:cNvPr id="5" name="图片 2">
            <a:extLst>
              <a:ext uri="{FF2B5EF4-FFF2-40B4-BE49-F238E27FC236}">
                <a16:creationId xmlns:a16="http://schemas.microsoft.com/office/drawing/2014/main" id="{94C88084-74BC-413A-AB72-94AF5B03FF70}"/>
              </a:ext>
            </a:extLst>
          </p:cNvPr>
          <p:cNvPicPr>
            <a:picLocks noChangeAspect="1"/>
          </p:cNvPicPr>
          <p:nvPr/>
        </p:nvPicPr>
        <p:blipFill rotWithShape="1">
          <a:blip r:embed="rId3">
            <a:extLst>
              <a:ext uri="{28A0092B-C50C-407E-A947-70E740481C1C}">
                <a14:useLocalDpi xmlns:a14="http://schemas.microsoft.com/office/drawing/2010/main" val="0"/>
              </a:ext>
            </a:extLst>
          </a:blip>
          <a:srcRect t="25097"/>
          <a:stretch/>
        </p:blipFill>
        <p:spPr>
          <a:xfrm>
            <a:off x="324420" y="1444884"/>
            <a:ext cx="8495159" cy="1208188"/>
          </a:xfrm>
          <a:prstGeom prst="rect">
            <a:avLst/>
          </a:prstGeom>
        </p:spPr>
      </p:pic>
    </p:spTree>
    <p:extLst>
      <p:ext uri="{BB962C8B-B14F-4D97-AF65-F5344CB8AC3E}">
        <p14:creationId xmlns:p14="http://schemas.microsoft.com/office/powerpoint/2010/main" val="5306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z="2400" dirty="0"/>
              <a:t>MOTIVATION</a:t>
            </a:r>
            <a:endParaRPr lang="en-US" altLang="x-none" sz="2400" dirty="0"/>
          </a:p>
        </p:txBody>
      </p:sp>
      <p:pic>
        <p:nvPicPr>
          <p:cNvPr id="5" name="内容占位符 4">
            <a:extLst>
              <a:ext uri="{FF2B5EF4-FFF2-40B4-BE49-F238E27FC236}">
                <a16:creationId xmlns:a16="http://schemas.microsoft.com/office/drawing/2014/main" id="{269B752F-C264-4B06-A6D1-3A7466E51A3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628650" y="1009912"/>
            <a:ext cx="5466983" cy="3879484"/>
          </a:xfrm>
          <a:prstGeom prst="rect">
            <a:avLst/>
          </a:prstGeom>
        </p:spPr>
      </p:pic>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6</a:t>
            </a:fld>
            <a:endParaRPr lang="en-AU" altLang="x-none"/>
          </a:p>
        </p:txBody>
      </p:sp>
      <p:sp>
        <p:nvSpPr>
          <p:cNvPr id="3" name="文本框 2">
            <a:extLst>
              <a:ext uri="{FF2B5EF4-FFF2-40B4-BE49-F238E27FC236}">
                <a16:creationId xmlns:a16="http://schemas.microsoft.com/office/drawing/2014/main" id="{B6AEF67F-0BB3-4F69-B468-2CF5DA2EEF0A}"/>
              </a:ext>
            </a:extLst>
          </p:cNvPr>
          <p:cNvSpPr txBox="1"/>
          <p:nvPr/>
        </p:nvSpPr>
        <p:spPr>
          <a:xfrm>
            <a:off x="6125326" y="1491630"/>
            <a:ext cx="2736304" cy="1877437"/>
          </a:xfrm>
          <a:prstGeom prst="rect">
            <a:avLst/>
          </a:prstGeom>
          <a:noFill/>
        </p:spPr>
        <p:txBody>
          <a:bodyPr wrap="square" rtlCol="0">
            <a:spAutoFit/>
          </a:bodyPr>
          <a:lstStyle/>
          <a:p>
            <a:r>
              <a:rPr lang="zh-CN" altLang="en-US" sz="1400" dirty="0"/>
              <a:t>根据软件类型划分的移动应用</a:t>
            </a:r>
            <a:r>
              <a:rPr lang="en-US" altLang="zh-CN" sz="1400" dirty="0"/>
              <a:t>image-based button </a:t>
            </a:r>
            <a:r>
              <a:rPr lang="zh-CN" altLang="en-US" sz="1400" dirty="0"/>
              <a:t>内容描述的缺失情况，表明这种缺失与类别无关，非常普遍</a:t>
            </a:r>
            <a:endParaRPr lang="en-US" altLang="zh-CN" sz="1400" dirty="0"/>
          </a:p>
          <a:p>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尤其是在个性化和游戏中，超过</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70%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的应用程序有</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80%-100%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的组件缺少标签。</a:t>
            </a:r>
          </a:p>
          <a:p>
            <a:endParaRPr lang="en-US" altLang="zh-CN" dirty="0"/>
          </a:p>
        </p:txBody>
      </p:sp>
    </p:spTree>
    <p:extLst>
      <p:ext uri="{BB962C8B-B14F-4D97-AF65-F5344CB8AC3E}">
        <p14:creationId xmlns:p14="http://schemas.microsoft.com/office/powerpoint/2010/main" val="125385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z="2400" dirty="0"/>
              <a:t>MOTIVATION</a:t>
            </a:r>
            <a:endParaRPr lang="en-US" altLang="x-none" sz="2400" dirty="0"/>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7</a:t>
            </a:fld>
            <a:endParaRPr lang="en-AU" altLang="x-none"/>
          </a:p>
        </p:txBody>
      </p:sp>
      <p:sp>
        <p:nvSpPr>
          <p:cNvPr id="5" name="内容占位符 2">
            <a:extLst>
              <a:ext uri="{FF2B5EF4-FFF2-40B4-BE49-F238E27FC236}">
                <a16:creationId xmlns:a16="http://schemas.microsoft.com/office/drawing/2014/main" id="{81B5D133-FFC5-47C1-8CDD-8D814B4D2672}"/>
              </a:ext>
            </a:extLst>
          </p:cNvPr>
          <p:cNvSpPr txBox="1">
            <a:spLocks/>
          </p:cNvSpPr>
          <p:nvPr/>
        </p:nvSpPr>
        <p:spPr bwMode="auto">
          <a:xfrm>
            <a:off x="457200" y="1275606"/>
            <a:ext cx="8229600"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4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en-US" altLang="zh-CN" sz="1600" kern="0" dirty="0">
                <a:solidFill>
                  <a:schemeClr val="bg1">
                    <a:lumMod val="65000"/>
                    <a:lumOff val="35000"/>
                  </a:schemeClr>
                </a:solidFill>
              </a:rPr>
              <a:t>Spearman rank-order correlation: 0.046</a:t>
            </a:r>
            <a:endParaRPr lang="zh-CN" altLang="en-US" sz="1600" kern="0" dirty="0">
              <a:solidFill>
                <a:schemeClr val="bg1">
                  <a:lumMod val="65000"/>
                  <a:lumOff val="35000"/>
                </a:schemeClr>
              </a:solidFill>
            </a:endParaRPr>
          </a:p>
        </p:txBody>
      </p:sp>
      <p:pic>
        <p:nvPicPr>
          <p:cNvPr id="2" name="Picture 1">
            <a:extLst>
              <a:ext uri="{FF2B5EF4-FFF2-40B4-BE49-F238E27FC236}">
                <a16:creationId xmlns:a16="http://schemas.microsoft.com/office/drawing/2014/main" id="{BC8396DE-9095-4E12-9469-B773FE9C89E7}"/>
              </a:ext>
            </a:extLst>
          </p:cNvPr>
          <p:cNvPicPr>
            <a:picLocks noChangeAspect="1"/>
          </p:cNvPicPr>
          <p:nvPr/>
        </p:nvPicPr>
        <p:blipFill>
          <a:blip r:embed="rId3"/>
          <a:stretch>
            <a:fillRect/>
          </a:stretch>
        </p:blipFill>
        <p:spPr>
          <a:xfrm>
            <a:off x="179512" y="1509267"/>
            <a:ext cx="6480720" cy="3024336"/>
          </a:xfrm>
          <a:prstGeom prst="rect">
            <a:avLst/>
          </a:prstGeom>
        </p:spPr>
      </p:pic>
      <p:sp>
        <p:nvSpPr>
          <p:cNvPr id="6" name="文本框 5">
            <a:extLst>
              <a:ext uri="{FF2B5EF4-FFF2-40B4-BE49-F238E27FC236}">
                <a16:creationId xmlns:a16="http://schemas.microsoft.com/office/drawing/2014/main" id="{1BF2225E-92D7-4352-AFAE-B7411B645DFA}"/>
              </a:ext>
            </a:extLst>
          </p:cNvPr>
          <p:cNvSpPr txBox="1"/>
          <p:nvPr/>
        </p:nvSpPr>
        <p:spPr>
          <a:xfrm>
            <a:off x="6660232" y="1491630"/>
            <a:ext cx="2201398" cy="2677656"/>
          </a:xfrm>
          <a:prstGeom prst="rect">
            <a:avLst/>
          </a:prstGeom>
          <a:noFill/>
        </p:spPr>
        <p:txBody>
          <a:bodyPr wrap="square" rtlCol="0">
            <a:spAutoFit/>
          </a:bodyPr>
          <a:lstStyle/>
          <a:p>
            <a:r>
              <a:rPr lang="zh-CN" altLang="en-US" sz="1400" dirty="0"/>
              <a:t>根据下载次数划分的移动应用</a:t>
            </a:r>
            <a:r>
              <a:rPr lang="en-US" altLang="zh-CN" sz="1400" dirty="0"/>
              <a:t>image-based button </a:t>
            </a:r>
            <a:r>
              <a:rPr lang="zh-CN" altLang="en-US" sz="1400" dirty="0"/>
              <a:t>内容描述的缺失情况显示，</a:t>
            </a:r>
            <a:endParaRPr lang="en-US" altLang="zh-CN" sz="1400" dirty="0"/>
          </a:p>
          <a:p>
            <a:r>
              <a:rPr lang="zh-CN" altLang="en-US" sz="1400" dirty="0"/>
              <a:t>即使下载量超过 </a:t>
            </a:r>
            <a:r>
              <a:rPr lang="en-US" altLang="zh-CN" sz="1400" dirty="0"/>
              <a:t>50M </a:t>
            </a:r>
            <a:r>
              <a:rPr lang="zh-CN" altLang="en-US" sz="1400" dirty="0"/>
              <a:t>的应用程序也存在严重的缺失问题。研究者们在应用程序下载数量和标签丢失率之间进行了 </a:t>
            </a:r>
            <a:r>
              <a:rPr lang="en-US" altLang="zh-CN" sz="1400" dirty="0"/>
              <a:t>Spearman </a:t>
            </a:r>
            <a:r>
              <a:rPr lang="zh-CN" altLang="en-US" sz="1400" dirty="0"/>
              <a:t>等级顺序相关性测试。相关系数为 </a:t>
            </a:r>
            <a:r>
              <a:rPr lang="en-US" altLang="zh-CN" sz="1400" dirty="0"/>
              <a:t>0.046</a:t>
            </a:r>
            <a:r>
              <a:rPr lang="zh-CN" altLang="en-US" sz="1400" dirty="0"/>
              <a:t>，表明这两个因素之间的关系非常弱。</a:t>
            </a:r>
            <a:endParaRPr lang="en-US" altLang="zh-CN" sz="1400" dirty="0"/>
          </a:p>
        </p:txBody>
      </p:sp>
    </p:spTree>
    <p:extLst>
      <p:ext uri="{BB962C8B-B14F-4D97-AF65-F5344CB8AC3E}">
        <p14:creationId xmlns:p14="http://schemas.microsoft.com/office/powerpoint/2010/main" val="60509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z="2400" dirty="0"/>
              <a:t>MOTIVATION</a:t>
            </a:r>
            <a:endParaRPr lang="en-US" altLang="x-none" sz="2400" dirty="0"/>
          </a:p>
        </p:txBody>
      </p:sp>
      <p:sp>
        <p:nvSpPr>
          <p:cNvPr id="4100" name="Rectangle 3"/>
          <p:cNvSpPr>
            <a:spLocks noGrp="1" noChangeArrowheads="1"/>
          </p:cNvSpPr>
          <p:nvPr>
            <p:ph idx="1"/>
          </p:nvPr>
        </p:nvSpPr>
        <p:spPr/>
        <p:txBody>
          <a:bodyPr/>
          <a:lstStyle/>
          <a:p>
            <a:r>
              <a:rPr lang="zh-CN" altLang="en-US" sz="1600" dirty="0"/>
              <a:t>综上，目前该领域的不足可归纳为两点：</a:t>
            </a:r>
            <a:endParaRPr lang="en-US" altLang="zh-CN" sz="1600" dirty="0"/>
          </a:p>
          <a:p>
            <a:r>
              <a:rPr lang="zh-CN" altLang="en-US" sz="1600" dirty="0"/>
              <a:t>目前，这种</a:t>
            </a:r>
            <a:r>
              <a:rPr lang="en-US" altLang="zh-CN" sz="1600" dirty="0"/>
              <a:t>accessibility issue</a:t>
            </a:r>
            <a:r>
              <a:rPr lang="zh-CN" altLang="en-US" sz="1200" dirty="0"/>
              <a:t>（</a:t>
            </a:r>
            <a:r>
              <a:rPr lang="zh-CN" altLang="en-US" sz="1200" i="1" dirty="0"/>
              <a:t>可访问性问题，即非文字组件是否具有足够的描述信息让其他软件来阅读</a:t>
            </a:r>
            <a:r>
              <a:rPr lang="zh-CN" altLang="en-US" sz="1200" dirty="0"/>
              <a:t>）</a:t>
            </a:r>
            <a:r>
              <a:rPr lang="zh-CN" altLang="en-US" sz="1600" dirty="0"/>
              <a:t>，</a:t>
            </a:r>
            <a:r>
              <a:rPr lang="zh-CN" altLang="en-US" sz="1800" dirty="0"/>
              <a:t>这一问题广泛存在于不同类别的</a:t>
            </a:r>
            <a:r>
              <a:rPr lang="en-US" altLang="zh-CN" sz="1800" dirty="0"/>
              <a:t>APP</a:t>
            </a:r>
            <a:r>
              <a:rPr lang="zh-CN" altLang="en-US" sz="1800" dirty="0"/>
              <a:t>当中，并且与使用量无关</a:t>
            </a:r>
            <a:endParaRPr lang="en-US" altLang="zh-CN" sz="1600" dirty="0"/>
          </a:p>
          <a:p>
            <a:r>
              <a:rPr lang="zh-CN" altLang="en-US" sz="1600" dirty="0"/>
              <a:t>开发者们对这件事情并不上心</a:t>
            </a:r>
            <a:endParaRPr lang="en-US" altLang="x-none" sz="1600" dirty="0"/>
          </a:p>
          <a:p>
            <a:endParaRPr lang="en-US" altLang="x-none" sz="1600" dirty="0"/>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8</a:t>
            </a:fld>
            <a:endParaRPr lang="en-AU" altLang="x-none"/>
          </a:p>
        </p:txBody>
      </p:sp>
    </p:spTree>
    <p:extLst>
      <p:ext uri="{BB962C8B-B14F-4D97-AF65-F5344CB8AC3E}">
        <p14:creationId xmlns:p14="http://schemas.microsoft.com/office/powerpoint/2010/main" val="291651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z="2400" dirty="0"/>
              <a:t>MOTIVATION – </a:t>
            </a:r>
            <a:r>
              <a:rPr lang="en-US" altLang="zh-CN" sz="2400" dirty="0" err="1"/>
              <a:t>LabelDroid</a:t>
            </a:r>
            <a:endParaRPr lang="en-US" altLang="x-none" sz="2400" dirty="0"/>
          </a:p>
        </p:txBody>
      </p:sp>
      <p:sp>
        <p:nvSpPr>
          <p:cNvPr id="4100" name="Rectangle 3"/>
          <p:cNvSpPr>
            <a:spLocks noGrp="1" noChangeArrowheads="1"/>
          </p:cNvSpPr>
          <p:nvPr>
            <p:ph idx="1"/>
          </p:nvPr>
        </p:nvSpPr>
        <p:spPr/>
        <p:txBody>
          <a:bodyPr/>
          <a:lstStyle/>
          <a:p>
            <a:r>
              <a:rPr lang="zh-CN" altLang="en-US" sz="1600" dirty="0"/>
              <a:t>根据现存的两种不足，研究者们旨在发明一种新方法，来达到以下两点的目的：</a:t>
            </a:r>
            <a:endParaRPr lang="en-US" altLang="zh-CN" sz="1600" dirty="0"/>
          </a:p>
          <a:p>
            <a:r>
              <a:rPr lang="zh-CN" altLang="en-US" sz="1600" dirty="0"/>
              <a:t>只需少量努力就能生成当前应用程序</a:t>
            </a:r>
            <a:r>
              <a:rPr lang="en-US" altLang="zh-CN" sz="1600" dirty="0"/>
              <a:t>image-based buttons</a:t>
            </a:r>
            <a:r>
              <a:rPr lang="zh-CN" altLang="en-US" sz="1600" dirty="0"/>
              <a:t>的较为完全的描述</a:t>
            </a:r>
            <a:endParaRPr lang="en-US" altLang="zh-CN" sz="1600" dirty="0"/>
          </a:p>
          <a:p>
            <a:r>
              <a:rPr lang="zh-CN" altLang="en-US" sz="1600" dirty="0"/>
              <a:t>协助开发者高效地填写</a:t>
            </a:r>
            <a:r>
              <a:rPr lang="en-US" altLang="zh-CN" sz="1600" dirty="0"/>
              <a:t>image-based buttons</a:t>
            </a:r>
            <a:r>
              <a:rPr lang="zh-CN" altLang="en-US" sz="1600" dirty="0"/>
              <a:t>的描述</a:t>
            </a:r>
            <a:endParaRPr lang="en-US" altLang="x-none" sz="1600" dirty="0"/>
          </a:p>
        </p:txBody>
      </p:sp>
      <p:sp>
        <p:nvSpPr>
          <p:cNvPr id="4098"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fld id="{2ECA8B5E-7887-BB4E-9A32-48F20C6BEC29}" type="slidenum">
              <a:rPr lang="en-AU" altLang="x-none"/>
              <a:pPr eaLnBrk="1" hangingPunct="1"/>
              <a:t>9</a:t>
            </a:fld>
            <a:endParaRPr lang="en-AU" altLang="x-none"/>
          </a:p>
        </p:txBody>
      </p:sp>
    </p:spTree>
    <p:extLst>
      <p:ext uri="{BB962C8B-B14F-4D97-AF65-F5344CB8AC3E}">
        <p14:creationId xmlns:p14="http://schemas.microsoft.com/office/powerpoint/2010/main" val="189090462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1485</TotalTime>
  <Words>699</Words>
  <Application>Microsoft Office PowerPoint</Application>
  <PresentationFormat>全屏显示(16:9)</PresentationFormat>
  <Paragraphs>83</Paragraphs>
  <Slides>17</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等线</vt:lpstr>
      <vt:lpstr>等线 Light</vt:lpstr>
      <vt:lpstr>Arial</vt:lpstr>
      <vt:lpstr>Calibri</vt:lpstr>
      <vt:lpstr>Ebrima</vt:lpstr>
      <vt:lpstr>Times New Roman</vt:lpstr>
      <vt:lpstr>Office 主题​​</vt:lpstr>
      <vt:lpstr>Unblind Your Apps: Predicting Natural-Language Labels  for Mobile GUI Components by Deep Learning</vt:lpstr>
      <vt:lpstr>MOTIVATION</vt:lpstr>
      <vt:lpstr>Motivation</vt:lpstr>
      <vt:lpstr>MOTIVATION</vt:lpstr>
      <vt:lpstr>Motivation</vt:lpstr>
      <vt:lpstr>MOTIVATION</vt:lpstr>
      <vt:lpstr>MOTIVATION</vt:lpstr>
      <vt:lpstr>MOTIVATION</vt:lpstr>
      <vt:lpstr>MOTIVATION – LabelDroid</vt:lpstr>
      <vt:lpstr>APPROACH</vt:lpstr>
      <vt:lpstr>Visual  Feature  Extraction</vt:lpstr>
      <vt:lpstr>Multi-head Self-attention Layer</vt:lpstr>
      <vt:lpstr>Multi-head Self-attention Layer</vt:lpstr>
      <vt:lpstr>Multi-head Self-attention Layer</vt:lpstr>
      <vt:lpstr>Feed Forward Layer</vt:lpstr>
      <vt:lpstr>Cross-attention Layer</vt:lpstr>
      <vt:lpstr>Final Projection &amp;Loss Function</vt:lpstr>
    </vt:vector>
  </TitlesOfParts>
  <Company>The Australian National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u4031391</dc:creator>
  <cp:lastModifiedBy>梁 言</cp:lastModifiedBy>
  <cp:revision>286</cp:revision>
  <dcterms:created xsi:type="dcterms:W3CDTF">2010-10-19T05:25:31Z</dcterms:created>
  <dcterms:modified xsi:type="dcterms:W3CDTF">2021-11-30T11:19:12Z</dcterms:modified>
</cp:coreProperties>
</file>