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Nunito"/>
      <p:regular r:id="rId33"/>
      <p:bold r:id="rId34"/>
      <p:italic r:id="rId35"/>
      <p:boldItalic r:id="rId36"/>
    </p:embeddedFont>
    <p:embeddedFont>
      <p:font typeface="Lato"/>
      <p:regular r:id="rId37"/>
      <p:bold r:id="rId38"/>
      <p:italic r:id="rId39"/>
      <p:boldItalic r:id="rId40"/>
    </p:embeddedFont>
    <p:embeddedFont>
      <p:font typeface="Montserrat"/>
      <p:regular r:id="rId41"/>
      <p:bold r:id="rId42"/>
      <p:italic r:id="rId43"/>
      <p:boldItalic r:id="rId44"/>
    </p:embeddedFont>
    <p:embeddedFont>
      <p:font typeface="Maven Pro"/>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7.xml"/><Relationship Id="rId44" Type="http://schemas.openxmlformats.org/officeDocument/2006/relationships/font" Target="fonts/Montserrat-boldItalic.fntdata"/><Relationship Id="rId21" Type="http://schemas.openxmlformats.org/officeDocument/2006/relationships/slide" Target="slides/slide16.xml"/><Relationship Id="rId43" Type="http://schemas.openxmlformats.org/officeDocument/2006/relationships/font" Target="fonts/Montserrat-italic.fntdata"/><Relationship Id="rId24" Type="http://schemas.openxmlformats.org/officeDocument/2006/relationships/slide" Target="slides/slide19.xml"/><Relationship Id="rId46" Type="http://schemas.openxmlformats.org/officeDocument/2006/relationships/font" Target="fonts/MavenPro-bold.fntdata"/><Relationship Id="rId23" Type="http://schemas.openxmlformats.org/officeDocument/2006/relationships/slide" Target="slides/slide18.xml"/><Relationship Id="rId45"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fc2e3909e1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fc2e3909e1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fc2e3909e1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fc2e3909e1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fc2e3909e1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fc2e3909e1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fc2e3909e1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fc2e3909e1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8748389f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8748389f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8748389f0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8748389f0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8748389f0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8748389f0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8748389f0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8748389f0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874901da8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874901da8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874901da8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874901da8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fc2e3909e1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fc2e3909e1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874901da8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874901da8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874901da8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874901da8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874901da8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874901da8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f8ff17ce9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f8ff17ce9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fc2e3909e1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fc2e3909e1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f8ff17ce9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f8ff17ce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fc2e3909e1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fc2e3909e1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fc2e3909e1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fc2e3909e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fc2e3909e1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fc2e3909e1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fc2e3909e1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fc2e3909e1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fc2e3909e1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fc2e3909e1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hyperlink" Target="https://www.linkedin.com/in/anik-dasgupta-a2a847306/" TargetMode="External"/><Relationship Id="rId5" Type="http://schemas.openxmlformats.org/officeDocument/2006/relationships/image" Target="../media/image2.png"/><Relationship Id="rId6" Type="http://schemas.openxmlformats.org/officeDocument/2006/relationships/hyperlink" Target="mailto:dasguptaanik123@gmail.com" TargetMode="External"/><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6.jpg"/><Relationship Id="rId7"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63925" y="1897077"/>
            <a:ext cx="4255500" cy="765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Startup Idea</a:t>
            </a:r>
            <a:endParaRPr/>
          </a:p>
        </p:txBody>
      </p:sp>
      <p:sp>
        <p:nvSpPr>
          <p:cNvPr id="278" name="Google Shape;278;p13"/>
          <p:cNvSpPr txBox="1"/>
          <p:nvPr>
            <p:ph idx="1" type="subTitle"/>
          </p:nvPr>
        </p:nvSpPr>
        <p:spPr>
          <a:xfrm>
            <a:off x="363925" y="2878319"/>
            <a:ext cx="5761800" cy="36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107">
                <a:latin typeface="Lato"/>
                <a:ea typeface="Lato"/>
                <a:cs typeface="Lato"/>
                <a:sym typeface="Lato"/>
              </a:rPr>
              <a:t>Empowering Farmers with Real-Time Pest Monitoring &amp; Control using Embedded Systems.</a:t>
            </a:r>
            <a:endParaRPr sz="1107">
              <a:latin typeface="Lato"/>
              <a:ea typeface="Lato"/>
              <a:cs typeface="Lato"/>
              <a:sym typeface="Lato"/>
            </a:endParaRPr>
          </a:p>
          <a:p>
            <a:pPr indent="0" lvl="0" marL="0" rtl="0" algn="l">
              <a:lnSpc>
                <a:spcPct val="95000"/>
              </a:lnSpc>
              <a:spcBef>
                <a:spcPts val="1600"/>
              </a:spcBef>
              <a:spcAft>
                <a:spcPts val="0"/>
              </a:spcAft>
              <a:buNone/>
            </a:pPr>
            <a:r>
              <a:t/>
            </a:r>
            <a:endParaRPr sz="1107">
              <a:latin typeface="Lato"/>
              <a:ea typeface="Lato"/>
              <a:cs typeface="Lato"/>
              <a:sym typeface="Lato"/>
            </a:endParaRPr>
          </a:p>
          <a:p>
            <a:pPr indent="0" lvl="0" marL="0" rtl="0" algn="l">
              <a:lnSpc>
                <a:spcPct val="95000"/>
              </a:lnSpc>
              <a:spcBef>
                <a:spcPts val="1600"/>
              </a:spcBef>
              <a:spcAft>
                <a:spcPts val="1600"/>
              </a:spcAft>
              <a:buSzPts val="852"/>
              <a:buNone/>
            </a:pPr>
            <a:r>
              <a:t/>
            </a:r>
            <a:endParaRPr sz="1107">
              <a:latin typeface="Lato"/>
              <a:ea typeface="Lato"/>
              <a:cs typeface="Lato"/>
              <a:sym typeface="Lato"/>
            </a:endParaRPr>
          </a:p>
        </p:txBody>
      </p:sp>
      <p:sp>
        <p:nvSpPr>
          <p:cNvPr id="279" name="Google Shape;279;p13"/>
          <p:cNvSpPr txBox="1"/>
          <p:nvPr/>
        </p:nvSpPr>
        <p:spPr>
          <a:xfrm>
            <a:off x="363925" y="2476613"/>
            <a:ext cx="5990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Automated Pest Detection &amp; Control</a:t>
            </a:r>
            <a:endParaRPr sz="2400">
              <a:solidFill>
                <a:schemeClr val="lt1"/>
              </a:solidFill>
              <a:latin typeface="Montserrat"/>
              <a:ea typeface="Montserrat"/>
              <a:cs typeface="Montserrat"/>
              <a:sym typeface="Montserrat"/>
            </a:endParaRPr>
          </a:p>
        </p:txBody>
      </p:sp>
      <p:pic>
        <p:nvPicPr>
          <p:cNvPr id="280" name="Google Shape;280;p13"/>
          <p:cNvPicPr preferRelativeResize="0"/>
          <p:nvPr/>
        </p:nvPicPr>
        <p:blipFill rotWithShape="1">
          <a:blip r:embed="rId3">
            <a:alphaModFix/>
          </a:blip>
          <a:srcRect b="0" l="0" r="0" t="0"/>
          <a:stretch/>
        </p:blipFill>
        <p:spPr>
          <a:xfrm>
            <a:off x="290600" y="228525"/>
            <a:ext cx="2165023" cy="765425"/>
          </a:xfrm>
          <a:prstGeom prst="rect">
            <a:avLst/>
          </a:prstGeom>
          <a:noFill/>
          <a:ln>
            <a:noFill/>
          </a:ln>
        </p:spPr>
      </p:pic>
      <p:sp>
        <p:nvSpPr>
          <p:cNvPr id="281" name="Google Shape;281;p13"/>
          <p:cNvSpPr txBox="1"/>
          <p:nvPr/>
        </p:nvSpPr>
        <p:spPr>
          <a:xfrm>
            <a:off x="363925" y="4025325"/>
            <a:ext cx="4413600" cy="738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latin typeface="Roboto"/>
                <a:ea typeface="Roboto"/>
                <a:cs typeface="Roboto"/>
                <a:sym typeface="Roboto"/>
              </a:rPr>
              <a:t>Anik Dasgupta (</a:t>
            </a:r>
            <a:r>
              <a:rPr lang="en">
                <a:solidFill>
                  <a:srgbClr val="FFFFFF"/>
                </a:solidFill>
                <a:latin typeface="Roboto"/>
                <a:ea typeface="Roboto"/>
                <a:cs typeface="Roboto"/>
                <a:sym typeface="Roboto"/>
              </a:rPr>
              <a:t>Founder and Lead Developer</a:t>
            </a:r>
            <a:r>
              <a:rPr lang="en">
                <a:solidFill>
                  <a:srgbClr val="FFFFFF"/>
                </a:solidFill>
                <a:latin typeface="Roboto"/>
                <a:ea typeface="Roboto"/>
                <a:cs typeface="Roboto"/>
                <a:sym typeface="Roboto"/>
              </a:rPr>
              <a:t>)</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B.Tech-M.Tech student at NFSU, Guwahati.</a:t>
            </a:r>
            <a:endParaRPr>
              <a:solidFill>
                <a:srgbClr val="FFFFFF"/>
              </a:solidFill>
              <a:latin typeface="Roboto"/>
              <a:ea typeface="Roboto"/>
              <a:cs typeface="Roboto"/>
              <a:sym typeface="Roboto"/>
            </a:endParaRPr>
          </a:p>
        </p:txBody>
      </p:sp>
      <p:pic>
        <p:nvPicPr>
          <p:cNvPr id="282" name="Google Shape;282;p13">
            <a:hlinkClick r:id="rId4"/>
          </p:cNvPr>
          <p:cNvPicPr preferRelativeResize="0"/>
          <p:nvPr/>
        </p:nvPicPr>
        <p:blipFill>
          <a:blip r:embed="rId5">
            <a:alphaModFix/>
          </a:blip>
          <a:stretch>
            <a:fillRect/>
          </a:stretch>
        </p:blipFill>
        <p:spPr>
          <a:xfrm>
            <a:off x="797425" y="4513400"/>
            <a:ext cx="490825" cy="490825"/>
          </a:xfrm>
          <a:prstGeom prst="rect">
            <a:avLst/>
          </a:prstGeom>
          <a:noFill/>
          <a:ln>
            <a:noFill/>
          </a:ln>
        </p:spPr>
      </p:pic>
      <p:pic>
        <p:nvPicPr>
          <p:cNvPr id="283" name="Google Shape;283;p13">
            <a:hlinkClick r:id="rId6"/>
          </p:cNvPr>
          <p:cNvPicPr preferRelativeResize="0"/>
          <p:nvPr/>
        </p:nvPicPr>
        <p:blipFill>
          <a:blip r:embed="rId7">
            <a:alphaModFix/>
          </a:blip>
          <a:stretch>
            <a:fillRect/>
          </a:stretch>
        </p:blipFill>
        <p:spPr>
          <a:xfrm>
            <a:off x="363925" y="4513400"/>
            <a:ext cx="490825" cy="490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Impact</a:t>
            </a:r>
            <a:endParaRPr/>
          </a:p>
        </p:txBody>
      </p:sp>
      <p:sp>
        <p:nvSpPr>
          <p:cNvPr id="339" name="Google Shape;339;p22"/>
          <p:cNvSpPr txBox="1"/>
          <p:nvPr>
            <p:ph idx="1" type="body"/>
          </p:nvPr>
        </p:nvSpPr>
        <p:spPr>
          <a:xfrm>
            <a:off x="1303800" y="1597875"/>
            <a:ext cx="7030500" cy="231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For Farmers</a:t>
            </a:r>
            <a:r>
              <a:rPr lang="en" sz="1400"/>
              <a:t>: The system helps farmers reduce crop loss, cut down on pesticide expenses, and improve overall yield. It's particularly beneficial for smallholder farmers who need cost-effective solutions.</a:t>
            </a:r>
            <a:endParaRPr sz="1400"/>
          </a:p>
          <a:p>
            <a:pPr indent="0" lvl="0" marL="0" rtl="0" algn="l">
              <a:spcBef>
                <a:spcPts val="1200"/>
              </a:spcBef>
              <a:spcAft>
                <a:spcPts val="0"/>
              </a:spcAft>
              <a:buNone/>
            </a:pPr>
            <a:r>
              <a:rPr b="1" lang="en" sz="1400"/>
              <a:t>For the Environment</a:t>
            </a:r>
            <a:r>
              <a:rPr lang="en" sz="1400"/>
              <a:t>: By reducing unnecessary pesticide usage, the system promotes sustainable farming and reduces the negative impact of chemicals on the ecosystem.</a:t>
            </a:r>
            <a:endParaRPr sz="1400"/>
          </a:p>
          <a:p>
            <a:pPr indent="0" lvl="0" marL="0" rtl="0" algn="l">
              <a:spcBef>
                <a:spcPts val="1200"/>
              </a:spcBef>
              <a:spcAft>
                <a:spcPts val="1200"/>
              </a:spcAft>
              <a:buNone/>
            </a:pPr>
            <a:r>
              <a:rPr b="1" lang="en" sz="1400"/>
              <a:t>For Society</a:t>
            </a:r>
            <a:r>
              <a:rPr lang="en" sz="1400"/>
              <a:t>: The solution contributes to food security by helping farmers increase productivity while adhering to environmentally-friendly practices.</a:t>
            </a:r>
            <a:endParaRPr sz="1400"/>
          </a:p>
        </p:txBody>
      </p:sp>
      <p:sp>
        <p:nvSpPr>
          <p:cNvPr id="340" name="Google Shape;340;p22"/>
          <p:cNvSpPr txBox="1"/>
          <p:nvPr/>
        </p:nvSpPr>
        <p:spPr>
          <a:xfrm>
            <a:off x="1303800" y="4060275"/>
            <a:ext cx="703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Nunito"/>
                <a:ea typeface="Nunito"/>
                <a:cs typeface="Nunito"/>
                <a:sym typeface="Nunito"/>
              </a:rPr>
              <a:t>This project is driven by a passion for innovation, with the goal of creating a practical, scalable, and eco-friendly solution that benefits both farmers and the environment.</a:t>
            </a:r>
            <a:endParaRPr>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344" name="Shape 344"/>
        <p:cNvGrpSpPr/>
        <p:nvPr/>
      </p:nvGrpSpPr>
      <p:grpSpPr>
        <a:xfrm>
          <a:off x="0" y="0"/>
          <a:ext cx="0" cy="0"/>
          <a:chOff x="0" y="0"/>
          <a:chExt cx="0" cy="0"/>
        </a:xfrm>
      </p:grpSpPr>
      <p:sp>
        <p:nvSpPr>
          <p:cNvPr id="345" name="Google Shape;345;p2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Value Proposition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70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Idea</a:t>
            </a:r>
            <a:endParaRPr/>
          </a:p>
        </p:txBody>
      </p:sp>
      <p:sp>
        <p:nvSpPr>
          <p:cNvPr id="351" name="Google Shape;351;p24"/>
          <p:cNvSpPr txBox="1"/>
          <p:nvPr>
            <p:ph idx="1" type="body"/>
          </p:nvPr>
        </p:nvSpPr>
        <p:spPr>
          <a:xfrm>
            <a:off x="1303800" y="1301175"/>
            <a:ext cx="7030500" cy="2933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405"/>
              <a:t>Although, my primary goal is not centered around business and profit, but rather on research and development to create an innovative solution that will directly benefit farmers and the agricultural community. I am committed to developing a smart, embedded systems-based pest detection system that can revolutionize how pest control is managed in agriculture. By focusing on precision pest detection, I aim to provide a tool that reduces the overuse of pesticides, enhances crop protection, and promotes environmentally sustainable farming.</a:t>
            </a:r>
            <a:endParaRPr sz="1405"/>
          </a:p>
          <a:p>
            <a:pPr indent="0" lvl="0" marL="0" rtl="0" algn="l">
              <a:lnSpc>
                <a:spcPct val="95000"/>
              </a:lnSpc>
              <a:spcBef>
                <a:spcPts val="1200"/>
              </a:spcBef>
              <a:spcAft>
                <a:spcPts val="0"/>
              </a:spcAft>
              <a:buSzPts val="935"/>
              <a:buNone/>
            </a:pPr>
            <a:r>
              <a:rPr lang="en" sz="1405"/>
              <a:t>I</a:t>
            </a:r>
            <a:r>
              <a:rPr lang="en" sz="1405"/>
              <a:t> believe in creating solutions that solve real-world problems, and my emphasis is on continuous R&amp;D to ensure that the technology is accessible, adaptable, and beneficial for farmers of all scales, particularly smallholder and organic farmers who often struggle with effective pest control.</a:t>
            </a:r>
            <a:endParaRPr sz="1405"/>
          </a:p>
          <a:p>
            <a:pPr indent="0" lvl="0" marL="0" rtl="0" algn="l">
              <a:lnSpc>
                <a:spcPct val="95000"/>
              </a:lnSpc>
              <a:spcBef>
                <a:spcPts val="1200"/>
              </a:spcBef>
              <a:spcAft>
                <a:spcPts val="1200"/>
              </a:spcAft>
              <a:buSzPts val="935"/>
              <a:buNone/>
            </a:pPr>
            <a:r>
              <a:rPr lang="en" sz="1405"/>
              <a:t>By prioritizing the greater good and focusing on delivering a meaningful impact over profits, I aim to bring long-term benefits to the farming community and society as a whole.</a:t>
            </a:r>
            <a:endParaRPr sz="140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idx="1" type="body"/>
          </p:nvPr>
        </p:nvSpPr>
        <p:spPr>
          <a:xfrm>
            <a:off x="1303800" y="598575"/>
            <a:ext cx="7030500" cy="133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Embedded-Systems-Based Smart Pest Detection and Control System offers farmers a cost-effective, eco-friendly, and precise solution for managing pest infestations. Unlike traditional pesticide application methods, which are often wasteful and harmful to the environment, this system uses real-time pest detection technology to target insects only when necessary, reducing chemical use and minimizing crop damage.</a:t>
            </a:r>
            <a:endParaRPr/>
          </a:p>
        </p:txBody>
      </p:sp>
      <p:sp>
        <p:nvSpPr>
          <p:cNvPr id="357" name="Google Shape;357;p25"/>
          <p:cNvSpPr txBox="1"/>
          <p:nvPr/>
        </p:nvSpPr>
        <p:spPr>
          <a:xfrm>
            <a:off x="1303800" y="1929975"/>
            <a:ext cx="70305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By combining advanced sensors with automated pest control application, the system empowers farmers to:</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Increase crop yields by preventing pest damage before it spreads.</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Reduce pesticide costs through targeted application, lowering the overall usage.</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Promote sustainability by minimizing the environmental impact of excessive pesticide use.</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AutoNum type="arabicPeriod"/>
            </a:pPr>
            <a:r>
              <a:rPr lang="en" sz="1300">
                <a:solidFill>
                  <a:schemeClr val="dk2"/>
                </a:solidFill>
                <a:latin typeface="Nunito"/>
                <a:ea typeface="Nunito"/>
                <a:cs typeface="Nunito"/>
                <a:sym typeface="Nunito"/>
              </a:rPr>
              <a:t>Save time and labor with a fully automated solution that requires minimal manual intervention.</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My focus on research and development will ensure continuous improvement, making the system more adaptable, scalable, and accessible to all farmers, from smallholder farms to large agricultural operations. Ultimately, the system contributes to sustainable agriculture, food security, and a healthier environment.</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361" name="Shape 361"/>
        <p:cNvGrpSpPr/>
        <p:nvPr/>
      </p:nvGrpSpPr>
      <p:grpSpPr>
        <a:xfrm>
          <a:off x="0" y="0"/>
          <a:ext cx="0" cy="0"/>
          <a:chOff x="0" y="0"/>
          <a:chExt cx="0" cy="0"/>
        </a:xfrm>
      </p:grpSpPr>
      <p:sp>
        <p:nvSpPr>
          <p:cNvPr id="362" name="Google Shape;362;p2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Marketing Strategy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 Market</a:t>
            </a:r>
            <a:endParaRPr/>
          </a:p>
        </p:txBody>
      </p:sp>
      <p:sp>
        <p:nvSpPr>
          <p:cNvPr id="368" name="Google Shape;368;p27"/>
          <p:cNvSpPr txBox="1"/>
          <p:nvPr>
            <p:ph idx="1" type="body"/>
          </p:nvPr>
        </p:nvSpPr>
        <p:spPr>
          <a:xfrm>
            <a:off x="1303800" y="1597875"/>
            <a:ext cx="7030500" cy="328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Small and Medium-Sized Farmers</a:t>
            </a:r>
            <a:r>
              <a:rPr lang="en" sz="1400"/>
              <a:t>: Emphasize cost-effective, eco-friendly pest control for smallholder and organic farmers looking to reduce pesticide use and improve yields.</a:t>
            </a:r>
            <a:endParaRPr sz="1400"/>
          </a:p>
          <a:p>
            <a:pPr indent="0" lvl="0" marL="0" rtl="0" algn="l">
              <a:spcBef>
                <a:spcPts val="1200"/>
              </a:spcBef>
              <a:spcAft>
                <a:spcPts val="0"/>
              </a:spcAft>
              <a:buNone/>
            </a:pPr>
            <a:r>
              <a:rPr b="1" lang="en" sz="1400"/>
              <a:t>Large-Scale Commercial Farms</a:t>
            </a:r>
            <a:r>
              <a:rPr lang="en" sz="1400"/>
              <a:t>: Highlight the scalability of the system and its ability to cover large fields efficiently.</a:t>
            </a:r>
            <a:endParaRPr sz="1400"/>
          </a:p>
          <a:p>
            <a:pPr indent="0" lvl="0" marL="0" rtl="0" algn="l">
              <a:spcBef>
                <a:spcPts val="1200"/>
              </a:spcBef>
              <a:spcAft>
                <a:spcPts val="0"/>
              </a:spcAft>
              <a:buNone/>
            </a:pPr>
            <a:r>
              <a:rPr b="1" lang="en" sz="1400"/>
              <a:t>Agri-Tech Companies</a:t>
            </a:r>
            <a:r>
              <a:rPr lang="en" sz="1400"/>
              <a:t>: Partner with Agri-tech firms to integrate the system into broader precision farming solutions.</a:t>
            </a:r>
            <a:endParaRPr sz="1400"/>
          </a:p>
          <a:p>
            <a:pPr indent="0" lvl="0" marL="0" rtl="0" algn="l">
              <a:spcBef>
                <a:spcPts val="1200"/>
              </a:spcBef>
              <a:spcAft>
                <a:spcPts val="1200"/>
              </a:spcAft>
              <a:buNone/>
            </a:pPr>
            <a:r>
              <a:rPr b="1" lang="en" sz="1400"/>
              <a:t>Government and Agricultural Agencies</a:t>
            </a:r>
            <a:r>
              <a:rPr lang="en" sz="1400"/>
              <a:t>: Collaborate with government initiatives focused on sustainable farming practices and environmental protection.</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Channels and Tactics</a:t>
            </a:r>
            <a:endParaRPr/>
          </a:p>
        </p:txBody>
      </p:sp>
      <p:sp>
        <p:nvSpPr>
          <p:cNvPr id="374" name="Google Shape;374;p28"/>
          <p:cNvSpPr txBox="1"/>
          <p:nvPr>
            <p:ph idx="1" type="body"/>
          </p:nvPr>
        </p:nvSpPr>
        <p:spPr>
          <a:xfrm>
            <a:off x="1303800" y="1368550"/>
            <a:ext cx="7030500" cy="368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Digital Marketing</a:t>
            </a:r>
            <a:r>
              <a:rPr lang="en" sz="1400"/>
              <a:t>:</a:t>
            </a:r>
            <a:endParaRPr sz="1400"/>
          </a:p>
          <a:p>
            <a:pPr indent="-317500" lvl="0" marL="457200" rtl="0" algn="l">
              <a:spcBef>
                <a:spcPts val="1200"/>
              </a:spcBef>
              <a:spcAft>
                <a:spcPts val="0"/>
              </a:spcAft>
              <a:buSzPts val="1400"/>
              <a:buChar char="●"/>
            </a:pPr>
            <a:r>
              <a:rPr lang="en" sz="1400"/>
              <a:t>Leverage social media platforms (Facebook, Instagram) and Agri-tech forums to share success stories, testimonials, and educational content.</a:t>
            </a:r>
            <a:endParaRPr sz="1400"/>
          </a:p>
          <a:p>
            <a:pPr indent="-317500" lvl="0" marL="457200" rtl="0" algn="l">
              <a:spcBef>
                <a:spcPts val="0"/>
              </a:spcBef>
              <a:spcAft>
                <a:spcPts val="0"/>
              </a:spcAft>
              <a:buSzPts val="1400"/>
              <a:buChar char="●"/>
            </a:pPr>
            <a:r>
              <a:rPr lang="en" sz="1400"/>
              <a:t>Use targeted digital ads to reach farmers and Agri-tech companies.</a:t>
            </a:r>
            <a:endParaRPr sz="1400"/>
          </a:p>
          <a:p>
            <a:pPr indent="0" lvl="0" marL="0" rtl="0" algn="l">
              <a:spcBef>
                <a:spcPts val="1200"/>
              </a:spcBef>
              <a:spcAft>
                <a:spcPts val="0"/>
              </a:spcAft>
              <a:buNone/>
            </a:pPr>
            <a:r>
              <a:rPr b="1" lang="en" sz="1400"/>
              <a:t>Field Demonstrations</a:t>
            </a:r>
            <a:r>
              <a:rPr lang="en" sz="1400"/>
              <a:t>: Host workshops and live demonstrations in agricultural communities, allowing farmers to see the system in action.</a:t>
            </a:r>
            <a:endParaRPr sz="1400"/>
          </a:p>
          <a:p>
            <a:pPr indent="0" lvl="0" marL="0" rtl="0" algn="l">
              <a:spcBef>
                <a:spcPts val="1200"/>
              </a:spcBef>
              <a:spcAft>
                <a:spcPts val="0"/>
              </a:spcAft>
              <a:buNone/>
            </a:pPr>
            <a:r>
              <a:rPr b="1" lang="en" sz="1400"/>
              <a:t>Partnerships</a:t>
            </a:r>
            <a:r>
              <a:rPr lang="en" sz="1400"/>
              <a:t>:</a:t>
            </a:r>
            <a:endParaRPr sz="1400"/>
          </a:p>
          <a:p>
            <a:pPr indent="-317500" lvl="0" marL="457200" rtl="0" algn="l">
              <a:spcBef>
                <a:spcPts val="1200"/>
              </a:spcBef>
              <a:spcAft>
                <a:spcPts val="0"/>
              </a:spcAft>
              <a:buSzPts val="1400"/>
              <a:buChar char="●"/>
            </a:pPr>
            <a:r>
              <a:rPr lang="en" sz="1400"/>
              <a:t>Collaborate with agricultural cooperatives and retailers for distribution.</a:t>
            </a:r>
            <a:endParaRPr sz="1400"/>
          </a:p>
          <a:p>
            <a:pPr indent="-317500" lvl="0" marL="457200" rtl="0" algn="l">
              <a:spcBef>
                <a:spcPts val="0"/>
              </a:spcBef>
              <a:spcAft>
                <a:spcPts val="0"/>
              </a:spcAft>
              <a:buSzPts val="1400"/>
              <a:buChar char="●"/>
            </a:pPr>
            <a:r>
              <a:rPr lang="en" sz="1400"/>
              <a:t>Partner with Agri-tech companies to bundle the system with other smart farming tools.</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Pricing Strategy</a:t>
            </a:r>
            <a:endParaRPr/>
          </a:p>
        </p:txBody>
      </p:sp>
      <p:sp>
        <p:nvSpPr>
          <p:cNvPr id="380" name="Google Shape;380;p29"/>
          <p:cNvSpPr txBox="1"/>
          <p:nvPr>
            <p:ph idx="1" type="body"/>
          </p:nvPr>
        </p:nvSpPr>
        <p:spPr>
          <a:xfrm>
            <a:off x="1303800" y="1597875"/>
            <a:ext cx="7030500" cy="21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Flexible Pricing Options:</a:t>
            </a:r>
            <a:endParaRPr b="1" sz="1400"/>
          </a:p>
          <a:p>
            <a:pPr indent="-317500" lvl="0" marL="457200" rtl="0" algn="l">
              <a:spcBef>
                <a:spcPts val="1200"/>
              </a:spcBef>
              <a:spcAft>
                <a:spcPts val="0"/>
              </a:spcAft>
              <a:buSzPts val="1400"/>
              <a:buChar char="●"/>
            </a:pPr>
            <a:r>
              <a:rPr lang="en" sz="1400"/>
              <a:t>Offer tiered pricing based on farm size and system capacity.</a:t>
            </a:r>
            <a:endParaRPr sz="1400"/>
          </a:p>
          <a:p>
            <a:pPr indent="-317500" lvl="0" marL="457200" rtl="0" algn="l">
              <a:spcBef>
                <a:spcPts val="0"/>
              </a:spcBef>
              <a:spcAft>
                <a:spcPts val="0"/>
              </a:spcAft>
              <a:buSzPts val="1400"/>
              <a:buChar char="●"/>
            </a:pPr>
            <a:r>
              <a:rPr lang="en" sz="1400"/>
              <a:t>Provide a subscription model for software updates and remote monitoring services.</a:t>
            </a:r>
            <a:endParaRPr sz="1400"/>
          </a:p>
          <a:p>
            <a:pPr indent="0" lvl="0" marL="0" rtl="0" algn="l">
              <a:spcBef>
                <a:spcPts val="1200"/>
              </a:spcBef>
              <a:spcAft>
                <a:spcPts val="1200"/>
              </a:spcAft>
              <a:buNone/>
            </a:pPr>
            <a:r>
              <a:rPr b="1" lang="en" sz="1400"/>
              <a:t>Pilot Program Discounts</a:t>
            </a:r>
            <a:r>
              <a:rPr lang="en" sz="1400"/>
              <a:t>: Offer discounted pricing to early adopters and pilot program participants to build initial customer traction.</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0"/>
          <p:cNvSpPr txBox="1"/>
          <p:nvPr>
            <p:ph type="title"/>
          </p:nvPr>
        </p:nvSpPr>
        <p:spPr>
          <a:xfrm>
            <a:off x="1303800" y="598575"/>
            <a:ext cx="7030500" cy="75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Execution Plan</a:t>
            </a:r>
            <a:endParaRPr/>
          </a:p>
        </p:txBody>
      </p:sp>
      <p:sp>
        <p:nvSpPr>
          <p:cNvPr id="386" name="Google Shape;386;p30"/>
          <p:cNvSpPr txBox="1"/>
          <p:nvPr>
            <p:ph idx="1" type="body"/>
          </p:nvPr>
        </p:nvSpPr>
        <p:spPr>
          <a:xfrm>
            <a:off x="1303800" y="1355775"/>
            <a:ext cx="3513300" cy="3175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Phase 1: Research &amp; Development (Months 1-9)</a:t>
            </a:r>
            <a:endParaRPr b="1"/>
          </a:p>
          <a:p>
            <a:pPr indent="0" lvl="0" marL="0" rtl="0" algn="l">
              <a:spcBef>
                <a:spcPts val="1200"/>
              </a:spcBef>
              <a:spcAft>
                <a:spcPts val="0"/>
              </a:spcAft>
              <a:buNone/>
            </a:pPr>
            <a:r>
              <a:rPr lang="en"/>
              <a:t>Objective: Develop a functional prototype and conduct initial testing.</a:t>
            </a:r>
            <a:endParaRPr/>
          </a:p>
          <a:p>
            <a:pPr indent="0" lvl="0" marL="0" rtl="0" algn="l">
              <a:spcBef>
                <a:spcPts val="1200"/>
              </a:spcBef>
              <a:spcAft>
                <a:spcPts val="0"/>
              </a:spcAft>
              <a:buNone/>
            </a:pPr>
            <a:r>
              <a:rPr lang="en"/>
              <a:t>Key Activities:</a:t>
            </a:r>
            <a:endParaRPr/>
          </a:p>
          <a:p>
            <a:pPr indent="-292576" lvl="0" marL="457200" rtl="0" algn="l">
              <a:spcBef>
                <a:spcPts val="1200"/>
              </a:spcBef>
              <a:spcAft>
                <a:spcPts val="0"/>
              </a:spcAft>
              <a:buSzPct val="100000"/>
              <a:buChar char="●"/>
            </a:pPr>
            <a:r>
              <a:rPr lang="en"/>
              <a:t>Design the core hardware system: integrate high-sensitivity frequency sensors, Arduino board, and automated pesticide spray mechanism.</a:t>
            </a:r>
            <a:endParaRPr/>
          </a:p>
          <a:p>
            <a:pPr indent="-292576" lvl="0" marL="457200" rtl="0" algn="l">
              <a:spcBef>
                <a:spcPts val="0"/>
              </a:spcBef>
              <a:spcAft>
                <a:spcPts val="0"/>
              </a:spcAft>
              <a:buSzPct val="100000"/>
              <a:buChar char="●"/>
            </a:pPr>
            <a:r>
              <a:rPr lang="en"/>
              <a:t>Develop the software for real-time data processing and sensor control.</a:t>
            </a:r>
            <a:endParaRPr/>
          </a:p>
          <a:p>
            <a:pPr indent="-292576" lvl="0" marL="457200" rtl="0" algn="l">
              <a:spcBef>
                <a:spcPts val="0"/>
              </a:spcBef>
              <a:spcAft>
                <a:spcPts val="0"/>
              </a:spcAft>
              <a:buSzPct val="100000"/>
              <a:buChar char="●"/>
            </a:pPr>
            <a:r>
              <a:rPr lang="en"/>
              <a:t>Conduct in-lab testing of sensors and automation to ensure system reliability.</a:t>
            </a:r>
            <a:endParaRPr/>
          </a:p>
          <a:p>
            <a:pPr indent="0" lvl="0" marL="0" rtl="0" algn="l">
              <a:spcBef>
                <a:spcPts val="1200"/>
              </a:spcBef>
              <a:spcAft>
                <a:spcPts val="0"/>
              </a:spcAft>
              <a:buNone/>
            </a:pPr>
            <a:r>
              <a:rPr lang="en"/>
              <a:t>Deliverables:</a:t>
            </a:r>
            <a:endParaRPr/>
          </a:p>
          <a:p>
            <a:pPr indent="-292576" lvl="0" marL="457200" rtl="0" algn="l">
              <a:spcBef>
                <a:spcPts val="1200"/>
              </a:spcBef>
              <a:spcAft>
                <a:spcPts val="0"/>
              </a:spcAft>
              <a:buSzPct val="100000"/>
              <a:buChar char="●"/>
            </a:pPr>
            <a:r>
              <a:rPr lang="en"/>
              <a:t>Working prototype ready for field testing.</a:t>
            </a:r>
            <a:endParaRPr/>
          </a:p>
          <a:p>
            <a:pPr indent="-292576" lvl="0" marL="457200" rtl="0" algn="l">
              <a:spcBef>
                <a:spcPts val="0"/>
              </a:spcBef>
              <a:spcAft>
                <a:spcPts val="0"/>
              </a:spcAft>
              <a:buSzPct val="100000"/>
              <a:buChar char="●"/>
            </a:pPr>
            <a:r>
              <a:rPr lang="en"/>
              <a:t>Initial software version for basic monitoring and automated response.</a:t>
            </a:r>
            <a:endParaRPr/>
          </a:p>
        </p:txBody>
      </p:sp>
      <p:sp>
        <p:nvSpPr>
          <p:cNvPr id="387" name="Google Shape;387;p30"/>
          <p:cNvSpPr txBox="1"/>
          <p:nvPr>
            <p:ph idx="2" type="body"/>
          </p:nvPr>
        </p:nvSpPr>
        <p:spPr>
          <a:xfrm>
            <a:off x="4820900" y="1355850"/>
            <a:ext cx="3513300" cy="3175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en" sz="1010"/>
              <a:t>Phase 2: Pilot Testing &amp; Iteration (Months 9-15)</a:t>
            </a:r>
            <a:endParaRPr b="1" sz="1010"/>
          </a:p>
          <a:p>
            <a:pPr indent="0" lvl="0" marL="0" rtl="0" algn="l">
              <a:lnSpc>
                <a:spcPct val="95000"/>
              </a:lnSpc>
              <a:spcBef>
                <a:spcPts val="1200"/>
              </a:spcBef>
              <a:spcAft>
                <a:spcPts val="0"/>
              </a:spcAft>
              <a:buSzPts val="770"/>
              <a:buNone/>
            </a:pPr>
            <a:r>
              <a:rPr lang="en" sz="1010"/>
              <a:t>Objective: Test the system in real-world agricultural settings to gather data and refine the product.</a:t>
            </a:r>
            <a:endParaRPr sz="1010"/>
          </a:p>
          <a:p>
            <a:pPr indent="0" lvl="0" marL="0" rtl="0" algn="l">
              <a:lnSpc>
                <a:spcPct val="95000"/>
              </a:lnSpc>
              <a:spcBef>
                <a:spcPts val="1200"/>
              </a:spcBef>
              <a:spcAft>
                <a:spcPts val="0"/>
              </a:spcAft>
              <a:buSzPts val="770"/>
              <a:buNone/>
            </a:pPr>
            <a:r>
              <a:rPr lang="en" sz="1010"/>
              <a:t>Key Activities:</a:t>
            </a:r>
            <a:endParaRPr sz="1010"/>
          </a:p>
          <a:p>
            <a:pPr indent="-292735" lvl="0" marL="457200" rtl="0" algn="l">
              <a:lnSpc>
                <a:spcPct val="95000"/>
              </a:lnSpc>
              <a:spcBef>
                <a:spcPts val="1200"/>
              </a:spcBef>
              <a:spcAft>
                <a:spcPts val="0"/>
              </a:spcAft>
              <a:buSzPts val="1010"/>
              <a:buChar char="●"/>
            </a:pPr>
            <a:r>
              <a:rPr lang="en" sz="1010"/>
              <a:t>Deploy the system in pilot farms across various regions to test in diverse environmental conditions.</a:t>
            </a:r>
            <a:endParaRPr sz="1010"/>
          </a:p>
          <a:p>
            <a:pPr indent="-292735" lvl="0" marL="457200" rtl="0" algn="l">
              <a:lnSpc>
                <a:spcPct val="95000"/>
              </a:lnSpc>
              <a:spcBef>
                <a:spcPts val="0"/>
              </a:spcBef>
              <a:spcAft>
                <a:spcPts val="0"/>
              </a:spcAft>
              <a:buSzPts val="1010"/>
              <a:buChar char="●"/>
            </a:pPr>
            <a:r>
              <a:rPr lang="en" sz="1010"/>
              <a:t>Gather data on pest detection accuracy, pesticide usage, and crop health.</a:t>
            </a:r>
            <a:endParaRPr sz="1010"/>
          </a:p>
          <a:p>
            <a:pPr indent="-292735" lvl="0" marL="457200" rtl="0" algn="l">
              <a:lnSpc>
                <a:spcPct val="95000"/>
              </a:lnSpc>
              <a:spcBef>
                <a:spcPts val="0"/>
              </a:spcBef>
              <a:spcAft>
                <a:spcPts val="0"/>
              </a:spcAft>
              <a:buSzPts val="1010"/>
              <a:buChar char="●"/>
            </a:pPr>
            <a:r>
              <a:rPr lang="en" sz="1010"/>
              <a:t>Collect feedback from farmers and early adopters to identify areas of improvement.</a:t>
            </a:r>
            <a:endParaRPr sz="1010"/>
          </a:p>
          <a:p>
            <a:pPr indent="-292735" lvl="0" marL="457200" rtl="0" algn="l">
              <a:lnSpc>
                <a:spcPct val="95000"/>
              </a:lnSpc>
              <a:spcBef>
                <a:spcPts val="0"/>
              </a:spcBef>
              <a:spcAft>
                <a:spcPts val="0"/>
              </a:spcAft>
              <a:buSzPts val="1010"/>
              <a:buChar char="●"/>
            </a:pPr>
            <a:r>
              <a:rPr lang="en" sz="1010"/>
              <a:t>Refine the hardware and software based on pilot feedback.</a:t>
            </a:r>
            <a:endParaRPr sz="1010"/>
          </a:p>
          <a:p>
            <a:pPr indent="0" lvl="0" marL="0" rtl="0" algn="l">
              <a:lnSpc>
                <a:spcPct val="95000"/>
              </a:lnSpc>
              <a:spcBef>
                <a:spcPts val="1200"/>
              </a:spcBef>
              <a:spcAft>
                <a:spcPts val="0"/>
              </a:spcAft>
              <a:buSzPts val="770"/>
              <a:buNone/>
            </a:pPr>
            <a:r>
              <a:rPr lang="en" sz="1010"/>
              <a:t>Deliverables:</a:t>
            </a:r>
            <a:endParaRPr sz="1010"/>
          </a:p>
          <a:p>
            <a:pPr indent="-292735" lvl="0" marL="457200" rtl="0" algn="l">
              <a:lnSpc>
                <a:spcPct val="95000"/>
              </a:lnSpc>
              <a:spcBef>
                <a:spcPts val="1200"/>
              </a:spcBef>
              <a:spcAft>
                <a:spcPts val="0"/>
              </a:spcAft>
              <a:buSzPts val="1010"/>
              <a:buChar char="●"/>
            </a:pPr>
            <a:r>
              <a:rPr lang="en" sz="1010"/>
              <a:t>Data from field tests validating the system’s effectiveness.</a:t>
            </a:r>
            <a:endParaRPr sz="1010"/>
          </a:p>
          <a:p>
            <a:pPr indent="-292735" lvl="0" marL="457200" rtl="0" algn="l">
              <a:lnSpc>
                <a:spcPct val="95000"/>
              </a:lnSpc>
              <a:spcBef>
                <a:spcPts val="0"/>
              </a:spcBef>
              <a:spcAft>
                <a:spcPts val="0"/>
              </a:spcAft>
              <a:buSzPts val="1010"/>
              <a:buChar char="●"/>
            </a:pPr>
            <a:r>
              <a:rPr lang="en" sz="1010"/>
              <a:t>Finalized version of the product based on field trials.</a:t>
            </a:r>
            <a:endParaRPr sz="101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1"/>
          <p:cNvSpPr txBox="1"/>
          <p:nvPr>
            <p:ph type="title"/>
          </p:nvPr>
        </p:nvSpPr>
        <p:spPr>
          <a:xfrm>
            <a:off x="1303800" y="598575"/>
            <a:ext cx="7030500" cy="75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Execution Plan</a:t>
            </a:r>
            <a:endParaRPr/>
          </a:p>
        </p:txBody>
      </p:sp>
      <p:sp>
        <p:nvSpPr>
          <p:cNvPr id="393" name="Google Shape;393;p31"/>
          <p:cNvSpPr txBox="1"/>
          <p:nvPr>
            <p:ph idx="1" type="body"/>
          </p:nvPr>
        </p:nvSpPr>
        <p:spPr>
          <a:xfrm>
            <a:off x="1303800" y="1355775"/>
            <a:ext cx="3513300" cy="3787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Phase 3: Product Launch &amp; Market Entry (Months 15-19)</a:t>
            </a:r>
            <a:endParaRPr b="1"/>
          </a:p>
          <a:p>
            <a:pPr indent="0" lvl="0" marL="0" rtl="0" algn="l">
              <a:spcBef>
                <a:spcPts val="1200"/>
              </a:spcBef>
              <a:spcAft>
                <a:spcPts val="0"/>
              </a:spcAft>
              <a:buNone/>
            </a:pPr>
            <a:r>
              <a:rPr lang="en"/>
              <a:t>Objective: Officially launch the product and begin marketing and distribution efforts.</a:t>
            </a:r>
            <a:endParaRPr/>
          </a:p>
          <a:p>
            <a:pPr indent="0" lvl="0" marL="0" rtl="0" algn="l">
              <a:spcBef>
                <a:spcPts val="1200"/>
              </a:spcBef>
              <a:spcAft>
                <a:spcPts val="0"/>
              </a:spcAft>
              <a:buNone/>
            </a:pPr>
            <a:r>
              <a:rPr lang="en"/>
              <a:t>Key Activities:</a:t>
            </a:r>
            <a:endParaRPr/>
          </a:p>
          <a:p>
            <a:pPr indent="-292576" lvl="0" marL="457200" rtl="0" algn="l">
              <a:spcBef>
                <a:spcPts val="1200"/>
              </a:spcBef>
              <a:spcAft>
                <a:spcPts val="0"/>
              </a:spcAft>
              <a:buSzPct val="100000"/>
              <a:buChar char="●"/>
            </a:pPr>
            <a:r>
              <a:rPr lang="en"/>
              <a:t>Finalize production partnerships for large-scale manufacturing of the system components.</a:t>
            </a:r>
            <a:endParaRPr/>
          </a:p>
          <a:p>
            <a:pPr indent="-292576" lvl="0" marL="457200" rtl="0" algn="l">
              <a:spcBef>
                <a:spcPts val="0"/>
              </a:spcBef>
              <a:spcAft>
                <a:spcPts val="0"/>
              </a:spcAft>
              <a:buSzPct val="100000"/>
              <a:buChar char="●"/>
            </a:pPr>
            <a:r>
              <a:rPr lang="en"/>
              <a:t>Develop and implement a marketing strategy, including digital marketing, field demonstrations, and partnerships with Agri-tech retailers.</a:t>
            </a:r>
            <a:endParaRPr/>
          </a:p>
          <a:p>
            <a:pPr indent="-292576" lvl="0" marL="457200" rtl="0" algn="l">
              <a:spcBef>
                <a:spcPts val="0"/>
              </a:spcBef>
              <a:spcAft>
                <a:spcPts val="0"/>
              </a:spcAft>
              <a:buSzPct val="100000"/>
              <a:buChar char="●"/>
            </a:pPr>
            <a:r>
              <a:rPr lang="en"/>
              <a:t>Set up distribution channels (direct sales, online platforms, agricultural retailers).</a:t>
            </a:r>
            <a:endParaRPr/>
          </a:p>
          <a:p>
            <a:pPr indent="-292576" lvl="0" marL="457200" rtl="0" algn="l">
              <a:spcBef>
                <a:spcPts val="0"/>
              </a:spcBef>
              <a:spcAft>
                <a:spcPts val="0"/>
              </a:spcAft>
              <a:buSzPct val="100000"/>
              <a:buChar char="●"/>
            </a:pPr>
            <a:r>
              <a:rPr lang="en"/>
              <a:t>Engage in trade shows and product demonstrations to raise awareness.</a:t>
            </a:r>
            <a:endParaRPr/>
          </a:p>
          <a:p>
            <a:pPr indent="0" lvl="0" marL="0" rtl="0" algn="l">
              <a:spcBef>
                <a:spcPts val="1200"/>
              </a:spcBef>
              <a:spcAft>
                <a:spcPts val="0"/>
              </a:spcAft>
              <a:buNone/>
            </a:pPr>
            <a:r>
              <a:rPr lang="en"/>
              <a:t>Deliverables:</a:t>
            </a:r>
            <a:endParaRPr/>
          </a:p>
          <a:p>
            <a:pPr indent="-292576" lvl="0" marL="457200" rtl="0" algn="l">
              <a:spcBef>
                <a:spcPts val="1200"/>
              </a:spcBef>
              <a:spcAft>
                <a:spcPts val="0"/>
              </a:spcAft>
              <a:buSzPct val="100000"/>
              <a:buChar char="●"/>
            </a:pPr>
            <a:r>
              <a:rPr lang="en"/>
              <a:t>Product available for sale in target markets.</a:t>
            </a:r>
            <a:endParaRPr/>
          </a:p>
          <a:p>
            <a:pPr indent="-292576" lvl="0" marL="457200" rtl="0" algn="l">
              <a:spcBef>
                <a:spcPts val="0"/>
              </a:spcBef>
              <a:spcAft>
                <a:spcPts val="0"/>
              </a:spcAft>
              <a:buSzPct val="100000"/>
              <a:buChar char="●"/>
            </a:pPr>
            <a:r>
              <a:rPr lang="en"/>
              <a:t>Initial customer base, including early adopters and partnerships with agricultural cooperatives.</a:t>
            </a:r>
            <a:endParaRPr/>
          </a:p>
        </p:txBody>
      </p:sp>
      <p:sp>
        <p:nvSpPr>
          <p:cNvPr id="394" name="Google Shape;394;p31"/>
          <p:cNvSpPr txBox="1"/>
          <p:nvPr>
            <p:ph idx="2" type="body"/>
          </p:nvPr>
        </p:nvSpPr>
        <p:spPr>
          <a:xfrm>
            <a:off x="4820900" y="1355850"/>
            <a:ext cx="3513300" cy="3588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Phase 4: Scale &amp; Expansion (Months 19-36)</a:t>
            </a:r>
            <a:endParaRPr b="1"/>
          </a:p>
          <a:p>
            <a:pPr indent="0" lvl="0" marL="0" rtl="0" algn="l">
              <a:spcBef>
                <a:spcPts val="1200"/>
              </a:spcBef>
              <a:spcAft>
                <a:spcPts val="0"/>
              </a:spcAft>
              <a:buNone/>
            </a:pPr>
            <a:r>
              <a:rPr lang="en"/>
              <a:t>Objective: Scale operations, grow market share, and expand into new regions.</a:t>
            </a:r>
            <a:endParaRPr/>
          </a:p>
          <a:p>
            <a:pPr indent="0" lvl="0" marL="0" rtl="0" algn="l">
              <a:spcBef>
                <a:spcPts val="1200"/>
              </a:spcBef>
              <a:spcAft>
                <a:spcPts val="0"/>
              </a:spcAft>
              <a:buNone/>
            </a:pPr>
            <a:r>
              <a:rPr lang="en"/>
              <a:t>Key Activities:</a:t>
            </a:r>
            <a:endParaRPr/>
          </a:p>
          <a:p>
            <a:pPr indent="-292576" lvl="0" marL="457200" rtl="0" algn="l">
              <a:spcBef>
                <a:spcPts val="1200"/>
              </a:spcBef>
              <a:spcAft>
                <a:spcPts val="0"/>
              </a:spcAft>
              <a:buSzPct val="100000"/>
              <a:buChar char="●"/>
            </a:pPr>
            <a:r>
              <a:rPr lang="en"/>
              <a:t>Increase production capacity to meet growing demand.</a:t>
            </a:r>
            <a:endParaRPr/>
          </a:p>
          <a:p>
            <a:pPr indent="-292576" lvl="0" marL="457200" rtl="0" algn="l">
              <a:spcBef>
                <a:spcPts val="0"/>
              </a:spcBef>
              <a:spcAft>
                <a:spcPts val="0"/>
              </a:spcAft>
              <a:buSzPct val="100000"/>
              <a:buChar char="●"/>
            </a:pPr>
            <a:r>
              <a:rPr lang="en"/>
              <a:t>Expand the system’s functionality by integrating advanced features like predictive analytics using machine learning.</a:t>
            </a:r>
            <a:endParaRPr/>
          </a:p>
          <a:p>
            <a:pPr indent="-292576" lvl="0" marL="457200" rtl="0" algn="l">
              <a:spcBef>
                <a:spcPts val="0"/>
              </a:spcBef>
              <a:spcAft>
                <a:spcPts val="0"/>
              </a:spcAft>
              <a:buSzPct val="100000"/>
              <a:buChar char="●"/>
            </a:pPr>
            <a:r>
              <a:rPr lang="en"/>
              <a:t>Explore international markets, particularly in regions with high pest pressure.</a:t>
            </a:r>
            <a:endParaRPr/>
          </a:p>
          <a:p>
            <a:pPr indent="-292576" lvl="0" marL="457200" rtl="0" algn="l">
              <a:spcBef>
                <a:spcPts val="0"/>
              </a:spcBef>
              <a:spcAft>
                <a:spcPts val="0"/>
              </a:spcAft>
              <a:buSzPct val="100000"/>
              <a:buChar char="●"/>
            </a:pPr>
            <a:r>
              <a:rPr lang="en"/>
              <a:t>Secure additional funding for R&amp;D and operational expansion, if needed.</a:t>
            </a:r>
            <a:endParaRPr/>
          </a:p>
          <a:p>
            <a:pPr indent="0" lvl="0" marL="0" rtl="0" algn="l">
              <a:spcBef>
                <a:spcPts val="1200"/>
              </a:spcBef>
              <a:spcAft>
                <a:spcPts val="0"/>
              </a:spcAft>
              <a:buNone/>
            </a:pPr>
            <a:r>
              <a:rPr lang="en"/>
              <a:t>Deliverables:</a:t>
            </a:r>
            <a:endParaRPr/>
          </a:p>
          <a:p>
            <a:pPr indent="-292576" lvl="0" marL="457200" rtl="0" algn="l">
              <a:spcBef>
                <a:spcPts val="1200"/>
              </a:spcBef>
              <a:spcAft>
                <a:spcPts val="0"/>
              </a:spcAft>
              <a:buSzPct val="100000"/>
              <a:buChar char="●"/>
            </a:pPr>
            <a:r>
              <a:rPr lang="en"/>
              <a:t>Expanded product line with new features.</a:t>
            </a:r>
            <a:endParaRPr/>
          </a:p>
          <a:p>
            <a:pPr indent="-292576" lvl="0" marL="457200" rtl="0" algn="l">
              <a:spcBef>
                <a:spcPts val="0"/>
              </a:spcBef>
              <a:spcAft>
                <a:spcPts val="0"/>
              </a:spcAft>
              <a:buSzPct val="100000"/>
              <a:buChar char="●"/>
            </a:pPr>
            <a:r>
              <a:rPr lang="en"/>
              <a:t>Significant growth in customer base and presence in multiple regions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7" name="Shape 287"/>
        <p:cNvGrpSpPr/>
        <p:nvPr/>
      </p:nvGrpSpPr>
      <p:grpSpPr>
        <a:xfrm>
          <a:off x="0" y="0"/>
          <a:ext cx="0" cy="0"/>
          <a:chOff x="0" y="0"/>
          <a:chExt cx="0" cy="0"/>
        </a:xfrm>
      </p:grpSpPr>
      <p:sp>
        <p:nvSpPr>
          <p:cNvPr id="288" name="Google Shape;288;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Background of Start-up</a:t>
            </a:r>
            <a:endParaRPr/>
          </a:p>
        </p:txBody>
      </p:sp>
      <p:sp>
        <p:nvSpPr>
          <p:cNvPr id="289" name="Google Shape;289;p14"/>
          <p:cNvSpPr txBox="1"/>
          <p:nvPr>
            <p:ph idx="1" type="body"/>
          </p:nvPr>
        </p:nvSpPr>
        <p:spPr>
          <a:xfrm>
            <a:off x="1303800" y="1369275"/>
            <a:ext cx="7030500" cy="326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I am trying to develop an Embedded Systems based Smart Pest Detection and Control System that uses sensors to detect insect frequencies in real-time, triggering automated pest control applications only when pests are present. This technology will allow farmers to target infestations precisely, reducing crop damage, minimizing pesticide and insecticide use, and lowering costs.</a:t>
            </a:r>
            <a:endParaRPr sz="1400"/>
          </a:p>
          <a:p>
            <a:pPr indent="0" lvl="0" marL="0" rtl="0" algn="l">
              <a:spcBef>
                <a:spcPts val="1200"/>
              </a:spcBef>
              <a:spcAft>
                <a:spcPts val="0"/>
              </a:spcAft>
              <a:buNone/>
            </a:pPr>
            <a:r>
              <a:rPr lang="en" sz="1400"/>
              <a:t>This system integrates seamlessly with existing agricultural practices, offering a sustainable, cost-effective solution for farms of all sizes. With the growing demand for precision agriculture, this product addresses a key challenge in pest management, empowering farmers to increase yields and protect the environment.</a:t>
            </a:r>
            <a:endParaRPr sz="1400"/>
          </a:p>
          <a:p>
            <a:pPr indent="0" lvl="0" marL="0" rtl="0" algn="l">
              <a:spcBef>
                <a:spcPts val="1200"/>
              </a:spcBef>
              <a:spcAft>
                <a:spcPts val="1200"/>
              </a:spcAft>
              <a:buNone/>
            </a:pPr>
            <a:r>
              <a:rPr lang="en" sz="1400"/>
              <a:t>I am focused on delivering a scalable, eco-friendly tool that modernizes farming practices and drives the future of sustainable agriculture.</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2"/>
          <p:cNvSpPr txBox="1"/>
          <p:nvPr>
            <p:ph type="title"/>
          </p:nvPr>
        </p:nvSpPr>
        <p:spPr>
          <a:xfrm>
            <a:off x="1303800" y="598575"/>
            <a:ext cx="7030500" cy="75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Execution Plan</a:t>
            </a:r>
            <a:endParaRPr/>
          </a:p>
        </p:txBody>
      </p:sp>
      <p:sp>
        <p:nvSpPr>
          <p:cNvPr id="400" name="Google Shape;400;p32"/>
          <p:cNvSpPr txBox="1"/>
          <p:nvPr>
            <p:ph idx="1" type="body"/>
          </p:nvPr>
        </p:nvSpPr>
        <p:spPr>
          <a:xfrm>
            <a:off x="1303800" y="1355775"/>
            <a:ext cx="7030500" cy="3175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Phase 5: Continuous Improvement &amp; Support (Month 36 onwards)</a:t>
            </a:r>
            <a:endParaRPr b="1"/>
          </a:p>
          <a:p>
            <a:pPr indent="0" lvl="0" marL="0" rtl="0" algn="l">
              <a:spcBef>
                <a:spcPts val="1200"/>
              </a:spcBef>
              <a:spcAft>
                <a:spcPts val="0"/>
              </a:spcAft>
              <a:buNone/>
            </a:pPr>
            <a:r>
              <a:rPr lang="en"/>
              <a:t>Objective: Ensure product longevity and customer satisfaction through continuous support and upgrades.</a:t>
            </a:r>
            <a:endParaRPr/>
          </a:p>
          <a:p>
            <a:pPr indent="0" lvl="0" marL="0" rtl="0" algn="l">
              <a:spcBef>
                <a:spcPts val="1200"/>
              </a:spcBef>
              <a:spcAft>
                <a:spcPts val="0"/>
              </a:spcAft>
              <a:buNone/>
            </a:pPr>
            <a:r>
              <a:rPr lang="en"/>
              <a:t>Key Activities:</a:t>
            </a:r>
            <a:endParaRPr/>
          </a:p>
          <a:p>
            <a:pPr indent="-311150" lvl="0" marL="457200" rtl="0" algn="l">
              <a:spcBef>
                <a:spcPts val="1200"/>
              </a:spcBef>
              <a:spcAft>
                <a:spcPts val="0"/>
              </a:spcAft>
              <a:buSzPts val="1300"/>
              <a:buChar char="●"/>
            </a:pPr>
            <a:r>
              <a:rPr lang="en"/>
              <a:t>Offer regular software updates for system improvements and bug fixes.</a:t>
            </a:r>
            <a:endParaRPr/>
          </a:p>
          <a:p>
            <a:pPr indent="-311150" lvl="0" marL="457200" rtl="0" algn="l">
              <a:spcBef>
                <a:spcPts val="0"/>
              </a:spcBef>
              <a:spcAft>
                <a:spcPts val="0"/>
              </a:spcAft>
              <a:buSzPts val="1300"/>
              <a:buChar char="●"/>
            </a:pPr>
            <a:r>
              <a:rPr lang="en"/>
              <a:t>Provide ongoing customer support and maintenance services.</a:t>
            </a:r>
            <a:endParaRPr/>
          </a:p>
          <a:p>
            <a:pPr indent="-311150" lvl="0" marL="457200" rtl="0" algn="l">
              <a:spcBef>
                <a:spcPts val="0"/>
              </a:spcBef>
              <a:spcAft>
                <a:spcPts val="0"/>
              </a:spcAft>
              <a:buSzPts val="1300"/>
              <a:buChar char="●"/>
            </a:pPr>
            <a:r>
              <a:rPr lang="en"/>
              <a:t>Gather post-launch feedback and conduct R&amp;D to introduce future upgrades.</a:t>
            </a:r>
            <a:endParaRPr/>
          </a:p>
          <a:p>
            <a:pPr indent="0" lvl="0" marL="0" rtl="0" algn="l">
              <a:spcBef>
                <a:spcPts val="1200"/>
              </a:spcBef>
              <a:spcAft>
                <a:spcPts val="0"/>
              </a:spcAft>
              <a:buNone/>
            </a:pPr>
            <a:r>
              <a:rPr lang="en"/>
              <a:t>Deliverables:</a:t>
            </a:r>
            <a:endParaRPr/>
          </a:p>
          <a:p>
            <a:pPr indent="-311150" lvl="0" marL="457200" rtl="0" algn="l">
              <a:spcBef>
                <a:spcPts val="1200"/>
              </a:spcBef>
              <a:spcAft>
                <a:spcPts val="0"/>
              </a:spcAft>
              <a:buSzPts val="1300"/>
              <a:buChar char="●"/>
            </a:pPr>
            <a:r>
              <a:rPr lang="en"/>
              <a:t>Continuous product improvement.</a:t>
            </a:r>
            <a:endParaRPr/>
          </a:p>
          <a:p>
            <a:pPr indent="-311150" lvl="0" marL="457200" rtl="0" algn="l">
              <a:spcBef>
                <a:spcPts val="0"/>
              </a:spcBef>
              <a:spcAft>
                <a:spcPts val="0"/>
              </a:spcAft>
              <a:buSzPts val="1300"/>
              <a:buChar char="●"/>
            </a:pPr>
            <a:r>
              <a:rPr lang="en"/>
              <a:t>High customer retention and satisfaction.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3"/>
          <p:cNvSpPr txBox="1"/>
          <p:nvPr>
            <p:ph type="title"/>
          </p:nvPr>
        </p:nvSpPr>
        <p:spPr>
          <a:xfrm>
            <a:off x="1303800" y="598575"/>
            <a:ext cx="7030500" cy="75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Milestones &amp; Key Deliverables</a:t>
            </a:r>
            <a:endParaRPr/>
          </a:p>
        </p:txBody>
      </p:sp>
      <p:sp>
        <p:nvSpPr>
          <p:cNvPr id="406" name="Google Shape;406;p33"/>
          <p:cNvSpPr txBox="1"/>
          <p:nvPr>
            <p:ph idx="1" type="body"/>
          </p:nvPr>
        </p:nvSpPr>
        <p:spPr>
          <a:xfrm>
            <a:off x="1303800" y="1660575"/>
            <a:ext cx="7030500" cy="317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Prototype Development (Month 9)</a:t>
            </a:r>
            <a:endParaRPr sz="1500"/>
          </a:p>
          <a:p>
            <a:pPr indent="0" lvl="0" marL="0" rtl="0" algn="l">
              <a:spcBef>
                <a:spcPts val="1200"/>
              </a:spcBef>
              <a:spcAft>
                <a:spcPts val="0"/>
              </a:spcAft>
              <a:buNone/>
            </a:pPr>
            <a:r>
              <a:rPr lang="en" sz="1500"/>
              <a:t>Pilot Program Launch (Month 10)</a:t>
            </a:r>
            <a:endParaRPr sz="1500"/>
          </a:p>
          <a:p>
            <a:pPr indent="0" lvl="0" marL="0" rtl="0" algn="l">
              <a:spcBef>
                <a:spcPts val="1200"/>
              </a:spcBef>
              <a:spcAft>
                <a:spcPts val="0"/>
              </a:spcAft>
              <a:buNone/>
            </a:pPr>
            <a:r>
              <a:rPr lang="en" sz="1500"/>
              <a:t>Product Refinement Based on Pilot Feedback (Month 1</a:t>
            </a:r>
            <a:r>
              <a:rPr lang="en" sz="1500"/>
              <a:t>2</a:t>
            </a:r>
            <a:r>
              <a:rPr lang="en" sz="1500"/>
              <a:t>)</a:t>
            </a:r>
            <a:endParaRPr sz="1500"/>
          </a:p>
          <a:p>
            <a:pPr indent="0" lvl="0" marL="0" rtl="0" algn="l">
              <a:spcBef>
                <a:spcPts val="1200"/>
              </a:spcBef>
              <a:spcAft>
                <a:spcPts val="0"/>
              </a:spcAft>
              <a:buNone/>
            </a:pPr>
            <a:r>
              <a:rPr lang="en" sz="1500"/>
              <a:t>Full Product Launch (Month 19)</a:t>
            </a:r>
            <a:endParaRPr sz="1500"/>
          </a:p>
          <a:p>
            <a:pPr indent="0" lvl="0" marL="0" rtl="0" algn="l">
              <a:spcBef>
                <a:spcPts val="1200"/>
              </a:spcBef>
              <a:spcAft>
                <a:spcPts val="1200"/>
              </a:spcAft>
              <a:buNone/>
            </a:pPr>
            <a:r>
              <a:rPr lang="en" sz="1500"/>
              <a:t>Market Expansion and Scaling (Month 36)</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4"/>
          <p:cNvSpPr txBox="1"/>
          <p:nvPr>
            <p:ph type="title"/>
          </p:nvPr>
        </p:nvSpPr>
        <p:spPr>
          <a:xfrm>
            <a:off x="1303800" y="598575"/>
            <a:ext cx="31140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Resources Needed</a:t>
            </a:r>
            <a:endParaRPr sz="2500"/>
          </a:p>
        </p:txBody>
      </p:sp>
      <p:sp>
        <p:nvSpPr>
          <p:cNvPr id="412" name="Google Shape;412;p34"/>
          <p:cNvSpPr txBox="1"/>
          <p:nvPr>
            <p:ph idx="1" type="body"/>
          </p:nvPr>
        </p:nvSpPr>
        <p:spPr>
          <a:xfrm>
            <a:off x="1303800" y="1273875"/>
            <a:ext cx="3114000" cy="325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R&amp;D Team</a:t>
            </a:r>
            <a:r>
              <a:rPr lang="en"/>
              <a:t>: Hardware and software engineers, agricultural experts.</a:t>
            </a:r>
            <a:endParaRPr/>
          </a:p>
          <a:p>
            <a:pPr indent="0" lvl="0" marL="0" rtl="0" algn="l">
              <a:spcBef>
                <a:spcPts val="1200"/>
              </a:spcBef>
              <a:spcAft>
                <a:spcPts val="0"/>
              </a:spcAft>
              <a:buNone/>
            </a:pPr>
            <a:r>
              <a:rPr b="1" lang="en"/>
              <a:t>Pilot Farmers</a:t>
            </a:r>
            <a:r>
              <a:rPr lang="en"/>
              <a:t>: For testing and gathering real-world data.</a:t>
            </a:r>
            <a:endParaRPr/>
          </a:p>
          <a:p>
            <a:pPr indent="0" lvl="0" marL="0" rtl="0" algn="l">
              <a:spcBef>
                <a:spcPts val="1200"/>
              </a:spcBef>
              <a:spcAft>
                <a:spcPts val="0"/>
              </a:spcAft>
              <a:buNone/>
            </a:pPr>
            <a:r>
              <a:rPr b="1" lang="en"/>
              <a:t>Marketing &amp; Sales Team</a:t>
            </a:r>
            <a:r>
              <a:rPr lang="en"/>
              <a:t>: To execute go-to-market strategies.</a:t>
            </a:r>
            <a:endParaRPr/>
          </a:p>
          <a:p>
            <a:pPr indent="0" lvl="0" marL="0" rtl="0" algn="l">
              <a:spcBef>
                <a:spcPts val="1200"/>
              </a:spcBef>
              <a:spcAft>
                <a:spcPts val="1200"/>
              </a:spcAft>
              <a:buNone/>
            </a:pPr>
            <a:r>
              <a:rPr b="1" lang="en"/>
              <a:t>Manufacturing Partners</a:t>
            </a:r>
            <a:r>
              <a:rPr lang="en"/>
              <a:t>: For large-scale production of the system.</a:t>
            </a:r>
            <a:endParaRPr/>
          </a:p>
        </p:txBody>
      </p:sp>
      <p:sp>
        <p:nvSpPr>
          <p:cNvPr id="413" name="Google Shape;413;p34"/>
          <p:cNvSpPr txBox="1"/>
          <p:nvPr>
            <p:ph idx="2" type="body"/>
          </p:nvPr>
        </p:nvSpPr>
        <p:spPr>
          <a:xfrm>
            <a:off x="4417950" y="1273950"/>
            <a:ext cx="3916200" cy="363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R&amp;D</a:t>
            </a:r>
            <a:r>
              <a:rPr lang="en"/>
              <a:t>: ₹2,00,000 (first 6 months)</a:t>
            </a:r>
            <a:endParaRPr/>
          </a:p>
          <a:p>
            <a:pPr indent="0" lvl="0" marL="0" rtl="0" algn="l">
              <a:spcBef>
                <a:spcPts val="1200"/>
              </a:spcBef>
              <a:spcAft>
                <a:spcPts val="0"/>
              </a:spcAft>
              <a:buNone/>
            </a:pPr>
            <a:r>
              <a:rPr b="1" lang="en"/>
              <a:t>Pilot Testing</a:t>
            </a:r>
            <a:r>
              <a:rPr lang="en"/>
              <a:t>: ₹1,50,000 (field trials, farmer partnerships)</a:t>
            </a:r>
            <a:endParaRPr/>
          </a:p>
          <a:p>
            <a:pPr indent="0" lvl="0" marL="0" rtl="0" algn="l">
              <a:spcBef>
                <a:spcPts val="1200"/>
              </a:spcBef>
              <a:spcAft>
                <a:spcPts val="0"/>
              </a:spcAft>
              <a:buNone/>
            </a:pPr>
            <a:r>
              <a:rPr b="1" lang="en"/>
              <a:t>Marketing &amp; Launch</a:t>
            </a:r>
            <a:r>
              <a:rPr lang="en"/>
              <a:t>: ₹1,20,000 (digital campaigns, demos, trade shows)</a:t>
            </a:r>
            <a:endParaRPr/>
          </a:p>
          <a:p>
            <a:pPr indent="0" lvl="0" marL="0" rtl="0" algn="l">
              <a:spcBef>
                <a:spcPts val="1200"/>
              </a:spcBef>
              <a:spcAft>
                <a:spcPts val="0"/>
              </a:spcAft>
              <a:buNone/>
            </a:pPr>
            <a:r>
              <a:rPr b="1" lang="en"/>
              <a:t>Manufacturing Setup</a:t>
            </a:r>
            <a:r>
              <a:rPr lang="en"/>
              <a:t>: ₹2,00,000 (initial production runs)</a:t>
            </a:r>
            <a:endParaRPr/>
          </a:p>
          <a:p>
            <a:pPr indent="0" lvl="0" marL="0" rtl="0" algn="l">
              <a:spcBef>
                <a:spcPts val="1200"/>
              </a:spcBef>
              <a:spcAft>
                <a:spcPts val="1200"/>
              </a:spcAft>
              <a:buNone/>
            </a:pPr>
            <a:r>
              <a:rPr b="1" lang="en"/>
              <a:t>Operations &amp; Expansion &amp; Miscellaneous</a:t>
            </a:r>
            <a:r>
              <a:rPr lang="en"/>
              <a:t>: ₹1,30,000 (scaling, customer support)</a:t>
            </a:r>
            <a:endParaRPr/>
          </a:p>
        </p:txBody>
      </p:sp>
      <p:sp>
        <p:nvSpPr>
          <p:cNvPr id="414" name="Google Shape;414;p34"/>
          <p:cNvSpPr txBox="1"/>
          <p:nvPr>
            <p:ph type="title"/>
          </p:nvPr>
        </p:nvSpPr>
        <p:spPr>
          <a:xfrm>
            <a:off x="4417800" y="598575"/>
            <a:ext cx="3916200" cy="67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Budget &amp; Financial Plan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73763"/>
            </a:gs>
            <a:gs pos="100000">
              <a:srgbClr val="000000"/>
            </a:gs>
          </a:gsLst>
          <a:lin ang="16200038" scaled="0"/>
        </a:gradFill>
      </p:bgPr>
    </p:bg>
    <p:spTree>
      <p:nvGrpSpPr>
        <p:cNvPr id="418" name="Shape 418"/>
        <p:cNvGrpSpPr/>
        <p:nvPr/>
      </p:nvGrpSpPr>
      <p:grpSpPr>
        <a:xfrm>
          <a:off x="0" y="0"/>
          <a:ext cx="0" cy="0"/>
          <a:chOff x="0" y="0"/>
          <a:chExt cx="0" cy="0"/>
        </a:xfrm>
      </p:grpSpPr>
      <p:sp>
        <p:nvSpPr>
          <p:cNvPr id="419" name="Google Shape;419;p35"/>
          <p:cNvSpPr txBox="1"/>
          <p:nvPr/>
        </p:nvSpPr>
        <p:spPr>
          <a:xfrm>
            <a:off x="645300" y="1757575"/>
            <a:ext cx="3063300" cy="6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FFFFFF"/>
                </a:solidFill>
                <a:latin typeface="Montserrat"/>
                <a:ea typeface="Montserrat"/>
                <a:cs typeface="Montserrat"/>
                <a:sym typeface="Montserrat"/>
              </a:rPr>
              <a:t>Thank you!</a:t>
            </a:r>
            <a:endParaRPr sz="3500">
              <a:solidFill>
                <a:srgbClr val="FFFFFF"/>
              </a:solidFill>
              <a:latin typeface="Montserrat"/>
              <a:ea typeface="Montserrat"/>
              <a:cs typeface="Montserrat"/>
              <a:sym typeface="Montserrat"/>
            </a:endParaRPr>
          </a:p>
        </p:txBody>
      </p:sp>
      <p:sp>
        <p:nvSpPr>
          <p:cNvPr id="420" name="Google Shape;420;p35"/>
          <p:cNvSpPr txBox="1"/>
          <p:nvPr/>
        </p:nvSpPr>
        <p:spPr>
          <a:xfrm>
            <a:off x="721500" y="2339225"/>
            <a:ext cx="3063300" cy="39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300">
                <a:solidFill>
                  <a:srgbClr val="FFFFFF"/>
                </a:solidFill>
              </a:rPr>
              <a:t>For your time and attention.</a:t>
            </a:r>
            <a:endParaRPr sz="1300">
              <a:solidFill>
                <a:srgbClr val="FFFFFF"/>
              </a:solidFill>
            </a:endParaRPr>
          </a:p>
          <a:p>
            <a:pPr indent="0" lvl="0" marL="0" rtl="0" algn="l">
              <a:lnSpc>
                <a:spcPct val="115000"/>
              </a:lnSpc>
              <a:spcBef>
                <a:spcPts val="1600"/>
              </a:spcBef>
              <a:spcAft>
                <a:spcPts val="1600"/>
              </a:spcAft>
              <a:buNone/>
            </a:pPr>
            <a:r>
              <a:t/>
            </a:r>
            <a:endParaRPr sz="1300">
              <a:solidFill>
                <a:srgbClr val="FFFFFF"/>
              </a:solidFill>
            </a:endParaRPr>
          </a:p>
        </p:txBody>
      </p:sp>
      <p:grpSp>
        <p:nvGrpSpPr>
          <p:cNvPr id="421" name="Google Shape;421;p35"/>
          <p:cNvGrpSpPr/>
          <p:nvPr/>
        </p:nvGrpSpPr>
        <p:grpSpPr>
          <a:xfrm>
            <a:off x="4066820" y="1553491"/>
            <a:ext cx="3159984" cy="2439109"/>
            <a:chOff x="3553042" y="1657806"/>
            <a:chExt cx="3461100" cy="2671532"/>
          </a:xfrm>
        </p:grpSpPr>
        <p:sp>
          <p:nvSpPr>
            <p:cNvPr id="422" name="Google Shape;422;p35"/>
            <p:cNvSpPr/>
            <p:nvPr/>
          </p:nvSpPr>
          <p:spPr>
            <a:xfrm>
              <a:off x="4856024" y="3625653"/>
              <a:ext cx="944700" cy="663300"/>
            </a:xfrm>
            <a:prstGeom prst="trapezoid">
              <a:avLst>
                <a:gd fmla="val 25000" name="adj"/>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5"/>
            <p:cNvSpPr/>
            <p:nvPr/>
          </p:nvSpPr>
          <p:spPr>
            <a:xfrm rot="10800000">
              <a:off x="4953871" y="3681997"/>
              <a:ext cx="400200" cy="606600"/>
            </a:xfrm>
            <a:prstGeom prst="triangle">
              <a:avLst>
                <a:gd fmla="val 96745"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5"/>
            <p:cNvSpPr/>
            <p:nvPr/>
          </p:nvSpPr>
          <p:spPr>
            <a:xfrm>
              <a:off x="4767796" y="3681816"/>
              <a:ext cx="163500" cy="606600"/>
            </a:xfrm>
            <a:prstGeom prst="triangle">
              <a:avLst>
                <a:gd fmla="val 98558"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5"/>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5"/>
            <p:cNvSpPr/>
            <p:nvPr/>
          </p:nvSpPr>
          <p:spPr>
            <a:xfrm rot="10800000">
              <a:off x="4668343" y="4283738"/>
              <a:ext cx="1230600" cy="4560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5"/>
            <p:cNvSpPr/>
            <p:nvPr/>
          </p:nvSpPr>
          <p:spPr>
            <a:xfrm>
              <a:off x="4926950" y="3681915"/>
              <a:ext cx="42900" cy="5943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5"/>
            <p:cNvSpPr/>
            <p:nvPr/>
          </p:nvSpPr>
          <p:spPr>
            <a:xfrm>
              <a:off x="3553042" y="1674645"/>
              <a:ext cx="3461100" cy="2014500"/>
            </a:xfrm>
            <a:prstGeom prst="roundRect">
              <a:avLst>
                <a:gd fmla="val 1882"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5"/>
            <p:cNvSpPr/>
            <p:nvPr/>
          </p:nvSpPr>
          <p:spPr>
            <a:xfrm>
              <a:off x="3553042" y="1657806"/>
              <a:ext cx="3461100" cy="2014500"/>
            </a:xfrm>
            <a:prstGeom prst="roundRect">
              <a:avLst>
                <a:gd fmla="val 1764"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30" name="Google Shape;430;p35"/>
          <p:cNvPicPr preferRelativeResize="0"/>
          <p:nvPr/>
        </p:nvPicPr>
        <p:blipFill rotWithShape="1">
          <a:blip r:embed="rId3">
            <a:alphaModFix/>
          </a:blip>
          <a:srcRect b="0" l="14970" r="14977" t="0"/>
          <a:stretch/>
        </p:blipFill>
        <p:spPr>
          <a:xfrm>
            <a:off x="4115130" y="1605638"/>
            <a:ext cx="3063300" cy="1745700"/>
          </a:xfrm>
          <a:prstGeom prst="rect">
            <a:avLst/>
          </a:prstGeom>
          <a:noFill/>
          <a:ln>
            <a:noFill/>
          </a:ln>
        </p:spPr>
      </p:pic>
      <p:sp>
        <p:nvSpPr>
          <p:cNvPr id="431" name="Google Shape;431;p35"/>
          <p:cNvSpPr/>
          <p:nvPr/>
        </p:nvSpPr>
        <p:spPr>
          <a:xfrm flipH="1">
            <a:off x="4114917" y="1606596"/>
            <a:ext cx="3063300" cy="1743300"/>
          </a:xfrm>
          <a:prstGeom prst="rtTriangle">
            <a:avLst/>
          </a:prstGeom>
          <a:solidFill>
            <a:srgbClr val="000000">
              <a:alpha val="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 name="Google Shape;432;p35"/>
          <p:cNvGrpSpPr/>
          <p:nvPr/>
        </p:nvGrpSpPr>
        <p:grpSpPr>
          <a:xfrm>
            <a:off x="6762480" y="2546254"/>
            <a:ext cx="1024386" cy="1522884"/>
            <a:chOff x="6505573" y="2745170"/>
            <a:chExt cx="1122000" cy="1668000"/>
          </a:xfrm>
        </p:grpSpPr>
        <p:sp>
          <p:nvSpPr>
            <p:cNvPr id="433" name="Google Shape;433;p35"/>
            <p:cNvSpPr/>
            <p:nvPr/>
          </p:nvSpPr>
          <p:spPr>
            <a:xfrm>
              <a:off x="6517841" y="2745170"/>
              <a:ext cx="1109700" cy="1668000"/>
            </a:xfrm>
            <a:prstGeom prst="roundRect">
              <a:avLst>
                <a:gd fmla="val 5402" name="adj"/>
              </a:avLst>
            </a:prstGeom>
            <a:solidFill>
              <a:srgbClr val="1B212C"/>
            </a:solidFill>
            <a:ln>
              <a:noFill/>
            </a:ln>
            <a:effectLst>
              <a:outerShdw blurRad="387350" sx="107000" rotWithShape="0" algn="tr" dir="8100000" dist="38100" sy="10700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5"/>
            <p:cNvSpPr/>
            <p:nvPr/>
          </p:nvSpPr>
          <p:spPr>
            <a:xfrm rot="-5400000">
              <a:off x="6238873" y="3024453"/>
              <a:ext cx="1655400" cy="1122000"/>
            </a:xfrm>
            <a:prstGeom prst="roundRect">
              <a:avLst>
                <a:gd fmla="val 4551"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5"/>
            <p:cNvSpPr/>
            <p:nvPr/>
          </p:nvSpPr>
          <p:spPr>
            <a:xfrm rot="-5400000">
              <a:off x="6238873" y="3012061"/>
              <a:ext cx="1655400" cy="1122000"/>
            </a:xfrm>
            <a:prstGeom prst="roundRect">
              <a:avLst>
                <a:gd fmla="val 4551"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5"/>
            <p:cNvSpPr/>
            <p:nvPr/>
          </p:nvSpPr>
          <p:spPr>
            <a:xfrm>
              <a:off x="6954127" y="4329594"/>
              <a:ext cx="224700" cy="315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37" name="Google Shape;437;p35"/>
          <p:cNvPicPr preferRelativeResize="0"/>
          <p:nvPr/>
        </p:nvPicPr>
        <p:blipFill rotWithShape="1">
          <a:blip r:embed="rId4">
            <a:alphaModFix/>
          </a:blip>
          <a:srcRect b="0" l="5159" r="47460" t="0"/>
          <a:stretch/>
        </p:blipFill>
        <p:spPr>
          <a:xfrm>
            <a:off x="6762097" y="2613771"/>
            <a:ext cx="1024200" cy="1333200"/>
          </a:xfrm>
          <a:prstGeom prst="rect">
            <a:avLst/>
          </a:prstGeom>
          <a:noFill/>
          <a:ln>
            <a:noFill/>
          </a:ln>
        </p:spPr>
      </p:pic>
      <p:sp>
        <p:nvSpPr>
          <p:cNvPr id="438" name="Google Shape;438;p35"/>
          <p:cNvSpPr/>
          <p:nvPr/>
        </p:nvSpPr>
        <p:spPr>
          <a:xfrm flipH="1">
            <a:off x="6762011" y="2613990"/>
            <a:ext cx="1024200" cy="1333200"/>
          </a:xfrm>
          <a:prstGeom prst="rtTriangle">
            <a:avLst/>
          </a:prstGeom>
          <a:solidFill>
            <a:srgbClr val="000000">
              <a:alpha val="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 name="Google Shape;439;p35"/>
          <p:cNvGrpSpPr/>
          <p:nvPr/>
        </p:nvGrpSpPr>
        <p:grpSpPr>
          <a:xfrm>
            <a:off x="6405845" y="3121897"/>
            <a:ext cx="520684" cy="1036470"/>
            <a:chOff x="9543736" y="4486132"/>
            <a:chExt cx="570300" cy="1135235"/>
          </a:xfrm>
        </p:grpSpPr>
        <p:sp>
          <p:nvSpPr>
            <p:cNvPr id="440" name="Google Shape;440;p35"/>
            <p:cNvSpPr/>
            <p:nvPr/>
          </p:nvSpPr>
          <p:spPr>
            <a:xfrm>
              <a:off x="9543736" y="4487212"/>
              <a:ext cx="570300" cy="1132800"/>
            </a:xfrm>
            <a:prstGeom prst="roundRect">
              <a:avLst>
                <a:gd fmla="val 5402" name="adj"/>
              </a:avLst>
            </a:prstGeom>
            <a:solidFill>
              <a:srgbClr val="1B212C"/>
            </a:solidFill>
            <a:ln>
              <a:noFill/>
            </a:ln>
            <a:effectLst>
              <a:outerShdw blurRad="387350" sx="107000" rotWithShape="0" algn="tr" dir="8100000" dist="38100" sy="10700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5"/>
            <p:cNvSpPr/>
            <p:nvPr/>
          </p:nvSpPr>
          <p:spPr>
            <a:xfrm rot="-5400000">
              <a:off x="9265568" y="4772968"/>
              <a:ext cx="1126800" cy="570000"/>
            </a:xfrm>
            <a:prstGeom prst="roundRect">
              <a:avLst>
                <a:gd fmla="val 4551"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5"/>
            <p:cNvSpPr/>
            <p:nvPr/>
          </p:nvSpPr>
          <p:spPr>
            <a:xfrm rot="-5400000">
              <a:off x="9265568" y="4764532"/>
              <a:ext cx="1126800" cy="570000"/>
            </a:xfrm>
            <a:prstGeom prst="roundRect">
              <a:avLst>
                <a:gd fmla="val 4551"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5"/>
            <p:cNvSpPr/>
            <p:nvPr/>
          </p:nvSpPr>
          <p:spPr>
            <a:xfrm>
              <a:off x="9736876" y="5519757"/>
              <a:ext cx="186300" cy="303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44" name="Google Shape;444;p35"/>
          <p:cNvPicPr preferRelativeResize="0"/>
          <p:nvPr/>
        </p:nvPicPr>
        <p:blipFill rotWithShape="1">
          <a:blip r:embed="rId5">
            <a:alphaModFix/>
          </a:blip>
          <a:srcRect b="0" l="33256" r="33256" t="0"/>
          <a:stretch/>
        </p:blipFill>
        <p:spPr>
          <a:xfrm>
            <a:off x="6405412" y="3121559"/>
            <a:ext cx="520500" cy="888900"/>
          </a:xfrm>
          <a:prstGeom prst="round2SameRect">
            <a:avLst>
              <a:gd fmla="val 4129" name="adj1"/>
              <a:gd fmla="val 0" name="adj2"/>
            </a:avLst>
          </a:prstGeom>
          <a:noFill/>
          <a:ln>
            <a:noFill/>
          </a:ln>
        </p:spPr>
      </p:pic>
      <p:sp>
        <p:nvSpPr>
          <p:cNvPr id="445" name="Google Shape;445;p35"/>
          <p:cNvSpPr/>
          <p:nvPr/>
        </p:nvSpPr>
        <p:spPr>
          <a:xfrm flipH="1">
            <a:off x="6405284" y="3142709"/>
            <a:ext cx="520500" cy="867900"/>
          </a:xfrm>
          <a:prstGeom prst="rtTriangle">
            <a:avLst/>
          </a:prstGeom>
          <a:solidFill>
            <a:srgbClr val="000000">
              <a:alpha val="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35"/>
          <p:cNvGrpSpPr/>
          <p:nvPr/>
        </p:nvGrpSpPr>
        <p:grpSpPr>
          <a:xfrm>
            <a:off x="7564804" y="3443361"/>
            <a:ext cx="455496" cy="692277"/>
            <a:chOff x="7384375" y="3728000"/>
            <a:chExt cx="498900" cy="758244"/>
          </a:xfrm>
        </p:grpSpPr>
        <p:sp>
          <p:nvSpPr>
            <p:cNvPr id="447" name="Google Shape;447;p35"/>
            <p:cNvSpPr/>
            <p:nvPr/>
          </p:nvSpPr>
          <p:spPr>
            <a:xfrm rot="10800000">
              <a:off x="7475552" y="4233644"/>
              <a:ext cx="316500" cy="252600"/>
            </a:xfrm>
            <a:prstGeom prst="round2SameRect">
              <a:avLst>
                <a:gd fmla="val 16667" name="adj1"/>
                <a:gd fmla="val 0" name="adj2"/>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5"/>
            <p:cNvSpPr/>
            <p:nvPr/>
          </p:nvSpPr>
          <p:spPr>
            <a:xfrm rot="5400000">
              <a:off x="7506587" y="4276887"/>
              <a:ext cx="140700" cy="201900"/>
            </a:xfrm>
            <a:prstGeom prst="triangle">
              <a:avLst>
                <a:gd fmla="val 27359"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5"/>
            <p:cNvSpPr/>
            <p:nvPr/>
          </p:nvSpPr>
          <p:spPr>
            <a:xfrm>
              <a:off x="7475548" y="3728000"/>
              <a:ext cx="316500" cy="252600"/>
            </a:xfrm>
            <a:prstGeom prst="round2SameRect">
              <a:avLst>
                <a:gd fmla="val 16667" name="adj1"/>
                <a:gd fmla="val 0" name="adj2"/>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5"/>
            <p:cNvSpPr/>
            <p:nvPr/>
          </p:nvSpPr>
          <p:spPr>
            <a:xfrm>
              <a:off x="7384375" y="3860325"/>
              <a:ext cx="498900" cy="498900"/>
            </a:xfrm>
            <a:prstGeom prst="ellipse">
              <a:avLst/>
            </a:prstGeom>
            <a:solidFill>
              <a:srgbClr val="1B212C"/>
            </a:solidFill>
            <a:ln>
              <a:noFill/>
            </a:ln>
            <a:effectLst>
              <a:outerShdw blurRad="387350" sx="107000" rotWithShape="0" algn="tr" dir="8100000" dist="38100" sy="10700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35"/>
          <p:cNvGrpSpPr/>
          <p:nvPr/>
        </p:nvGrpSpPr>
        <p:grpSpPr>
          <a:xfrm>
            <a:off x="7564836" y="3561758"/>
            <a:ext cx="478081" cy="462776"/>
            <a:chOff x="7384385" y="3857442"/>
            <a:chExt cx="523637" cy="506874"/>
          </a:xfrm>
        </p:grpSpPr>
        <p:sp>
          <p:nvSpPr>
            <p:cNvPr id="452" name="Google Shape;452;p35"/>
            <p:cNvSpPr/>
            <p:nvPr/>
          </p:nvSpPr>
          <p:spPr>
            <a:xfrm>
              <a:off x="7384385" y="3865416"/>
              <a:ext cx="498900" cy="498900"/>
            </a:xfrm>
            <a:prstGeom prst="ellipse">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35"/>
            <p:cNvGrpSpPr/>
            <p:nvPr/>
          </p:nvGrpSpPr>
          <p:grpSpPr>
            <a:xfrm>
              <a:off x="7384385" y="3857442"/>
              <a:ext cx="523637" cy="498900"/>
              <a:chOff x="7384385" y="3857442"/>
              <a:chExt cx="523637" cy="498900"/>
            </a:xfrm>
          </p:grpSpPr>
          <p:sp>
            <p:nvSpPr>
              <p:cNvPr id="454" name="Google Shape;454;p35"/>
              <p:cNvSpPr/>
              <p:nvPr/>
            </p:nvSpPr>
            <p:spPr>
              <a:xfrm>
                <a:off x="7384385" y="3857442"/>
                <a:ext cx="498900" cy="4989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5"/>
              <p:cNvSpPr/>
              <p:nvPr/>
            </p:nvSpPr>
            <p:spPr>
              <a:xfrm>
                <a:off x="7856422" y="4081138"/>
                <a:ext cx="51600" cy="51600"/>
              </a:xfrm>
              <a:prstGeom prst="flowChartDelay">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456" name="Google Shape;456;p35"/>
          <p:cNvPicPr preferRelativeResize="0"/>
          <p:nvPr/>
        </p:nvPicPr>
        <p:blipFill rotWithShape="1">
          <a:blip r:embed="rId6">
            <a:alphaModFix/>
          </a:blip>
          <a:srcRect b="0" l="-469" r="43156" t="0"/>
          <a:stretch/>
        </p:blipFill>
        <p:spPr>
          <a:xfrm>
            <a:off x="7591905" y="3590541"/>
            <a:ext cx="400500" cy="399300"/>
          </a:xfrm>
          <a:prstGeom prst="ellipse">
            <a:avLst/>
          </a:prstGeom>
          <a:noFill/>
          <a:ln cap="flat" cmpd="sng" w="9525">
            <a:solidFill>
              <a:srgbClr val="FFFFFF"/>
            </a:solidFill>
            <a:prstDash val="solid"/>
            <a:round/>
            <a:headEnd len="sm" w="sm" type="none"/>
            <a:tailEnd len="sm" w="sm" type="none"/>
          </a:ln>
        </p:spPr>
      </p:pic>
      <p:grpSp>
        <p:nvGrpSpPr>
          <p:cNvPr id="457" name="Google Shape;457;p35"/>
          <p:cNvGrpSpPr/>
          <p:nvPr/>
        </p:nvGrpSpPr>
        <p:grpSpPr>
          <a:xfrm>
            <a:off x="8110843" y="3443361"/>
            <a:ext cx="435785" cy="692277"/>
            <a:chOff x="7982421" y="3727763"/>
            <a:chExt cx="477311" cy="758244"/>
          </a:xfrm>
        </p:grpSpPr>
        <p:sp>
          <p:nvSpPr>
            <p:cNvPr id="458" name="Google Shape;458;p35"/>
            <p:cNvSpPr/>
            <p:nvPr/>
          </p:nvSpPr>
          <p:spPr>
            <a:xfrm>
              <a:off x="8054507" y="3728825"/>
              <a:ext cx="316500" cy="756600"/>
            </a:xfrm>
            <a:prstGeom prst="roundRect">
              <a:avLst>
                <a:gd fmla="val 15418" name="adj"/>
              </a:avLst>
            </a:prstGeom>
            <a:solidFill>
              <a:srgbClr val="1B212C"/>
            </a:solidFill>
            <a:ln>
              <a:noFill/>
            </a:ln>
            <a:effectLst>
              <a:outerShdw blurRad="387350" sx="107000" rotWithShape="0" algn="tr" dir="8100000" dist="38100" sy="10700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5"/>
            <p:cNvSpPr/>
            <p:nvPr/>
          </p:nvSpPr>
          <p:spPr>
            <a:xfrm rot="10800000">
              <a:off x="8054264" y="4233407"/>
              <a:ext cx="316500" cy="252600"/>
            </a:xfrm>
            <a:prstGeom prst="round2SameRect">
              <a:avLst>
                <a:gd fmla="val 16667" name="adj1"/>
                <a:gd fmla="val 0" name="adj2"/>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5"/>
            <p:cNvSpPr/>
            <p:nvPr/>
          </p:nvSpPr>
          <p:spPr>
            <a:xfrm rot="5400000">
              <a:off x="8085300" y="4276650"/>
              <a:ext cx="140700" cy="201900"/>
            </a:xfrm>
            <a:prstGeom prst="triangle">
              <a:avLst>
                <a:gd fmla="val 27359"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5"/>
            <p:cNvSpPr/>
            <p:nvPr/>
          </p:nvSpPr>
          <p:spPr>
            <a:xfrm>
              <a:off x="8054261" y="3727763"/>
              <a:ext cx="316500" cy="252600"/>
            </a:xfrm>
            <a:prstGeom prst="round2SameRect">
              <a:avLst>
                <a:gd fmla="val 16667" name="adj1"/>
                <a:gd fmla="val 0" name="adj2"/>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5"/>
            <p:cNvSpPr/>
            <p:nvPr/>
          </p:nvSpPr>
          <p:spPr>
            <a:xfrm>
              <a:off x="7991115" y="3866003"/>
              <a:ext cx="434400" cy="486900"/>
            </a:xfrm>
            <a:prstGeom prst="roundRect">
              <a:avLst>
                <a:gd fmla="val 12273" name="adj"/>
              </a:avLst>
            </a:prstGeom>
            <a:solidFill>
              <a:srgbClr val="1B212C"/>
            </a:solidFill>
            <a:ln>
              <a:noFill/>
            </a:ln>
            <a:effectLst>
              <a:outerShdw blurRad="387350" sx="107000" rotWithShape="0" algn="tr" dir="8100000" dist="38100" sy="107000">
                <a:srgbClr val="000000">
                  <a:alpha val="498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5"/>
            <p:cNvSpPr/>
            <p:nvPr/>
          </p:nvSpPr>
          <p:spPr>
            <a:xfrm>
              <a:off x="7982425" y="3884047"/>
              <a:ext cx="451800" cy="499800"/>
            </a:xfrm>
            <a:prstGeom prst="roundRect">
              <a:avLst>
                <a:gd fmla="val 10240"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
            <p:cNvSpPr/>
            <p:nvPr/>
          </p:nvSpPr>
          <p:spPr>
            <a:xfrm>
              <a:off x="8408132" y="4081081"/>
              <a:ext cx="51600" cy="51600"/>
            </a:xfrm>
            <a:prstGeom prst="flowChartDelay">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5"/>
            <p:cNvSpPr/>
            <p:nvPr/>
          </p:nvSpPr>
          <p:spPr>
            <a:xfrm>
              <a:off x="7982421" y="3863888"/>
              <a:ext cx="451800" cy="513900"/>
            </a:xfrm>
            <a:prstGeom prst="roundRect">
              <a:avLst>
                <a:gd fmla="val 1024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6" name="Google Shape;466;p35"/>
          <p:cNvPicPr preferRelativeResize="0"/>
          <p:nvPr/>
        </p:nvPicPr>
        <p:blipFill rotWithShape="1">
          <a:blip r:embed="rId7">
            <a:alphaModFix/>
          </a:blip>
          <a:srcRect b="0" l="54529" r="1367" t="0"/>
          <a:stretch/>
        </p:blipFill>
        <p:spPr>
          <a:xfrm>
            <a:off x="8127235" y="3586562"/>
            <a:ext cx="379200" cy="429900"/>
          </a:xfrm>
          <a:prstGeom prst="roundRect">
            <a:avLst>
              <a:gd fmla="val 7794" name="adj"/>
            </a:avLst>
          </a:prstGeom>
          <a:noFill/>
          <a:ln cap="flat" cmpd="sng" w="9525">
            <a:solidFill>
              <a:srgbClr val="FFFFFF"/>
            </a:solidFill>
            <a:prstDash val="solid"/>
            <a:round/>
            <a:headEnd len="sm" w="sm" type="none"/>
            <a:tailEnd len="sm" w="sm" type="none"/>
          </a:ln>
        </p:spPr>
      </p:pic>
      <p:sp>
        <p:nvSpPr>
          <p:cNvPr id="467" name="Google Shape;467;p35"/>
          <p:cNvSpPr txBox="1"/>
          <p:nvPr/>
        </p:nvSpPr>
        <p:spPr>
          <a:xfrm>
            <a:off x="668900" y="3126725"/>
            <a:ext cx="654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FFFFFF"/>
                </a:solidFill>
                <a:latin typeface="Lato"/>
                <a:ea typeface="Lato"/>
                <a:cs typeface="Lato"/>
                <a:sym typeface="Lato"/>
              </a:rPr>
              <a:t>Any Questions?</a:t>
            </a:r>
            <a:endParaRPr sz="24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1123675" y="598575"/>
            <a:ext cx="3610500" cy="199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surrounding Agriculture &amp; Overuse of Pesticides</a:t>
            </a:r>
            <a:endParaRPr/>
          </a:p>
        </p:txBody>
      </p:sp>
      <p:sp>
        <p:nvSpPr>
          <p:cNvPr id="295" name="Google Shape;295;p15"/>
          <p:cNvSpPr txBox="1"/>
          <p:nvPr>
            <p:ph idx="2" type="body"/>
          </p:nvPr>
        </p:nvSpPr>
        <p:spPr>
          <a:xfrm>
            <a:off x="4903700" y="661000"/>
            <a:ext cx="3430500" cy="4348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00"/>
              <a:t>However the overuse of pesticides leads to several problems, including but not limited to:</a:t>
            </a:r>
            <a:endParaRPr sz="1400"/>
          </a:p>
          <a:p>
            <a:pPr indent="-317500" lvl="0" marL="457200" rtl="0" algn="l">
              <a:lnSpc>
                <a:spcPct val="95000"/>
              </a:lnSpc>
              <a:spcBef>
                <a:spcPts val="1200"/>
              </a:spcBef>
              <a:spcAft>
                <a:spcPts val="0"/>
              </a:spcAft>
              <a:buSzPts val="1400"/>
              <a:buChar char="●"/>
            </a:pPr>
            <a:r>
              <a:rPr b="1" lang="en" sz="1400"/>
              <a:t>Environmental Damage</a:t>
            </a:r>
            <a:r>
              <a:rPr lang="en" sz="1400"/>
              <a:t>: Excessive pesticides contaminate soil and water, harming ecosystems and beneficial organisms like pollinators.</a:t>
            </a:r>
            <a:endParaRPr sz="1400"/>
          </a:p>
          <a:p>
            <a:pPr indent="-317500" lvl="0" marL="457200" rtl="0" algn="l">
              <a:lnSpc>
                <a:spcPct val="95000"/>
              </a:lnSpc>
              <a:spcBef>
                <a:spcPts val="0"/>
              </a:spcBef>
              <a:spcAft>
                <a:spcPts val="0"/>
              </a:spcAft>
              <a:buSzPts val="1400"/>
              <a:buChar char="●"/>
            </a:pPr>
            <a:r>
              <a:rPr b="1" lang="en" sz="1400"/>
              <a:t>Human Health Risks</a:t>
            </a:r>
            <a:r>
              <a:rPr lang="en" sz="1400"/>
              <a:t>: Prolonged exposure to chemical pesticides can pose serious health risks to farmers and consumers.</a:t>
            </a:r>
            <a:endParaRPr sz="1400"/>
          </a:p>
          <a:p>
            <a:pPr indent="-317500" lvl="0" marL="457200" rtl="0" algn="l">
              <a:lnSpc>
                <a:spcPct val="95000"/>
              </a:lnSpc>
              <a:spcBef>
                <a:spcPts val="0"/>
              </a:spcBef>
              <a:spcAft>
                <a:spcPts val="0"/>
              </a:spcAft>
              <a:buSzPts val="1400"/>
              <a:buChar char="●"/>
            </a:pPr>
            <a:r>
              <a:rPr b="1" lang="en" sz="1400"/>
              <a:t>Pesticide Resistance</a:t>
            </a:r>
            <a:r>
              <a:rPr lang="en" sz="1400"/>
              <a:t>: Over time, pests can develop resistance to commonly used pesticides, making them less effective and forcing farmers to apply higher doses, further exacerbating the problem.</a:t>
            </a:r>
            <a:endParaRPr sz="1400"/>
          </a:p>
        </p:txBody>
      </p:sp>
      <p:sp>
        <p:nvSpPr>
          <p:cNvPr id="296" name="Google Shape;296;p15"/>
          <p:cNvSpPr txBox="1"/>
          <p:nvPr>
            <p:ph idx="1" type="subTitle"/>
          </p:nvPr>
        </p:nvSpPr>
        <p:spPr>
          <a:xfrm>
            <a:off x="1123675" y="1992875"/>
            <a:ext cx="3430500" cy="315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Agriculture faces numerous challenges, with one of the most pressing being pest infestations, which cause significant crop loss globally. To combat this, many farmers rely heavily on pesticides and insecticides. They are chemicals used to control, repel, or kill plants and animals, but they can pose significant risks to human health and the environment.</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ph type="title"/>
          </p:nvPr>
        </p:nvSpPr>
        <p:spPr>
          <a:xfrm>
            <a:off x="1303800" y="598575"/>
            <a:ext cx="7181700" cy="63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Delving into the Statistics</a:t>
            </a:r>
            <a:endParaRPr/>
          </a:p>
        </p:txBody>
      </p:sp>
      <p:sp>
        <p:nvSpPr>
          <p:cNvPr id="302" name="Google Shape;302;p16"/>
          <p:cNvSpPr txBox="1"/>
          <p:nvPr>
            <p:ph idx="1" type="subTitle"/>
          </p:nvPr>
        </p:nvSpPr>
        <p:spPr>
          <a:xfrm>
            <a:off x="1303800" y="1236075"/>
            <a:ext cx="7181700" cy="3642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Between 20% to 40% of global crop production is lost to pests annually. </a:t>
            </a:r>
            <a:endParaRPr/>
          </a:p>
          <a:p>
            <a:pPr indent="-330200" lvl="0" marL="457200" rtl="0" algn="l">
              <a:spcBef>
                <a:spcPts val="0"/>
              </a:spcBef>
              <a:spcAft>
                <a:spcPts val="0"/>
              </a:spcAft>
              <a:buSzPts val="1600"/>
              <a:buChar char="●"/>
            </a:pPr>
            <a:r>
              <a:rPr lang="en"/>
              <a:t>Each year, plant pests and diseases cost the global economy around $220 billion, and invasive insects around $70 billion, according to the Food and Agriculture Organization of the United Nations. </a:t>
            </a:r>
            <a:endParaRPr/>
          </a:p>
          <a:p>
            <a:pPr indent="-330200" lvl="0" marL="457200" rtl="0" algn="l">
              <a:spcBef>
                <a:spcPts val="0"/>
              </a:spcBef>
              <a:spcAft>
                <a:spcPts val="0"/>
              </a:spcAft>
              <a:buSzPts val="1600"/>
              <a:buChar char="●"/>
            </a:pPr>
            <a:r>
              <a:rPr lang="en"/>
              <a:t>Extreme use of pesticides can result in severe water &amp; soil contamination and can also intoxicate plants with harmful chemicals.</a:t>
            </a:r>
            <a:endParaRPr/>
          </a:p>
          <a:p>
            <a:pPr indent="-330200" lvl="0" marL="457200" rtl="0" algn="l">
              <a:spcBef>
                <a:spcPts val="0"/>
              </a:spcBef>
              <a:spcAft>
                <a:spcPts val="0"/>
              </a:spcAft>
              <a:buSzPts val="1600"/>
              <a:buChar char="●"/>
            </a:pPr>
            <a:r>
              <a:rPr lang="en"/>
              <a:t>Additionally, insects and bugs become reluctant against them with continuous exposure that forces farmers to rely on heavier pesticides. </a:t>
            </a:r>
            <a:endParaRPr/>
          </a:p>
          <a:p>
            <a:pPr indent="-330200" lvl="0" marL="457200" rtl="0" algn="l">
              <a:spcBef>
                <a:spcPts val="0"/>
              </a:spcBef>
              <a:spcAft>
                <a:spcPts val="0"/>
              </a:spcAft>
              <a:buSzPts val="1600"/>
              <a:buChar char="●"/>
            </a:pPr>
            <a:r>
              <a:rPr lang="en"/>
              <a:t>Even though other methods like genetic seed manipulation are also being used to make crops more robust against the pest attack, they are quite expensive for practical application.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636BF"/>
            </a:gs>
            <a:gs pos="100000">
              <a:srgbClr val="1D1D55"/>
            </a:gs>
          </a:gsLst>
          <a:path path="circle">
            <a:fillToRect b="50%" l="50%" r="50%" t="50%"/>
          </a:path>
          <a:tileRect/>
        </a:gradFill>
      </p:bgPr>
    </p:bg>
    <p:spTree>
      <p:nvGrpSpPr>
        <p:cNvPr id="306" name="Shape 306"/>
        <p:cNvGrpSpPr/>
        <p:nvPr/>
      </p:nvGrpSpPr>
      <p:grpSpPr>
        <a:xfrm>
          <a:off x="0" y="0"/>
          <a:ext cx="0" cy="0"/>
          <a:chOff x="0" y="0"/>
          <a:chExt cx="0" cy="0"/>
        </a:xfrm>
      </p:grpSpPr>
      <p:sp>
        <p:nvSpPr>
          <p:cNvPr id="307" name="Google Shape;307;p17"/>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Project Details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3312000" cy="8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313" name="Google Shape;313;p18"/>
          <p:cNvSpPr txBox="1"/>
          <p:nvPr>
            <p:ph idx="1" type="body"/>
          </p:nvPr>
        </p:nvSpPr>
        <p:spPr>
          <a:xfrm>
            <a:off x="1303800" y="1442775"/>
            <a:ext cx="3312000" cy="308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The project involves the development of a smart pest detection system using Embedded Systems Technology to detect insect activity in agricultural fields and automatically deploy targeted pesticide sprays. The system is designed to minimize crop damage while reducing pesticide use, making it a sustainable solution for modern farming.</a:t>
            </a:r>
            <a:endParaRPr sz="1400"/>
          </a:p>
        </p:txBody>
      </p:sp>
      <p:pic>
        <p:nvPicPr>
          <p:cNvPr id="314" name="Google Shape;314;p18"/>
          <p:cNvPicPr preferRelativeResize="0"/>
          <p:nvPr/>
        </p:nvPicPr>
        <p:blipFill rotWithShape="1">
          <a:blip r:embed="rId3">
            <a:alphaModFix/>
          </a:blip>
          <a:srcRect b="10370" l="12899" r="0" t="0"/>
          <a:stretch/>
        </p:blipFill>
        <p:spPr>
          <a:xfrm>
            <a:off x="4935075" y="1131975"/>
            <a:ext cx="3678624" cy="2838275"/>
          </a:xfrm>
          <a:prstGeom prst="rect">
            <a:avLst/>
          </a:prstGeom>
          <a:noFill/>
          <a:ln>
            <a:noFill/>
          </a:ln>
        </p:spPr>
      </p:pic>
      <p:sp>
        <p:nvSpPr>
          <p:cNvPr id="315" name="Google Shape;315;p18"/>
          <p:cNvSpPr txBox="1"/>
          <p:nvPr/>
        </p:nvSpPr>
        <p:spPr>
          <a:xfrm>
            <a:off x="4935025" y="4169025"/>
            <a:ext cx="36786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Nunito"/>
                <a:ea typeface="Nunito"/>
                <a:cs typeface="Nunito"/>
                <a:sym typeface="Nunito"/>
              </a:rPr>
              <a:t>Earliest prototype of the Product</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 Components</a:t>
            </a:r>
            <a:endParaRPr/>
          </a:p>
        </p:txBody>
      </p:sp>
      <p:sp>
        <p:nvSpPr>
          <p:cNvPr id="321" name="Google Shape;321;p19"/>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High-Sensitivity Frequency Sensors</a:t>
            </a:r>
            <a:r>
              <a:rPr lang="en" sz="1400"/>
              <a:t>: Detect specific sound frequencies emitted by pests, allowing for precise identification of harmful insects in the field.</a:t>
            </a:r>
            <a:endParaRPr sz="1400"/>
          </a:p>
          <a:p>
            <a:pPr indent="0" lvl="0" marL="0" rtl="0" algn="l">
              <a:spcBef>
                <a:spcPts val="1200"/>
              </a:spcBef>
              <a:spcAft>
                <a:spcPts val="0"/>
              </a:spcAft>
              <a:buNone/>
            </a:pPr>
            <a:r>
              <a:rPr b="1" lang="en" sz="1400"/>
              <a:t>Arduino UNO Board</a:t>
            </a:r>
            <a:r>
              <a:rPr lang="en" sz="1400"/>
              <a:t>: Acts as the central processor, interpreting sensor data and triggering the pesticide spray mechanism.</a:t>
            </a:r>
            <a:endParaRPr sz="1400"/>
          </a:p>
          <a:p>
            <a:pPr indent="0" lvl="0" marL="0" rtl="0" algn="l">
              <a:spcBef>
                <a:spcPts val="1200"/>
              </a:spcBef>
              <a:spcAft>
                <a:spcPts val="0"/>
              </a:spcAft>
              <a:buNone/>
            </a:pPr>
            <a:r>
              <a:rPr b="1" lang="en" sz="1400"/>
              <a:t>Automated Pest Control</a:t>
            </a:r>
            <a:r>
              <a:rPr lang="en" sz="1400"/>
              <a:t>: Once pests are detected, the system will activate an automated pest control device only when necessary.</a:t>
            </a:r>
            <a:endParaRPr sz="1400"/>
          </a:p>
          <a:p>
            <a:pPr indent="0" lvl="0" marL="0" rtl="0" algn="l">
              <a:spcBef>
                <a:spcPts val="1200"/>
              </a:spcBef>
              <a:spcAft>
                <a:spcPts val="1200"/>
              </a:spcAft>
              <a:buNone/>
            </a:pPr>
            <a:r>
              <a:rPr b="1" lang="en" sz="1400"/>
              <a:t>Wireless Communication</a:t>
            </a:r>
            <a:r>
              <a:rPr lang="en" sz="1400"/>
              <a:t>: The system will send alerts to farmers through mobile or web interfaces, providing real-time updates on pest activity and pesticide usage.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Features</a:t>
            </a:r>
            <a:endParaRPr/>
          </a:p>
        </p:txBody>
      </p:sp>
      <p:sp>
        <p:nvSpPr>
          <p:cNvPr id="327" name="Google Shape;327;p20"/>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Real-Time Detection: </a:t>
            </a:r>
            <a:r>
              <a:rPr lang="en" sz="1400"/>
              <a:t>Continuous monitoring of pest activity in the field, enabling quick responses.</a:t>
            </a:r>
            <a:endParaRPr sz="1400"/>
          </a:p>
          <a:p>
            <a:pPr indent="0" lvl="0" marL="0" rtl="0" algn="l">
              <a:spcBef>
                <a:spcPts val="1200"/>
              </a:spcBef>
              <a:spcAft>
                <a:spcPts val="0"/>
              </a:spcAft>
              <a:buNone/>
            </a:pPr>
            <a:r>
              <a:rPr b="1" lang="en" sz="1400"/>
              <a:t>Automated Action: </a:t>
            </a:r>
            <a:r>
              <a:rPr lang="en" sz="1400"/>
              <a:t>The system autonomously applies pest control systems, reducing labor and manual intervention.</a:t>
            </a:r>
            <a:endParaRPr sz="1400"/>
          </a:p>
          <a:p>
            <a:pPr indent="0" lvl="0" marL="0" rtl="0" algn="l">
              <a:spcBef>
                <a:spcPts val="1200"/>
              </a:spcBef>
              <a:spcAft>
                <a:spcPts val="0"/>
              </a:spcAft>
              <a:buNone/>
            </a:pPr>
            <a:r>
              <a:rPr b="1" lang="en" sz="1400"/>
              <a:t>Eco-Friendly:</a:t>
            </a:r>
            <a:r>
              <a:rPr lang="en" sz="1400"/>
              <a:t> By activating pest control only when pests are detected, it minimizes the overuse of chemicals, protecting both crops and the environment.</a:t>
            </a:r>
            <a:endParaRPr sz="1400"/>
          </a:p>
          <a:p>
            <a:pPr indent="0" lvl="0" marL="0" rtl="0" algn="l">
              <a:spcBef>
                <a:spcPts val="1200"/>
              </a:spcBef>
              <a:spcAft>
                <a:spcPts val="1200"/>
              </a:spcAft>
              <a:buNone/>
            </a:pPr>
            <a:r>
              <a:rPr b="1" lang="en" sz="1400"/>
              <a:t>Scalability: </a:t>
            </a:r>
            <a:r>
              <a:rPr lang="en" sz="1400"/>
              <a:t>Designed for farms of all sizes, the system can be deployed in small or large-scale operations with multiple units across fields.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and Development Focus</a:t>
            </a:r>
            <a:endParaRPr/>
          </a:p>
        </p:txBody>
      </p:sp>
      <p:sp>
        <p:nvSpPr>
          <p:cNvPr id="333" name="Google Shape;333;p21"/>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The project's emphasis is on </a:t>
            </a:r>
            <a:r>
              <a:rPr b="1" lang="en" sz="1400"/>
              <a:t>R&amp;D</a:t>
            </a:r>
            <a:r>
              <a:rPr lang="en" sz="1400"/>
              <a:t>, with the goal of refining sensor technology for better pest detection accuracy, enhancing the system's efficiency, and making it adaptable to various farming environments. The R&amp;D process is focused on making the system affordable and easy to integrate into existing farming practices.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