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7" r:id="rId3"/>
    <p:sldId id="296" r:id="rId4"/>
    <p:sldId id="270" r:id="rId5"/>
    <p:sldId id="303" r:id="rId6"/>
    <p:sldId id="302" r:id="rId7"/>
    <p:sldId id="304" r:id="rId8"/>
    <p:sldId id="305" r:id="rId9"/>
    <p:sldId id="311" r:id="rId10"/>
    <p:sldId id="277" r:id="rId11"/>
    <p:sldId id="301" r:id="rId12"/>
    <p:sldId id="279" r:id="rId13"/>
    <p:sldId id="280" r:id="rId14"/>
    <p:sldId id="281" r:id="rId15"/>
    <p:sldId id="282" r:id="rId16"/>
    <p:sldId id="283" r:id="rId17"/>
    <p:sldId id="306" r:id="rId18"/>
    <p:sldId id="286" r:id="rId19"/>
    <p:sldId id="287" r:id="rId20"/>
    <p:sldId id="307" r:id="rId21"/>
    <p:sldId id="288" r:id="rId22"/>
    <p:sldId id="289" r:id="rId23"/>
    <p:sldId id="308" r:id="rId24"/>
    <p:sldId id="290" r:id="rId25"/>
    <p:sldId id="291" r:id="rId26"/>
    <p:sldId id="292" r:id="rId27"/>
    <p:sldId id="293" r:id="rId28"/>
    <p:sldId id="309" r:id="rId29"/>
    <p:sldId id="310" r:id="rId30"/>
    <p:sldId id="263" r:id="rId31"/>
    <p:sldId id="265" r:id="rId32"/>
    <p:sldId id="300" r:id="rId33"/>
    <p:sldId id="298" r:id="rId34"/>
    <p:sldId id="294" r:id="rId35"/>
  </p:sldIdLst>
  <p:sldSz cx="9144000" cy="6858000" type="screen4x3"/>
  <p:notesSz cx="10002838" cy="6877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66428" y="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5266-D2B3-470F-BA45-AEE956F8472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216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6428" y="653216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AF17D-89A2-4147-84BC-6CAD0961F4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3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65962" y="0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DF5A90F5-460E-475C-A93B-CD0F93E5F8A5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5938"/>
            <a:ext cx="3436938" cy="2578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0284" y="3266599"/>
            <a:ext cx="8002270" cy="3094672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2004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65962" y="6532004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47527B48-E37E-4972-863E-ADAFBEA6C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obot.vision.files@gmail.com" TargetMode="External"/><Relationship Id="rId2" Type="http://schemas.openxmlformats.org/officeDocument/2006/relationships/hyperlink" Target="https://www.dropbox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Optical Flow </a:t>
            </a:r>
            <a:r>
              <a:rPr lang="en-US" dirty="0" err="1"/>
              <a:t>OpenCV</a:t>
            </a:r>
            <a:r>
              <a:rPr lang="en-US" dirty="0"/>
              <a:t>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/>
              <a:t>Prepared by: Eng. </a:t>
            </a:r>
            <a:r>
              <a:rPr lang="en-US" dirty="0" err="1"/>
              <a:t>Samer</a:t>
            </a:r>
            <a:r>
              <a:rPr lang="en-US" dirty="0"/>
              <a:t> </a:t>
            </a:r>
            <a:r>
              <a:rPr lang="en-US" dirty="0" err="1"/>
              <a:t>Iskander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81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6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3. Downloading the Required </a:t>
            </a:r>
            <a:r>
              <a:rPr lang="en-US" dirty="0" err="1"/>
              <a:t>Softare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Download from (opencv.org). </a:t>
            </a:r>
          </a:p>
          <a:p>
            <a:endParaRPr lang="en-US" dirty="0"/>
          </a:p>
          <a:p>
            <a:r>
              <a:rPr lang="en-US" dirty="0"/>
              <a:t>Note that the stable version is the (non-alpha/beta) version.</a:t>
            </a:r>
          </a:p>
          <a:p>
            <a:endParaRPr lang="en-US" dirty="0"/>
          </a:p>
          <a:p>
            <a:r>
              <a:rPr lang="en-US" dirty="0"/>
              <a:t>For this tutorial, version 2.4.9 will be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Then, go to </a:t>
            </a:r>
            <a:r>
              <a:rPr lang="en-US" u="sng" dirty="0">
                <a:hlinkClick r:id="rId2"/>
              </a:rPr>
              <a:t>https://www.dropbox.com/login</a:t>
            </a:r>
            <a:r>
              <a:rPr lang="en-US" dirty="0"/>
              <a:t> and then sign in using the following information: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Email: </a:t>
            </a:r>
            <a:r>
              <a:rPr lang="en-US" u="sng" dirty="0">
                <a:hlinkClick r:id="rId3"/>
              </a:rPr>
              <a:t>robot.vision.files@gmail.com</a:t>
            </a:r>
            <a:r>
              <a:rPr lang="en-US" dirty="0"/>
              <a:t> ,</a:t>
            </a:r>
          </a:p>
          <a:p>
            <a:pPr>
              <a:buNone/>
            </a:pPr>
            <a:r>
              <a:rPr lang="en-US" dirty="0"/>
              <a:t>and Password: </a:t>
            </a:r>
            <a:r>
              <a:rPr lang="en-US" dirty="0" err="1"/>
              <a:t>robotvision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order to download the Optical Flow Software.</a:t>
            </a:r>
          </a:p>
          <a:p>
            <a:endParaRPr lang="en-US" dirty="0"/>
          </a:p>
        </p:txBody>
      </p:sp>
      <p:pic>
        <p:nvPicPr>
          <p:cNvPr id="7170" name="Picture 2" descr="https://cf.dropboxstatic.com/static/images/brand/logotype-vflFbF9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580072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" y="3166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4. Installing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/>
              <a:t>Installation requires about 4GB of free disk space. </a:t>
            </a:r>
          </a:p>
          <a:p>
            <a:r>
              <a:rPr lang="en-US" dirty="0"/>
              <a:t>Run the downloaded executable file (Note that the </a:t>
            </a:r>
            <a:r>
              <a:rPr lang="en-US" dirty="0" err="1"/>
              <a:t>OpenCV</a:t>
            </a:r>
            <a:r>
              <a:rPr lang="en-US" dirty="0"/>
              <a:t> installer simply creates a folder named “</a:t>
            </a:r>
            <a:r>
              <a:rPr lang="en-US" dirty="0" err="1"/>
              <a:t>opencv</a:t>
            </a:r>
            <a:r>
              <a:rPr lang="en-US" dirty="0"/>
              <a:t>” in the chosen “</a:t>
            </a:r>
            <a:r>
              <a:rPr lang="en-US" b="1" dirty="0"/>
              <a:t>Extract to:</a:t>
            </a:r>
            <a:r>
              <a:rPr lang="en-US" dirty="0"/>
              <a:t>”directory).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60198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You should choose an extraction directory that is safe, accessible, and unlikely to change. This guide uses an “</a:t>
            </a:r>
            <a:r>
              <a:rPr lang="en-US" b="1" dirty="0"/>
              <a:t>Extract to:</a:t>
            </a:r>
            <a:r>
              <a:rPr lang="en-US" dirty="0"/>
              <a:t>” directory of “</a:t>
            </a:r>
            <a:r>
              <a:rPr lang="en-US" b="1" dirty="0"/>
              <a:t>C:\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When it closes, confirm that the </a:t>
            </a:r>
            <a:r>
              <a:rPr lang="en-US" b="1" dirty="0" err="1"/>
              <a:t>opencv</a:t>
            </a:r>
            <a:r>
              <a:rPr lang="en-US" dirty="0"/>
              <a:t> directory was created in your </a:t>
            </a:r>
            <a:r>
              <a:rPr lang="en-US" b="1" dirty="0"/>
              <a:t>Extract to:</a:t>
            </a:r>
            <a:r>
              <a:rPr lang="en-US" dirty="0"/>
              <a:t> directory of choice:</a:t>
            </a:r>
          </a:p>
          <a:p>
            <a:endParaRPr lang="en-US" dirty="0"/>
          </a:p>
        </p:txBody>
      </p:sp>
      <p:pic>
        <p:nvPicPr>
          <p:cNvPr id="4" name="Picture 3" descr="C:\Users\Brandon\Desktop\2014-11-17 10_50_29-Local Disk (C_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5. Configuring your Visual Studio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r>
              <a:rPr lang="en-US" dirty="0"/>
              <a:t>Open the Visual Studio solution for which we will configure 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dirty="0"/>
              <a:t>6. Editing the Project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Project Properties</a:t>
            </a:r>
            <a:r>
              <a:rPr lang="en-US" dirty="0"/>
              <a:t> window via the </a:t>
            </a:r>
            <a:r>
              <a:rPr lang="en-US" b="1" dirty="0"/>
              <a:t>Solution Explorer</a:t>
            </a:r>
            <a:r>
              <a:rPr lang="en-US" dirty="0"/>
              <a:t> view.</a:t>
            </a:r>
          </a:p>
          <a:p>
            <a:endParaRPr lang="en-US" dirty="0"/>
          </a:p>
          <a:p>
            <a:r>
              <a:rPr lang="en-US" dirty="0"/>
              <a:t>Right click </a:t>
            </a:r>
            <a:r>
              <a:rPr lang="en-US" b="1" dirty="0"/>
              <a:t>Project</a:t>
            </a:r>
            <a:r>
              <a:rPr lang="en-US" dirty="0"/>
              <a:t>&gt;</a:t>
            </a:r>
            <a:r>
              <a:rPr lang="en-US" b="1" dirty="0"/>
              <a:t>Properties</a:t>
            </a:r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00" y="1676400"/>
            <a:ext cx="4563830" cy="521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" y="2969"/>
            <a:ext cx="9143010" cy="68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30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u="sng" dirty="0"/>
              <a:t>VC++ Directories</a:t>
            </a:r>
            <a:r>
              <a:rPr lang="en-US" dirty="0"/>
              <a:t> on the left pane of the Project Properties window.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" y="1057275"/>
            <a:ext cx="9114312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6.1 Adding the </a:t>
            </a:r>
            <a:r>
              <a:rPr lang="en-US" dirty="0" err="1"/>
              <a:t>OpenCV</a:t>
            </a:r>
            <a:r>
              <a:rPr lang="en-US" dirty="0"/>
              <a:t> Include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Edit the Include Directories to point to include the three following directories:</a:t>
            </a:r>
          </a:p>
          <a:p>
            <a:endParaRPr lang="en-US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 </a:t>
            </a:r>
            <a:endParaRPr lang="en-US" sz="2400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directory&gt;\build\include\</a:t>
            </a:r>
            <a:r>
              <a:rPr lang="en-US" sz="2400" b="1" dirty="0" err="1"/>
              <a:t>opencv</a:t>
            </a:r>
            <a:endParaRPr lang="en-US" sz="2400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directory&gt;\build\include\opencv2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Introduction.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3. Downloading the Required Software.</a:t>
            </a:r>
          </a:p>
          <a:p>
            <a:pPr>
              <a:buNone/>
            </a:pPr>
            <a:r>
              <a:rPr lang="en-US" dirty="0"/>
              <a:t>4. Installing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5. Configuring your Visual Studio Project.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87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b="57679"/>
          <a:stretch/>
        </p:blipFill>
        <p:spPr bwMode="auto">
          <a:xfrm>
            <a:off x="0" y="2971800"/>
            <a:ext cx="91440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4953000"/>
          </a:xfrm>
        </p:spPr>
        <p:txBody>
          <a:bodyPr/>
          <a:lstStyle/>
          <a:p>
            <a:r>
              <a:rPr lang="en-US" dirty="0"/>
              <a:t>For example, if your install directory was </a:t>
            </a:r>
            <a:r>
              <a:rPr lang="en-US" b="1" dirty="0"/>
              <a:t>C:\opencv</a:t>
            </a:r>
            <a:r>
              <a:rPr lang="en-US" dirty="0"/>
              <a:t>, include the three following directories:</a:t>
            </a:r>
          </a:p>
          <a:p>
            <a:pPr lvl="0">
              <a:buNone/>
            </a:pPr>
            <a:r>
              <a:rPr lang="en-US" sz="2800" b="1" dirty="0"/>
              <a:t>C:\opencv\build\include </a:t>
            </a:r>
          </a:p>
          <a:p>
            <a:pPr lvl="0">
              <a:buNone/>
            </a:pPr>
            <a:r>
              <a:rPr lang="en-US" sz="2800" b="1" dirty="0"/>
              <a:t>C:\opencv\build\include\opencv </a:t>
            </a:r>
          </a:p>
          <a:p>
            <a:pPr lvl="0">
              <a:buNone/>
            </a:pPr>
            <a:r>
              <a:rPr lang="en-US" sz="2800" b="1" dirty="0"/>
              <a:t>C:\opencv\build\include\opencv2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6.2 Adding the </a:t>
            </a:r>
            <a:r>
              <a:rPr lang="en-US" dirty="0" err="1"/>
              <a:t>OpenCV</a:t>
            </a:r>
            <a:r>
              <a:rPr lang="en-US" dirty="0"/>
              <a:t> Library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Edit the Library Directories to include the following directory:</a:t>
            </a:r>
          </a:p>
          <a:p>
            <a:pPr lvl="0">
              <a:buNone/>
            </a:pPr>
            <a:r>
              <a:rPr lang="en-US" b="1" dirty="0"/>
              <a:t>&lt;</a:t>
            </a:r>
            <a:r>
              <a:rPr lang="en-US" b="1" dirty="0" err="1"/>
              <a:t>OpenCV</a:t>
            </a:r>
            <a:r>
              <a:rPr lang="en-US" b="1" dirty="0"/>
              <a:t> install directory&gt;\build\x86\vc11\lib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" y="0"/>
            <a:ext cx="911926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4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b="59395"/>
          <a:stretch/>
        </p:blipFill>
        <p:spPr bwMode="auto">
          <a:xfrm>
            <a:off x="0" y="2209800"/>
            <a:ext cx="91440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For example, if your install directory was </a:t>
            </a:r>
            <a:r>
              <a:rPr lang="en-US" b="1" dirty="0"/>
              <a:t>C:\opencv</a:t>
            </a:r>
            <a:r>
              <a:rPr lang="en-US" dirty="0"/>
              <a:t>, add the following library directory:</a:t>
            </a:r>
          </a:p>
          <a:p>
            <a:pPr lvl="0">
              <a:buNone/>
            </a:pPr>
            <a:r>
              <a:rPr lang="en-US" sz="2800" b="1" dirty="0"/>
              <a:t>C:\opencv\build\x86\vc11\lib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6.3 Referencing Required </a:t>
            </a:r>
            <a:r>
              <a:rPr lang="en-US" dirty="0" err="1"/>
              <a:t>OpenCV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r>
              <a:rPr lang="en-US" dirty="0"/>
              <a:t>To add </a:t>
            </a:r>
            <a:r>
              <a:rPr lang="en-US" dirty="0" err="1"/>
              <a:t>OpenCV</a:t>
            </a:r>
            <a:r>
              <a:rPr lang="en-US" dirty="0"/>
              <a:t> libraries, you must add the </a:t>
            </a:r>
            <a:r>
              <a:rPr lang="en-US" b="1" dirty="0"/>
              <a:t>.lib files</a:t>
            </a:r>
            <a:r>
              <a:rPr lang="en-US" dirty="0"/>
              <a:t> to </a:t>
            </a:r>
            <a:r>
              <a:rPr lang="en-US" b="1" dirty="0"/>
              <a:t>Linker</a:t>
            </a:r>
            <a:r>
              <a:rPr lang="en-US" dirty="0"/>
              <a:t>&gt;</a:t>
            </a:r>
            <a:r>
              <a:rPr lang="en-US" b="1" dirty="0"/>
              <a:t>Input</a:t>
            </a:r>
            <a:r>
              <a:rPr lang="en-US" dirty="0"/>
              <a:t>&gt;</a:t>
            </a:r>
            <a:r>
              <a:rPr lang="en-US" b="1" dirty="0" err="1"/>
              <a:t>AdditionalDependencies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opencv_calib3d249.lib</a:t>
            </a:r>
          </a:p>
          <a:p>
            <a:pPr marL="0" indent="0">
              <a:buNone/>
            </a:pPr>
            <a:r>
              <a:rPr lang="en-US" dirty="0"/>
              <a:t>opencv_calib3d249d.lib</a:t>
            </a:r>
          </a:p>
          <a:p>
            <a:pPr marL="0" indent="0">
              <a:buNone/>
            </a:pPr>
            <a:r>
              <a:rPr lang="en-US" dirty="0"/>
              <a:t>opencv_contrib249.lib</a:t>
            </a:r>
          </a:p>
          <a:p>
            <a:pPr marL="0" indent="0">
              <a:buNone/>
            </a:pPr>
            <a:r>
              <a:rPr lang="en-US" dirty="0"/>
              <a:t>opencv_contrib249d.lib</a:t>
            </a:r>
          </a:p>
          <a:p>
            <a:pPr marL="0" indent="0">
              <a:buNone/>
            </a:pPr>
            <a:r>
              <a:rPr lang="en-US" dirty="0"/>
              <a:t>opencv_core249.lib</a:t>
            </a:r>
          </a:p>
          <a:p>
            <a:pPr marL="0" indent="0">
              <a:buNone/>
            </a:pPr>
            <a:r>
              <a:rPr lang="en-US" dirty="0"/>
              <a:t>opencv_core249d.lib</a:t>
            </a:r>
          </a:p>
          <a:p>
            <a:pPr marL="0" indent="0">
              <a:buNone/>
            </a:pPr>
            <a:r>
              <a:rPr lang="en-US" dirty="0"/>
              <a:t>opencv_features2d249.lib</a:t>
            </a:r>
          </a:p>
          <a:p>
            <a:pPr marL="0" indent="0">
              <a:buNone/>
            </a:pPr>
            <a:r>
              <a:rPr lang="en-US" dirty="0"/>
              <a:t>opencv_features2d249d.lib</a:t>
            </a:r>
          </a:p>
          <a:p>
            <a:pPr marL="0" indent="0">
              <a:buNone/>
            </a:pPr>
            <a:r>
              <a:rPr lang="en-US" dirty="0"/>
              <a:t>opencv_flann249.lib</a:t>
            </a:r>
          </a:p>
          <a:p>
            <a:pPr marL="0" indent="0">
              <a:buNone/>
            </a:pPr>
            <a:r>
              <a:rPr lang="en-US" dirty="0"/>
              <a:t>opencv_flann249d.lib</a:t>
            </a:r>
          </a:p>
          <a:p>
            <a:pPr marL="0" indent="0">
              <a:buNone/>
            </a:pPr>
            <a:r>
              <a:rPr lang="en-US" dirty="0"/>
              <a:t>opencv_gpu249.lib</a:t>
            </a:r>
          </a:p>
          <a:p>
            <a:pPr marL="0" indent="0">
              <a:buNone/>
            </a:pPr>
            <a:r>
              <a:rPr lang="en-US" dirty="0"/>
              <a:t>opencv_gpu249d.lib</a:t>
            </a:r>
          </a:p>
          <a:p>
            <a:pPr marL="0" indent="0">
              <a:buNone/>
            </a:pPr>
            <a:r>
              <a:rPr lang="en-US" dirty="0"/>
              <a:t>opencv_highgui249.lib</a:t>
            </a:r>
          </a:p>
          <a:p>
            <a:pPr marL="0" indent="0">
              <a:buNone/>
            </a:pPr>
            <a:r>
              <a:rPr lang="en-US" dirty="0"/>
              <a:t>opencv_highgui249d.lib</a:t>
            </a:r>
          </a:p>
          <a:p>
            <a:pPr marL="0" indent="0">
              <a:buNone/>
            </a:pPr>
            <a:r>
              <a:rPr lang="en-US" dirty="0"/>
              <a:t>opencv_imgproc249.lib</a:t>
            </a:r>
          </a:p>
          <a:p>
            <a:pPr marL="0" indent="0">
              <a:buNone/>
            </a:pPr>
            <a:r>
              <a:rPr lang="en-US" dirty="0"/>
              <a:t>opencv_imgproc249d.lib</a:t>
            </a:r>
          </a:p>
          <a:p>
            <a:pPr marL="0" indent="0">
              <a:buNone/>
            </a:pPr>
            <a:r>
              <a:rPr lang="en-US" dirty="0"/>
              <a:t>opencv_legacy249.lib</a:t>
            </a:r>
          </a:p>
          <a:p>
            <a:pPr marL="0" indent="0">
              <a:buNone/>
            </a:pPr>
            <a:r>
              <a:rPr lang="en-US" dirty="0"/>
              <a:t>opencv_legacy249d.lib</a:t>
            </a:r>
          </a:p>
          <a:p>
            <a:pPr marL="0" indent="0">
              <a:buNone/>
            </a:pPr>
            <a:r>
              <a:rPr lang="en-US" dirty="0"/>
              <a:t>opencv_ml249.lib</a:t>
            </a:r>
          </a:p>
          <a:p>
            <a:pPr marL="0" indent="0">
              <a:buNone/>
            </a:pPr>
            <a:r>
              <a:rPr lang="en-US" dirty="0"/>
              <a:t>opencv_ml249d.lib</a:t>
            </a:r>
          </a:p>
          <a:p>
            <a:pPr marL="0" indent="0">
              <a:buNone/>
            </a:pPr>
            <a:r>
              <a:rPr lang="en-US" dirty="0"/>
              <a:t>opencv_nonfree249.lib</a:t>
            </a:r>
          </a:p>
          <a:p>
            <a:pPr marL="0" indent="0">
              <a:buNone/>
            </a:pPr>
            <a:r>
              <a:rPr lang="en-US" dirty="0"/>
              <a:t>opencv_nonfree249d.lib</a:t>
            </a:r>
          </a:p>
          <a:p>
            <a:pPr marL="0" indent="0">
              <a:buNone/>
            </a:pPr>
            <a:r>
              <a:rPr lang="en-US" dirty="0"/>
              <a:t>opencv_objdetect249.lib</a:t>
            </a:r>
          </a:p>
          <a:p>
            <a:pPr marL="0" indent="0">
              <a:buNone/>
            </a:pPr>
            <a:r>
              <a:rPr lang="en-US" dirty="0"/>
              <a:t>opencv_objdetect249d.lib</a:t>
            </a:r>
          </a:p>
          <a:p>
            <a:pPr marL="0" indent="0">
              <a:buNone/>
            </a:pPr>
            <a:r>
              <a:rPr lang="en-US" dirty="0"/>
              <a:t>opencv_ocl249.lib</a:t>
            </a:r>
          </a:p>
          <a:p>
            <a:pPr marL="0" indent="0">
              <a:buNone/>
            </a:pPr>
            <a:r>
              <a:rPr lang="en-US" dirty="0"/>
              <a:t>opencv_ocl249d.lib</a:t>
            </a:r>
          </a:p>
          <a:p>
            <a:pPr marL="0" indent="0">
              <a:buNone/>
            </a:pPr>
            <a:r>
              <a:rPr lang="en-US" dirty="0"/>
              <a:t>opencv_photo249.lib</a:t>
            </a:r>
          </a:p>
          <a:p>
            <a:pPr marL="0" indent="0">
              <a:buNone/>
            </a:pPr>
            <a:r>
              <a:rPr lang="en-US" dirty="0"/>
              <a:t>opencv_photo249d.lib</a:t>
            </a:r>
          </a:p>
          <a:p>
            <a:pPr marL="0" indent="0">
              <a:buNone/>
            </a:pPr>
            <a:r>
              <a:rPr lang="en-US" dirty="0"/>
              <a:t>opencv_stitching249.lib</a:t>
            </a:r>
          </a:p>
          <a:p>
            <a:pPr marL="0" indent="0">
              <a:buNone/>
            </a:pPr>
            <a:r>
              <a:rPr lang="en-US" dirty="0"/>
              <a:t>opencv_stitching249d.lib</a:t>
            </a:r>
          </a:p>
          <a:p>
            <a:pPr marL="0" indent="0">
              <a:buNone/>
            </a:pPr>
            <a:r>
              <a:rPr lang="en-US" dirty="0"/>
              <a:t>opencv_superres249.lib</a:t>
            </a:r>
          </a:p>
          <a:p>
            <a:pPr marL="0" indent="0">
              <a:buNone/>
            </a:pPr>
            <a:r>
              <a:rPr lang="en-US" dirty="0"/>
              <a:t>opencv_superres249d.lib</a:t>
            </a:r>
          </a:p>
          <a:p>
            <a:pPr marL="0" indent="0">
              <a:buNone/>
            </a:pPr>
            <a:r>
              <a:rPr lang="en-US" dirty="0"/>
              <a:t>opencv_ts249.lib</a:t>
            </a:r>
          </a:p>
          <a:p>
            <a:pPr marL="0" indent="0">
              <a:buNone/>
            </a:pPr>
            <a:r>
              <a:rPr lang="en-US" dirty="0"/>
              <a:t>opencv_ts249d.lib</a:t>
            </a:r>
          </a:p>
          <a:p>
            <a:pPr marL="0" indent="0">
              <a:buNone/>
            </a:pPr>
            <a:r>
              <a:rPr lang="en-US" dirty="0"/>
              <a:t>opencv_video249.lib</a:t>
            </a:r>
          </a:p>
          <a:p>
            <a:pPr marL="0" indent="0">
              <a:buNone/>
            </a:pPr>
            <a:r>
              <a:rPr lang="en-US" dirty="0"/>
              <a:t>opencv_video249d.lib</a:t>
            </a:r>
          </a:p>
          <a:p>
            <a:pPr marL="0" indent="0">
              <a:buNone/>
            </a:pPr>
            <a:r>
              <a:rPr lang="en-US" dirty="0"/>
              <a:t>opencv_videostab249.lib</a:t>
            </a:r>
          </a:p>
          <a:p>
            <a:pPr marL="0" indent="0">
              <a:buNone/>
            </a:pPr>
            <a:r>
              <a:rPr lang="en-US" dirty="0"/>
              <a:t>opencv_videostab249d.lib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6.4 Command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2" y="1371600"/>
            <a:ext cx="9126187" cy="5486400"/>
          </a:xfrm>
        </p:spPr>
        <p:txBody>
          <a:bodyPr/>
          <a:lstStyle/>
          <a:p>
            <a:r>
              <a:rPr lang="en-US" sz="2800" b="1" dirty="0"/>
              <a:t>Project Properties </a:t>
            </a:r>
            <a:r>
              <a:rPr lang="en-US" sz="2800" dirty="0"/>
              <a:t>&gt;</a:t>
            </a:r>
          </a:p>
          <a:p>
            <a:pPr>
              <a:buNone/>
            </a:pPr>
            <a:r>
              <a:rPr lang="en-US" sz="2800" b="1" dirty="0"/>
              <a:t>Configuration Properties </a:t>
            </a:r>
            <a:r>
              <a:rPr lang="en-US" sz="2800" dirty="0"/>
              <a:t>&gt;</a:t>
            </a:r>
          </a:p>
          <a:p>
            <a:pPr>
              <a:buNone/>
            </a:pPr>
            <a:r>
              <a:rPr lang="en-US" sz="2800" b="1" dirty="0"/>
              <a:t>Debugging -&gt;</a:t>
            </a:r>
          </a:p>
          <a:p>
            <a:pPr>
              <a:buNone/>
            </a:pPr>
            <a:r>
              <a:rPr lang="en-US" sz="2800" b="1" dirty="0"/>
              <a:t>Command Arguments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i</a:t>
            </a:r>
            <a:r>
              <a:rPr lang="en-US" sz="2800" b="1" dirty="0"/>
              <a:t>) camera: is for real-time tracking using the webcam.</a:t>
            </a:r>
          </a:p>
          <a:p>
            <a:pPr>
              <a:buNone/>
            </a:pPr>
            <a:r>
              <a:rPr lang="en-US" sz="2800" b="1" dirty="0"/>
              <a:t>ii) frames: apply Optical flow between two frames.   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70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6.5 Run The Project/Solution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686800" cy="4906963"/>
          </a:xfrm>
        </p:spPr>
        <p:txBody>
          <a:bodyPr/>
          <a:lstStyle/>
          <a:p>
            <a:r>
              <a:rPr lang="en-US" dirty="0"/>
              <a:t>Save the project.</a:t>
            </a:r>
          </a:p>
          <a:p>
            <a:r>
              <a:rPr lang="en-US" dirty="0"/>
              <a:t>Start debugging (F5).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1" y="1236767"/>
            <a:ext cx="1338262" cy="14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5452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7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Contents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   6. Editing the Project Properties.</a:t>
            </a:r>
          </a:p>
          <a:p>
            <a:pPr>
              <a:buNone/>
            </a:pPr>
            <a:r>
              <a:rPr lang="en-US" dirty="0"/>
              <a:t>    6.1 Adding the </a:t>
            </a:r>
            <a:r>
              <a:rPr lang="en-US" dirty="0" err="1"/>
              <a:t>OpenCV</a:t>
            </a:r>
            <a:r>
              <a:rPr lang="en-US" dirty="0"/>
              <a:t> Include Directories.</a:t>
            </a:r>
          </a:p>
          <a:p>
            <a:pPr>
              <a:buNone/>
            </a:pPr>
            <a:r>
              <a:rPr lang="en-US" dirty="0"/>
              <a:t>    6.2 Adding the </a:t>
            </a:r>
            <a:r>
              <a:rPr lang="en-US" dirty="0" err="1"/>
              <a:t>OpenCV</a:t>
            </a:r>
            <a:r>
              <a:rPr lang="en-US" dirty="0"/>
              <a:t> Library Directories.</a:t>
            </a:r>
          </a:p>
          <a:p>
            <a:pPr>
              <a:buNone/>
            </a:pPr>
            <a:r>
              <a:rPr lang="en-US" dirty="0"/>
              <a:t>    6.3 Referencing Required </a:t>
            </a:r>
            <a:r>
              <a:rPr lang="en-US" dirty="0" err="1"/>
              <a:t>OpenCV</a:t>
            </a:r>
            <a:r>
              <a:rPr lang="en-US" dirty="0"/>
              <a:t> Libraries.</a:t>
            </a:r>
          </a:p>
          <a:p>
            <a:pPr>
              <a:buNone/>
            </a:pPr>
            <a:r>
              <a:rPr lang="en-US" dirty="0"/>
              <a:t>    6.4 Command Arguments.</a:t>
            </a:r>
          </a:p>
          <a:p>
            <a:pPr>
              <a:buNone/>
            </a:pPr>
            <a:r>
              <a:rPr lang="en-US" dirty="0"/>
              <a:t>    6.5 Run The Project/Solution.</a:t>
            </a:r>
          </a:p>
          <a:p>
            <a:pPr>
              <a:buNone/>
            </a:pPr>
            <a:r>
              <a:rPr lang="en-US" dirty="0"/>
              <a:t>7. Code Analysis.</a:t>
            </a:r>
          </a:p>
          <a:p>
            <a:pPr>
              <a:buNone/>
            </a:pPr>
            <a:r>
              <a:rPr lang="en-US" dirty="0"/>
              <a:t>7.1 KLT Tracker.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3900" y="176038"/>
            <a:ext cx="8229600" cy="1143000"/>
          </a:xfrm>
        </p:spPr>
        <p:txBody>
          <a:bodyPr/>
          <a:lstStyle/>
          <a:p>
            <a:r>
              <a:rPr lang="en-US" altLang="zh-CN" dirty="0"/>
              <a:t>7. Code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6628" y="1411062"/>
            <a:ext cx="17907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Load</a:t>
            </a:r>
          </a:p>
          <a:p>
            <a:r>
              <a:rPr lang="en-US" altLang="zh-CN" sz="2800" dirty="0"/>
              <a:t>Image 1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3077051"/>
            <a:ext cx="17907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Interest</a:t>
            </a:r>
          </a:p>
          <a:p>
            <a:r>
              <a:rPr lang="en-US" altLang="zh-CN" sz="2800" dirty="0"/>
              <a:t>Points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037669" y="4814764"/>
            <a:ext cx="236356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KLT Tracker using 2 images</a:t>
            </a:r>
            <a:endParaRPr lang="zh-CN" altLang="en-US" sz="2800" dirty="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3219450" y="4031158"/>
            <a:ext cx="0" cy="783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51978" y="2355938"/>
            <a:ext cx="0" cy="72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90" y="176038"/>
            <a:ext cx="2189131" cy="218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4363"/>
            <a:ext cx="2201322" cy="220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92" y="2365169"/>
            <a:ext cx="2189130" cy="218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4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KLT Tracker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zh-CN" dirty="0"/>
              <a:t>Detect Harris corners in the first frame</a:t>
            </a:r>
          </a:p>
        </p:txBody>
      </p:sp>
      <p:pic>
        <p:nvPicPr>
          <p:cNvPr id="6" name="Picture 5" descr="ZnJvbT1jc2RuJnVybD1JWFowNVdaRDlTZTBsbWRoSjNadkF6TnZVbWRzOTJjemxHWnYwVFBCMTBRR3RXVUNwRU1KOUNic2xtWnZBRE0wOFNaNmwyYzA1MmJtOUNWeXdVTk1aVFkxOENkdTltWnY0R2JVMTBNSlIxVDFVRVJhcG1TWGxsZFJobFcxVlRhaXRtVHprVmRqSmpZenBrTU1aM2JFTkdNU2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KLT Tracker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zh-CN" dirty="0"/>
              <a:t>Build the Optical Flow Pyramid</a:t>
            </a:r>
          </a:p>
        </p:txBody>
      </p:sp>
      <p:pic>
        <p:nvPicPr>
          <p:cNvPr id="4" name="Picture 3" descr="point_tracker_pyrami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4572000" cy="4114800"/>
          </a:xfrm>
          <a:prstGeom prst="rect">
            <a:avLst/>
          </a:prstGeom>
        </p:spPr>
      </p:pic>
      <p:pic>
        <p:nvPicPr>
          <p:cNvPr id="5" name="Picture 4" descr="sensors-12-12694f4-10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24912"/>
            <a:ext cx="4572000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6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/>
              <a:t>For each Harris corner compute motion between consecutive frames</a:t>
            </a:r>
          </a:p>
          <a:p>
            <a:r>
              <a:rPr lang="en-US" altLang="zh-CN" dirty="0"/>
              <a:t>Link motion vectors in successive frames to get a track for each Harris point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Introduce new Harris points by applying Harris detector at every m frames</a:t>
            </a:r>
            <a:endParaRPr lang="zh-CN" altLang="en-US" dirty="0"/>
          </a:p>
        </p:txBody>
      </p:sp>
      <p:pic>
        <p:nvPicPr>
          <p:cNvPr id="4" name="Picture 3" descr="opticalflow_l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477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" y="0"/>
            <a:ext cx="9142021" cy="1143000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dirty="0"/>
              <a:t>It is an implementation of optical flow algorithm with </a:t>
            </a:r>
            <a:r>
              <a:rPr lang="en-US" dirty="0" err="1"/>
              <a:t>OpenCV</a:t>
            </a:r>
            <a:r>
              <a:rPr lang="en-US" dirty="0"/>
              <a:t> and Visual Studio 2010 using VC++. </a:t>
            </a:r>
          </a:p>
          <a:p>
            <a:endParaRPr lang="en-US" dirty="0"/>
          </a:p>
          <a:p>
            <a:r>
              <a:rPr lang="en-US" dirty="0"/>
              <a:t>Implementation can run either real time to track moving objects or between two frames.</a:t>
            </a:r>
          </a:p>
        </p:txBody>
      </p:sp>
      <p:pic>
        <p:nvPicPr>
          <p:cNvPr id="4098" name="Picture 2" descr="http://2.bp.blogspot.com/-1LB4PjiDdgU/Ur_tPvwj5HI/AAAAAAAAAo0/91HKtveyFok/s1600/VisualStudio2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34583"/>
            <a:ext cx="4495800" cy="27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" y="0"/>
            <a:ext cx="9142021" cy="1143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(Open Source Computer Vision Library) is an open source computer vision and machine learning software library. </a:t>
            </a:r>
          </a:p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was built to provide a common infrastructure for computer vision applications and to accelerate the use of machine perception in the commercial products.</a:t>
            </a:r>
          </a:p>
        </p:txBody>
      </p:sp>
      <p:pic>
        <p:nvPicPr>
          <p:cNvPr id="4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0200" cy="19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8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The library has more than 2500 optimized algorithms, which includes a comprehensive set of both classic and state-of-the-art computer vision and machine learning algorithms. </a:t>
            </a:r>
          </a:p>
          <a:p>
            <a:endParaRPr lang="en-US" dirty="0"/>
          </a:p>
        </p:txBody>
      </p:sp>
      <p:pic>
        <p:nvPicPr>
          <p:cNvPr id="2050" name="Picture 2" descr="https://autovpr.files.wordpress.com/2010/10/dgd.jpg?w=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45" y="2286000"/>
            <a:ext cx="4839155" cy="45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6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These algorithms can be used to:</a:t>
            </a:r>
          </a:p>
          <a:p>
            <a:pPr marL="0" indent="0">
              <a:buNone/>
            </a:pPr>
            <a:r>
              <a:rPr lang="en-US" dirty="0"/>
              <a:t>- detect and recognize faces,</a:t>
            </a:r>
          </a:p>
          <a:p>
            <a:pPr marL="0" indent="0">
              <a:buNone/>
            </a:pPr>
            <a:r>
              <a:rPr lang="en-US" dirty="0"/>
              <a:t>- identify objects,</a:t>
            </a:r>
          </a:p>
          <a:p>
            <a:pPr marL="0" indent="0">
              <a:buNone/>
            </a:pPr>
            <a:r>
              <a:rPr lang="en-US" dirty="0"/>
              <a:t>- classify human actions in videos,</a:t>
            </a:r>
          </a:p>
          <a:p>
            <a:pPr marL="0" indent="0">
              <a:buNone/>
            </a:pPr>
            <a:r>
              <a:rPr lang="en-US" dirty="0"/>
              <a:t>- track camera movements,</a:t>
            </a:r>
          </a:p>
          <a:p>
            <a:pPr marL="0" indent="0">
              <a:buNone/>
            </a:pPr>
            <a:r>
              <a:rPr lang="en-US" dirty="0"/>
              <a:t>- track moving objects,</a:t>
            </a:r>
          </a:p>
          <a:p>
            <a:pPr marL="0" indent="0">
              <a:buNone/>
            </a:pPr>
            <a:r>
              <a:rPr lang="en-US" dirty="0"/>
              <a:t>- extract 3D models of objects, </a:t>
            </a:r>
          </a:p>
          <a:p>
            <a:pPr marL="0" indent="0">
              <a:buNone/>
            </a:pPr>
            <a:r>
              <a:rPr lang="en-US" dirty="0"/>
              <a:t>- produce 3D point clouds from stereo cameras,</a:t>
            </a:r>
          </a:p>
          <a:p>
            <a:pPr marL="0" indent="0">
              <a:buNone/>
            </a:pPr>
            <a:r>
              <a:rPr lang="en-US" dirty="0"/>
              <a:t>- etc. </a:t>
            </a:r>
          </a:p>
        </p:txBody>
      </p:sp>
    </p:spTree>
    <p:extLst>
      <p:ext uri="{BB962C8B-B14F-4D97-AF65-F5344CB8AC3E}">
        <p14:creationId xmlns:p14="http://schemas.microsoft.com/office/powerpoint/2010/main" val="28847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maekawalab-ynu.com/thumbnails/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0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It has C++, C, Python, Java and MATLAB interfaces and supports Windows, Linux, Android and Mac OS.</a:t>
            </a:r>
          </a:p>
        </p:txBody>
      </p:sp>
      <p:pic>
        <p:nvPicPr>
          <p:cNvPr id="17410" name="Picture 2" descr="https://www.cyberbotics.com/images/features/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cdn.eteknix.com/wp-content/uploads/2015/02/windows-mac-linu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48768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777</Words>
  <Application>Microsoft Office PowerPoint</Application>
  <PresentationFormat>On-screen Show (4:3)</PresentationFormat>
  <Paragraphs>154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宋体</vt:lpstr>
      <vt:lpstr>Arial</vt:lpstr>
      <vt:lpstr>Calibri</vt:lpstr>
      <vt:lpstr>Office Theme</vt:lpstr>
      <vt:lpstr>Optical Flow OpenCV Implementation</vt:lpstr>
      <vt:lpstr>Contents</vt:lpstr>
      <vt:lpstr>Contents Cont.</vt:lpstr>
      <vt:lpstr>1. Introduction</vt:lpstr>
      <vt:lpstr>2. OpenCV</vt:lpstr>
      <vt:lpstr>PowerPoint Presentation</vt:lpstr>
      <vt:lpstr>PowerPoint Presentation</vt:lpstr>
      <vt:lpstr>PowerPoint Presentation</vt:lpstr>
      <vt:lpstr>PowerPoint Presentation</vt:lpstr>
      <vt:lpstr>3. Downloading the Required Softare</vt:lpstr>
      <vt:lpstr>PowerPoint Presentation</vt:lpstr>
      <vt:lpstr>4. Installing OpenCV</vt:lpstr>
      <vt:lpstr>PowerPoint Presentation</vt:lpstr>
      <vt:lpstr>PowerPoint Presentation</vt:lpstr>
      <vt:lpstr>5. Configuring your Visual Studio Project</vt:lpstr>
      <vt:lpstr>6. Editing the Project Properties</vt:lpstr>
      <vt:lpstr>PowerPoint Presentation</vt:lpstr>
      <vt:lpstr>PowerPoint Presentation</vt:lpstr>
      <vt:lpstr>6.1 Adding the OpenCV Include Directories</vt:lpstr>
      <vt:lpstr>PowerPoint Presentation</vt:lpstr>
      <vt:lpstr>PowerPoint Presentation</vt:lpstr>
      <vt:lpstr>6.2 Adding the OpenCV Library Directories</vt:lpstr>
      <vt:lpstr>PowerPoint Presentation</vt:lpstr>
      <vt:lpstr>PowerPoint Presentation</vt:lpstr>
      <vt:lpstr>6.3 Referencing Required OpenCV Libraries</vt:lpstr>
      <vt:lpstr>PowerPoint Presentation</vt:lpstr>
      <vt:lpstr>6.4 Command Arguments</vt:lpstr>
      <vt:lpstr>PowerPoint Presentation</vt:lpstr>
      <vt:lpstr>6.5 Run The Project/Solution</vt:lpstr>
      <vt:lpstr>7. Code Analysis</vt:lpstr>
      <vt:lpstr>7.1 KLT Tracker</vt:lpstr>
      <vt:lpstr>7.1 KLT Tracker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Explaination</dc:title>
  <dc:creator>Houray</dc:creator>
  <cp:lastModifiedBy>One</cp:lastModifiedBy>
  <cp:revision>203</cp:revision>
  <dcterms:created xsi:type="dcterms:W3CDTF">2006-08-16T00:00:00Z</dcterms:created>
  <dcterms:modified xsi:type="dcterms:W3CDTF">2016-04-03T05:17:45Z</dcterms:modified>
</cp:coreProperties>
</file>