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97" r:id="rId3"/>
    <p:sldId id="296" r:id="rId4"/>
    <p:sldId id="270" r:id="rId5"/>
    <p:sldId id="303" r:id="rId6"/>
    <p:sldId id="302" r:id="rId7"/>
    <p:sldId id="304" r:id="rId8"/>
    <p:sldId id="305" r:id="rId9"/>
    <p:sldId id="311" r:id="rId10"/>
    <p:sldId id="277" r:id="rId11"/>
    <p:sldId id="301" r:id="rId12"/>
    <p:sldId id="279" r:id="rId13"/>
    <p:sldId id="280" r:id="rId14"/>
    <p:sldId id="281" r:id="rId15"/>
    <p:sldId id="312" r:id="rId16"/>
    <p:sldId id="313" r:id="rId17"/>
    <p:sldId id="314" r:id="rId18"/>
    <p:sldId id="315" r:id="rId19"/>
    <p:sldId id="317" r:id="rId20"/>
    <p:sldId id="316" r:id="rId21"/>
    <p:sldId id="318" r:id="rId22"/>
    <p:sldId id="319" r:id="rId23"/>
    <p:sldId id="321" r:id="rId24"/>
    <p:sldId id="320" r:id="rId25"/>
    <p:sldId id="322" r:id="rId26"/>
    <p:sldId id="323" r:id="rId27"/>
    <p:sldId id="324" r:id="rId28"/>
    <p:sldId id="283" r:id="rId29"/>
    <p:sldId id="306" r:id="rId30"/>
    <p:sldId id="286" r:id="rId31"/>
    <p:sldId id="287" r:id="rId32"/>
    <p:sldId id="307" r:id="rId33"/>
    <p:sldId id="288" r:id="rId34"/>
    <p:sldId id="289" r:id="rId35"/>
    <p:sldId id="308" r:id="rId36"/>
    <p:sldId id="290" r:id="rId37"/>
    <p:sldId id="291" r:id="rId38"/>
    <p:sldId id="292" r:id="rId39"/>
    <p:sldId id="325" r:id="rId40"/>
    <p:sldId id="326" r:id="rId41"/>
    <p:sldId id="293" r:id="rId42"/>
    <p:sldId id="309" r:id="rId43"/>
    <p:sldId id="310" r:id="rId44"/>
    <p:sldId id="263" r:id="rId45"/>
    <p:sldId id="265" r:id="rId46"/>
    <p:sldId id="300" r:id="rId47"/>
    <p:sldId id="298" r:id="rId48"/>
    <p:sldId id="294" r:id="rId49"/>
  </p:sldIdLst>
  <p:sldSz cx="9144000" cy="6858000" type="screen4x3"/>
  <p:notesSz cx="10002838" cy="6877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7" autoAdjust="0"/>
  </p:normalViewPr>
  <p:slideViewPr>
    <p:cSldViewPr>
      <p:cViewPr varScale="1">
        <p:scale>
          <a:sx n="64" d="100"/>
          <a:sy n="64" d="100"/>
        </p:scale>
        <p:origin x="6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4102" cy="3437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66428" y="0"/>
            <a:ext cx="4334102" cy="3437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E5266-D2B3-470F-BA45-AEE956F8472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2160"/>
            <a:ext cx="4334102" cy="3437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66428" y="6532160"/>
            <a:ext cx="4334102" cy="3437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AF17D-89A2-4147-84BC-6CAD0961F4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43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4563" cy="343853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65962" y="0"/>
            <a:ext cx="4334563" cy="343853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r">
              <a:defRPr sz="1300"/>
            </a:lvl1pPr>
          </a:lstStyle>
          <a:p>
            <a:fld id="{DF5A90F5-460E-475C-A93B-CD0F93E5F8A5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2950" y="515938"/>
            <a:ext cx="3436938" cy="2578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51" tIns="48225" rIns="96451" bIns="482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0284" y="3266599"/>
            <a:ext cx="8002270" cy="3094672"/>
          </a:xfrm>
          <a:prstGeom prst="rect">
            <a:avLst/>
          </a:prstGeom>
        </p:spPr>
        <p:txBody>
          <a:bodyPr vert="horz" lIns="96451" tIns="48225" rIns="96451" bIns="482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2004"/>
            <a:ext cx="4334563" cy="343853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65962" y="6532004"/>
            <a:ext cx="4334563" cy="343853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r">
              <a:defRPr sz="1300"/>
            </a:lvl1pPr>
          </a:lstStyle>
          <a:p>
            <a:fld id="{47527B48-E37E-4972-863E-ADAFBEA6C2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2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27B48-E37E-4972-863E-ADAFBEA6C22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1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27B48-E37E-4972-863E-ADAFBEA6C22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7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27B48-E37E-4972-863E-ADAFBEA6C22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7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27B48-E37E-4972-863E-ADAFBEA6C22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27B48-E37E-4972-863E-ADAFBEA6C22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27B48-E37E-4972-863E-ADAFBEA6C22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obot.vision.files@gmail.com" TargetMode="External"/><Relationship Id="rId2" Type="http://schemas.openxmlformats.org/officeDocument/2006/relationships/hyperlink" Target="https://www.dropbox.com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/>
              <a:t>Optical Flow </a:t>
            </a:r>
            <a:r>
              <a:rPr lang="en-US" dirty="0" err="1"/>
              <a:t>OpenCV</a:t>
            </a:r>
            <a:r>
              <a:rPr lang="en-US" dirty="0"/>
              <a:t>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/>
              <a:t>Prepared by: Eng. </a:t>
            </a:r>
            <a:r>
              <a:rPr lang="en-US" dirty="0" err="1"/>
              <a:t>Samer</a:t>
            </a:r>
            <a:r>
              <a:rPr lang="en-US" dirty="0"/>
              <a:t> </a:t>
            </a:r>
            <a:r>
              <a:rPr lang="en-US" dirty="0" err="1"/>
              <a:t>Iskander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381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66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3. Downloading the Required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/>
              <a:t>Download from (opencv.org) or any other website that offers the download http://sourceforge.net/projects/opencvlibrary/files/ </a:t>
            </a:r>
          </a:p>
          <a:p>
            <a:endParaRPr lang="en-US" dirty="0"/>
          </a:p>
          <a:p>
            <a:r>
              <a:rPr lang="en-US" dirty="0"/>
              <a:t>For this tutorial, version 2.4.9 will be used.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Then, go to </a:t>
            </a:r>
            <a:r>
              <a:rPr lang="en-US" u="sng" dirty="0">
                <a:hlinkClick r:id="rId2"/>
              </a:rPr>
              <a:t>https://www.dropbox.com/login</a:t>
            </a:r>
            <a:r>
              <a:rPr lang="en-US" dirty="0"/>
              <a:t> and then sign in using the following information: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Email: </a:t>
            </a:r>
            <a:r>
              <a:rPr lang="en-US" u="sng" dirty="0">
                <a:hlinkClick r:id="rId3"/>
              </a:rPr>
              <a:t>robot.vision.files@gmail.com</a:t>
            </a:r>
            <a:r>
              <a:rPr lang="en-US" dirty="0"/>
              <a:t> ,</a:t>
            </a:r>
          </a:p>
          <a:p>
            <a:pPr>
              <a:buNone/>
            </a:pPr>
            <a:r>
              <a:rPr lang="en-US" dirty="0"/>
              <a:t>and Password: </a:t>
            </a:r>
            <a:r>
              <a:rPr lang="en-US" dirty="0" err="1"/>
              <a:t>robotvision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 order to download the Optical Flow Software.</a:t>
            </a:r>
          </a:p>
          <a:p>
            <a:endParaRPr lang="en-US" dirty="0"/>
          </a:p>
        </p:txBody>
      </p:sp>
      <p:pic>
        <p:nvPicPr>
          <p:cNvPr id="7170" name="Picture 2" descr="https://cf.dropboxstatic.com/static/images/brand/logotype-vflFbF9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19600"/>
            <a:ext cx="580072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7" y="3166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4. Installing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/>
              <a:t>Installation requires about 4GB of free disk space. </a:t>
            </a:r>
          </a:p>
          <a:p>
            <a:r>
              <a:rPr lang="en-US" dirty="0"/>
              <a:t>Run the downloaded executable file (Note that the </a:t>
            </a:r>
            <a:r>
              <a:rPr lang="en-US" dirty="0" err="1"/>
              <a:t>OpenCV</a:t>
            </a:r>
            <a:r>
              <a:rPr lang="en-US" dirty="0"/>
              <a:t> installer simply creates a folder named “</a:t>
            </a:r>
            <a:r>
              <a:rPr lang="en-US" dirty="0" err="1"/>
              <a:t>opencv</a:t>
            </a:r>
            <a:r>
              <a:rPr lang="en-US" dirty="0"/>
              <a:t>” in the chosen “</a:t>
            </a:r>
            <a:r>
              <a:rPr lang="en-US" b="1" dirty="0"/>
              <a:t>Extract to:</a:t>
            </a:r>
            <a:r>
              <a:rPr lang="en-US" dirty="0"/>
              <a:t>”directory). 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419600"/>
            <a:ext cx="60198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/>
              <a:t>You should choose an extraction directory that is safe, accessible, and unlikely to change. This guide uses an “</a:t>
            </a:r>
            <a:r>
              <a:rPr lang="en-US" b="1" dirty="0"/>
              <a:t>Extract to:</a:t>
            </a:r>
            <a:r>
              <a:rPr lang="en-US" dirty="0"/>
              <a:t>” directory of “</a:t>
            </a:r>
            <a:r>
              <a:rPr lang="en-US" b="1" dirty="0"/>
              <a:t>C:\</a:t>
            </a:r>
            <a:r>
              <a:rPr lang="en-US" dirty="0"/>
              <a:t>”.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When it closes, confirm that the </a:t>
            </a:r>
            <a:r>
              <a:rPr lang="en-US" b="1" dirty="0" err="1"/>
              <a:t>opencv</a:t>
            </a:r>
            <a:r>
              <a:rPr lang="en-US" dirty="0"/>
              <a:t> directory was created in your </a:t>
            </a:r>
            <a:r>
              <a:rPr lang="en-US" b="1" dirty="0"/>
              <a:t>Extract to:</a:t>
            </a:r>
            <a:r>
              <a:rPr lang="en-US" dirty="0"/>
              <a:t> directory of choice:</a:t>
            </a:r>
          </a:p>
          <a:p>
            <a:endParaRPr lang="en-US" dirty="0"/>
          </a:p>
        </p:txBody>
      </p:sp>
      <p:pic>
        <p:nvPicPr>
          <p:cNvPr id="4" name="Picture 3" descr="C:\Users\Brandon\Desktop\2014-11-17 10_50_29-Local Disk (C_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Start a new Visual C++ Project for Optical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2" y="1527676"/>
            <a:ext cx="7010400" cy="144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File -&gt; New -&gt;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6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" y="10551"/>
            <a:ext cx="9119382" cy="18944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VC++ -&gt; Win32 Console Application</a:t>
            </a:r>
          </a:p>
          <a:p>
            <a:r>
              <a:rPr lang="en-US" dirty="0"/>
              <a:t>Write the name you choose for the project.</a:t>
            </a:r>
          </a:p>
          <a:p>
            <a:pPr marL="0" indent="0">
              <a:buNone/>
            </a:pPr>
            <a:r>
              <a:rPr lang="en-US" dirty="0"/>
              <a:t>For example, </a:t>
            </a:r>
            <a:r>
              <a:rPr lang="en-US" dirty="0" err="1"/>
              <a:t>Optical_Flow</a:t>
            </a:r>
            <a:endParaRPr lang="en-US" dirty="0"/>
          </a:p>
          <a:p>
            <a:r>
              <a:rPr lang="en-US" dirty="0"/>
              <a:t>Then, Press OK.</a:t>
            </a:r>
          </a:p>
        </p:txBody>
      </p:sp>
    </p:spTree>
    <p:extLst>
      <p:ext uri="{BB962C8B-B14F-4D97-AF65-F5344CB8AC3E}">
        <p14:creationId xmlns:p14="http://schemas.microsoft.com/office/powerpoint/2010/main" val="215322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4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90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1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59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236" y="0"/>
            <a:ext cx="9144000" cy="838200"/>
          </a:xfrm>
        </p:spPr>
        <p:txBody>
          <a:bodyPr/>
          <a:lstStyle/>
          <a:p>
            <a:r>
              <a:rPr lang="en-US" dirty="0"/>
              <a:t>Then, close the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22764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2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1. Introduction.</a:t>
            </a:r>
          </a:p>
          <a:p>
            <a:pPr>
              <a:buNone/>
            </a:pPr>
            <a:r>
              <a:rPr lang="en-US" dirty="0"/>
              <a:t>2. </a:t>
            </a:r>
            <a:r>
              <a:rPr lang="en-US" dirty="0" err="1"/>
              <a:t>OpenCV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3. Downloading the Required Software.</a:t>
            </a:r>
          </a:p>
          <a:p>
            <a:pPr>
              <a:buNone/>
            </a:pPr>
            <a:r>
              <a:rPr lang="en-US" dirty="0"/>
              <a:t>4. Installing </a:t>
            </a:r>
            <a:r>
              <a:rPr lang="en-US" dirty="0" err="1"/>
              <a:t>OpenCV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5. Start a new Visual C++ Project for Optical Flow.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b="1" u="sng" dirty="0"/>
              <a:t>Copy the following files </a:t>
            </a:r>
          </a:p>
          <a:p>
            <a:pPr marL="0" indent="0">
              <a:buNone/>
            </a:pPr>
            <a:endParaRPr lang="en-US" sz="2800" b="1" u="sng" dirty="0"/>
          </a:p>
          <a:p>
            <a:pPr marL="0" indent="0">
              <a:buNone/>
            </a:pPr>
            <a:r>
              <a:rPr lang="en-US" sz="2800" b="1" u="sng" dirty="0"/>
              <a:t>From:</a:t>
            </a:r>
            <a:r>
              <a:rPr lang="en-US" sz="2800" b="1" dirty="0"/>
              <a:t> </a:t>
            </a:r>
            <a:r>
              <a:rPr lang="en-US" sz="2800" dirty="0" err="1"/>
              <a:t>OpticalFlow_vs</a:t>
            </a:r>
            <a:r>
              <a:rPr lang="en-US" sz="2800" dirty="0"/>
              <a:t> directory (the extracted zip file you have already downloaded from the Dropbox).   </a:t>
            </a:r>
          </a:p>
          <a:p>
            <a:pPr marL="0" indent="0">
              <a:buNone/>
            </a:pPr>
            <a:r>
              <a:rPr lang="en-US" sz="2800" b="1" dirty="0"/>
              <a:t>&lt;the directory that contains the extracted zip file&gt;\ </a:t>
            </a:r>
            <a:r>
              <a:rPr lang="en-US" sz="2800" b="1" dirty="0" err="1"/>
              <a:t>OpticalFlow_vs</a:t>
            </a:r>
            <a:r>
              <a:rPr lang="en-US" sz="2800" b="1" dirty="0"/>
              <a:t>\</a:t>
            </a:r>
            <a:r>
              <a:rPr lang="en-US" sz="2800" b="1" dirty="0" err="1"/>
              <a:t>OpticalFlow_vs</a:t>
            </a:r>
            <a:r>
              <a:rPr lang="en-US" sz="2800" b="1" dirty="0"/>
              <a:t>\</a:t>
            </a:r>
            <a:r>
              <a:rPr lang="en-US" sz="2800" b="1" dirty="0" err="1"/>
              <a:t>OpticalFlow_vs</a:t>
            </a:r>
            <a:r>
              <a:rPr lang="en-US" sz="2800" b="1" dirty="0"/>
              <a:t>\</a:t>
            </a:r>
            <a:r>
              <a:rPr lang="en-US" sz="2800" b="1" dirty="0" err="1"/>
              <a:t>OptiFlow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For example, C:\OpticalFlow_vs\OpticalFlow_vs\OpticalFlow_vs\OptiFlow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u="sng" dirty="0"/>
              <a:t>To:</a:t>
            </a:r>
            <a:r>
              <a:rPr lang="en-US" sz="2800" b="1" dirty="0"/>
              <a:t> </a:t>
            </a:r>
            <a:r>
              <a:rPr lang="en-US" sz="2800" dirty="0"/>
              <a:t>the project folder</a:t>
            </a:r>
          </a:p>
          <a:p>
            <a:pPr marL="0" indent="0">
              <a:buNone/>
            </a:pPr>
            <a:r>
              <a:rPr lang="en-US" sz="2800" b="1" dirty="0"/>
              <a:t>&lt;the new project directory&gt;\</a:t>
            </a:r>
            <a:r>
              <a:rPr lang="en-US" sz="2800" b="1" dirty="0" err="1"/>
              <a:t>Optical_Flow</a:t>
            </a:r>
            <a:r>
              <a:rPr lang="en-US" sz="2800" b="1" dirty="0"/>
              <a:t>\</a:t>
            </a:r>
            <a:r>
              <a:rPr lang="en-US" sz="2800" b="1" dirty="0" err="1"/>
              <a:t>Optical_Flow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For example, C:\Users\One\Documents\Visual Studio 2015\Projects\</a:t>
            </a:r>
            <a:r>
              <a:rPr lang="en-US" sz="2800" dirty="0" err="1"/>
              <a:t>Optical_Flow</a:t>
            </a:r>
            <a:r>
              <a:rPr lang="en-US" sz="2800" dirty="0"/>
              <a:t>\</a:t>
            </a:r>
            <a:r>
              <a:rPr lang="en-US" sz="2800" dirty="0" err="1"/>
              <a:t>Optical_Flow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07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11614"/>
              </p:ext>
            </p:extLst>
          </p:nvPr>
        </p:nvGraphicFramePr>
        <p:xfrm>
          <a:off x="914400" y="838200"/>
          <a:ext cx="7225260" cy="5172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8420">
                  <a:extLst>
                    <a:ext uri="{9D8B030D-6E8A-4147-A177-3AD203B41FA5}">
                      <a16:colId xmlns:a16="http://schemas.microsoft.com/office/drawing/2014/main" val="2731757967"/>
                    </a:ext>
                  </a:extLst>
                </a:gridCol>
                <a:gridCol w="2408420">
                  <a:extLst>
                    <a:ext uri="{9D8B030D-6E8A-4147-A177-3AD203B41FA5}">
                      <a16:colId xmlns:a16="http://schemas.microsoft.com/office/drawing/2014/main" val="3842847180"/>
                    </a:ext>
                  </a:extLst>
                </a:gridCol>
                <a:gridCol w="2408420">
                  <a:extLst>
                    <a:ext uri="{9D8B030D-6E8A-4147-A177-3AD203B41FA5}">
                      <a16:colId xmlns:a16="http://schemas.microsoft.com/office/drawing/2014/main" val="325468209"/>
                    </a:ext>
                  </a:extLst>
                </a:gridCol>
              </a:tblGrid>
              <a:tr h="1293214">
                <a:tc>
                  <a:txBody>
                    <a:bodyPr/>
                    <a:lstStyle/>
                    <a:p>
                      <a:pPr lvl="0" algn="l"/>
                      <a:r>
                        <a:rPr lang="en-US" sz="2400" b="1" dirty="0" err="1"/>
                        <a:t>between.h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2400" b="1" dirty="0"/>
                        <a:t>between.cpp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2400" b="1" dirty="0"/>
                        <a:t>image0.jpg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861824"/>
                  </a:ext>
                </a:extLst>
              </a:tr>
              <a:tr h="1293214">
                <a:tc>
                  <a:txBody>
                    <a:bodyPr/>
                    <a:lstStyle/>
                    <a:p>
                      <a:pPr lvl="0" algn="l"/>
                      <a:r>
                        <a:rPr lang="en-US" sz="2400" b="1" dirty="0" err="1"/>
                        <a:t>common.h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2400" b="1" dirty="0"/>
                        <a:t>cv_pyrlk.cpp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2400" b="1" dirty="0"/>
                        <a:t>image1.jpg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579834"/>
                  </a:ext>
                </a:extLst>
              </a:tr>
              <a:tr h="1293214">
                <a:tc>
                  <a:txBody>
                    <a:bodyPr/>
                    <a:lstStyle/>
                    <a:p>
                      <a:pPr lvl="0" algn="l"/>
                      <a:r>
                        <a:rPr lang="en-US" sz="2400" b="1" dirty="0" err="1"/>
                        <a:t>resource.h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2400" b="1" dirty="0"/>
                        <a:t>main.cpp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88045"/>
                  </a:ext>
                </a:extLst>
              </a:tr>
              <a:tr h="1293214">
                <a:tc>
                  <a:txBody>
                    <a:bodyPr/>
                    <a:lstStyle/>
                    <a:p>
                      <a:pPr lvl="0" algn="l"/>
                      <a:r>
                        <a:rPr lang="en-US" sz="2400" b="1" dirty="0" err="1"/>
                        <a:t>Tracker.h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2400" b="1" dirty="0"/>
                        <a:t>Tracker.cpp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38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473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2" y="0"/>
            <a:ext cx="9125607" cy="6858000"/>
          </a:xfrm>
        </p:spPr>
        <p:txBody>
          <a:bodyPr/>
          <a:lstStyle/>
          <a:p>
            <a:r>
              <a:rPr lang="en-US" dirty="0"/>
              <a:t>In the new project directory, perform the following steps: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Delete the </a:t>
            </a:r>
            <a:r>
              <a:rPr lang="en-US" dirty="0" err="1"/>
              <a:t>cpp</a:t>
            </a:r>
            <a:r>
              <a:rPr lang="en-US" dirty="0"/>
              <a:t> file that contains the main function (its name is the same as the project name).</a:t>
            </a:r>
          </a:p>
          <a:p>
            <a:pPr marL="0" indent="0">
              <a:buNone/>
            </a:pPr>
            <a:r>
              <a:rPr lang="en-US" dirty="0"/>
              <a:t>For example, delete </a:t>
            </a:r>
          </a:p>
          <a:p>
            <a:pPr marL="0" indent="0">
              <a:buNone/>
            </a:pPr>
            <a:r>
              <a:rPr lang="en-US" dirty="0"/>
              <a:t>C:\Users\One\Documents\Visual Studio 2015\Projects\</a:t>
            </a:r>
            <a:r>
              <a:rPr lang="en-US" dirty="0" err="1"/>
              <a:t>Optical_Flow</a:t>
            </a:r>
            <a:r>
              <a:rPr lang="en-US" dirty="0"/>
              <a:t>\</a:t>
            </a:r>
            <a:r>
              <a:rPr lang="en-US" dirty="0" err="1"/>
              <a:t>Optical_Flow</a:t>
            </a:r>
            <a:r>
              <a:rPr lang="en-US" dirty="0"/>
              <a:t>\Optical_Flow.cpp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Rename main.cpp to be the same name as the deleted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57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786"/>
            <a:ext cx="9144000" cy="6821214"/>
          </a:xfrm>
        </p:spPr>
        <p:txBody>
          <a:bodyPr/>
          <a:lstStyle/>
          <a:p>
            <a:r>
              <a:rPr lang="en-US" b="1" u="sng" dirty="0"/>
              <a:t>Copy all </a:t>
            </a:r>
            <a:r>
              <a:rPr lang="en-US" b="1" u="sng" dirty="0" err="1"/>
              <a:t>dll</a:t>
            </a:r>
            <a:r>
              <a:rPr lang="en-US" b="1" u="sng" dirty="0"/>
              <a:t> files </a:t>
            </a:r>
          </a:p>
          <a:p>
            <a:pPr marL="0" indent="0">
              <a:buNone/>
            </a:pPr>
            <a:r>
              <a:rPr lang="en-US" b="1" u="sng" dirty="0"/>
              <a:t>From the following directory:</a:t>
            </a:r>
          </a:p>
          <a:p>
            <a:pPr marL="0" lv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OpenCV</a:t>
            </a:r>
            <a:r>
              <a:rPr lang="en-US" b="1" dirty="0"/>
              <a:t> install directory&gt;\build\\x86\vc11\bin </a:t>
            </a:r>
          </a:p>
          <a:p>
            <a:pPr marL="0" indent="0">
              <a:buNone/>
            </a:pPr>
            <a:r>
              <a:rPr lang="en-US" dirty="0"/>
              <a:t>For example, C:\opencv\build\x86\vc11\bin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To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&lt;the new project directory&gt;\</a:t>
            </a:r>
            <a:r>
              <a:rPr lang="en-US" b="1" dirty="0" err="1"/>
              <a:t>Optical_Flow</a:t>
            </a:r>
            <a:r>
              <a:rPr lang="en-US" b="1" dirty="0"/>
              <a:t>\</a:t>
            </a:r>
            <a:r>
              <a:rPr lang="en-US" b="1" dirty="0" err="1"/>
              <a:t>Optical_Flow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For example, C:\Users\One\Documents\Visual Studio 2015\Projects\</a:t>
            </a:r>
            <a:r>
              <a:rPr lang="en-US" dirty="0" err="1"/>
              <a:t>Optical_Flow</a:t>
            </a:r>
            <a:r>
              <a:rPr lang="en-US" dirty="0"/>
              <a:t>\</a:t>
            </a:r>
            <a:r>
              <a:rPr lang="en-US" dirty="0" err="1"/>
              <a:t>Optical_Flow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24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990600"/>
          </a:xfrm>
        </p:spPr>
        <p:txBody>
          <a:bodyPr/>
          <a:lstStyle/>
          <a:p>
            <a:r>
              <a:rPr lang="en-US" dirty="0"/>
              <a:t>Then, open the project again.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9144001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79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34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4063" y="0"/>
            <a:ext cx="9144000" cy="838199"/>
          </a:xfrm>
        </p:spPr>
        <p:txBody>
          <a:bodyPr/>
          <a:lstStyle/>
          <a:p>
            <a:r>
              <a:rPr lang="en-US" dirty="0"/>
              <a:t>Right click on “Source Files” -&gt; Add -&gt; Existing Item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63" y="838198"/>
            <a:ext cx="9168064" cy="60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0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/>
              <a:t>Then, choose all h (header) and </a:t>
            </a:r>
            <a:r>
              <a:rPr lang="en-US" dirty="0" err="1"/>
              <a:t>cpp</a:t>
            </a:r>
            <a:r>
              <a:rPr lang="en-US" dirty="0"/>
              <a:t> files.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399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97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en-US" dirty="0"/>
              <a:t>6. Editing the Project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495800" cy="5257800"/>
          </a:xfrm>
        </p:spPr>
        <p:txBody>
          <a:bodyPr/>
          <a:lstStyle/>
          <a:p>
            <a:r>
              <a:rPr lang="en-US" dirty="0"/>
              <a:t>Open the </a:t>
            </a:r>
            <a:r>
              <a:rPr lang="en-US" b="1" dirty="0"/>
              <a:t>Project Properties</a:t>
            </a:r>
            <a:r>
              <a:rPr lang="en-US" dirty="0"/>
              <a:t> window via the </a:t>
            </a:r>
            <a:r>
              <a:rPr lang="en-US" b="1" dirty="0"/>
              <a:t>Solution Explorer</a:t>
            </a:r>
            <a:r>
              <a:rPr lang="en-US" dirty="0"/>
              <a:t> view.</a:t>
            </a:r>
          </a:p>
          <a:p>
            <a:endParaRPr lang="en-US" dirty="0"/>
          </a:p>
          <a:p>
            <a:r>
              <a:rPr lang="en-US" dirty="0"/>
              <a:t>Right click </a:t>
            </a:r>
            <a:r>
              <a:rPr lang="en-US" b="1" dirty="0"/>
              <a:t>Project</a:t>
            </a:r>
            <a:r>
              <a:rPr lang="en-US" dirty="0"/>
              <a:t>&gt;</a:t>
            </a:r>
            <a:r>
              <a:rPr lang="en-US" b="1" dirty="0"/>
              <a:t>Properties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057275"/>
            <a:ext cx="2981325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0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Contents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6. Editing the Project Properties.</a:t>
            </a:r>
          </a:p>
          <a:p>
            <a:pPr>
              <a:buNone/>
            </a:pPr>
            <a:r>
              <a:rPr lang="en-US" dirty="0"/>
              <a:t>    6.1 Adding the </a:t>
            </a:r>
            <a:r>
              <a:rPr lang="en-US" dirty="0" err="1"/>
              <a:t>OpenCV</a:t>
            </a:r>
            <a:r>
              <a:rPr lang="en-US" dirty="0"/>
              <a:t> Include Directories.</a:t>
            </a:r>
          </a:p>
          <a:p>
            <a:pPr>
              <a:buNone/>
            </a:pPr>
            <a:r>
              <a:rPr lang="en-US" dirty="0"/>
              <a:t>    6.2 Adding the </a:t>
            </a:r>
            <a:r>
              <a:rPr lang="en-US" dirty="0" err="1"/>
              <a:t>OpenCV</a:t>
            </a:r>
            <a:r>
              <a:rPr lang="en-US" dirty="0"/>
              <a:t> Library Directories.</a:t>
            </a:r>
          </a:p>
          <a:p>
            <a:pPr>
              <a:buNone/>
            </a:pPr>
            <a:r>
              <a:rPr lang="en-US" dirty="0"/>
              <a:t>    6.3 Referencing Required </a:t>
            </a:r>
            <a:r>
              <a:rPr lang="en-US" dirty="0" err="1"/>
              <a:t>OpenCV</a:t>
            </a:r>
            <a:r>
              <a:rPr lang="en-US" dirty="0"/>
              <a:t> Libraries.</a:t>
            </a:r>
          </a:p>
          <a:p>
            <a:pPr>
              <a:buNone/>
            </a:pPr>
            <a:r>
              <a:rPr lang="en-US" dirty="0"/>
              <a:t>    6.4 The Preprocessor Definitions.</a:t>
            </a:r>
          </a:p>
          <a:p>
            <a:pPr>
              <a:buNone/>
            </a:pPr>
            <a:r>
              <a:rPr lang="en-US" dirty="0"/>
              <a:t>    6.5 Command Arguments.</a:t>
            </a:r>
          </a:p>
          <a:p>
            <a:pPr>
              <a:buNone/>
            </a:pPr>
            <a:r>
              <a:rPr lang="en-US" dirty="0"/>
              <a:t>    6.6 Run The Project/Solution.</a:t>
            </a:r>
          </a:p>
          <a:p>
            <a:pPr>
              <a:buNone/>
            </a:pPr>
            <a:r>
              <a:rPr lang="en-US" dirty="0"/>
              <a:t>7. Code Analysis.</a:t>
            </a:r>
          </a:p>
          <a:p>
            <a:pPr>
              <a:buNone/>
            </a:pPr>
            <a:r>
              <a:rPr lang="en-US" dirty="0"/>
              <a:t>7.1 KLT Tracker.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u="sng" dirty="0"/>
              <a:t>VC++ Directories</a:t>
            </a:r>
            <a:r>
              <a:rPr lang="en-US" dirty="0"/>
              <a:t> on the left pane of the Project Properties window.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6.1 Adding the </a:t>
            </a:r>
            <a:r>
              <a:rPr lang="en-US" dirty="0" err="1"/>
              <a:t>OpenCV</a:t>
            </a:r>
            <a:r>
              <a:rPr lang="en-US" dirty="0"/>
              <a:t> Include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/>
              <a:t>Edit the Include Directories to point to include the three following directories:</a:t>
            </a:r>
          </a:p>
          <a:p>
            <a:endParaRPr lang="en-US" dirty="0"/>
          </a:p>
          <a:p>
            <a:pPr lvl="0">
              <a:buNone/>
            </a:pPr>
            <a:r>
              <a:rPr lang="en-US" sz="2400" b="1" dirty="0"/>
              <a:t>&lt;</a:t>
            </a:r>
            <a:r>
              <a:rPr lang="en-US" sz="2400" b="1" dirty="0" err="1"/>
              <a:t>OpenCV</a:t>
            </a:r>
            <a:r>
              <a:rPr lang="en-US" sz="2400" b="1" dirty="0"/>
              <a:t> install directory&gt;\build\include </a:t>
            </a:r>
            <a:endParaRPr lang="en-US" sz="2400" dirty="0"/>
          </a:p>
          <a:p>
            <a:pPr lvl="0">
              <a:buNone/>
            </a:pPr>
            <a:r>
              <a:rPr lang="en-US" sz="2400" b="1" dirty="0"/>
              <a:t>&lt;</a:t>
            </a:r>
            <a:r>
              <a:rPr lang="en-US" sz="2400" b="1" dirty="0" err="1"/>
              <a:t>OpenCV</a:t>
            </a:r>
            <a:r>
              <a:rPr lang="en-US" sz="2400" b="1" dirty="0"/>
              <a:t> install directory&gt;\build\include\</a:t>
            </a:r>
            <a:r>
              <a:rPr lang="en-US" sz="2400" b="1" dirty="0" err="1"/>
              <a:t>opencv</a:t>
            </a:r>
            <a:endParaRPr lang="en-US" sz="2400" dirty="0"/>
          </a:p>
          <a:p>
            <a:pPr lvl="0">
              <a:buNone/>
            </a:pPr>
            <a:r>
              <a:rPr lang="en-US" sz="2400" b="1" dirty="0"/>
              <a:t>&lt;</a:t>
            </a:r>
            <a:r>
              <a:rPr lang="en-US" sz="2400" b="1" dirty="0" err="1"/>
              <a:t>OpenCV</a:t>
            </a:r>
            <a:r>
              <a:rPr lang="en-US" sz="2400" b="1" dirty="0"/>
              <a:t> install directory&gt;\build\include\opencv2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72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0"/>
            <a:ext cx="9144000" cy="4953000"/>
          </a:xfrm>
        </p:spPr>
        <p:txBody>
          <a:bodyPr/>
          <a:lstStyle/>
          <a:p>
            <a:r>
              <a:rPr lang="en-US" dirty="0"/>
              <a:t>For example, if your install directory was </a:t>
            </a:r>
            <a:r>
              <a:rPr lang="en-US" b="1" dirty="0"/>
              <a:t>C:\opencv</a:t>
            </a:r>
            <a:r>
              <a:rPr lang="en-US" dirty="0"/>
              <a:t>, include the three following directories:</a:t>
            </a:r>
          </a:p>
          <a:p>
            <a:pPr lvl="0">
              <a:buNone/>
            </a:pPr>
            <a:r>
              <a:rPr lang="en-US" sz="2800" b="1" dirty="0"/>
              <a:t>C:\opencv\build\include </a:t>
            </a:r>
          </a:p>
          <a:p>
            <a:pPr lvl="0">
              <a:buNone/>
            </a:pPr>
            <a:r>
              <a:rPr lang="en-US" sz="2800" b="1" dirty="0"/>
              <a:t>C:\opencv\build\include\opencv </a:t>
            </a:r>
          </a:p>
          <a:p>
            <a:pPr lvl="0">
              <a:buNone/>
            </a:pPr>
            <a:r>
              <a:rPr lang="en-US" sz="2800" b="1" dirty="0"/>
              <a:t>C:\opencv\build\include\opencv2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43200"/>
            <a:ext cx="6172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6.2 Adding the </a:t>
            </a:r>
            <a:r>
              <a:rPr lang="en-US" dirty="0" err="1"/>
              <a:t>OpenCV</a:t>
            </a:r>
            <a:r>
              <a:rPr lang="en-US" dirty="0"/>
              <a:t> Library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/>
              <a:t>Edit the Library Directories to include the following directory:</a:t>
            </a:r>
          </a:p>
          <a:p>
            <a:pPr lvl="0">
              <a:buNone/>
            </a:pPr>
            <a:r>
              <a:rPr lang="en-US" b="1" dirty="0"/>
              <a:t>&lt;</a:t>
            </a:r>
            <a:r>
              <a:rPr lang="en-US" b="1" dirty="0" err="1"/>
              <a:t>OpenCV</a:t>
            </a:r>
            <a:r>
              <a:rPr lang="en-US" b="1" dirty="0"/>
              <a:t> install directory&gt;\build\x86\vc11\lib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48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0"/>
            <a:ext cx="9144000" cy="2895600"/>
          </a:xfrm>
        </p:spPr>
        <p:txBody>
          <a:bodyPr/>
          <a:lstStyle/>
          <a:p>
            <a:r>
              <a:rPr lang="en-US" dirty="0"/>
              <a:t>For example, if your install directory was </a:t>
            </a:r>
            <a:r>
              <a:rPr lang="en-US" b="1" dirty="0"/>
              <a:t>C:\opencv</a:t>
            </a:r>
            <a:r>
              <a:rPr lang="en-US" dirty="0"/>
              <a:t>, add the following library directory:</a:t>
            </a:r>
          </a:p>
          <a:p>
            <a:pPr lvl="0">
              <a:buNone/>
            </a:pPr>
            <a:r>
              <a:rPr lang="en-US" sz="2800" b="1" dirty="0"/>
              <a:t>C:\opencv\build\x86\vc11\lib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60198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92"/>
            <a:ext cx="9144000" cy="808883"/>
          </a:xfrm>
        </p:spPr>
        <p:txBody>
          <a:bodyPr>
            <a:normAutofit fontScale="90000"/>
          </a:bodyPr>
          <a:lstStyle/>
          <a:p>
            <a:r>
              <a:rPr lang="en-US" dirty="0"/>
              <a:t>6.3 Referencing Required </a:t>
            </a:r>
            <a:r>
              <a:rPr lang="en-US" dirty="0" err="1"/>
              <a:t>OpenCV</a:t>
            </a:r>
            <a:r>
              <a:rPr lang="en-US" dirty="0"/>
              <a:t>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8675"/>
            <a:ext cx="9144000" cy="5410200"/>
          </a:xfrm>
        </p:spPr>
        <p:txBody>
          <a:bodyPr/>
          <a:lstStyle/>
          <a:p>
            <a:r>
              <a:rPr lang="en-US" dirty="0"/>
              <a:t>To add </a:t>
            </a:r>
            <a:r>
              <a:rPr lang="en-US" dirty="0" err="1"/>
              <a:t>OpenCV</a:t>
            </a:r>
            <a:r>
              <a:rPr lang="en-US" dirty="0"/>
              <a:t> libraries, you must add the </a:t>
            </a:r>
            <a:r>
              <a:rPr lang="en-US" b="1" dirty="0"/>
              <a:t>.lib files</a:t>
            </a:r>
            <a:r>
              <a:rPr lang="en-US" dirty="0"/>
              <a:t> to </a:t>
            </a:r>
            <a:r>
              <a:rPr lang="en-US" b="1" dirty="0"/>
              <a:t>Linker</a:t>
            </a:r>
            <a:r>
              <a:rPr lang="en-US" dirty="0"/>
              <a:t>&gt;</a:t>
            </a:r>
            <a:r>
              <a:rPr lang="en-US" b="1" dirty="0"/>
              <a:t>Input</a:t>
            </a:r>
            <a:r>
              <a:rPr lang="en-US" dirty="0"/>
              <a:t>&gt;</a:t>
            </a:r>
            <a:r>
              <a:rPr lang="en-US" b="1" dirty="0" err="1"/>
              <a:t>AdditionalDependencies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05000"/>
            <a:ext cx="9144000" cy="49625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opencv_calib3d249.lib</a:t>
            </a:r>
          </a:p>
          <a:p>
            <a:pPr marL="0" indent="0">
              <a:buNone/>
            </a:pPr>
            <a:r>
              <a:rPr lang="en-US" dirty="0"/>
              <a:t>opencv_calib3d249d.lib</a:t>
            </a:r>
          </a:p>
          <a:p>
            <a:pPr marL="0" indent="0">
              <a:buNone/>
            </a:pPr>
            <a:r>
              <a:rPr lang="en-US" dirty="0"/>
              <a:t>opencv_contrib249.lib</a:t>
            </a:r>
          </a:p>
          <a:p>
            <a:pPr marL="0" indent="0">
              <a:buNone/>
            </a:pPr>
            <a:r>
              <a:rPr lang="en-US" dirty="0"/>
              <a:t>opencv_contrib249d.lib</a:t>
            </a:r>
          </a:p>
          <a:p>
            <a:pPr marL="0" indent="0">
              <a:buNone/>
            </a:pPr>
            <a:r>
              <a:rPr lang="en-US" dirty="0"/>
              <a:t>opencv_core249.lib</a:t>
            </a:r>
          </a:p>
          <a:p>
            <a:pPr marL="0" indent="0">
              <a:buNone/>
            </a:pPr>
            <a:r>
              <a:rPr lang="en-US" dirty="0"/>
              <a:t>opencv_core249d.lib</a:t>
            </a:r>
          </a:p>
          <a:p>
            <a:pPr marL="0" indent="0">
              <a:buNone/>
            </a:pPr>
            <a:r>
              <a:rPr lang="en-US" dirty="0"/>
              <a:t>opencv_features2d249.lib</a:t>
            </a:r>
          </a:p>
          <a:p>
            <a:pPr marL="0" indent="0">
              <a:buNone/>
            </a:pPr>
            <a:r>
              <a:rPr lang="en-US" dirty="0"/>
              <a:t>opencv_features2d249d.lib</a:t>
            </a:r>
          </a:p>
          <a:p>
            <a:pPr marL="0" indent="0">
              <a:buNone/>
            </a:pPr>
            <a:r>
              <a:rPr lang="en-US" dirty="0"/>
              <a:t>opencv_flann249.lib</a:t>
            </a:r>
          </a:p>
          <a:p>
            <a:pPr marL="0" indent="0">
              <a:buNone/>
            </a:pPr>
            <a:r>
              <a:rPr lang="en-US" dirty="0"/>
              <a:t>opencv_flann249d.lib</a:t>
            </a:r>
          </a:p>
          <a:p>
            <a:pPr marL="0" indent="0">
              <a:buNone/>
            </a:pPr>
            <a:r>
              <a:rPr lang="en-US" dirty="0"/>
              <a:t>opencv_gpu249.lib</a:t>
            </a:r>
          </a:p>
          <a:p>
            <a:pPr marL="0" indent="0">
              <a:buNone/>
            </a:pPr>
            <a:r>
              <a:rPr lang="en-US" dirty="0"/>
              <a:t>opencv_gpu249d.lib</a:t>
            </a:r>
          </a:p>
          <a:p>
            <a:pPr marL="0" indent="0">
              <a:buNone/>
            </a:pPr>
            <a:r>
              <a:rPr lang="en-US" dirty="0"/>
              <a:t>opencv_highgui249.lib</a:t>
            </a:r>
          </a:p>
          <a:p>
            <a:pPr marL="0" indent="0">
              <a:buNone/>
            </a:pPr>
            <a:r>
              <a:rPr lang="en-US" dirty="0"/>
              <a:t>opencv_highgui249d.lib</a:t>
            </a:r>
          </a:p>
          <a:p>
            <a:pPr marL="0" indent="0">
              <a:buNone/>
            </a:pPr>
            <a:r>
              <a:rPr lang="en-US" dirty="0"/>
              <a:t>opencv_imgproc249.lib</a:t>
            </a:r>
          </a:p>
          <a:p>
            <a:pPr marL="0" indent="0">
              <a:buNone/>
            </a:pPr>
            <a:r>
              <a:rPr lang="en-US" dirty="0"/>
              <a:t>opencv_imgproc249d.lib</a:t>
            </a:r>
          </a:p>
          <a:p>
            <a:pPr marL="0" indent="0">
              <a:buNone/>
            </a:pPr>
            <a:r>
              <a:rPr lang="en-US" dirty="0"/>
              <a:t>opencv_legacy249.lib</a:t>
            </a:r>
          </a:p>
          <a:p>
            <a:pPr marL="0" indent="0">
              <a:buNone/>
            </a:pPr>
            <a:r>
              <a:rPr lang="en-US" dirty="0"/>
              <a:t>opencv_legacy249d.lib</a:t>
            </a:r>
          </a:p>
          <a:p>
            <a:pPr marL="0" indent="0">
              <a:buNone/>
            </a:pPr>
            <a:r>
              <a:rPr lang="en-US" dirty="0"/>
              <a:t>opencv_ml249.lib</a:t>
            </a:r>
          </a:p>
          <a:p>
            <a:pPr marL="0" indent="0">
              <a:buNone/>
            </a:pPr>
            <a:r>
              <a:rPr lang="en-US" dirty="0"/>
              <a:t>opencv_ml249d.lib</a:t>
            </a:r>
          </a:p>
          <a:p>
            <a:pPr marL="0" indent="0">
              <a:buNone/>
            </a:pPr>
            <a:r>
              <a:rPr lang="en-US" dirty="0"/>
              <a:t>opencv_nonfree249.lib</a:t>
            </a:r>
          </a:p>
          <a:p>
            <a:pPr marL="0" indent="0">
              <a:buNone/>
            </a:pPr>
            <a:r>
              <a:rPr lang="en-US" dirty="0"/>
              <a:t>opencv_nonfree249d.lib</a:t>
            </a:r>
          </a:p>
          <a:p>
            <a:pPr marL="0" indent="0">
              <a:buNone/>
            </a:pPr>
            <a:r>
              <a:rPr lang="en-US" dirty="0"/>
              <a:t>opencv_objdetect249.lib</a:t>
            </a:r>
          </a:p>
          <a:p>
            <a:pPr marL="0" indent="0">
              <a:buNone/>
            </a:pPr>
            <a:r>
              <a:rPr lang="en-US" dirty="0"/>
              <a:t>opencv_objdetect249d.lib</a:t>
            </a:r>
          </a:p>
          <a:p>
            <a:pPr marL="0" indent="0">
              <a:buNone/>
            </a:pPr>
            <a:r>
              <a:rPr lang="en-US" dirty="0"/>
              <a:t>opencv_ocl249.lib</a:t>
            </a:r>
          </a:p>
          <a:p>
            <a:pPr marL="0" indent="0">
              <a:buNone/>
            </a:pPr>
            <a:r>
              <a:rPr lang="en-US" dirty="0"/>
              <a:t>opencv_ocl249d.lib</a:t>
            </a:r>
          </a:p>
          <a:p>
            <a:pPr marL="0" indent="0">
              <a:buNone/>
            </a:pPr>
            <a:r>
              <a:rPr lang="en-US" dirty="0"/>
              <a:t>opencv_photo249.lib</a:t>
            </a:r>
          </a:p>
          <a:p>
            <a:pPr marL="0" indent="0">
              <a:buNone/>
            </a:pPr>
            <a:r>
              <a:rPr lang="en-US" dirty="0"/>
              <a:t>opencv_photo249d.lib</a:t>
            </a:r>
          </a:p>
          <a:p>
            <a:pPr marL="0" indent="0">
              <a:buNone/>
            </a:pPr>
            <a:r>
              <a:rPr lang="en-US" dirty="0"/>
              <a:t>opencv_stitching249.lib</a:t>
            </a:r>
          </a:p>
          <a:p>
            <a:pPr marL="0" indent="0">
              <a:buNone/>
            </a:pPr>
            <a:r>
              <a:rPr lang="en-US" dirty="0"/>
              <a:t>opencv_stitching249d.lib</a:t>
            </a:r>
          </a:p>
          <a:p>
            <a:pPr marL="0" indent="0">
              <a:buNone/>
            </a:pPr>
            <a:r>
              <a:rPr lang="en-US" dirty="0"/>
              <a:t>opencv_superres249.lib</a:t>
            </a:r>
          </a:p>
          <a:p>
            <a:pPr marL="0" indent="0">
              <a:buNone/>
            </a:pPr>
            <a:r>
              <a:rPr lang="en-US" dirty="0"/>
              <a:t>opencv_superres249d.lib</a:t>
            </a:r>
          </a:p>
          <a:p>
            <a:pPr marL="0" indent="0">
              <a:buNone/>
            </a:pPr>
            <a:r>
              <a:rPr lang="en-US" dirty="0"/>
              <a:t>opencv_ts249.lib</a:t>
            </a:r>
          </a:p>
          <a:p>
            <a:pPr marL="0" indent="0">
              <a:buNone/>
            </a:pPr>
            <a:r>
              <a:rPr lang="en-US" dirty="0"/>
              <a:t>opencv_ts249d.lib</a:t>
            </a:r>
          </a:p>
          <a:p>
            <a:pPr marL="0" indent="0">
              <a:buNone/>
            </a:pPr>
            <a:r>
              <a:rPr lang="en-US" dirty="0"/>
              <a:t>opencv_video249.lib</a:t>
            </a:r>
          </a:p>
          <a:p>
            <a:pPr marL="0" indent="0">
              <a:buNone/>
            </a:pPr>
            <a:r>
              <a:rPr lang="en-US" dirty="0"/>
              <a:t>opencv_video249d.lib</a:t>
            </a:r>
          </a:p>
          <a:p>
            <a:pPr marL="0" indent="0">
              <a:buNone/>
            </a:pPr>
            <a:r>
              <a:rPr lang="en-US" dirty="0"/>
              <a:t>opencv_videostab249.lib</a:t>
            </a:r>
          </a:p>
          <a:p>
            <a:pPr marL="0" indent="0">
              <a:buNone/>
            </a:pPr>
            <a:r>
              <a:rPr lang="en-US" dirty="0"/>
              <a:t>opencv_videostab249d.lib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0232"/>
            <a:ext cx="9144000" cy="685800"/>
          </a:xfrm>
        </p:spPr>
        <p:txBody>
          <a:bodyPr/>
          <a:lstStyle/>
          <a:p>
            <a:r>
              <a:rPr lang="en-US" dirty="0"/>
              <a:t>C/C++ -&gt; Preprocessor -&gt;Preprocessor Definitions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5257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9792"/>
            <a:ext cx="9144000" cy="808883"/>
          </a:xfrm>
        </p:spPr>
        <p:txBody>
          <a:bodyPr>
            <a:normAutofit/>
          </a:bodyPr>
          <a:lstStyle/>
          <a:p>
            <a:r>
              <a:rPr lang="en-US" dirty="0"/>
              <a:t>6.4 The Preprocessor Definitions</a:t>
            </a:r>
          </a:p>
        </p:txBody>
      </p:sp>
    </p:spTree>
    <p:extLst>
      <p:ext uri="{BB962C8B-B14F-4D97-AF65-F5344CB8AC3E}">
        <p14:creationId xmlns:p14="http://schemas.microsoft.com/office/powerpoint/2010/main" val="363330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" y="0"/>
            <a:ext cx="9142021" cy="1143000"/>
          </a:xfrm>
        </p:spPr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" y="1143000"/>
            <a:ext cx="9144000" cy="5486400"/>
          </a:xfrm>
        </p:spPr>
        <p:txBody>
          <a:bodyPr/>
          <a:lstStyle/>
          <a:p>
            <a:r>
              <a:rPr lang="en-US" dirty="0"/>
              <a:t>It is an implementation of optical flow algorithm with </a:t>
            </a:r>
            <a:r>
              <a:rPr lang="en-US" dirty="0" err="1"/>
              <a:t>OpenCV</a:t>
            </a:r>
            <a:r>
              <a:rPr lang="en-US" dirty="0"/>
              <a:t> and Visual Studio 2015 (any Visual Studio version can be used) using VC++. </a:t>
            </a:r>
          </a:p>
          <a:p>
            <a:endParaRPr lang="en-US" dirty="0"/>
          </a:p>
          <a:p>
            <a:r>
              <a:rPr lang="en-US" dirty="0"/>
              <a:t>Implementation can run either real time to track moving objects or between two frames.</a:t>
            </a:r>
          </a:p>
        </p:txBody>
      </p:sp>
      <p:pic>
        <p:nvPicPr>
          <p:cNvPr id="1026" name="Picture 2" descr="http://sdtimes.com/wp-content/uploads/2015/07/0720.sdt-vs20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92" y="4343400"/>
            <a:ext cx="561399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771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074"/>
            <a:ext cx="9144000" cy="4525963"/>
          </a:xfrm>
        </p:spPr>
        <p:txBody>
          <a:bodyPr/>
          <a:lstStyle/>
          <a:p>
            <a:r>
              <a:rPr lang="en-US" dirty="0"/>
              <a:t>Then, add the following:</a:t>
            </a:r>
          </a:p>
          <a:p>
            <a:pPr marL="0" indent="0">
              <a:buNone/>
            </a:pPr>
            <a:r>
              <a:rPr lang="en-US" dirty="0"/>
              <a:t>_CRT_SECURE_NO_WARNINGS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00946"/>
            <a:ext cx="5562600" cy="535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60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6.5 Command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2" y="1371600"/>
            <a:ext cx="9126187" cy="5486400"/>
          </a:xfrm>
        </p:spPr>
        <p:txBody>
          <a:bodyPr/>
          <a:lstStyle/>
          <a:p>
            <a:r>
              <a:rPr lang="en-US" sz="2800" b="1" dirty="0"/>
              <a:t>Project Properties </a:t>
            </a:r>
            <a:r>
              <a:rPr lang="en-US" sz="2800" dirty="0"/>
              <a:t>&gt;</a:t>
            </a:r>
          </a:p>
          <a:p>
            <a:pPr>
              <a:buNone/>
            </a:pPr>
            <a:r>
              <a:rPr lang="en-US" sz="2800" b="1" dirty="0"/>
              <a:t>Configuration Properties </a:t>
            </a:r>
            <a:r>
              <a:rPr lang="en-US" sz="2800" dirty="0"/>
              <a:t>&gt;</a:t>
            </a:r>
          </a:p>
          <a:p>
            <a:pPr>
              <a:buNone/>
            </a:pPr>
            <a:r>
              <a:rPr lang="en-US" sz="2800" b="1" dirty="0"/>
              <a:t>Debugging &gt;</a:t>
            </a:r>
          </a:p>
          <a:p>
            <a:pPr>
              <a:buNone/>
            </a:pPr>
            <a:r>
              <a:rPr lang="en-US" sz="2800" b="1" dirty="0"/>
              <a:t>Command Arguments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 err="1"/>
              <a:t>i</a:t>
            </a:r>
            <a:r>
              <a:rPr lang="en-US" sz="2800" b="1" dirty="0"/>
              <a:t>) camera: is for real-time tracking using the webcam.</a:t>
            </a:r>
          </a:p>
          <a:p>
            <a:pPr>
              <a:buNone/>
            </a:pPr>
            <a:r>
              <a:rPr lang="en-US" sz="2800" b="1" dirty="0"/>
              <a:t>ii) frames: apply Optical flow between two frames.   </a:t>
            </a:r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703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6.6 Run The Project/Solution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686800" cy="4906963"/>
          </a:xfrm>
        </p:spPr>
        <p:txBody>
          <a:bodyPr/>
          <a:lstStyle/>
          <a:p>
            <a:r>
              <a:rPr lang="en-US" dirty="0"/>
              <a:t>Save </a:t>
            </a:r>
            <a:r>
              <a:rPr lang="en-US"/>
              <a:t>the project. </a:t>
            </a:r>
            <a:endParaRPr lang="en-US" dirty="0"/>
          </a:p>
          <a:p>
            <a:r>
              <a:rPr lang="en-US" dirty="0"/>
              <a:t>Start debugging (F5).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861" y="1236767"/>
            <a:ext cx="1338262" cy="144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5452"/>
            <a:ext cx="91440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971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23900" y="176038"/>
            <a:ext cx="8229600" cy="1143000"/>
          </a:xfrm>
        </p:spPr>
        <p:txBody>
          <a:bodyPr/>
          <a:lstStyle/>
          <a:p>
            <a:r>
              <a:rPr lang="en-US" altLang="zh-CN" dirty="0"/>
              <a:t>7. Code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6628" y="1411062"/>
            <a:ext cx="17907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Load</a:t>
            </a:r>
          </a:p>
          <a:p>
            <a:r>
              <a:rPr lang="en-US" altLang="zh-CN" sz="2800" dirty="0"/>
              <a:t>Image 1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24100" y="3077051"/>
            <a:ext cx="17907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Interest</a:t>
            </a:r>
          </a:p>
          <a:p>
            <a:r>
              <a:rPr lang="en-US" altLang="zh-CN" sz="2800" dirty="0"/>
              <a:t>Points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037669" y="4814764"/>
            <a:ext cx="236356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KLT Tracker using 2 images</a:t>
            </a:r>
            <a:endParaRPr lang="zh-CN" altLang="en-US" sz="2800" dirty="0"/>
          </a:p>
        </p:txBody>
      </p: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3219450" y="4031158"/>
            <a:ext cx="0" cy="783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51978" y="2355938"/>
            <a:ext cx="0" cy="721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990" y="176038"/>
            <a:ext cx="2189131" cy="218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4363"/>
            <a:ext cx="2201322" cy="220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992" y="2365169"/>
            <a:ext cx="2189130" cy="218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245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KLT Tracker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altLang="zh-CN" dirty="0"/>
              <a:t>Detect Harris corners in the first frame</a:t>
            </a:r>
          </a:p>
        </p:txBody>
      </p:sp>
      <p:pic>
        <p:nvPicPr>
          <p:cNvPr id="6" name="Picture 5" descr="ZnJvbT1jc2RuJnVybD1JWFowNVdaRDlTZTBsbWRoSjNadkF6TnZVbWRzOTJjemxHWnYwVFBCMTBRR3RXVUNwRU1KOUNic2xtWnZBRE0wOFNaNmwyYzA1MmJtOUNWeXdVTk1aVFkxOENkdTltWnY0R2JVMTBNSlIxVDFVRVJhcG1TWGxsZFJobFcxVlRhaXRtVHprVmRqSmpZenBrTU1aM2JFTkdNU2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6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KLT Tracker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altLang="zh-CN" dirty="0"/>
              <a:t>Build the Optical Flow Pyramid</a:t>
            </a:r>
          </a:p>
        </p:txBody>
      </p:sp>
      <p:pic>
        <p:nvPicPr>
          <p:cNvPr id="4" name="Picture 3" descr="point_tracker_pyrami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200"/>
            <a:ext cx="4572000" cy="4114800"/>
          </a:xfrm>
          <a:prstGeom prst="rect">
            <a:avLst/>
          </a:prstGeom>
        </p:spPr>
      </p:pic>
      <p:pic>
        <p:nvPicPr>
          <p:cNvPr id="5" name="Picture 4" descr="sensors-12-12694f4-10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24912"/>
            <a:ext cx="4572000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6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altLang="zh-CN" dirty="0"/>
              <a:t>For each Harris corner compute motion between consecutive frames</a:t>
            </a:r>
          </a:p>
          <a:p>
            <a:r>
              <a:rPr lang="en-US" altLang="zh-CN" dirty="0"/>
              <a:t>Link motion vectors in successive frames to get a track for each Harris point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Introduce new Harris points by applying Harris detector at every m frames</a:t>
            </a:r>
            <a:endParaRPr lang="zh-CN" altLang="en-US" dirty="0"/>
          </a:p>
        </p:txBody>
      </p:sp>
      <p:pic>
        <p:nvPicPr>
          <p:cNvPr id="4" name="Picture 3" descr="opticalflow_l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6477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" y="0"/>
            <a:ext cx="9142021" cy="11430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OpenCV</a:t>
            </a:r>
            <a:r>
              <a:rPr lang="en-US" dirty="0"/>
              <a:t> (Open Source Computer Vision Library) is an open source computer vision and machine learning software library. </a:t>
            </a:r>
          </a:p>
          <a:p>
            <a:endParaRPr lang="en-US" dirty="0"/>
          </a:p>
          <a:p>
            <a:r>
              <a:rPr lang="en-US" dirty="0" err="1"/>
              <a:t>OpenCV</a:t>
            </a:r>
            <a:r>
              <a:rPr lang="en-US" dirty="0"/>
              <a:t> was built to provide a common infrastructure for computer vision applications and to accelerate the use of machine perception in the commercial products.</a:t>
            </a:r>
          </a:p>
        </p:txBody>
      </p:sp>
      <p:pic>
        <p:nvPicPr>
          <p:cNvPr id="4" name="Picture 2" descr="http://opencv.org/wp-content/themes/opencv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600200" cy="193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85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/>
              <a:t>The library has more than 2500 optimized algorithms, which includes a comprehensive set of both classic and state-of-the-art computer vision and machine learning algorithms. </a:t>
            </a:r>
          </a:p>
          <a:p>
            <a:endParaRPr lang="en-US" dirty="0"/>
          </a:p>
        </p:txBody>
      </p:sp>
      <p:pic>
        <p:nvPicPr>
          <p:cNvPr id="2050" name="Picture 2" descr="https://autovpr.files.wordpress.com/2010/10/dgd.jpg?w=6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45" y="2286000"/>
            <a:ext cx="4839155" cy="45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06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/>
              <a:t>These algorithms can be used to:</a:t>
            </a:r>
          </a:p>
          <a:p>
            <a:pPr marL="0" indent="0">
              <a:buNone/>
            </a:pPr>
            <a:r>
              <a:rPr lang="en-US" dirty="0"/>
              <a:t>- detect and recognize faces,</a:t>
            </a:r>
          </a:p>
          <a:p>
            <a:pPr marL="0" indent="0">
              <a:buNone/>
            </a:pPr>
            <a:r>
              <a:rPr lang="en-US" dirty="0"/>
              <a:t>- identify objects,</a:t>
            </a:r>
          </a:p>
          <a:p>
            <a:pPr marL="0" indent="0">
              <a:buNone/>
            </a:pPr>
            <a:r>
              <a:rPr lang="en-US" dirty="0"/>
              <a:t>- classify human actions in videos,</a:t>
            </a:r>
          </a:p>
          <a:p>
            <a:pPr marL="0" indent="0">
              <a:buNone/>
            </a:pPr>
            <a:r>
              <a:rPr lang="en-US" dirty="0"/>
              <a:t>- track camera movements,</a:t>
            </a:r>
          </a:p>
          <a:p>
            <a:pPr marL="0" indent="0">
              <a:buNone/>
            </a:pPr>
            <a:r>
              <a:rPr lang="en-US" dirty="0"/>
              <a:t>- track moving objects,</a:t>
            </a:r>
          </a:p>
          <a:p>
            <a:pPr marL="0" indent="0">
              <a:buNone/>
            </a:pPr>
            <a:r>
              <a:rPr lang="en-US" dirty="0"/>
              <a:t>- extract 3D models of objects, </a:t>
            </a:r>
          </a:p>
          <a:p>
            <a:pPr marL="0" indent="0">
              <a:buNone/>
            </a:pPr>
            <a:r>
              <a:rPr lang="en-US" dirty="0"/>
              <a:t>- produce 3D point clouds from stereo cameras,</a:t>
            </a:r>
          </a:p>
          <a:p>
            <a:pPr marL="0" indent="0">
              <a:buNone/>
            </a:pPr>
            <a:r>
              <a:rPr lang="en-US" dirty="0"/>
              <a:t>- etc. </a:t>
            </a:r>
          </a:p>
        </p:txBody>
      </p:sp>
    </p:spTree>
    <p:extLst>
      <p:ext uri="{BB962C8B-B14F-4D97-AF65-F5344CB8AC3E}">
        <p14:creationId xmlns:p14="http://schemas.microsoft.com/office/powerpoint/2010/main" val="28847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://maekawalab-ynu.com/thumbnails/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70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It has C++, C, Python, Java and MATLAB interfaces and supports Windows, Linux, Android and Mac OS.</a:t>
            </a:r>
          </a:p>
        </p:txBody>
      </p:sp>
      <p:pic>
        <p:nvPicPr>
          <p:cNvPr id="17410" name="Picture 2" descr="https://www.cyberbotics.com/images/features/ap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5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cdn.eteknix.com/wp-content/uploads/2015/02/windows-mac-linux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91000"/>
            <a:ext cx="48768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29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6027</TotalTime>
  <Words>1038</Words>
  <Application>Microsoft Office PowerPoint</Application>
  <PresentationFormat>On-screen Show (4:3)</PresentationFormat>
  <Paragraphs>204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宋体</vt:lpstr>
      <vt:lpstr>Arial</vt:lpstr>
      <vt:lpstr>Calibri</vt:lpstr>
      <vt:lpstr>Office Theme</vt:lpstr>
      <vt:lpstr>Optical Flow OpenCV Implementation</vt:lpstr>
      <vt:lpstr>Contents</vt:lpstr>
      <vt:lpstr>Contents Cont.</vt:lpstr>
      <vt:lpstr>1. Introduction</vt:lpstr>
      <vt:lpstr>2. OpenCV</vt:lpstr>
      <vt:lpstr>PowerPoint Presentation</vt:lpstr>
      <vt:lpstr>PowerPoint Presentation</vt:lpstr>
      <vt:lpstr>PowerPoint Presentation</vt:lpstr>
      <vt:lpstr>PowerPoint Presentation</vt:lpstr>
      <vt:lpstr>3. Downloading the Required Software</vt:lpstr>
      <vt:lpstr>PowerPoint Presentation</vt:lpstr>
      <vt:lpstr>4. Installing OpenCV</vt:lpstr>
      <vt:lpstr>PowerPoint Presentation</vt:lpstr>
      <vt:lpstr>PowerPoint Presentation</vt:lpstr>
      <vt:lpstr>5. Start a new Visual C++ Project for Optical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Editing the Project Properties</vt:lpstr>
      <vt:lpstr>PowerPoint Presentation</vt:lpstr>
      <vt:lpstr>PowerPoint Presentation</vt:lpstr>
      <vt:lpstr>6.1 Adding the OpenCV Include Directories</vt:lpstr>
      <vt:lpstr>PowerPoint Presentation</vt:lpstr>
      <vt:lpstr>PowerPoint Presentation</vt:lpstr>
      <vt:lpstr>6.2 Adding the OpenCV Library Directories</vt:lpstr>
      <vt:lpstr>PowerPoint Presentation</vt:lpstr>
      <vt:lpstr>PowerPoint Presentation</vt:lpstr>
      <vt:lpstr>6.3 Referencing Required OpenCV Libraries</vt:lpstr>
      <vt:lpstr>PowerPoint Presentation</vt:lpstr>
      <vt:lpstr>6.4 The Preprocessor Definitions</vt:lpstr>
      <vt:lpstr>PowerPoint Presentation</vt:lpstr>
      <vt:lpstr>6.5 Command Arguments</vt:lpstr>
      <vt:lpstr>PowerPoint Presentation</vt:lpstr>
      <vt:lpstr>6.6 Run The Project/Solution</vt:lpstr>
      <vt:lpstr>7. Code Analysis</vt:lpstr>
      <vt:lpstr>7.1 KLT Tracker</vt:lpstr>
      <vt:lpstr>7.1 KLT Tracker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 Explaination</dc:title>
  <dc:creator>Houray</dc:creator>
  <cp:lastModifiedBy>One</cp:lastModifiedBy>
  <cp:revision>259</cp:revision>
  <dcterms:created xsi:type="dcterms:W3CDTF">2006-08-16T00:00:00Z</dcterms:created>
  <dcterms:modified xsi:type="dcterms:W3CDTF">2016-04-03T05:18:13Z</dcterms:modified>
</cp:coreProperties>
</file>