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T Sans Narrow"/>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ABF483-567C-4F72-9A91-1D19F397A64C}">
  <a:tblStyle styleId="{47ABF483-567C-4F72-9A91-1D19F397A6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TSansNarrow-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regular.fntdata"/><Relationship Id="rId25" Type="http://schemas.openxmlformats.org/officeDocument/2006/relationships/font" Target="fonts/PTSansNarrow-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d88a5030d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d88a5030d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d88a5030d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d88a5030d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d88a5030d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d88a5030d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d88a5030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d88a5030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d88a5030d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d88a5030d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d88a5030d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d88a5030d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d88a5030d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2d88a5030d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d88a5030d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d88a5030d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d88a503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2d88a503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d88a5030d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2d88a5030d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d88a5030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d88a5030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e31581ce4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e31581ce4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d88a5030d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d88a5030d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deda67b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deda67b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d88a5030d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d88a5030d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d88a5030d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d88a5030d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graphicFrame>
        <p:nvGraphicFramePr>
          <p:cNvPr id="66" name="Google Shape;66;p13"/>
          <p:cNvGraphicFramePr/>
          <p:nvPr/>
        </p:nvGraphicFramePr>
        <p:xfrm>
          <a:off x="952500" y="1828950"/>
          <a:ext cx="3000000" cy="3000000"/>
        </p:xfrm>
        <a:graphic>
          <a:graphicData uri="http://schemas.openxmlformats.org/drawingml/2006/table">
            <a:tbl>
              <a:tblPr>
                <a:noFill/>
                <a:tableStyleId>{47ABF483-567C-4F72-9A91-1D19F397A64C}</a:tableStyleId>
              </a:tblPr>
              <a:tblGrid>
                <a:gridCol w="3619500"/>
                <a:gridCol w="3619500"/>
              </a:tblGrid>
              <a:tr h="381000">
                <a:tc>
                  <a:txBody>
                    <a:bodyPr/>
                    <a:lstStyle/>
                    <a:p>
                      <a:pPr indent="0" lvl="0" marL="0" rtl="0" algn="ctr">
                        <a:spcBef>
                          <a:spcPts val="0"/>
                        </a:spcBef>
                        <a:spcAft>
                          <a:spcPts val="0"/>
                        </a:spcAft>
                        <a:buNone/>
                      </a:pPr>
                      <a:r>
                        <a:rPr b="1" lang="en"/>
                        <a:t>NAME</a:t>
                      </a:r>
                      <a:endParaRPr b="1"/>
                    </a:p>
                  </a:txBody>
                  <a:tcPr marT="91425" marB="91425" marR="91425" marL="91425"/>
                </a:tc>
                <a:tc>
                  <a:txBody>
                    <a:bodyPr/>
                    <a:lstStyle/>
                    <a:p>
                      <a:pPr indent="0" lvl="0" marL="0" rtl="0" algn="ctr">
                        <a:spcBef>
                          <a:spcPts val="0"/>
                        </a:spcBef>
                        <a:spcAft>
                          <a:spcPts val="0"/>
                        </a:spcAft>
                        <a:buNone/>
                      </a:pPr>
                      <a:r>
                        <a:rPr b="1" lang="en"/>
                        <a:t>ENROLLMENT NO</a:t>
                      </a:r>
                      <a:endParaRPr b="1"/>
                    </a:p>
                  </a:txBody>
                  <a:tcPr marT="91425" marB="91425" marR="91425" marL="91425"/>
                </a:tc>
              </a:tr>
              <a:tr h="381000">
                <a:tc>
                  <a:txBody>
                    <a:bodyPr/>
                    <a:lstStyle/>
                    <a:p>
                      <a:pPr indent="0" lvl="0" marL="0" rtl="0" algn="ctr">
                        <a:spcBef>
                          <a:spcPts val="0"/>
                        </a:spcBef>
                        <a:spcAft>
                          <a:spcPts val="0"/>
                        </a:spcAft>
                        <a:buNone/>
                      </a:pPr>
                      <a:r>
                        <a:rPr lang="en"/>
                        <a:t>JAINAM R SHAH</a:t>
                      </a:r>
                      <a:endParaRPr/>
                    </a:p>
                  </a:txBody>
                  <a:tcPr marT="91425" marB="91425" marR="91425" marL="91425"/>
                </a:tc>
                <a:tc>
                  <a:txBody>
                    <a:bodyPr/>
                    <a:lstStyle/>
                    <a:p>
                      <a:pPr indent="0" lvl="0" marL="0" rtl="0" algn="ctr">
                        <a:spcBef>
                          <a:spcPts val="0"/>
                        </a:spcBef>
                        <a:spcAft>
                          <a:spcPts val="0"/>
                        </a:spcAft>
                        <a:buNone/>
                      </a:pPr>
                      <a:r>
                        <a:rPr lang="en"/>
                        <a:t>AU2040186</a:t>
                      </a:r>
                      <a:endParaRPr/>
                    </a:p>
                  </a:txBody>
                  <a:tcPr marT="91425" marB="91425" marR="91425" marL="91425"/>
                </a:tc>
              </a:tr>
              <a:tr h="381000">
                <a:tc>
                  <a:txBody>
                    <a:bodyPr/>
                    <a:lstStyle/>
                    <a:p>
                      <a:pPr indent="0" lvl="0" marL="0" rtl="0" algn="ctr">
                        <a:spcBef>
                          <a:spcPts val="0"/>
                        </a:spcBef>
                        <a:spcAft>
                          <a:spcPts val="0"/>
                        </a:spcAft>
                        <a:buNone/>
                      </a:pPr>
                      <a:r>
                        <a:rPr lang="en"/>
                        <a:t>YASH CHOTALIYA</a:t>
                      </a:r>
                      <a:endParaRPr/>
                    </a:p>
                  </a:txBody>
                  <a:tcPr marT="91425" marB="91425" marR="91425" marL="91425"/>
                </a:tc>
                <a:tc>
                  <a:txBody>
                    <a:bodyPr/>
                    <a:lstStyle/>
                    <a:p>
                      <a:pPr indent="0" lvl="0" marL="0" rtl="0" algn="ctr">
                        <a:spcBef>
                          <a:spcPts val="0"/>
                        </a:spcBef>
                        <a:spcAft>
                          <a:spcPts val="0"/>
                        </a:spcAft>
                        <a:buNone/>
                      </a:pPr>
                      <a:r>
                        <a:rPr lang="en"/>
                        <a:t>AU2040193</a:t>
                      </a:r>
                      <a:endParaRPr/>
                    </a:p>
                  </a:txBody>
                  <a:tcPr marT="91425" marB="91425" marR="91425" marL="91425"/>
                </a:tc>
              </a:tr>
              <a:tr h="381000">
                <a:tc>
                  <a:txBody>
                    <a:bodyPr/>
                    <a:lstStyle/>
                    <a:p>
                      <a:pPr indent="0" lvl="0" marL="0" rtl="0" algn="ctr">
                        <a:spcBef>
                          <a:spcPts val="0"/>
                        </a:spcBef>
                        <a:spcAft>
                          <a:spcPts val="0"/>
                        </a:spcAft>
                        <a:buNone/>
                      </a:pPr>
                      <a:r>
                        <a:rPr lang="en"/>
                        <a:t>AKSHAY PARMAR</a:t>
                      </a:r>
                      <a:endParaRPr/>
                    </a:p>
                  </a:txBody>
                  <a:tcPr marT="91425" marB="91425" marR="91425" marL="91425"/>
                </a:tc>
                <a:tc>
                  <a:txBody>
                    <a:bodyPr/>
                    <a:lstStyle/>
                    <a:p>
                      <a:pPr indent="0" lvl="0" marL="0" rtl="0" algn="ctr">
                        <a:spcBef>
                          <a:spcPts val="0"/>
                        </a:spcBef>
                        <a:spcAft>
                          <a:spcPts val="0"/>
                        </a:spcAft>
                        <a:buNone/>
                      </a:pPr>
                      <a:r>
                        <a:rPr lang="en"/>
                        <a:t>AU2040199</a:t>
                      </a:r>
                      <a:endParaRPr/>
                    </a:p>
                  </a:txBody>
                  <a:tcPr marT="91425" marB="91425" marR="91425" marL="91425"/>
                </a:tc>
              </a:tr>
              <a:tr h="381000">
                <a:tc>
                  <a:txBody>
                    <a:bodyPr/>
                    <a:lstStyle/>
                    <a:p>
                      <a:pPr indent="0" lvl="0" marL="0" rtl="0" algn="ctr">
                        <a:spcBef>
                          <a:spcPts val="0"/>
                        </a:spcBef>
                        <a:spcAft>
                          <a:spcPts val="0"/>
                        </a:spcAft>
                        <a:buNone/>
                      </a:pPr>
                      <a:r>
                        <a:rPr lang="en"/>
                        <a:t>SHUBHAM BHATT</a:t>
                      </a:r>
                      <a:endParaRPr/>
                    </a:p>
                  </a:txBody>
                  <a:tcPr marT="91425" marB="91425" marR="91425" marL="91425"/>
                </a:tc>
                <a:tc>
                  <a:txBody>
                    <a:bodyPr/>
                    <a:lstStyle/>
                    <a:p>
                      <a:pPr indent="0" lvl="0" marL="0" rtl="0" algn="ctr">
                        <a:spcBef>
                          <a:spcPts val="0"/>
                        </a:spcBef>
                        <a:spcAft>
                          <a:spcPts val="0"/>
                        </a:spcAft>
                        <a:buNone/>
                      </a:pPr>
                      <a:r>
                        <a:rPr lang="en"/>
                        <a:t>AU2040206</a:t>
                      </a:r>
                      <a:endParaRPr/>
                    </a:p>
                  </a:txBody>
                  <a:tcPr marT="91425" marB="91425" marR="91425" marL="91425"/>
                </a:tc>
              </a:tr>
            </a:tbl>
          </a:graphicData>
        </a:graphic>
      </p:graphicFrame>
      <p:sp>
        <p:nvSpPr>
          <p:cNvPr id="67" name="Google Shape;67;p13"/>
          <p:cNvSpPr txBox="1"/>
          <p:nvPr/>
        </p:nvSpPr>
        <p:spPr>
          <a:xfrm>
            <a:off x="311700" y="178475"/>
            <a:ext cx="8520600" cy="7074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3600">
                <a:solidFill>
                  <a:srgbClr val="EF6C00"/>
                </a:solidFill>
                <a:latin typeface="PT Sans Narrow"/>
                <a:ea typeface="PT Sans Narrow"/>
                <a:cs typeface="PT Sans Narrow"/>
                <a:sym typeface="PT Sans Narrow"/>
              </a:rPr>
              <a:t>Movie Recommendation System</a:t>
            </a:r>
            <a:endParaRPr b="1" sz="3600">
              <a:solidFill>
                <a:srgbClr val="EF6C00"/>
              </a:solidFill>
              <a:latin typeface="PT Sans Narrow"/>
              <a:ea typeface="PT Sans Narrow"/>
              <a:cs typeface="PT Sans Narrow"/>
              <a:sym typeface="PT Sans Narrow"/>
            </a:endParaRPr>
          </a:p>
        </p:txBody>
      </p:sp>
      <p:sp>
        <p:nvSpPr>
          <p:cNvPr id="68" name="Google Shape;68;p13"/>
          <p:cNvSpPr txBox="1"/>
          <p:nvPr/>
        </p:nvSpPr>
        <p:spPr>
          <a:xfrm>
            <a:off x="258300" y="1108975"/>
            <a:ext cx="8520600" cy="52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rgbClr val="EF6C00"/>
                </a:solidFill>
                <a:latin typeface="PT Sans Narrow"/>
                <a:ea typeface="PT Sans Narrow"/>
                <a:cs typeface="PT Sans Narrow"/>
                <a:sym typeface="PT Sans Narrow"/>
              </a:rPr>
              <a:t>Group 5 - </a:t>
            </a:r>
            <a:r>
              <a:rPr b="1" lang="en" sz="2800">
                <a:solidFill>
                  <a:srgbClr val="EF6C00"/>
                </a:solidFill>
                <a:latin typeface="PT Sans Narrow"/>
                <a:ea typeface="PT Sans Narrow"/>
                <a:cs typeface="PT Sans Narrow"/>
                <a:sym typeface="PT Sans Narrow"/>
              </a:rPr>
              <a:t>Tech Titans</a:t>
            </a:r>
            <a:endParaRPr b="1" sz="2800">
              <a:solidFill>
                <a:srgbClr val="EF6C00"/>
              </a:solidFill>
              <a:latin typeface="PT Sans Narrow"/>
              <a:ea typeface="PT Sans Narrow"/>
              <a:cs typeface="PT Sans Narrow"/>
              <a:sym typeface="PT Sans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269525" y="139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Results</a:t>
            </a:r>
            <a:endParaRPr/>
          </a:p>
        </p:txBody>
      </p:sp>
      <p:pic>
        <p:nvPicPr>
          <p:cNvPr id="138" name="Google Shape;138;p22"/>
          <p:cNvPicPr preferRelativeResize="0"/>
          <p:nvPr/>
        </p:nvPicPr>
        <p:blipFill>
          <a:blip r:embed="rId3">
            <a:alphaModFix/>
          </a:blip>
          <a:stretch>
            <a:fillRect/>
          </a:stretch>
        </p:blipFill>
        <p:spPr>
          <a:xfrm>
            <a:off x="510775" y="931100"/>
            <a:ext cx="4369225" cy="3432450"/>
          </a:xfrm>
          <a:prstGeom prst="rect">
            <a:avLst/>
          </a:prstGeom>
          <a:noFill/>
          <a:ln>
            <a:noFill/>
          </a:ln>
        </p:spPr>
      </p:pic>
      <p:sp>
        <p:nvSpPr>
          <p:cNvPr id="139" name="Google Shape;139;p22"/>
          <p:cNvSpPr txBox="1"/>
          <p:nvPr/>
        </p:nvSpPr>
        <p:spPr>
          <a:xfrm>
            <a:off x="5819075" y="2244150"/>
            <a:ext cx="230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40" name="Google Shape;140;p22"/>
          <p:cNvSpPr txBox="1"/>
          <p:nvPr/>
        </p:nvSpPr>
        <p:spPr>
          <a:xfrm>
            <a:off x="6143375" y="1234075"/>
            <a:ext cx="301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41" name="Google Shape;141;p22"/>
          <p:cNvSpPr txBox="1"/>
          <p:nvPr/>
        </p:nvSpPr>
        <p:spPr>
          <a:xfrm>
            <a:off x="5081150" y="931100"/>
            <a:ext cx="38457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Open Sans"/>
              <a:buAutoNum type="arabicParenR"/>
            </a:pPr>
            <a:r>
              <a:rPr lang="en" sz="1800">
                <a:solidFill>
                  <a:schemeClr val="dk2"/>
                </a:solidFill>
                <a:latin typeface="Open Sans"/>
                <a:ea typeface="Open Sans"/>
                <a:cs typeface="Open Sans"/>
                <a:sym typeface="Open Sans"/>
              </a:rPr>
              <a:t>Founded out the average rating for particular user</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AutoNum type="arabicParenR"/>
            </a:pPr>
            <a:r>
              <a:rPr lang="en" sz="1800">
                <a:solidFill>
                  <a:schemeClr val="dk2"/>
                </a:solidFill>
                <a:latin typeface="Open Sans"/>
                <a:ea typeface="Open Sans"/>
                <a:cs typeface="Open Sans"/>
                <a:sym typeface="Open Sans"/>
              </a:rPr>
              <a:t>Founded out the predicted rating for all movies (which we had recommended to a particular user) by calculating the movie score and the average rating.</a:t>
            </a:r>
            <a:endParaRPr sz="1800">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266650" y="542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Results</a:t>
            </a:r>
            <a:endParaRPr/>
          </a:p>
        </p:txBody>
      </p:sp>
      <p:pic>
        <p:nvPicPr>
          <p:cNvPr id="147" name="Google Shape;147;p23"/>
          <p:cNvPicPr preferRelativeResize="0"/>
          <p:nvPr/>
        </p:nvPicPr>
        <p:blipFill rotWithShape="1">
          <a:blip r:embed="rId3">
            <a:alphaModFix/>
          </a:blip>
          <a:srcRect b="0" l="1057" r="1057" t="1136"/>
          <a:stretch/>
        </p:blipFill>
        <p:spPr>
          <a:xfrm>
            <a:off x="361500" y="898675"/>
            <a:ext cx="5390301" cy="4046874"/>
          </a:xfrm>
          <a:prstGeom prst="rect">
            <a:avLst/>
          </a:prstGeom>
          <a:noFill/>
          <a:ln>
            <a:noFill/>
          </a:ln>
        </p:spPr>
      </p:pic>
      <p:sp>
        <p:nvSpPr>
          <p:cNvPr id="148" name="Google Shape;148;p23"/>
          <p:cNvSpPr txBox="1"/>
          <p:nvPr/>
        </p:nvSpPr>
        <p:spPr>
          <a:xfrm>
            <a:off x="7062175" y="963850"/>
            <a:ext cx="138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49" name="Google Shape;149;p23"/>
          <p:cNvSpPr txBox="1"/>
          <p:nvPr/>
        </p:nvSpPr>
        <p:spPr>
          <a:xfrm>
            <a:off x="5998075" y="1172725"/>
            <a:ext cx="24513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Made a scatter plot for the actual rating </a:t>
            </a:r>
            <a:r>
              <a:rPr lang="en" sz="1800">
                <a:solidFill>
                  <a:schemeClr val="dk2"/>
                </a:solidFill>
                <a:latin typeface="Open Sans"/>
                <a:ea typeface="Open Sans"/>
                <a:cs typeface="Open Sans"/>
                <a:sym typeface="Open Sans"/>
              </a:rPr>
              <a:t>value</a:t>
            </a:r>
            <a:r>
              <a:rPr lang="en" sz="1800">
                <a:solidFill>
                  <a:schemeClr val="dk2"/>
                </a:solidFill>
                <a:latin typeface="Open Sans"/>
                <a:ea typeface="Open Sans"/>
                <a:cs typeface="Open Sans"/>
                <a:sym typeface="Open Sans"/>
              </a:rPr>
              <a:t> and the predicted rating </a:t>
            </a:r>
            <a:r>
              <a:rPr lang="en" sz="1800">
                <a:solidFill>
                  <a:schemeClr val="dk2"/>
                </a:solidFill>
                <a:latin typeface="Open Sans"/>
                <a:ea typeface="Open Sans"/>
                <a:cs typeface="Open Sans"/>
                <a:sym typeface="Open Sans"/>
              </a:rPr>
              <a:t>value</a:t>
            </a:r>
            <a:r>
              <a:rPr lang="en" sz="1800">
                <a:solidFill>
                  <a:schemeClr val="dk2"/>
                </a:solidFill>
                <a:latin typeface="Open Sans"/>
                <a:ea typeface="Open Sans"/>
                <a:cs typeface="Open Sans"/>
                <a:sym typeface="Open Sans"/>
              </a:rPr>
              <a:t> and then analyzed it.</a:t>
            </a:r>
            <a:endParaRPr sz="1800">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311700" y="1920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Results</a:t>
            </a:r>
            <a:endParaRPr/>
          </a:p>
        </p:txBody>
      </p:sp>
      <p:pic>
        <p:nvPicPr>
          <p:cNvPr id="155" name="Google Shape;155;p24"/>
          <p:cNvPicPr preferRelativeResize="0"/>
          <p:nvPr/>
        </p:nvPicPr>
        <p:blipFill rotWithShape="1">
          <a:blip r:embed="rId3">
            <a:alphaModFix/>
          </a:blip>
          <a:srcRect b="0" l="0" r="34768" t="0"/>
          <a:stretch/>
        </p:blipFill>
        <p:spPr>
          <a:xfrm>
            <a:off x="890925" y="1098950"/>
            <a:ext cx="4036774" cy="3778825"/>
          </a:xfrm>
          <a:prstGeom prst="rect">
            <a:avLst/>
          </a:prstGeom>
          <a:noFill/>
          <a:ln>
            <a:noFill/>
          </a:ln>
        </p:spPr>
      </p:pic>
      <p:sp>
        <p:nvSpPr>
          <p:cNvPr id="156" name="Google Shape;156;p24"/>
          <p:cNvSpPr txBox="1"/>
          <p:nvPr/>
        </p:nvSpPr>
        <p:spPr>
          <a:xfrm>
            <a:off x="5526200" y="1725150"/>
            <a:ext cx="32322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Open Sans"/>
              <a:buAutoNum type="arabicParenR"/>
            </a:pPr>
            <a:r>
              <a:rPr lang="en">
                <a:solidFill>
                  <a:schemeClr val="dk2"/>
                </a:solidFill>
                <a:latin typeface="Open Sans"/>
                <a:ea typeface="Open Sans"/>
                <a:cs typeface="Open Sans"/>
                <a:sym typeface="Open Sans"/>
              </a:rPr>
              <a:t>For particular user rmse, </a:t>
            </a:r>
            <a:r>
              <a:rPr lang="en">
                <a:solidFill>
                  <a:schemeClr val="dk2"/>
                </a:solidFill>
                <a:latin typeface="Open Sans"/>
                <a:ea typeface="Open Sans"/>
                <a:cs typeface="Open Sans"/>
                <a:sym typeface="Open Sans"/>
              </a:rPr>
              <a:t>mae  and then precision founded.</a:t>
            </a:r>
            <a:endParaRPr>
              <a:solidFill>
                <a:schemeClr val="dk2"/>
              </a:solidFill>
              <a:latin typeface="Open Sans"/>
              <a:ea typeface="Open Sans"/>
              <a:cs typeface="Open Sans"/>
              <a:sym typeface="Open Sans"/>
            </a:endParaRPr>
          </a:p>
          <a:p>
            <a:pPr indent="-317500" lvl="0" marL="457200" rtl="0" algn="l">
              <a:spcBef>
                <a:spcPts val="0"/>
              </a:spcBef>
              <a:spcAft>
                <a:spcPts val="0"/>
              </a:spcAft>
              <a:buClr>
                <a:schemeClr val="dk2"/>
              </a:buClr>
              <a:buSzPts val="1400"/>
              <a:buFont typeface="Open Sans"/>
              <a:buAutoNum type="arabicParenR"/>
            </a:pPr>
            <a:r>
              <a:rPr lang="en">
                <a:solidFill>
                  <a:schemeClr val="dk2"/>
                </a:solidFill>
                <a:latin typeface="Open Sans"/>
                <a:ea typeface="Open Sans"/>
                <a:cs typeface="Open Sans"/>
                <a:sym typeface="Open Sans"/>
              </a:rPr>
              <a:t>Founded     rmse,mae and precision for all users and then made a matrix shown in the image.</a:t>
            </a:r>
            <a:endParaRPr>
              <a:solidFill>
                <a:schemeClr val="dk2"/>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257650" y="102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Results</a:t>
            </a:r>
            <a:endParaRPr/>
          </a:p>
        </p:txBody>
      </p:sp>
      <p:pic>
        <p:nvPicPr>
          <p:cNvPr id="162" name="Google Shape;162;p25"/>
          <p:cNvPicPr preferRelativeResize="0"/>
          <p:nvPr/>
        </p:nvPicPr>
        <p:blipFill>
          <a:blip r:embed="rId3">
            <a:alphaModFix/>
          </a:blip>
          <a:stretch>
            <a:fillRect/>
          </a:stretch>
        </p:blipFill>
        <p:spPr>
          <a:xfrm>
            <a:off x="441400" y="1270075"/>
            <a:ext cx="3265474" cy="2873501"/>
          </a:xfrm>
          <a:prstGeom prst="rect">
            <a:avLst/>
          </a:prstGeom>
          <a:noFill/>
          <a:ln>
            <a:noFill/>
          </a:ln>
        </p:spPr>
      </p:pic>
      <p:sp>
        <p:nvSpPr>
          <p:cNvPr id="163" name="Google Shape;163;p25"/>
          <p:cNvSpPr txBox="1"/>
          <p:nvPr/>
        </p:nvSpPr>
        <p:spPr>
          <a:xfrm>
            <a:off x="441400" y="810125"/>
            <a:ext cx="518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RMSE </a:t>
            </a:r>
            <a:endParaRPr>
              <a:solidFill>
                <a:schemeClr val="dk2"/>
              </a:solidFill>
              <a:latin typeface="Open Sans"/>
              <a:ea typeface="Open Sans"/>
              <a:cs typeface="Open Sans"/>
              <a:sym typeface="Open Sans"/>
            </a:endParaRPr>
          </a:p>
        </p:txBody>
      </p:sp>
      <p:pic>
        <p:nvPicPr>
          <p:cNvPr id="164" name="Google Shape;164;p25"/>
          <p:cNvPicPr preferRelativeResize="0"/>
          <p:nvPr/>
        </p:nvPicPr>
        <p:blipFill>
          <a:blip r:embed="rId4">
            <a:alphaModFix/>
          </a:blip>
          <a:stretch>
            <a:fillRect/>
          </a:stretch>
        </p:blipFill>
        <p:spPr>
          <a:xfrm>
            <a:off x="4998944" y="222300"/>
            <a:ext cx="3887658" cy="2351700"/>
          </a:xfrm>
          <a:prstGeom prst="rect">
            <a:avLst/>
          </a:prstGeom>
          <a:noFill/>
          <a:ln>
            <a:noFill/>
          </a:ln>
        </p:spPr>
      </p:pic>
      <p:sp>
        <p:nvSpPr>
          <p:cNvPr id="165" name="Google Shape;165;p25"/>
          <p:cNvSpPr txBox="1"/>
          <p:nvPr/>
        </p:nvSpPr>
        <p:spPr>
          <a:xfrm>
            <a:off x="4179650" y="409925"/>
            <a:ext cx="518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MAE</a:t>
            </a:r>
            <a:endParaRPr>
              <a:solidFill>
                <a:schemeClr val="dk2"/>
              </a:solidFill>
              <a:latin typeface="Open Sans"/>
              <a:ea typeface="Open Sans"/>
              <a:cs typeface="Open Sans"/>
              <a:sym typeface="Open Sans"/>
            </a:endParaRPr>
          </a:p>
        </p:txBody>
      </p:sp>
      <p:pic>
        <p:nvPicPr>
          <p:cNvPr id="166" name="Google Shape;166;p25"/>
          <p:cNvPicPr preferRelativeResize="0"/>
          <p:nvPr/>
        </p:nvPicPr>
        <p:blipFill>
          <a:blip r:embed="rId5">
            <a:alphaModFix/>
          </a:blip>
          <a:stretch>
            <a:fillRect/>
          </a:stretch>
        </p:blipFill>
        <p:spPr>
          <a:xfrm>
            <a:off x="3952275" y="2704525"/>
            <a:ext cx="4080574" cy="2264700"/>
          </a:xfrm>
          <a:prstGeom prst="rect">
            <a:avLst/>
          </a:prstGeom>
          <a:noFill/>
          <a:ln>
            <a:noFill/>
          </a:ln>
        </p:spPr>
      </p:pic>
      <p:sp>
        <p:nvSpPr>
          <p:cNvPr id="167" name="Google Shape;167;p25"/>
          <p:cNvSpPr txBox="1"/>
          <p:nvPr/>
        </p:nvSpPr>
        <p:spPr>
          <a:xfrm>
            <a:off x="8148600" y="3152775"/>
            <a:ext cx="99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Precision</a:t>
            </a:r>
            <a:endParaRPr>
              <a:solidFill>
                <a:schemeClr val="dk2"/>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Results</a:t>
            </a:r>
            <a:endParaRPr/>
          </a:p>
        </p:txBody>
      </p:sp>
      <p:pic>
        <p:nvPicPr>
          <p:cNvPr id="173" name="Google Shape;173;p26"/>
          <p:cNvPicPr preferRelativeResize="0"/>
          <p:nvPr/>
        </p:nvPicPr>
        <p:blipFill rotWithShape="1">
          <a:blip r:embed="rId3">
            <a:alphaModFix/>
          </a:blip>
          <a:srcRect b="1876" l="1211" r="1123" t="1411"/>
          <a:stretch/>
        </p:blipFill>
        <p:spPr>
          <a:xfrm>
            <a:off x="4176250" y="906075"/>
            <a:ext cx="4603250" cy="3593025"/>
          </a:xfrm>
          <a:prstGeom prst="rect">
            <a:avLst/>
          </a:prstGeom>
          <a:noFill/>
          <a:ln>
            <a:noFill/>
          </a:ln>
        </p:spPr>
      </p:pic>
      <p:sp>
        <p:nvSpPr>
          <p:cNvPr id="174" name="Google Shape;174;p26"/>
          <p:cNvSpPr txBox="1"/>
          <p:nvPr/>
        </p:nvSpPr>
        <p:spPr>
          <a:xfrm>
            <a:off x="378325" y="1792550"/>
            <a:ext cx="3152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Open Sans"/>
                <a:ea typeface="Open Sans"/>
                <a:cs typeface="Open Sans"/>
                <a:sym typeface="Open Sans"/>
              </a:rPr>
              <a:t>Created a histogram for RMSE and MAE values and as per it tried to </a:t>
            </a:r>
            <a:r>
              <a:rPr lang="en">
                <a:solidFill>
                  <a:schemeClr val="dk2"/>
                </a:solidFill>
                <a:latin typeface="Open Sans"/>
                <a:ea typeface="Open Sans"/>
                <a:cs typeface="Open Sans"/>
                <a:sym typeface="Open Sans"/>
              </a:rPr>
              <a:t>analysed</a:t>
            </a:r>
            <a:r>
              <a:rPr lang="en">
                <a:solidFill>
                  <a:schemeClr val="dk2"/>
                </a:solidFill>
                <a:latin typeface="Open Sans"/>
                <a:ea typeface="Open Sans"/>
                <a:cs typeface="Open Sans"/>
                <a:sym typeface="Open Sans"/>
              </a:rPr>
              <a:t> it for the accuracy of the model.</a:t>
            </a:r>
            <a:endParaRPr>
              <a:solidFill>
                <a:schemeClr val="dk2"/>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4345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80" name="Google Shape;180;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200"/>
              </a:spcBef>
              <a:spcAft>
                <a:spcPts val="0"/>
              </a:spcAft>
              <a:buSzPts val="1800"/>
              <a:buChar char="●"/>
            </a:pPr>
            <a:r>
              <a:rPr lang="en"/>
              <a:t>At last, we can recommend a movie to users based on their preferences and movie ratings.</a:t>
            </a:r>
            <a:endParaRPr/>
          </a:p>
          <a:p>
            <a:pPr indent="-342900" lvl="0" marL="457200" rtl="0" algn="l">
              <a:lnSpc>
                <a:spcPct val="150000"/>
              </a:lnSpc>
              <a:spcBef>
                <a:spcPts val="0"/>
              </a:spcBef>
              <a:spcAft>
                <a:spcPts val="0"/>
              </a:spcAft>
              <a:buSzPts val="1800"/>
              <a:buChar char="●"/>
            </a:pPr>
            <a:r>
              <a:rPr lang="en"/>
              <a:t>Checked the accuracy of the model.</a:t>
            </a:r>
            <a:endParaRPr/>
          </a:p>
          <a:p>
            <a:pPr indent="-342900" lvl="0" marL="457200" rtl="0" algn="l">
              <a:lnSpc>
                <a:spcPct val="150000"/>
              </a:lnSpc>
              <a:spcBef>
                <a:spcPts val="0"/>
              </a:spcBef>
              <a:spcAft>
                <a:spcPts val="0"/>
              </a:spcAft>
              <a:buSzPts val="1800"/>
              <a:buChar char="●"/>
            </a:pPr>
            <a:r>
              <a:rPr lang="en"/>
              <a:t>We found that we got an accuracy of about 85% for the particular users.</a:t>
            </a:r>
            <a:endParaRPr/>
          </a:p>
          <a:p>
            <a:pPr indent="-342900" lvl="0" marL="457200" rtl="0" algn="l">
              <a:lnSpc>
                <a:spcPct val="150000"/>
              </a:lnSpc>
              <a:spcBef>
                <a:spcPts val="0"/>
              </a:spcBef>
              <a:spcAft>
                <a:spcPts val="0"/>
              </a:spcAft>
              <a:buSzPts val="1800"/>
              <a:buChar char="●"/>
            </a:pPr>
            <a:r>
              <a:rPr lang="en"/>
              <a:t>For overall model accuracy, on an average we get about 80%.</a:t>
            </a:r>
            <a:endParaRPr/>
          </a:p>
          <a:p>
            <a:pPr indent="0" lvl="0" marL="457200" rtl="0" algn="l">
              <a:lnSpc>
                <a:spcPct val="150000"/>
              </a:lnSpc>
              <a:spcBef>
                <a:spcPts val="1200"/>
              </a:spcBef>
              <a:spcAft>
                <a:spcPts val="0"/>
              </a:spcAft>
              <a:buNone/>
            </a:pPr>
            <a:r>
              <a:t/>
            </a:r>
            <a:endParaRPr/>
          </a:p>
          <a:p>
            <a:pPr indent="0" lvl="0" marL="457200" rtl="0" algn="l">
              <a:spcBef>
                <a:spcPts val="1200"/>
              </a:spcBef>
              <a:spcAft>
                <a:spcPts val="1200"/>
              </a:spcAft>
              <a:buNone/>
            </a:pP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3080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of each group member in the project</a:t>
            </a:r>
            <a:endParaRPr/>
          </a:p>
        </p:txBody>
      </p:sp>
      <p:sp>
        <p:nvSpPr>
          <p:cNvPr id="186" name="Google Shape;186;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SzPts val="1800"/>
              <a:buChar char="●"/>
            </a:pPr>
            <a:r>
              <a:rPr lang="en"/>
              <a:t>Jainam R  Shah:  Final Results </a:t>
            </a:r>
            <a:endParaRPr/>
          </a:p>
          <a:p>
            <a:pPr indent="0" lvl="0" marL="457200" rtl="0" algn="l">
              <a:lnSpc>
                <a:spcPct val="100000"/>
              </a:lnSpc>
              <a:spcBef>
                <a:spcPts val="0"/>
              </a:spcBef>
              <a:spcAft>
                <a:spcPts val="0"/>
              </a:spcAft>
              <a:buNone/>
            </a:pPr>
            <a:r>
              <a:rPr lang="en"/>
              <a:t> </a:t>
            </a:r>
            <a:endParaRPr/>
          </a:p>
          <a:p>
            <a:pPr indent="-342900" lvl="0" marL="457200" rtl="0" algn="l">
              <a:lnSpc>
                <a:spcPct val="100000"/>
              </a:lnSpc>
              <a:spcBef>
                <a:spcPts val="0"/>
              </a:spcBef>
              <a:spcAft>
                <a:spcPts val="0"/>
              </a:spcAft>
              <a:buSzPts val="1800"/>
              <a:buChar char="●"/>
            </a:pPr>
            <a:r>
              <a:rPr lang="en"/>
              <a:t>Yash Chotaliya </a:t>
            </a:r>
            <a:r>
              <a:rPr lang="en"/>
              <a:t>: Model Implementation and Accuracy testing</a:t>
            </a:r>
            <a:endParaRPr/>
          </a:p>
          <a:p>
            <a:pPr indent="0" lvl="0" marL="457200" rtl="0" algn="l">
              <a:lnSpc>
                <a:spcPct val="100000"/>
              </a:lnSpc>
              <a:spcBef>
                <a:spcPts val="0"/>
              </a:spcBef>
              <a:spcAft>
                <a:spcPts val="0"/>
              </a:spcAft>
              <a:buNone/>
            </a:pPr>
            <a:r>
              <a:t/>
            </a:r>
            <a:endParaRPr/>
          </a:p>
          <a:p>
            <a:pPr indent="-342900" lvl="0" marL="457200" rtl="0" algn="l">
              <a:lnSpc>
                <a:spcPct val="100000"/>
              </a:lnSpc>
              <a:spcBef>
                <a:spcPts val="0"/>
              </a:spcBef>
              <a:spcAft>
                <a:spcPts val="0"/>
              </a:spcAft>
              <a:buSzPts val="1800"/>
              <a:buChar char="●"/>
            </a:pPr>
            <a:r>
              <a:rPr lang="en"/>
              <a:t>Akshay Parmar </a:t>
            </a:r>
            <a:r>
              <a:rPr lang="en"/>
              <a:t>: Data Visualization and Data Normalization</a:t>
            </a:r>
            <a:endParaRPr/>
          </a:p>
          <a:p>
            <a:pPr indent="0" lvl="0" marL="457200" rtl="0" algn="l">
              <a:lnSpc>
                <a:spcPct val="100000"/>
              </a:lnSpc>
              <a:spcBef>
                <a:spcPts val="0"/>
              </a:spcBef>
              <a:spcAft>
                <a:spcPts val="0"/>
              </a:spcAft>
              <a:buNone/>
            </a:pPr>
            <a:r>
              <a:rPr lang="en"/>
              <a:t> </a:t>
            </a:r>
            <a:endParaRPr/>
          </a:p>
          <a:p>
            <a:pPr indent="-342900" lvl="0" marL="457200" rtl="0" algn="l">
              <a:lnSpc>
                <a:spcPct val="100000"/>
              </a:lnSpc>
              <a:spcBef>
                <a:spcPts val="0"/>
              </a:spcBef>
              <a:spcAft>
                <a:spcPts val="0"/>
              </a:spcAft>
              <a:buSzPts val="1800"/>
              <a:buChar char="●"/>
            </a:pPr>
            <a:r>
              <a:rPr lang="en"/>
              <a:t>Shubham Bhatt </a:t>
            </a:r>
            <a:r>
              <a:rPr lang="en"/>
              <a:t>: Final Results </a:t>
            </a:r>
            <a:endParaRPr/>
          </a:p>
          <a:p>
            <a:pPr indent="0" lvl="0" marL="45720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92" name="Google Shape;192;p29"/>
          <p:cNvSpPr txBox="1"/>
          <p:nvPr/>
        </p:nvSpPr>
        <p:spPr>
          <a:xfrm>
            <a:off x="311700" y="1311925"/>
            <a:ext cx="8520600" cy="35277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None/>
            </a:pPr>
            <a:r>
              <a:rPr lang="en" sz="2200">
                <a:solidFill>
                  <a:srgbClr val="695D46"/>
                </a:solidFill>
                <a:latin typeface="Open Sans"/>
                <a:ea typeface="Open Sans"/>
                <a:cs typeface="Open Sans"/>
                <a:sym typeface="Open Sans"/>
              </a:rPr>
              <a:t>[1]	Wu, C. S. M., Garg, D., &amp; Bhandary, U. (2018, November). Movie recommendation system using collaborative filtering. In 2018 IEEE 9th International Conference on Software Engineering and Service Science (ICSESS) (pp. 11-15). IEEE.</a:t>
            </a:r>
            <a:endParaRPr sz="2200">
              <a:solidFill>
                <a:srgbClr val="695D46"/>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200">
              <a:solidFill>
                <a:srgbClr val="695D46"/>
              </a:solidFill>
              <a:latin typeface="Open Sans"/>
              <a:ea typeface="Open Sans"/>
              <a:cs typeface="Open Sans"/>
              <a:sym typeface="Open Sans"/>
            </a:endParaRPr>
          </a:p>
          <a:p>
            <a:pPr indent="0" lvl="0" marL="0" rtl="0" algn="l">
              <a:lnSpc>
                <a:spcPct val="115000"/>
              </a:lnSpc>
              <a:spcBef>
                <a:spcPts val="0"/>
              </a:spcBef>
              <a:spcAft>
                <a:spcPts val="0"/>
              </a:spcAft>
              <a:buNone/>
            </a:pPr>
            <a:r>
              <a:rPr lang="en" sz="2200">
                <a:solidFill>
                  <a:srgbClr val="695D46"/>
                </a:solidFill>
                <a:latin typeface="Open Sans"/>
                <a:ea typeface="Open Sans"/>
                <a:cs typeface="Open Sans"/>
                <a:sym typeface="Open Sans"/>
              </a:rPr>
              <a:t>[2]	Lavanya, R., &amp; Bharathi, B. (2021). Movie Recommendation System to Solve Data Sparsity Using Collaborative Filtering Approach. Transactions on Asian and Low-Resource Language Information Processing, 20(5), 1-14.</a:t>
            </a:r>
            <a:endParaRPr sz="2200">
              <a:solidFill>
                <a:srgbClr val="695D46"/>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200">
              <a:solidFill>
                <a:srgbClr val="695D46"/>
              </a:solidFill>
              <a:latin typeface="Open Sans"/>
              <a:ea typeface="Open Sans"/>
              <a:cs typeface="Open Sans"/>
              <a:sym typeface="Open Sans"/>
            </a:endParaRPr>
          </a:p>
          <a:p>
            <a:pPr indent="0" lvl="0" marL="0" rtl="0" algn="l">
              <a:lnSpc>
                <a:spcPct val="115000"/>
              </a:lnSpc>
              <a:spcBef>
                <a:spcPts val="0"/>
              </a:spcBef>
              <a:spcAft>
                <a:spcPts val="0"/>
              </a:spcAft>
              <a:buNone/>
            </a:pPr>
            <a:r>
              <a:rPr lang="en" sz="2200">
                <a:solidFill>
                  <a:srgbClr val="695D46"/>
                </a:solidFill>
                <a:latin typeface="Open Sans"/>
                <a:ea typeface="Open Sans"/>
                <a:cs typeface="Open Sans"/>
                <a:sym typeface="Open Sans"/>
              </a:rPr>
              <a:t>[3]	Geetha, G., Safa, M., Fancy, C., &amp; Saranya, D. (2018, April). A hybrid approach using collaborative filtering and content based filtering for recommender system. In Journal of Physics: Conference Series (Vol. 1000, No. 1, p. 012101). IOP Publishing.</a:t>
            </a:r>
            <a:endParaRPr sz="2200">
              <a:solidFill>
                <a:srgbClr val="695D46"/>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200">
              <a:solidFill>
                <a:srgbClr val="695D46"/>
              </a:solidFill>
              <a:latin typeface="Open Sans"/>
              <a:ea typeface="Open Sans"/>
              <a:cs typeface="Open Sans"/>
              <a:sym typeface="Open Sans"/>
            </a:endParaRPr>
          </a:p>
          <a:p>
            <a:pPr indent="0" lvl="0" marL="0" rtl="0" algn="l">
              <a:lnSpc>
                <a:spcPct val="115000"/>
              </a:lnSpc>
              <a:spcBef>
                <a:spcPts val="0"/>
              </a:spcBef>
              <a:spcAft>
                <a:spcPts val="0"/>
              </a:spcAft>
              <a:buNone/>
            </a:pPr>
            <a:r>
              <a:rPr lang="en" sz="2200">
                <a:solidFill>
                  <a:srgbClr val="695D46"/>
                </a:solidFill>
                <a:latin typeface="Open Sans"/>
                <a:ea typeface="Open Sans"/>
                <a:cs typeface="Open Sans"/>
                <a:sym typeface="Open Sans"/>
              </a:rPr>
              <a:t>[4]	Anwar, T., &amp; Uma, V. (2021). Comparative study of recommender system approaches and movie recommendation using collaborative filtering. International Journal of System Assurance Engineering and Management, 12, 426-436</a:t>
            </a:r>
            <a:endParaRPr sz="2200">
              <a:solidFill>
                <a:srgbClr val="695D46"/>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200">
              <a:solidFill>
                <a:srgbClr val="695D46"/>
              </a:solidFill>
              <a:latin typeface="Open Sans"/>
              <a:ea typeface="Open Sans"/>
              <a:cs typeface="Open Sans"/>
              <a:sym typeface="Open Sans"/>
            </a:endParaRPr>
          </a:p>
          <a:p>
            <a:pPr indent="0" lvl="0" marL="0" rtl="0" algn="l">
              <a:lnSpc>
                <a:spcPct val="115000"/>
              </a:lnSpc>
              <a:spcBef>
                <a:spcPts val="0"/>
              </a:spcBef>
              <a:spcAft>
                <a:spcPts val="0"/>
              </a:spcAft>
              <a:buNone/>
            </a:pPr>
            <a:r>
              <a:rPr lang="en" sz="2200">
                <a:solidFill>
                  <a:srgbClr val="695D46"/>
                </a:solidFill>
                <a:latin typeface="Open Sans"/>
                <a:ea typeface="Open Sans"/>
                <a:cs typeface="Open Sans"/>
                <a:sym typeface="Open Sans"/>
              </a:rPr>
              <a:t>[5]      https://www.kaggle.com/datasets/rounakbanik/the-movies-dataset?select=movies_metadata.csv</a:t>
            </a:r>
            <a:endParaRPr sz="2200">
              <a:solidFill>
                <a:srgbClr val="695D46"/>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2200">
              <a:solidFill>
                <a:srgbClr val="695D46"/>
              </a:solidFill>
              <a:latin typeface="Open Sans"/>
              <a:ea typeface="Open Sans"/>
              <a:cs typeface="Open Sans"/>
              <a:sym typeface="Open Sans"/>
            </a:endParaRPr>
          </a:p>
          <a:p>
            <a:pPr indent="0" lvl="0" marL="0" rtl="0" algn="l">
              <a:lnSpc>
                <a:spcPct val="115000"/>
              </a:lnSpc>
              <a:spcBef>
                <a:spcPts val="0"/>
              </a:spcBef>
              <a:spcAft>
                <a:spcPts val="1200"/>
              </a:spcAft>
              <a:buNone/>
            </a:pPr>
            <a:r>
              <a:t/>
            </a:r>
            <a:endParaRPr sz="1800">
              <a:solidFill>
                <a:srgbClr val="695D46"/>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t>
            </a:r>
            <a:endParaRPr/>
          </a:p>
        </p:txBody>
      </p:sp>
      <p:sp>
        <p:nvSpPr>
          <p:cNvPr id="74" name="Google Shape;74;p14"/>
          <p:cNvSpPr txBox="1"/>
          <p:nvPr>
            <p:ph idx="1" type="body"/>
          </p:nvPr>
        </p:nvSpPr>
        <p:spPr>
          <a:xfrm>
            <a:off x="196800" y="542475"/>
            <a:ext cx="4375200" cy="3799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Movie recommendation systems</a:t>
            </a:r>
            <a:r>
              <a:rPr lang="en">
                <a:latin typeface="Times New Roman"/>
                <a:ea typeface="Times New Roman"/>
                <a:cs typeface="Times New Roman"/>
                <a:sym typeface="Times New Roman"/>
              </a:rPr>
              <a:t> analyse user preferences and interaction data using machine learning algorithms, then utilise the results to personalise suggestions for movies that viewers are likely to enjoy.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In this project, we will see how collaborative filtering could be used to create a movie recommendation system that can provide viewers personalised suggestions based on their viewing history and behaviour.</a:t>
            </a:r>
            <a:endParaRPr>
              <a:latin typeface="Times New Roman"/>
              <a:ea typeface="Times New Roman"/>
              <a:cs typeface="Times New Roman"/>
              <a:sym typeface="Times New Roman"/>
            </a:endParaRPr>
          </a:p>
        </p:txBody>
      </p:sp>
      <p:pic>
        <p:nvPicPr>
          <p:cNvPr id="75" name="Google Shape;75;p14"/>
          <p:cNvPicPr preferRelativeResize="0"/>
          <p:nvPr/>
        </p:nvPicPr>
        <p:blipFill>
          <a:blip r:embed="rId3">
            <a:alphaModFix/>
          </a:blip>
          <a:stretch>
            <a:fillRect/>
          </a:stretch>
        </p:blipFill>
        <p:spPr>
          <a:xfrm>
            <a:off x="4724400" y="193225"/>
            <a:ext cx="3821001" cy="2149300"/>
          </a:xfrm>
          <a:prstGeom prst="rect">
            <a:avLst/>
          </a:prstGeom>
          <a:noFill/>
          <a:ln>
            <a:noFill/>
          </a:ln>
        </p:spPr>
      </p:pic>
      <p:pic>
        <p:nvPicPr>
          <p:cNvPr id="76" name="Google Shape;76;p14"/>
          <p:cNvPicPr preferRelativeResize="0"/>
          <p:nvPr/>
        </p:nvPicPr>
        <p:blipFill>
          <a:blip r:embed="rId4">
            <a:alphaModFix/>
          </a:blip>
          <a:stretch>
            <a:fillRect/>
          </a:stretch>
        </p:blipFill>
        <p:spPr>
          <a:xfrm>
            <a:off x="4740975" y="2343155"/>
            <a:ext cx="3787848" cy="2124746"/>
          </a:xfrm>
          <a:prstGeom prst="rect">
            <a:avLst/>
          </a:prstGeom>
          <a:noFill/>
          <a:ln cap="flat" cmpd="sng" w="28575">
            <a:solidFill>
              <a:schemeClr val="accent1"/>
            </a:solidFill>
            <a:prstDash val="solid"/>
            <a:round/>
            <a:headEnd len="sm" w="sm" type="none"/>
            <a:tailEnd len="sm" w="sm" type="none"/>
          </a:ln>
        </p:spPr>
      </p:pic>
      <p:sp>
        <p:nvSpPr>
          <p:cNvPr id="77" name="Google Shape;77;p14"/>
          <p:cNvSpPr txBox="1"/>
          <p:nvPr/>
        </p:nvSpPr>
        <p:spPr>
          <a:xfrm>
            <a:off x="311700" y="4506175"/>
            <a:ext cx="8288400" cy="48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chemeClr val="dk2"/>
                </a:solidFill>
                <a:latin typeface="Open Sans"/>
                <a:ea typeface="Open Sans"/>
                <a:cs typeface="Open Sans"/>
                <a:sym typeface="Open Sans"/>
              </a:rPr>
              <a:t>[1]	Wu, C. S. M., Garg, D., &amp; Bhandary, U. (2018, November). Movie recommendation system using collaborative filtering. In 2018 IEEE 9th International Conference on Software Engineering and Service Science (ICSESS) (pp. 11-15). IEEE.</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1498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83" name="Google Shape;83;p15"/>
          <p:cNvSpPr txBox="1"/>
          <p:nvPr>
            <p:ph idx="1" type="body"/>
          </p:nvPr>
        </p:nvSpPr>
        <p:spPr>
          <a:xfrm>
            <a:off x="4572000" y="149875"/>
            <a:ext cx="4418400" cy="32052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The problem statement for this project is to build a movie recommendation system using user based collaborative filtering. </a:t>
            </a:r>
            <a:endParaRPr sz="1500"/>
          </a:p>
          <a:p>
            <a:pPr indent="-323850" lvl="0" marL="457200" rtl="0" algn="l">
              <a:lnSpc>
                <a:spcPct val="150000"/>
              </a:lnSpc>
              <a:spcBef>
                <a:spcPts val="0"/>
              </a:spcBef>
              <a:spcAft>
                <a:spcPts val="0"/>
              </a:spcAft>
              <a:buSzPts val="1500"/>
              <a:buChar char="●"/>
            </a:pPr>
            <a:r>
              <a:rPr lang="en" sz="1500"/>
              <a:t>Why collaborative filtering?</a:t>
            </a:r>
            <a:endParaRPr sz="1500"/>
          </a:p>
          <a:p>
            <a:pPr indent="0" lvl="0" marL="0" rtl="0" algn="l">
              <a:lnSpc>
                <a:spcPct val="150000"/>
              </a:lnSpc>
              <a:spcBef>
                <a:spcPts val="0"/>
              </a:spcBef>
              <a:spcAft>
                <a:spcPts val="0"/>
              </a:spcAft>
              <a:buNone/>
            </a:pPr>
            <a:r>
              <a:rPr lang="en" sz="1500"/>
              <a:t>        </a:t>
            </a:r>
            <a:r>
              <a:rPr lang="en" sz="1500"/>
              <a:t>In content and item based algorithm, recommendation is happening based on history of user but in collaborative filtering we are recommending the movie based on user ratings.  </a:t>
            </a:r>
            <a:endParaRPr sz="1500"/>
          </a:p>
          <a:p>
            <a:pPr indent="0" lvl="0" marL="0" rtl="0" algn="l">
              <a:lnSpc>
                <a:spcPct val="150000"/>
              </a:lnSpc>
              <a:spcBef>
                <a:spcPts val="0"/>
              </a:spcBef>
              <a:spcAft>
                <a:spcPts val="0"/>
              </a:spcAft>
              <a:buNone/>
            </a:pPr>
            <a:r>
              <a:t/>
            </a:r>
            <a:endParaRPr sz="1500"/>
          </a:p>
          <a:p>
            <a:pPr indent="0" lvl="0" marL="0" rtl="0" algn="l">
              <a:lnSpc>
                <a:spcPct val="150000"/>
              </a:lnSpc>
              <a:spcBef>
                <a:spcPts val="0"/>
              </a:spcBef>
              <a:spcAft>
                <a:spcPts val="0"/>
              </a:spcAft>
              <a:buNone/>
            </a:pPr>
            <a:r>
              <a:rPr lang="en" sz="1500"/>
              <a:t>                                        </a:t>
            </a:r>
            <a:endParaRPr sz="1500"/>
          </a:p>
        </p:txBody>
      </p:sp>
      <p:pic>
        <p:nvPicPr>
          <p:cNvPr id="84" name="Google Shape;84;p15"/>
          <p:cNvPicPr preferRelativeResize="0"/>
          <p:nvPr/>
        </p:nvPicPr>
        <p:blipFill>
          <a:blip r:embed="rId3">
            <a:alphaModFix/>
          </a:blip>
          <a:stretch>
            <a:fillRect/>
          </a:stretch>
        </p:blipFill>
        <p:spPr>
          <a:xfrm>
            <a:off x="-536525" y="814277"/>
            <a:ext cx="5190326" cy="2497901"/>
          </a:xfrm>
          <a:prstGeom prst="rect">
            <a:avLst/>
          </a:prstGeom>
          <a:noFill/>
          <a:ln>
            <a:noFill/>
          </a:ln>
        </p:spPr>
      </p:pic>
      <p:sp>
        <p:nvSpPr>
          <p:cNvPr id="85" name="Google Shape;85;p15"/>
          <p:cNvSpPr txBox="1"/>
          <p:nvPr/>
        </p:nvSpPr>
        <p:spPr>
          <a:xfrm>
            <a:off x="543900" y="3355075"/>
            <a:ext cx="8288400" cy="11082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Based on user preferences, movie ratings, and other relevant information to this system will identify similar user.</a:t>
            </a:r>
            <a:endParaRPr sz="1500">
              <a:solidFill>
                <a:schemeClr val="dk2"/>
              </a:solidFill>
              <a:latin typeface="Open Sans"/>
              <a:ea typeface="Open Sans"/>
              <a:cs typeface="Open Sans"/>
              <a:sym typeface="Open Sans"/>
            </a:endParaRPr>
          </a:p>
          <a:p>
            <a:pPr indent="-323850" lvl="0" marL="457200" rtl="0" algn="l">
              <a:lnSpc>
                <a:spcPct val="150000"/>
              </a:lnSpc>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User similarity system will be used by a system to recommend a movie.</a:t>
            </a:r>
            <a:endParaRPr sz="1500">
              <a:solidFill>
                <a:schemeClr val="dk2"/>
              </a:solidFill>
              <a:latin typeface="Open Sans"/>
              <a:ea typeface="Open Sans"/>
              <a:cs typeface="Open Sans"/>
              <a:sym typeface="Open Sans"/>
            </a:endParaRPr>
          </a:p>
        </p:txBody>
      </p:sp>
      <p:sp>
        <p:nvSpPr>
          <p:cNvPr id="86" name="Google Shape;86;p15"/>
          <p:cNvSpPr txBox="1"/>
          <p:nvPr/>
        </p:nvSpPr>
        <p:spPr>
          <a:xfrm>
            <a:off x="311700" y="4506175"/>
            <a:ext cx="8288400" cy="48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chemeClr val="dk2"/>
                </a:solidFill>
                <a:latin typeface="Open Sans"/>
                <a:ea typeface="Open Sans"/>
                <a:cs typeface="Open Sans"/>
                <a:sym typeface="Open Sans"/>
              </a:rPr>
              <a:t>[1]	Wu, C. S. M., Garg, D., &amp; Bhandary, U. (2018, November). Movie recommendation system using collaborative filtering. In 2018 IEEE 9th International Conference on Software Engineering and Service Science (ICSESS) (pp. 11-15). IEEE.</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181475"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GANTT chart showing the project progress</a:t>
            </a:r>
            <a:endParaRPr/>
          </a:p>
        </p:txBody>
      </p:sp>
      <p:sp>
        <p:nvSpPr>
          <p:cNvPr id="92" name="Google Shape;92;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6"/>
          <p:cNvPicPr preferRelativeResize="0"/>
          <p:nvPr/>
        </p:nvPicPr>
        <p:blipFill>
          <a:blip r:embed="rId3">
            <a:alphaModFix/>
          </a:blip>
          <a:stretch>
            <a:fillRect/>
          </a:stretch>
        </p:blipFill>
        <p:spPr>
          <a:xfrm>
            <a:off x="0" y="707400"/>
            <a:ext cx="9144001" cy="4261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236050" y="2590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GANTT chart showing the project progress</a:t>
            </a:r>
            <a:endParaRPr/>
          </a:p>
        </p:txBody>
      </p:sp>
      <p:sp>
        <p:nvSpPr>
          <p:cNvPr id="99" name="Google Shape;99;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17"/>
          <p:cNvPicPr preferRelativeResize="0"/>
          <p:nvPr/>
        </p:nvPicPr>
        <p:blipFill rotWithShape="1">
          <a:blip r:embed="rId3">
            <a:alphaModFix/>
          </a:blip>
          <a:srcRect b="-1569" l="0" r="0" t="1569"/>
          <a:stretch/>
        </p:blipFill>
        <p:spPr>
          <a:xfrm>
            <a:off x="236050" y="1225075"/>
            <a:ext cx="5020100" cy="3548450"/>
          </a:xfrm>
          <a:prstGeom prst="rect">
            <a:avLst/>
          </a:prstGeom>
          <a:noFill/>
          <a:ln>
            <a:noFill/>
          </a:ln>
        </p:spPr>
      </p:pic>
      <p:pic>
        <p:nvPicPr>
          <p:cNvPr id="101" name="Google Shape;101;p17"/>
          <p:cNvPicPr preferRelativeResize="0"/>
          <p:nvPr/>
        </p:nvPicPr>
        <p:blipFill rotWithShape="1">
          <a:blip r:embed="rId4">
            <a:alphaModFix/>
          </a:blip>
          <a:srcRect b="0" l="9082" r="0" t="43582"/>
          <a:stretch/>
        </p:blipFill>
        <p:spPr>
          <a:xfrm>
            <a:off x="5256150" y="1657675"/>
            <a:ext cx="3259425" cy="3060050"/>
          </a:xfrm>
          <a:prstGeom prst="rect">
            <a:avLst/>
          </a:prstGeom>
          <a:noFill/>
          <a:ln>
            <a:noFill/>
          </a:ln>
        </p:spPr>
      </p:pic>
      <p:pic>
        <p:nvPicPr>
          <p:cNvPr id="102" name="Google Shape;102;p17"/>
          <p:cNvPicPr preferRelativeResize="0"/>
          <p:nvPr/>
        </p:nvPicPr>
        <p:blipFill>
          <a:blip r:embed="rId5">
            <a:alphaModFix/>
          </a:blip>
          <a:stretch>
            <a:fillRect/>
          </a:stretch>
        </p:blipFill>
        <p:spPr>
          <a:xfrm>
            <a:off x="5256150" y="1471650"/>
            <a:ext cx="3259425" cy="251125"/>
          </a:xfrm>
          <a:prstGeom prst="rect">
            <a:avLst/>
          </a:prstGeom>
          <a:noFill/>
          <a:ln>
            <a:noFill/>
          </a:ln>
        </p:spPr>
      </p:pic>
      <p:pic>
        <p:nvPicPr>
          <p:cNvPr id="103" name="Google Shape;103;p17"/>
          <p:cNvPicPr preferRelativeResize="0"/>
          <p:nvPr/>
        </p:nvPicPr>
        <p:blipFill>
          <a:blip r:embed="rId6">
            <a:alphaModFix/>
          </a:blip>
          <a:stretch>
            <a:fillRect/>
          </a:stretch>
        </p:blipFill>
        <p:spPr>
          <a:xfrm>
            <a:off x="5256150" y="1217525"/>
            <a:ext cx="3259425" cy="25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847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existing body of work</a:t>
            </a:r>
            <a:endParaRPr/>
          </a:p>
        </p:txBody>
      </p:sp>
      <p:sp>
        <p:nvSpPr>
          <p:cNvPr id="109" name="Google Shape;109;p18"/>
          <p:cNvSpPr txBox="1"/>
          <p:nvPr>
            <p:ph idx="1" type="body"/>
          </p:nvPr>
        </p:nvSpPr>
        <p:spPr>
          <a:xfrm>
            <a:off x="311700" y="720025"/>
            <a:ext cx="8075400" cy="3421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From the literature survey done on few research papers majority of the systems have used collaborating filtering. Filtering has been done using different algorithms like User KNN, Item KNN, Matrix Factorization, and SVD.</a:t>
            </a:r>
            <a:endParaRPr/>
          </a:p>
          <a:p>
            <a:pPr indent="-342900" lvl="0" marL="457200" rtl="0" algn="l">
              <a:lnSpc>
                <a:spcPct val="150000"/>
              </a:lnSpc>
              <a:spcBef>
                <a:spcPts val="0"/>
              </a:spcBef>
              <a:spcAft>
                <a:spcPts val="0"/>
              </a:spcAft>
              <a:buSzPts val="1800"/>
              <a:buChar char="●"/>
            </a:pPr>
            <a:r>
              <a:rPr lang="en"/>
              <a:t>At many </a:t>
            </a:r>
            <a:r>
              <a:rPr lang="en"/>
              <a:t>places</a:t>
            </a:r>
            <a:r>
              <a:rPr lang="en"/>
              <a:t> Deep learning and H</a:t>
            </a:r>
            <a:r>
              <a:rPr lang="en"/>
              <a:t>ybrid</a:t>
            </a:r>
            <a:r>
              <a:rPr lang="en"/>
              <a:t> </a:t>
            </a:r>
            <a:r>
              <a:rPr lang="en"/>
              <a:t>approaches</a:t>
            </a:r>
            <a:r>
              <a:rPr lang="en"/>
              <a:t> are also used.</a:t>
            </a:r>
            <a:endParaRPr/>
          </a:p>
          <a:p>
            <a:pPr indent="-342900" lvl="0" marL="457200" rtl="0" algn="l">
              <a:lnSpc>
                <a:spcPct val="150000"/>
              </a:lnSpc>
              <a:spcBef>
                <a:spcPts val="0"/>
              </a:spcBef>
              <a:spcAft>
                <a:spcPts val="0"/>
              </a:spcAft>
              <a:buSzPts val="1800"/>
              <a:buChar char="●"/>
            </a:pPr>
            <a:r>
              <a:rPr lang="en"/>
              <a:t>By </a:t>
            </a:r>
            <a:r>
              <a:rPr lang="en"/>
              <a:t>analyzing</a:t>
            </a:r>
            <a:r>
              <a:rPr lang="en"/>
              <a:t> the existing body of work, We can learn more about the various approaches and methods utilised to create recommendation systems.</a:t>
            </a:r>
            <a:endParaRPr/>
          </a:p>
        </p:txBody>
      </p:sp>
      <p:sp>
        <p:nvSpPr>
          <p:cNvPr id="110" name="Google Shape;110;p18"/>
          <p:cNvSpPr txBox="1"/>
          <p:nvPr/>
        </p:nvSpPr>
        <p:spPr>
          <a:xfrm>
            <a:off x="549475" y="4078175"/>
            <a:ext cx="7674600" cy="96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chemeClr val="dk2"/>
                </a:solidFill>
                <a:latin typeface="Open Sans"/>
                <a:ea typeface="Open Sans"/>
                <a:cs typeface="Open Sans"/>
                <a:sym typeface="Open Sans"/>
              </a:rPr>
              <a:t>[2]	Lavanya, R., &amp; Bharathi, B. (2021). Movie Recommendation System to Solve Data Sparsity Using Collaborative Filtering Approach. Transactions on Asian and Low-Resource Language Information Processing, 20(5), 1-14.</a:t>
            </a:r>
            <a:endParaRPr sz="9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900">
              <a:solidFill>
                <a:schemeClr val="dk2"/>
              </a:solidFill>
              <a:latin typeface="Open Sans"/>
              <a:ea typeface="Open Sans"/>
              <a:cs typeface="Open Sans"/>
              <a:sym typeface="Open Sans"/>
            </a:endParaRPr>
          </a:p>
          <a:p>
            <a:pPr indent="0" lvl="0" marL="0" rtl="0" algn="l">
              <a:lnSpc>
                <a:spcPct val="115000"/>
              </a:lnSpc>
              <a:spcBef>
                <a:spcPts val="0"/>
              </a:spcBef>
              <a:spcAft>
                <a:spcPts val="0"/>
              </a:spcAft>
              <a:buNone/>
            </a:pPr>
            <a:r>
              <a:rPr lang="en" sz="900">
                <a:solidFill>
                  <a:schemeClr val="dk2"/>
                </a:solidFill>
                <a:latin typeface="Open Sans"/>
                <a:ea typeface="Open Sans"/>
                <a:cs typeface="Open Sans"/>
                <a:sym typeface="Open Sans"/>
              </a:rPr>
              <a:t>[3]	Geetha, G., Safa, M., Fancy, C., &amp; Saranya, D. (2018, April). A hybrid approach using collaborative filtering and content based filtering for recommender system. In Journal of Physics: Conference Series (Vol. 1000, No. 1, p. 012101). IOP Publishing.</a:t>
            </a:r>
            <a:endParaRPr sz="9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Information</a:t>
            </a:r>
            <a:endParaRPr/>
          </a:p>
        </p:txBody>
      </p:sp>
      <p:sp>
        <p:nvSpPr>
          <p:cNvPr id="116" name="Google Shape;116;p19"/>
          <p:cNvSpPr txBox="1"/>
          <p:nvPr>
            <p:ph idx="1" type="body"/>
          </p:nvPr>
        </p:nvSpPr>
        <p:spPr>
          <a:xfrm>
            <a:off x="311700" y="1266325"/>
            <a:ext cx="51087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used ratings_small.csv and movies_metadata.csv files from the dataset for this project.</a:t>
            </a:r>
            <a:endParaRPr/>
          </a:p>
          <a:p>
            <a:pPr indent="-342900" lvl="0" marL="457200" rtl="0" algn="l">
              <a:spcBef>
                <a:spcPts val="0"/>
              </a:spcBef>
              <a:spcAft>
                <a:spcPts val="0"/>
              </a:spcAft>
              <a:buSzPts val="1800"/>
              <a:buChar char="●"/>
            </a:pPr>
            <a:r>
              <a:rPr lang="en"/>
              <a:t>From movies_metadata.csv we used only movieId column.</a:t>
            </a:r>
            <a:endParaRPr/>
          </a:p>
          <a:p>
            <a:pPr indent="-342900" lvl="0" marL="457200" rtl="0" algn="l">
              <a:spcBef>
                <a:spcPts val="0"/>
              </a:spcBef>
              <a:spcAft>
                <a:spcPts val="0"/>
              </a:spcAft>
              <a:buSzPts val="1800"/>
              <a:buChar char="●"/>
            </a:pPr>
            <a:r>
              <a:rPr lang="en"/>
              <a:t>By using this dataset we are having data of 671 different users, 9066 unique movies and 10 unique ratings.</a:t>
            </a:r>
            <a:endParaRPr/>
          </a:p>
        </p:txBody>
      </p:sp>
      <p:pic>
        <p:nvPicPr>
          <p:cNvPr id="117" name="Google Shape;117;p19"/>
          <p:cNvPicPr preferRelativeResize="0"/>
          <p:nvPr/>
        </p:nvPicPr>
        <p:blipFill>
          <a:blip r:embed="rId3">
            <a:alphaModFix/>
          </a:blip>
          <a:stretch>
            <a:fillRect/>
          </a:stretch>
        </p:blipFill>
        <p:spPr>
          <a:xfrm>
            <a:off x="5420400" y="639825"/>
            <a:ext cx="3418800" cy="3418800"/>
          </a:xfrm>
          <a:prstGeom prst="rect">
            <a:avLst/>
          </a:prstGeom>
          <a:noFill/>
          <a:ln>
            <a:noFill/>
          </a:ln>
        </p:spPr>
      </p:pic>
      <p:sp>
        <p:nvSpPr>
          <p:cNvPr id="118" name="Google Shape;118;p19"/>
          <p:cNvSpPr txBox="1"/>
          <p:nvPr/>
        </p:nvSpPr>
        <p:spPr>
          <a:xfrm>
            <a:off x="311700" y="4608250"/>
            <a:ext cx="8211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2"/>
                </a:solidFill>
                <a:latin typeface="Open Sans"/>
                <a:ea typeface="Open Sans"/>
                <a:cs typeface="Open Sans"/>
                <a:sym typeface="Open Sans"/>
              </a:rPr>
              <a:t>[5]      https://www.kaggle.com/datasets/rounakbanik/the-movies-dataset?select=movies_metadata.csv</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2560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a:t>
            </a:r>
            <a:endParaRPr/>
          </a:p>
        </p:txBody>
      </p:sp>
      <p:sp>
        <p:nvSpPr>
          <p:cNvPr id="124" name="Google Shape;124;p20"/>
          <p:cNvSpPr txBox="1"/>
          <p:nvPr>
            <p:ph idx="1" type="body"/>
          </p:nvPr>
        </p:nvSpPr>
        <p:spPr>
          <a:xfrm>
            <a:off x="311700" y="1233700"/>
            <a:ext cx="6039000" cy="404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Step 1 : </a:t>
            </a:r>
            <a:r>
              <a:rPr lang="en" sz="1400"/>
              <a:t>Imported</a:t>
            </a:r>
            <a:r>
              <a:rPr lang="en" sz="1400"/>
              <a:t> necessary libraries and </a:t>
            </a:r>
            <a:r>
              <a:rPr lang="en" sz="1400"/>
              <a:t>loaded</a:t>
            </a:r>
            <a:r>
              <a:rPr lang="en" sz="1400"/>
              <a:t> the movies and ratings data.</a:t>
            </a:r>
            <a:endParaRPr sz="1400"/>
          </a:p>
          <a:p>
            <a:pPr indent="0" lvl="0" marL="0" rtl="0" algn="l">
              <a:spcBef>
                <a:spcPts val="1200"/>
              </a:spcBef>
              <a:spcAft>
                <a:spcPts val="0"/>
              </a:spcAft>
              <a:buNone/>
            </a:pPr>
            <a:r>
              <a:rPr lang="en" sz="1400"/>
              <a:t>Step 2 : </a:t>
            </a:r>
            <a:r>
              <a:rPr lang="en" sz="1400"/>
              <a:t>Aggregated ratings by movie and keep only movies with over 10 ratings.</a:t>
            </a:r>
            <a:endParaRPr sz="1400"/>
          </a:p>
          <a:p>
            <a:pPr indent="0" lvl="0" marL="0" rtl="0" algn="l">
              <a:spcBef>
                <a:spcPts val="1200"/>
              </a:spcBef>
              <a:spcAft>
                <a:spcPts val="0"/>
              </a:spcAft>
              <a:buNone/>
            </a:pPr>
            <a:r>
              <a:rPr lang="en" sz="1400"/>
              <a:t>Step 3 : Split the data into training and testing sets with an 70-30 split.</a:t>
            </a:r>
            <a:endParaRPr sz="1400"/>
          </a:p>
          <a:p>
            <a:pPr indent="0" lvl="0" marL="0" rtl="0" algn="l">
              <a:spcBef>
                <a:spcPts val="1200"/>
              </a:spcBef>
              <a:spcAft>
                <a:spcPts val="0"/>
              </a:spcAft>
              <a:buNone/>
            </a:pPr>
            <a:r>
              <a:rPr lang="en" sz="1400"/>
              <a:t>Step 4 : </a:t>
            </a:r>
            <a:r>
              <a:rPr lang="en" sz="1400"/>
              <a:t>Created a user-item matrix for training dataset and normalized it.</a:t>
            </a:r>
            <a:endParaRPr sz="1400"/>
          </a:p>
          <a:p>
            <a:pPr indent="0" lvl="0" marL="0" rtl="0" algn="l">
              <a:spcBef>
                <a:spcPts val="1200"/>
              </a:spcBef>
              <a:spcAft>
                <a:spcPts val="0"/>
              </a:spcAft>
              <a:buNone/>
            </a:pPr>
            <a:r>
              <a:rPr lang="en" sz="1400"/>
              <a:t>Step 5 : </a:t>
            </a:r>
            <a:r>
              <a:rPr lang="en" sz="1400"/>
              <a:t>Calculated user-user similarity using Pearson correlation and cosine similarity for training dataset.</a:t>
            </a:r>
            <a:endParaRPr sz="1400"/>
          </a:p>
          <a:p>
            <a:pPr indent="0" lvl="0" marL="0" rtl="0" algn="l">
              <a:spcBef>
                <a:spcPts val="1200"/>
              </a:spcBef>
              <a:spcAft>
                <a:spcPts val="1200"/>
              </a:spcAft>
              <a:buNone/>
            </a:pPr>
            <a:r>
              <a:t/>
            </a:r>
            <a:endParaRPr/>
          </a:p>
        </p:txBody>
      </p:sp>
      <p:pic>
        <p:nvPicPr>
          <p:cNvPr id="125" name="Google Shape;125;p20"/>
          <p:cNvPicPr preferRelativeResize="0"/>
          <p:nvPr/>
        </p:nvPicPr>
        <p:blipFill>
          <a:blip r:embed="rId3">
            <a:alphaModFix/>
          </a:blip>
          <a:stretch>
            <a:fillRect/>
          </a:stretch>
        </p:blipFill>
        <p:spPr>
          <a:xfrm>
            <a:off x="6212913" y="1700200"/>
            <a:ext cx="2619375" cy="1743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1466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 (</a:t>
            </a:r>
            <a:r>
              <a:rPr lang="en"/>
              <a:t>Continued</a:t>
            </a:r>
            <a:r>
              <a:rPr lang="en"/>
              <a:t>)</a:t>
            </a:r>
            <a:endParaRPr/>
          </a:p>
        </p:txBody>
      </p:sp>
      <p:sp>
        <p:nvSpPr>
          <p:cNvPr id="131" name="Google Shape;131;p21"/>
          <p:cNvSpPr txBox="1"/>
          <p:nvPr>
            <p:ph idx="1" type="body"/>
          </p:nvPr>
        </p:nvSpPr>
        <p:spPr>
          <a:xfrm>
            <a:off x="311700" y="1009200"/>
            <a:ext cx="4685700" cy="34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Step 6 : Found similar users based on user-user similarity and calculated the movie score for each movie by using similar user and movie rating.</a:t>
            </a:r>
            <a:endParaRPr sz="1400"/>
          </a:p>
          <a:p>
            <a:pPr indent="0" lvl="0" marL="0" rtl="0" algn="l">
              <a:spcBef>
                <a:spcPts val="1200"/>
              </a:spcBef>
              <a:spcAft>
                <a:spcPts val="0"/>
              </a:spcAft>
              <a:buNone/>
            </a:pPr>
            <a:r>
              <a:rPr lang="en" sz="1400"/>
              <a:t>Step 7 : Using movie score found predicted ratings and recommend top movies to the target user.</a:t>
            </a:r>
            <a:endParaRPr sz="1400"/>
          </a:p>
          <a:p>
            <a:pPr indent="0" lvl="0" marL="0" rtl="0" algn="l">
              <a:spcBef>
                <a:spcPts val="1200"/>
              </a:spcBef>
              <a:spcAft>
                <a:spcPts val="0"/>
              </a:spcAft>
              <a:buNone/>
            </a:pPr>
            <a:r>
              <a:rPr lang="en" sz="1400"/>
              <a:t>Step 8 : Using test dataset analyzed predicted and actual value.</a:t>
            </a:r>
            <a:endParaRPr sz="1400"/>
          </a:p>
          <a:p>
            <a:pPr indent="0" lvl="0" marL="0" rtl="0" algn="l">
              <a:spcBef>
                <a:spcPts val="1200"/>
              </a:spcBef>
              <a:spcAft>
                <a:spcPts val="0"/>
              </a:spcAft>
              <a:buNone/>
            </a:pPr>
            <a:r>
              <a:rPr lang="en" sz="1400"/>
              <a:t>Step 9 : Calculated entities like RMSE, MAE and Precision to find the Average Precision. </a:t>
            </a:r>
            <a:endParaRPr sz="1400"/>
          </a:p>
          <a:p>
            <a:pPr indent="0" lvl="0" marL="0" rtl="0" algn="l">
              <a:spcBef>
                <a:spcPts val="1200"/>
              </a:spcBef>
              <a:spcAft>
                <a:spcPts val="0"/>
              </a:spcAft>
              <a:buNone/>
            </a:pPr>
            <a:r>
              <a:rPr lang="en" sz="1400"/>
              <a:t>Step 10 : Plotted different scatter plots to analyze and understand the model properly.</a:t>
            </a:r>
            <a:endParaRPr sz="1400"/>
          </a:p>
          <a:p>
            <a:pPr indent="0" lvl="0" marL="0" rtl="0" algn="l">
              <a:spcBef>
                <a:spcPts val="1200"/>
              </a:spcBef>
              <a:spcAft>
                <a:spcPts val="1200"/>
              </a:spcAft>
              <a:buNone/>
            </a:pPr>
            <a:r>
              <a:t/>
            </a:r>
            <a:endParaRPr sz="1400"/>
          </a:p>
        </p:txBody>
      </p:sp>
      <p:pic>
        <p:nvPicPr>
          <p:cNvPr id="132" name="Google Shape;132;p21"/>
          <p:cNvPicPr preferRelativeResize="0"/>
          <p:nvPr/>
        </p:nvPicPr>
        <p:blipFill>
          <a:blip r:embed="rId3">
            <a:alphaModFix/>
          </a:blip>
          <a:stretch>
            <a:fillRect/>
          </a:stretch>
        </p:blipFill>
        <p:spPr>
          <a:xfrm>
            <a:off x="5311650" y="1469475"/>
            <a:ext cx="3520650" cy="2576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