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FF749F-C333-4096-96BC-031E40EF4072}">
  <a:tblStyle styleId="{72FF749F-C333-4096-96BC-031E40EF40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5.xml"/><Relationship Id="rId22" Type="http://schemas.openxmlformats.org/officeDocument/2006/relationships/font" Target="fonts/OpenSans-boldItalic.fntdata"/><Relationship Id="rId10" Type="http://schemas.openxmlformats.org/officeDocument/2006/relationships/slide" Target="slides/slide4.xml"/><Relationship Id="rId21"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TSansNarrow-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penSans-regular.fntdata"/><Relationship Id="rId6" Type="http://schemas.openxmlformats.org/officeDocument/2006/relationships/notesMaster" Target="notesMasters/notesMaster1.xml"/><Relationship Id="rId18" Type="http://schemas.openxmlformats.org/officeDocument/2006/relationships/font" Target="fonts/PTSansNarrow-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98d5738e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98d5738e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f98d5738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f98d5738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98d5738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f98d5738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98d5738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98d5738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98d5738e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98d5738e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98d5738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98d5738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f98d5738e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f98d5738e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946b1c266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946b1c266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98d5738e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98d5738e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aphicFrame>
        <p:nvGraphicFramePr>
          <p:cNvPr id="66" name="Google Shape;66;p13"/>
          <p:cNvGraphicFramePr/>
          <p:nvPr/>
        </p:nvGraphicFramePr>
        <p:xfrm>
          <a:off x="952500" y="1828950"/>
          <a:ext cx="3000000" cy="3000000"/>
        </p:xfrm>
        <a:graphic>
          <a:graphicData uri="http://schemas.openxmlformats.org/drawingml/2006/table">
            <a:tbl>
              <a:tblPr>
                <a:noFill/>
                <a:tableStyleId>{72FF749F-C333-4096-96BC-031E40EF4072}</a:tableStyleId>
              </a:tblPr>
              <a:tblGrid>
                <a:gridCol w="3619500"/>
                <a:gridCol w="3619500"/>
              </a:tblGrid>
              <a:tr h="381000">
                <a:tc>
                  <a:txBody>
                    <a:bodyPr/>
                    <a:lstStyle/>
                    <a:p>
                      <a:pPr indent="0" lvl="0" marL="0" rtl="0" algn="ctr">
                        <a:spcBef>
                          <a:spcPts val="0"/>
                        </a:spcBef>
                        <a:spcAft>
                          <a:spcPts val="0"/>
                        </a:spcAft>
                        <a:buNone/>
                      </a:pPr>
                      <a:r>
                        <a:rPr b="1" lang="en"/>
                        <a:t>NAME</a:t>
                      </a:r>
                      <a:endParaRPr b="1"/>
                    </a:p>
                  </a:txBody>
                  <a:tcPr marT="91425" marB="91425" marR="91425" marL="91425"/>
                </a:tc>
                <a:tc>
                  <a:txBody>
                    <a:bodyPr/>
                    <a:lstStyle/>
                    <a:p>
                      <a:pPr indent="0" lvl="0" marL="0" rtl="0" algn="ctr">
                        <a:spcBef>
                          <a:spcPts val="0"/>
                        </a:spcBef>
                        <a:spcAft>
                          <a:spcPts val="0"/>
                        </a:spcAft>
                        <a:buNone/>
                      </a:pPr>
                      <a:r>
                        <a:rPr b="1" lang="en"/>
                        <a:t>ENROLLMENT NO</a:t>
                      </a:r>
                      <a:endParaRPr b="1"/>
                    </a:p>
                  </a:txBody>
                  <a:tcPr marT="91425" marB="91425" marR="91425" marL="91425"/>
                </a:tc>
              </a:tr>
              <a:tr h="381000">
                <a:tc>
                  <a:txBody>
                    <a:bodyPr/>
                    <a:lstStyle/>
                    <a:p>
                      <a:pPr indent="0" lvl="0" marL="0" rtl="0" algn="ctr">
                        <a:spcBef>
                          <a:spcPts val="0"/>
                        </a:spcBef>
                        <a:spcAft>
                          <a:spcPts val="0"/>
                        </a:spcAft>
                        <a:buNone/>
                      </a:pPr>
                      <a:r>
                        <a:rPr lang="en"/>
                        <a:t>JAINAM R SHAH</a:t>
                      </a:r>
                      <a:endParaRPr/>
                    </a:p>
                  </a:txBody>
                  <a:tcPr marT="91425" marB="91425" marR="91425" marL="91425"/>
                </a:tc>
                <a:tc>
                  <a:txBody>
                    <a:bodyPr/>
                    <a:lstStyle/>
                    <a:p>
                      <a:pPr indent="0" lvl="0" marL="0" rtl="0" algn="ctr">
                        <a:spcBef>
                          <a:spcPts val="0"/>
                        </a:spcBef>
                        <a:spcAft>
                          <a:spcPts val="0"/>
                        </a:spcAft>
                        <a:buNone/>
                      </a:pPr>
                      <a:r>
                        <a:rPr lang="en"/>
                        <a:t>AU2040186</a:t>
                      </a:r>
                      <a:endParaRPr/>
                    </a:p>
                  </a:txBody>
                  <a:tcPr marT="91425" marB="91425" marR="91425" marL="91425"/>
                </a:tc>
              </a:tr>
              <a:tr h="381000">
                <a:tc>
                  <a:txBody>
                    <a:bodyPr/>
                    <a:lstStyle/>
                    <a:p>
                      <a:pPr indent="0" lvl="0" marL="0" rtl="0" algn="ctr">
                        <a:spcBef>
                          <a:spcPts val="0"/>
                        </a:spcBef>
                        <a:spcAft>
                          <a:spcPts val="0"/>
                        </a:spcAft>
                        <a:buNone/>
                      </a:pPr>
                      <a:r>
                        <a:rPr lang="en"/>
                        <a:t>YASH CHOTALIYA</a:t>
                      </a:r>
                      <a:endParaRPr/>
                    </a:p>
                  </a:txBody>
                  <a:tcPr marT="91425" marB="91425" marR="91425" marL="91425"/>
                </a:tc>
                <a:tc>
                  <a:txBody>
                    <a:bodyPr/>
                    <a:lstStyle/>
                    <a:p>
                      <a:pPr indent="0" lvl="0" marL="0" rtl="0" algn="ctr">
                        <a:spcBef>
                          <a:spcPts val="0"/>
                        </a:spcBef>
                        <a:spcAft>
                          <a:spcPts val="0"/>
                        </a:spcAft>
                        <a:buNone/>
                      </a:pPr>
                      <a:r>
                        <a:rPr lang="en"/>
                        <a:t>AU2040193</a:t>
                      </a:r>
                      <a:endParaRPr/>
                    </a:p>
                  </a:txBody>
                  <a:tcPr marT="91425" marB="91425" marR="91425" marL="91425"/>
                </a:tc>
              </a:tr>
              <a:tr h="381000">
                <a:tc>
                  <a:txBody>
                    <a:bodyPr/>
                    <a:lstStyle/>
                    <a:p>
                      <a:pPr indent="0" lvl="0" marL="0" rtl="0" algn="ctr">
                        <a:spcBef>
                          <a:spcPts val="0"/>
                        </a:spcBef>
                        <a:spcAft>
                          <a:spcPts val="0"/>
                        </a:spcAft>
                        <a:buNone/>
                      </a:pPr>
                      <a:r>
                        <a:rPr lang="en"/>
                        <a:t>AKSHAY PARMAR</a:t>
                      </a:r>
                      <a:endParaRPr/>
                    </a:p>
                  </a:txBody>
                  <a:tcPr marT="91425" marB="91425" marR="91425" marL="91425"/>
                </a:tc>
                <a:tc>
                  <a:txBody>
                    <a:bodyPr/>
                    <a:lstStyle/>
                    <a:p>
                      <a:pPr indent="0" lvl="0" marL="0" rtl="0" algn="ctr">
                        <a:spcBef>
                          <a:spcPts val="0"/>
                        </a:spcBef>
                        <a:spcAft>
                          <a:spcPts val="0"/>
                        </a:spcAft>
                        <a:buNone/>
                      </a:pPr>
                      <a:r>
                        <a:rPr lang="en"/>
                        <a:t>AU2040199</a:t>
                      </a:r>
                      <a:endParaRPr/>
                    </a:p>
                  </a:txBody>
                  <a:tcPr marT="91425" marB="91425" marR="91425" marL="91425"/>
                </a:tc>
              </a:tr>
              <a:tr h="381000">
                <a:tc>
                  <a:txBody>
                    <a:bodyPr/>
                    <a:lstStyle/>
                    <a:p>
                      <a:pPr indent="0" lvl="0" marL="0" rtl="0" algn="ctr">
                        <a:spcBef>
                          <a:spcPts val="0"/>
                        </a:spcBef>
                        <a:spcAft>
                          <a:spcPts val="0"/>
                        </a:spcAft>
                        <a:buNone/>
                      </a:pPr>
                      <a:r>
                        <a:rPr lang="en"/>
                        <a:t>SHUBHAM BHATT</a:t>
                      </a:r>
                      <a:endParaRPr/>
                    </a:p>
                  </a:txBody>
                  <a:tcPr marT="91425" marB="91425" marR="91425" marL="91425"/>
                </a:tc>
                <a:tc>
                  <a:txBody>
                    <a:bodyPr/>
                    <a:lstStyle/>
                    <a:p>
                      <a:pPr indent="0" lvl="0" marL="0" rtl="0" algn="ctr">
                        <a:spcBef>
                          <a:spcPts val="0"/>
                        </a:spcBef>
                        <a:spcAft>
                          <a:spcPts val="0"/>
                        </a:spcAft>
                        <a:buNone/>
                      </a:pPr>
                      <a:r>
                        <a:rPr lang="en"/>
                        <a:t>AU2040206</a:t>
                      </a:r>
                      <a:endParaRPr/>
                    </a:p>
                  </a:txBody>
                  <a:tcPr marT="91425" marB="91425" marR="91425" marL="91425"/>
                </a:tc>
              </a:tr>
            </a:tbl>
          </a:graphicData>
        </a:graphic>
      </p:graphicFrame>
      <p:sp>
        <p:nvSpPr>
          <p:cNvPr id="67" name="Google Shape;67;p13"/>
          <p:cNvSpPr txBox="1"/>
          <p:nvPr>
            <p:ph idx="4294967295" type="title"/>
          </p:nvPr>
        </p:nvSpPr>
        <p:spPr>
          <a:xfrm>
            <a:off x="311700" y="17847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Movie </a:t>
            </a:r>
            <a:r>
              <a:rPr lang="en"/>
              <a:t>Recommendation</a:t>
            </a:r>
            <a:r>
              <a:rPr lang="en"/>
              <a:t> System</a:t>
            </a:r>
            <a:endParaRPr/>
          </a:p>
        </p:txBody>
      </p:sp>
      <p:sp>
        <p:nvSpPr>
          <p:cNvPr id="68" name="Google Shape;68;p13"/>
          <p:cNvSpPr txBox="1"/>
          <p:nvPr>
            <p:ph idx="4294967295" type="title"/>
          </p:nvPr>
        </p:nvSpPr>
        <p:spPr>
          <a:xfrm>
            <a:off x="258300" y="1108975"/>
            <a:ext cx="8520600" cy="52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Tech Titans</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346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128" name="Google Shape;128;p22"/>
          <p:cNvSpPr txBox="1"/>
          <p:nvPr>
            <p:ph idx="1" type="body"/>
          </p:nvPr>
        </p:nvSpPr>
        <p:spPr>
          <a:xfrm>
            <a:off x="311700" y="1311925"/>
            <a:ext cx="8520600" cy="3527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200"/>
              <a:t>[1]	Wu, C. S. M., Garg, D., &amp; Bhandary, U. (2018, November). Movie recommendation system using collaborative filtering. In 2018 IEEE 9th International Conference on Software Engineering and Service Science (ICSESS) (pp. 11-15). IEEE.</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[2]	Lavanya, R., &amp; Bharathi, B. (2021). Movie Recommendation System to Solve Data Sparsity Using Collaborative Filtering Approach. Transactions on Asian and Low-Resource Language Information Processing, 20(5), 1-14.</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[3]	Geetha, G., Safa, M., Fancy, C., &amp; Saranya, D. (2018, April). A hybrid approach using collaborative filtering and content based filtering for recommender system. In Journal of Physics: Conference Series (Vol. 1000, No. 1, p. 012101). IOP Publishing.</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[4]	Anwar, T., &amp; Uma, V. (2021). Comparative study of recommender system approaches and movie recommendation using collaborative filtering. International Journal of System Assurance Engineering and Management, 12, 426-436</a:t>
            </a:r>
            <a:endParaRPr sz="2200"/>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261950" y="1691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and Problem Statement</a:t>
            </a:r>
            <a:endParaRPr/>
          </a:p>
        </p:txBody>
      </p:sp>
      <p:sp>
        <p:nvSpPr>
          <p:cNvPr id="74" name="Google Shape;74;p14"/>
          <p:cNvSpPr txBox="1"/>
          <p:nvPr/>
        </p:nvSpPr>
        <p:spPr>
          <a:xfrm>
            <a:off x="372200" y="1001125"/>
            <a:ext cx="8300100" cy="39867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0"/>
              </a:spcBef>
              <a:spcAft>
                <a:spcPts val="0"/>
              </a:spcAft>
              <a:buClr>
                <a:schemeClr val="dk2"/>
              </a:buClr>
              <a:buSzPts val="1300"/>
              <a:buFont typeface="Open Sans"/>
              <a:buChar char="●"/>
            </a:pPr>
            <a:r>
              <a:rPr lang="en" sz="1300">
                <a:solidFill>
                  <a:schemeClr val="dk2"/>
                </a:solidFill>
                <a:latin typeface="Open Sans"/>
                <a:ea typeface="Open Sans"/>
                <a:cs typeface="Open Sans"/>
                <a:sym typeface="Open Sans"/>
              </a:rPr>
              <a:t>Movie recommendation systems are an essential part of many streaming platforms, providing users with personalized suggestions on what to watch next. Collaborative filtering is a popular technique used in building such systems, where the system recommends movies to a user based on the preferences of similar users.</a:t>
            </a:r>
            <a:endParaRPr sz="1300">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en" sz="1300">
                <a:solidFill>
                  <a:schemeClr val="dk2"/>
                </a:solidFill>
                <a:latin typeface="Open Sans"/>
                <a:ea typeface="Open Sans"/>
                <a:cs typeface="Open Sans"/>
                <a:sym typeface="Open Sans"/>
              </a:rPr>
              <a:t>The problem statement for this project is to build a movie recommendation system using user based collaborative filtering. </a:t>
            </a:r>
            <a:endParaRPr sz="1300">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en" sz="1300">
                <a:solidFill>
                  <a:schemeClr val="dk2"/>
                </a:solidFill>
                <a:latin typeface="Open Sans"/>
                <a:ea typeface="Open Sans"/>
                <a:cs typeface="Open Sans"/>
                <a:sym typeface="Open Sans"/>
              </a:rPr>
              <a:t>The system should take into account user preferences, movie ratings, and other relevant information to suggest movies that a user is likely to enjoy.</a:t>
            </a:r>
            <a:endParaRPr sz="1300">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en" sz="1300">
                <a:solidFill>
                  <a:schemeClr val="dk2"/>
                </a:solidFill>
                <a:latin typeface="Open Sans"/>
                <a:ea typeface="Open Sans"/>
                <a:cs typeface="Open Sans"/>
                <a:sym typeface="Open Sans"/>
              </a:rPr>
              <a:t>The dataset for the project will include user ratings for different movies, and the system should be able to learn patterns and similarities between users to make accurate recommendations.</a:t>
            </a:r>
            <a:endParaRPr sz="1300">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en" sz="1300">
                <a:solidFill>
                  <a:schemeClr val="dk2"/>
                </a:solidFill>
                <a:latin typeface="Open Sans"/>
                <a:ea typeface="Open Sans"/>
                <a:cs typeface="Open Sans"/>
                <a:sym typeface="Open Sans"/>
              </a:rPr>
              <a:t>Then it recommends movies to users based on the viewing habits and preferences of other users who have similar interests.</a:t>
            </a:r>
            <a:endParaRPr sz="13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300">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body of work</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collaborative filtering we can use several different approaches.</a:t>
            </a:r>
            <a:endParaRPr/>
          </a:p>
          <a:p>
            <a:pPr indent="-342900" lvl="0" marL="457200" rtl="0" algn="l">
              <a:spcBef>
                <a:spcPts val="0"/>
              </a:spcBef>
              <a:spcAft>
                <a:spcPts val="0"/>
              </a:spcAft>
              <a:buSzPts val="1800"/>
              <a:buChar char="●"/>
            </a:pPr>
            <a:r>
              <a:rPr lang="en"/>
              <a:t>From the literature survey done on few research papers majority of the systems have used collaborating filtering. Filtering has been done using different algorithms like User KNN, Item KNN, Matrix Factorization, and SVD. </a:t>
            </a:r>
            <a:endParaRPr/>
          </a:p>
          <a:p>
            <a:pPr indent="-342900" lvl="0" marL="457200" rtl="0" algn="l">
              <a:spcBef>
                <a:spcPts val="0"/>
              </a:spcBef>
              <a:spcAft>
                <a:spcPts val="0"/>
              </a:spcAft>
              <a:buSzPts val="1800"/>
              <a:buChar char="●"/>
            </a:pPr>
            <a:r>
              <a:rPr lang="en"/>
              <a:t>At few places they also used hybrid model of collaborative filtering. </a:t>
            </a:r>
            <a:endParaRPr/>
          </a:p>
          <a:p>
            <a:pPr indent="-342900" lvl="0" marL="457200" rtl="0" algn="l">
              <a:spcBef>
                <a:spcPts val="0"/>
              </a:spcBef>
              <a:spcAft>
                <a:spcPts val="0"/>
              </a:spcAft>
              <a:buSzPts val="1800"/>
              <a:buChar char="●"/>
            </a:pPr>
            <a:r>
              <a:rPr lang="en"/>
              <a:t>Using these algorithms, recommendation systems have shown a high and improved prediction accuracy.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a:p>
            <a:pPr indent="0" lvl="0" marL="0" rtl="0" algn="l">
              <a:spcBef>
                <a:spcPts val="0"/>
              </a:spcBef>
              <a:spcAft>
                <a:spcPts val="0"/>
              </a:spcAft>
              <a:buNone/>
            </a:pPr>
            <a:r>
              <a:t/>
            </a:r>
            <a:endParaRPr/>
          </a:p>
        </p:txBody>
      </p:sp>
      <p:sp>
        <p:nvSpPr>
          <p:cNvPr id="86" name="Google Shape;86;p16"/>
          <p:cNvSpPr txBox="1"/>
          <p:nvPr>
            <p:ph idx="1" type="body"/>
          </p:nvPr>
        </p:nvSpPr>
        <p:spPr>
          <a:xfrm>
            <a:off x="311700" y="647400"/>
            <a:ext cx="8520600" cy="40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Step 1 : Data finding from kaggle of about 45,000 movies and 26 million of rating, from 1 to 5. (we used sample rating data)</a:t>
            </a:r>
            <a:endParaRPr sz="1200"/>
          </a:p>
          <a:p>
            <a:pPr indent="0" lvl="0" marL="0" rtl="0" algn="l">
              <a:spcBef>
                <a:spcPts val="1200"/>
              </a:spcBef>
              <a:spcAft>
                <a:spcPts val="0"/>
              </a:spcAft>
              <a:buNone/>
            </a:pPr>
            <a:r>
              <a:rPr lang="en" sz="1200"/>
              <a:t>Step 2 : Imported Python libraries for data processing, visualization, and similarity computation.</a:t>
            </a:r>
            <a:endParaRPr sz="1200"/>
          </a:p>
          <a:p>
            <a:pPr indent="0" lvl="0" marL="0" rtl="0" algn="l">
              <a:spcBef>
                <a:spcPts val="1200"/>
              </a:spcBef>
              <a:spcAft>
                <a:spcPts val="0"/>
              </a:spcAft>
              <a:buNone/>
            </a:pPr>
            <a:r>
              <a:rPr lang="en" sz="1200"/>
              <a:t>Step 3 : Loaded the ratings and </a:t>
            </a:r>
            <a:r>
              <a:rPr lang="en" sz="1200"/>
              <a:t>movies </a:t>
            </a:r>
            <a:r>
              <a:rPr lang="en" sz="1200"/>
              <a:t>data.</a:t>
            </a:r>
            <a:endParaRPr sz="1200"/>
          </a:p>
          <a:p>
            <a:pPr indent="0" lvl="0" marL="0" rtl="0" algn="l">
              <a:spcBef>
                <a:spcPts val="1200"/>
              </a:spcBef>
              <a:spcAft>
                <a:spcPts val="0"/>
              </a:spcAft>
              <a:buNone/>
            </a:pPr>
            <a:r>
              <a:rPr lang="en" sz="1200"/>
              <a:t>Step 4 : Aggregated ratings by movie and keep only movies with over 100 rating</a:t>
            </a:r>
            <a:endParaRPr sz="1200"/>
          </a:p>
          <a:p>
            <a:pPr indent="0" lvl="0" marL="0" rtl="0" algn="l">
              <a:spcBef>
                <a:spcPts val="1200"/>
              </a:spcBef>
              <a:spcAft>
                <a:spcPts val="0"/>
              </a:spcAft>
              <a:buNone/>
            </a:pPr>
            <a:r>
              <a:rPr lang="en" sz="1200"/>
              <a:t>Step 5 : Made visualizations of our data so we can identify trends and pattern in the data.</a:t>
            </a:r>
            <a:endParaRPr sz="1200"/>
          </a:p>
          <a:p>
            <a:pPr indent="0" lvl="0" marL="0" rtl="0" algn="l">
              <a:spcBef>
                <a:spcPts val="1200"/>
              </a:spcBef>
              <a:spcAft>
                <a:spcPts val="0"/>
              </a:spcAft>
              <a:buNone/>
            </a:pPr>
            <a:r>
              <a:rPr lang="en" sz="1200"/>
              <a:t>Step 6 : Created a user-item matrix and normalized it.</a:t>
            </a:r>
            <a:endParaRPr sz="1200"/>
          </a:p>
          <a:p>
            <a:pPr indent="0" lvl="0" marL="0" rtl="0" algn="l">
              <a:spcBef>
                <a:spcPts val="1200"/>
              </a:spcBef>
              <a:spcAft>
                <a:spcPts val="0"/>
              </a:spcAft>
              <a:buNone/>
            </a:pPr>
            <a:r>
              <a:rPr lang="en" sz="1200"/>
              <a:t>Step 7 : Calculated user-user similarity using Pearson correlation and cosine similarity.</a:t>
            </a:r>
            <a:endParaRPr sz="1200"/>
          </a:p>
          <a:p>
            <a:pPr indent="0" lvl="0" marL="0" rtl="0" algn="l">
              <a:spcBef>
                <a:spcPts val="1200"/>
              </a:spcBef>
              <a:spcAft>
                <a:spcPts val="0"/>
              </a:spcAft>
              <a:buNone/>
            </a:pPr>
            <a:r>
              <a:rPr lang="en" sz="1200"/>
              <a:t>Step 8 : Picked a user ID and find similar users based on user-user similarity.</a:t>
            </a:r>
            <a:endParaRPr sz="1200"/>
          </a:p>
          <a:p>
            <a:pPr indent="0" lvl="0" marL="0" rtl="0" algn="l">
              <a:spcBef>
                <a:spcPts val="1200"/>
              </a:spcBef>
              <a:spcAft>
                <a:spcPts val="0"/>
              </a:spcAft>
              <a:buNone/>
            </a:pPr>
            <a:r>
              <a:rPr lang="en" sz="1200"/>
              <a:t>Step 9 : Find movies that similar users have watched, remove movies that the target user has watched, and calculate a score for each movie based on user similarity and movie ratings</a:t>
            </a:r>
            <a:endParaRPr sz="1200"/>
          </a:p>
          <a:p>
            <a:pPr indent="0" lvl="0" marL="0" rtl="0" algn="l">
              <a:spcBef>
                <a:spcPts val="1200"/>
              </a:spcBef>
              <a:spcAft>
                <a:spcPts val="0"/>
              </a:spcAft>
              <a:buNone/>
            </a:pPr>
            <a:r>
              <a:rPr lang="en" sz="1200"/>
              <a:t>Step 10 : Rank the movies by score and recommend top movies to the target user.</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183100" y="964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  </a:t>
            </a:r>
            <a:endParaRPr/>
          </a:p>
        </p:txBody>
      </p:sp>
      <p:pic>
        <p:nvPicPr>
          <p:cNvPr id="92" name="Google Shape;92;p17"/>
          <p:cNvPicPr preferRelativeResize="0"/>
          <p:nvPr/>
        </p:nvPicPr>
        <p:blipFill rotWithShape="1">
          <a:blip r:embed="rId3">
            <a:alphaModFix/>
          </a:blip>
          <a:srcRect b="0" l="3279" r="3017" t="0"/>
          <a:stretch/>
        </p:blipFill>
        <p:spPr>
          <a:xfrm>
            <a:off x="560625" y="896175"/>
            <a:ext cx="3946351" cy="3301924"/>
          </a:xfrm>
          <a:prstGeom prst="rect">
            <a:avLst/>
          </a:prstGeom>
          <a:noFill/>
          <a:ln>
            <a:noFill/>
          </a:ln>
        </p:spPr>
      </p:pic>
      <p:sp>
        <p:nvSpPr>
          <p:cNvPr id="93" name="Google Shape;93;p17"/>
          <p:cNvSpPr txBox="1"/>
          <p:nvPr/>
        </p:nvSpPr>
        <p:spPr>
          <a:xfrm>
            <a:off x="4651450" y="896175"/>
            <a:ext cx="41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94" name="Google Shape;94;p17"/>
          <p:cNvSpPr txBox="1"/>
          <p:nvPr/>
        </p:nvSpPr>
        <p:spPr>
          <a:xfrm>
            <a:off x="4757200" y="841925"/>
            <a:ext cx="3946500" cy="3980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The x-axis represents the mean rating for each movie, and the y-axis represents the number of ratings each movie received. The plot displays a scatter plot of points, with each point representing a movie. The joint plot also includes a histogram for each axis showing the distribution of the data.</a:t>
            </a:r>
            <a:endParaRPr sz="1200">
              <a:solidFill>
                <a:schemeClr val="dk2"/>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200">
              <a:solidFill>
                <a:schemeClr val="dk2"/>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The graph will help to visualize the relationship between the mean rating and the number of ratings for movies in the dataset. It can give us an idea of whether highly rated movies tend to receiv</a:t>
            </a:r>
            <a:r>
              <a:rPr lang="en" sz="1200">
                <a:solidFill>
                  <a:schemeClr val="dk2"/>
                </a:solidFill>
                <a:latin typeface="Open Sans"/>
                <a:ea typeface="Open Sans"/>
                <a:cs typeface="Open Sans"/>
                <a:sym typeface="Open Sans"/>
              </a:rPr>
              <a:t>e</a:t>
            </a:r>
            <a:r>
              <a:rPr lang="en" sz="1200">
                <a:solidFill>
                  <a:schemeClr val="dk2"/>
                </a:solidFill>
                <a:latin typeface="Open Sans"/>
                <a:ea typeface="Open Sans"/>
                <a:cs typeface="Open Sans"/>
                <a:sym typeface="Open Sans"/>
              </a:rPr>
              <a:t> more number of ratings</a:t>
            </a:r>
            <a:r>
              <a:rPr lang="en" sz="1200">
                <a:solidFill>
                  <a:schemeClr val="dk2"/>
                </a:solidFill>
                <a:latin typeface="Open Sans"/>
                <a:ea typeface="Open Sans"/>
                <a:cs typeface="Open Sans"/>
                <a:sym typeface="Open Sans"/>
              </a:rPr>
              <a:t> or whether movies with more number of ratings tend to have higher ratings. </a:t>
            </a:r>
            <a:r>
              <a:rPr lang="en" sz="1200">
                <a:solidFill>
                  <a:schemeClr val="dk2"/>
                </a:solidFill>
                <a:latin typeface="Open Sans"/>
                <a:ea typeface="Open Sans"/>
                <a:cs typeface="Open Sans"/>
                <a:sym typeface="Open Sans"/>
              </a:rPr>
              <a:t>We can also use the plot to identify any outliers or patterns in the data.</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04550" y="485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 </a:t>
            </a:r>
            <a:r>
              <a:rPr lang="en"/>
              <a:t>(Continued)</a:t>
            </a:r>
            <a:endParaRPr/>
          </a:p>
          <a:p>
            <a:pPr indent="0" lvl="0" marL="0" rtl="0" algn="l">
              <a:spcBef>
                <a:spcPts val="0"/>
              </a:spcBef>
              <a:spcAft>
                <a:spcPts val="0"/>
              </a:spcAft>
              <a:buNone/>
            </a:pPr>
            <a:r>
              <a:rPr lang="en"/>
              <a:t> </a:t>
            </a:r>
            <a:endParaRPr/>
          </a:p>
        </p:txBody>
      </p:sp>
      <p:pic>
        <p:nvPicPr>
          <p:cNvPr id="100" name="Google Shape;100;p18"/>
          <p:cNvPicPr preferRelativeResize="0"/>
          <p:nvPr/>
        </p:nvPicPr>
        <p:blipFill>
          <a:blip r:embed="rId3">
            <a:alphaModFix/>
          </a:blip>
          <a:stretch>
            <a:fillRect/>
          </a:stretch>
        </p:blipFill>
        <p:spPr>
          <a:xfrm>
            <a:off x="3096850" y="863125"/>
            <a:ext cx="5737349" cy="2588475"/>
          </a:xfrm>
          <a:prstGeom prst="rect">
            <a:avLst/>
          </a:prstGeom>
          <a:noFill/>
          <a:ln>
            <a:noFill/>
          </a:ln>
        </p:spPr>
      </p:pic>
      <p:sp>
        <p:nvSpPr>
          <p:cNvPr id="101" name="Google Shape;101;p18"/>
          <p:cNvSpPr txBox="1"/>
          <p:nvPr/>
        </p:nvSpPr>
        <p:spPr>
          <a:xfrm>
            <a:off x="204550" y="906850"/>
            <a:ext cx="2892300" cy="2706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The matrix above is a  user-item matrix.It shows the ratings given by each user to each movie they have rated, with users in rows and movies in columns. </a:t>
            </a:r>
            <a:endParaRPr sz="1200">
              <a:solidFill>
                <a:schemeClr val="dk2"/>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200">
              <a:solidFill>
                <a:schemeClr val="dk2"/>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The rows represent each unique user ID and the columns represent each unique movie title.</a:t>
            </a:r>
            <a:endParaRPr sz="12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200">
              <a:solidFill>
                <a:schemeClr val="dk2"/>
              </a:solidFill>
              <a:latin typeface="Open Sans"/>
              <a:ea typeface="Open Sans"/>
              <a:cs typeface="Open Sans"/>
              <a:sym typeface="Open Sans"/>
            </a:endParaRPr>
          </a:p>
        </p:txBody>
      </p:sp>
      <p:sp>
        <p:nvSpPr>
          <p:cNvPr id="102" name="Google Shape;102;p18"/>
          <p:cNvSpPr txBox="1"/>
          <p:nvPr/>
        </p:nvSpPr>
        <p:spPr>
          <a:xfrm>
            <a:off x="1583975" y="4226925"/>
            <a:ext cx="51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03" name="Google Shape;103;p18"/>
          <p:cNvSpPr txBox="1"/>
          <p:nvPr/>
        </p:nvSpPr>
        <p:spPr>
          <a:xfrm>
            <a:off x="204550" y="3451600"/>
            <a:ext cx="84159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The values in the matrix represent the ratings given by each user to each movie they have rated. If a user has not rated a particular movie, then the corresponding value in the matrix will be NaN.</a:t>
            </a:r>
            <a:endParaRPr sz="1200">
              <a:solidFill>
                <a:schemeClr val="dk2"/>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200">
              <a:solidFill>
                <a:schemeClr val="dk2"/>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This matrix is useful in collaborative filtering, as it allows us to compute similarity between users or items (in this case, movies) based on their rating patterns. </a:t>
            </a:r>
            <a:endParaRPr sz="120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25975"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 (Continued)</a:t>
            </a:r>
            <a:endParaRPr/>
          </a:p>
        </p:txBody>
      </p:sp>
      <p:pic>
        <p:nvPicPr>
          <p:cNvPr id="109" name="Google Shape;109;p19"/>
          <p:cNvPicPr preferRelativeResize="0"/>
          <p:nvPr/>
        </p:nvPicPr>
        <p:blipFill>
          <a:blip r:embed="rId3">
            <a:alphaModFix/>
          </a:blip>
          <a:stretch>
            <a:fillRect/>
          </a:stretch>
        </p:blipFill>
        <p:spPr>
          <a:xfrm>
            <a:off x="765300" y="774200"/>
            <a:ext cx="3602125" cy="3315249"/>
          </a:xfrm>
          <a:prstGeom prst="rect">
            <a:avLst/>
          </a:prstGeom>
          <a:noFill/>
          <a:ln>
            <a:noFill/>
          </a:ln>
        </p:spPr>
      </p:pic>
      <p:sp>
        <p:nvSpPr>
          <p:cNvPr id="110" name="Google Shape;110;p19"/>
          <p:cNvSpPr txBox="1"/>
          <p:nvPr/>
        </p:nvSpPr>
        <p:spPr>
          <a:xfrm>
            <a:off x="4367425" y="774200"/>
            <a:ext cx="41556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Here we get the top 10 recommended movies based on the user's similarity to other users and their ratings for those movies. </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We lists the movies along with their corresponding scores, which were calculated as the weighted average of the ratings given by similar users</a:t>
            </a:r>
            <a:r>
              <a:rPr lang="en">
                <a:solidFill>
                  <a:schemeClr val="dk2"/>
                </a:solidFill>
                <a:latin typeface="Open Sans"/>
                <a:ea typeface="Open Sans"/>
                <a:cs typeface="Open Sans"/>
                <a:sym typeface="Open Sans"/>
              </a:rPr>
              <a:t>. </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The movies are sorted in descending order of their scores, with the highest-scoring movies appearing at the top of the table. </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These movies are the ones that are most likely to be enjoyed by the user based on their past movie ratings and the ratings of similar users.</a:t>
            </a:r>
            <a:endParaRPr>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16" name="Google Shape;116;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Further we can </a:t>
            </a:r>
            <a:r>
              <a:rPr lang="en"/>
              <a:t>divide</a:t>
            </a:r>
            <a:r>
              <a:rPr lang="en"/>
              <a:t> the </a:t>
            </a:r>
            <a:r>
              <a:rPr lang="en"/>
              <a:t>whole</a:t>
            </a:r>
            <a:r>
              <a:rPr lang="en"/>
              <a:t> dataset into 20% test set and  80% train set and train the model more perfectly.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We can check the model </a:t>
            </a:r>
            <a:r>
              <a:rPr lang="en"/>
              <a:t>accuracy</a:t>
            </a:r>
            <a:r>
              <a:rPr lang="en"/>
              <a:t> using RMSE and using that result we can improve the performance of the model.</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54575" y="128600"/>
            <a:ext cx="8520600" cy="707400"/>
          </a:xfrm>
          <a:prstGeom prst="rect">
            <a:avLst/>
          </a:prstGeom>
        </p:spPr>
        <p:txBody>
          <a:bodyPr anchorCtr="0" anchor="t" bIns="91425" lIns="91425" spcFirstLastPara="1" rIns="91425" wrap="square" tIns="91425">
            <a:normAutofit fontScale="90000"/>
          </a:bodyPr>
          <a:lstStyle/>
          <a:p>
            <a:pPr indent="0" lvl="0" marL="0" rtl="0" algn="ctr">
              <a:lnSpc>
                <a:spcPct val="150000"/>
              </a:lnSpc>
              <a:spcBef>
                <a:spcPts val="0"/>
              </a:spcBef>
              <a:spcAft>
                <a:spcPts val="0"/>
              </a:spcAft>
              <a:buNone/>
            </a:pPr>
            <a:r>
              <a:rPr lang="en"/>
              <a:t>Role of Each Group Member </a:t>
            </a:r>
            <a:endParaRPr/>
          </a:p>
        </p:txBody>
      </p:sp>
      <p:sp>
        <p:nvSpPr>
          <p:cNvPr id="122" name="Google Shape;122;p21"/>
          <p:cNvSpPr txBox="1"/>
          <p:nvPr/>
        </p:nvSpPr>
        <p:spPr>
          <a:xfrm>
            <a:off x="979800" y="1209800"/>
            <a:ext cx="74616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Akshay Parmar: Data </a:t>
            </a:r>
            <a:r>
              <a:rPr lang="en">
                <a:solidFill>
                  <a:schemeClr val="dk2"/>
                </a:solidFill>
                <a:latin typeface="Open Sans"/>
                <a:ea typeface="Open Sans"/>
                <a:cs typeface="Open Sans"/>
                <a:sym typeface="Open Sans"/>
              </a:rPr>
              <a:t>filtering</a:t>
            </a:r>
            <a:r>
              <a:rPr lang="en">
                <a:solidFill>
                  <a:schemeClr val="dk2"/>
                </a:solidFill>
                <a:latin typeface="Open Sans"/>
                <a:ea typeface="Open Sans"/>
                <a:cs typeface="Open Sans"/>
                <a:sym typeface="Open Sans"/>
              </a:rPr>
              <a:t>, Data </a:t>
            </a:r>
            <a:r>
              <a:rPr lang="en">
                <a:solidFill>
                  <a:schemeClr val="dk2"/>
                </a:solidFill>
                <a:latin typeface="Open Sans"/>
                <a:ea typeface="Open Sans"/>
                <a:cs typeface="Open Sans"/>
                <a:sym typeface="Open Sans"/>
              </a:rPr>
              <a:t>Visualization.</a:t>
            </a:r>
            <a:endParaRPr>
              <a:solidFill>
                <a:schemeClr val="dk2"/>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a:solidFill>
                <a:schemeClr val="dk2"/>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Jainam Shah: Model implementation and Data </a:t>
            </a:r>
            <a:r>
              <a:rPr lang="en">
                <a:solidFill>
                  <a:schemeClr val="dk2"/>
                </a:solidFill>
                <a:latin typeface="Open Sans"/>
                <a:ea typeface="Open Sans"/>
                <a:cs typeface="Open Sans"/>
                <a:sym typeface="Open Sans"/>
              </a:rPr>
              <a:t>preprocessing</a:t>
            </a:r>
            <a:endParaRPr>
              <a:solidFill>
                <a:schemeClr val="dk2"/>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a:solidFill>
                <a:schemeClr val="dk2"/>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Shubham Bhatt: Data preprocessing and Initial Results</a:t>
            </a:r>
            <a:endParaRPr>
              <a:solidFill>
                <a:schemeClr val="dk2"/>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a:solidFill>
                <a:schemeClr val="dk2"/>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Yash Chotaliya: </a:t>
            </a:r>
            <a:r>
              <a:rPr lang="en">
                <a:solidFill>
                  <a:schemeClr val="dk2"/>
                </a:solidFill>
                <a:latin typeface="Open Sans"/>
                <a:ea typeface="Open Sans"/>
                <a:cs typeface="Open Sans"/>
                <a:sym typeface="Open Sans"/>
              </a:rPr>
              <a:t>Model implementation and Initial Results</a:t>
            </a:r>
            <a:endParaRPr>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