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
      <p:font typeface="Tahoma"/>
      <p:regular r:id="rId139"/>
      <p:bold r:id="rId140"/>
    </p:embeddedFont>
    <p:embeddedFont>
      <p:font typeface="Gill Sans"/>
      <p:regular r:id="rId141"/>
      <p:bold r:id="rId1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2" Type="http://schemas.openxmlformats.org/officeDocument/2006/relationships/font" Target="fonts/GillSans-bold.fntdata"/><Relationship Id="rId141" Type="http://schemas.openxmlformats.org/officeDocument/2006/relationships/font" Target="fonts/GillSans-regular.fntdata"/><Relationship Id="rId140"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Tahoma-regular.fntdata"/><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5.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b47645d8_2_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90" name="Google Shape;90;gb5b47645d8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b5b47645d8_2_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d84f8755_1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b9d84f8755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b5b47645d8_2_7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4" name="Google Shape;974;gb5b47645d8_2_7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gb5b47645d8_2_7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b5b47645d8_2_7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3" name="Google Shape;983;gb5b47645d8_2_7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gb5b47645d8_2_7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b5b47645d8_2_7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2" name="Google Shape;992;gb5b47645d8_2_7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gb5b47645d8_2_7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b5b47645d8_2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1" name="Google Shape;1001;gb5b47645d8_2_7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gb5b47645d8_2_76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b5b47645d8_2_7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0" name="Google Shape;1010;gb5b47645d8_2_7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gb5b47645d8_2_7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b5b47645d8_2_7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9" name="Google Shape;1019;gb5b47645d8_2_7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gb5b47645d8_2_77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b5b47645d8_2_7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gb5b47645d8_2_7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gb5b47645d8_2_78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5b47645d8_2_7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7" name="Google Shape;1037;gb5b47645d8_2_7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gb5b47645d8_2_78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b5b47645d8_2_7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6" name="Google Shape;1046;gb5b47645d8_2_7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gb5b47645d8_2_79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b5b47645d8_2_8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5" name="Google Shape;1055;gb5b47645d8_2_8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gb5b47645d8_2_80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9d84f8755_1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b9d84f8755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b5b47645d8_2_8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4" name="Google Shape;1064;gb5b47645d8_2_8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gb5b47645d8_2_80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b5b47645d8_2_8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3" name="Google Shape;1073;gb5b47645d8_2_8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gb5b47645d8_2_8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b5b47645d8_2_8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2" name="Google Shape;1082;gb5b47645d8_2_8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gb5b47645d8_2_8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b5b47645d8_2_8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1" name="Google Shape;1091;gb5b47645d8_2_8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gb5b47645d8_2_8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b5b47645d8_2_8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0" name="Google Shape;1100;gb5b47645d8_2_8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1" name="Google Shape;1101;gb5b47645d8_2_8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b5b47645d8_2_8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9" name="Google Shape;1109;gb5b47645d8_2_8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0" name="Google Shape;1110;gb5b47645d8_2_8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b5b47645d8_2_8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8" name="Google Shape;1118;gb5b47645d8_2_8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gb5b47645d8_2_8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b5b47645d8_2_8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7" name="Google Shape;1127;gb5b47645d8_2_8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8" name="Google Shape;1128;gb5b47645d8_2_85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b5b47645d8_2_8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6" name="Google Shape;1136;gb5b47645d8_2_8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gb5b47645d8_2_86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5b47645d8_2_8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5" name="Google Shape;1145;gb5b47645d8_2_8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6" name="Google Shape;1146;gb5b47645d8_2_87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5b47645d8_2_1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b5b47645d8_2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b5b47645d8_2_8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4" name="Google Shape;1154;gb5b47645d8_2_8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5" name="Google Shape;1155;gb5b47645d8_2_87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b5b47645d8_2_8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3" name="Google Shape;1163;gb5b47645d8_2_8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4" name="Google Shape;1164;gb5b47645d8_2_88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b5b47645d8_2_8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2" name="Google Shape;1172;gb5b47645d8_2_8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gb5b47645d8_2_89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b5b47645d8_2_9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1" name="Google Shape;1181;gb5b47645d8_2_9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gb5b47645d8_2_90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b5b47645d8_2_9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0" name="Google Shape;1190;gb5b47645d8_2_9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gb5b47645d8_2_90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b5b47645d8_2_9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gb5b47645d8_2_9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5b47645d8_2_1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b5b47645d8_2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5b47645d8_2_1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b5b47645d8_2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5b47645d8_2_1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b5b47645d8_2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5b47645d8_2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b5b47645d8_2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b47645d8_2_1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b5b47645d8_2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9d84f8755_1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b9d84f8755_1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5b47645d8_2_1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b5b47645d8_2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5b47645d8_2_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
        <p:nvSpPr>
          <p:cNvPr id="99" name="Google Shape;99;gb5b47645d8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gb5b47645d8_2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5b47645d8_2_1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b5b47645d8_2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5b47645d8_2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b5b47645d8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5b47645d8_2_1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b5b47645d8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5b47645d8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gb5b47645d8_2_1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b5b47645d8_2_18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5b47645d8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b5b47645d8_2_1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b5b47645d8_2_19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5b47645d8_2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gb5b47645d8_2_2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b5b47645d8_2_20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5b47645d8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gb5b47645d8_2_2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b5b47645d8_2_20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5b47645d8_2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b5b47645d8_2_2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b5b47645d8_2_2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5b47645d8_2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b5b47645d8_2_2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b5b47645d8_2_2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5b47645d8_2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gb5b47645d8_2_2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b5b47645d8_2_2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5b47645d8_2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b5b47645d8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5b47645d8_2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b5b47645d8_2_2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b5b47645d8_2_2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b47645d8_2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gb5b47645d8_2_2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b5b47645d8_2_2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5b47645d8_2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gb5b47645d8_2_2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b5b47645d8_2_2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5b47645d8_2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gb5b47645d8_2_2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b5b47645d8_2_26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5b47645d8_2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gb5b47645d8_2_2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b5b47645d8_2_2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5b47645d8_2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gb5b47645d8_2_2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b5b47645d8_2_27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5b47645d8_2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gb5b47645d8_2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b5b47645d8_2_28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5b47645d8_2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gb5b47645d8_2_2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b5b47645d8_2_29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b5b47645d8_2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gb5b47645d8_2_3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b5b47645d8_2_30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5b47645d8_2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gb5b47645d8_2_3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b5b47645d8_2_30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5b47645d8_2_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b5b47645d8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5b47645d8_2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gb5b47645d8_2_3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b5b47645d8_2_3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5b47645d8_2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gb5b47645d8_2_3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b5b47645d8_2_3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5b47645d8_2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gb5b47645d8_2_3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b5b47645d8_2_3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5b47645d8_2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gb5b47645d8_2_3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b5b47645d8_2_3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b47645d8_2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gb5b47645d8_2_3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b5b47645d8_2_3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5b47645d8_2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gb5b47645d8_2_3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b5b47645d8_2_3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5b47645d8_2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gb5b47645d8_2_3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b5b47645d8_2_3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5b47645d8_2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gb5b47645d8_2_3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b5b47645d8_2_3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5b47645d8_2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gb5b47645d8_2_3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b5b47645d8_2_3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5b47645d8_2_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gb5b47645d8_2_3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b5b47645d8_2_37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5b47645d8_2_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b5b47645d8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b5b47645d8_2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gb5b47645d8_2_3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b5b47645d8_2_38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b5b47645d8_2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gb5b47645d8_2_3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gb5b47645d8_2_39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b47645d8_2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gb5b47645d8_2_3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b5b47645d8_2_39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5b47645d8_2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gb5b47645d8_2_4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b5b47645d8_2_40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b47645d8_2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gb5b47645d8_2_4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gb5b47645d8_2_4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5b47645d8_2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gb5b47645d8_2_4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b5b47645d8_2_4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b5b47645d8_2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gb5b47645d8_2_4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b5b47645d8_2_4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5b47645d8_2_4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gb5b47645d8_2_4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b5b47645d8_2_4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5b47645d8_2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2" name="Google Shape;592;gb5b47645d8_2_4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gb5b47645d8_2_4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5b47645d8_2_4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 name="Google Shape;601;gb5b47645d8_2_4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gb5b47645d8_2_4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9d84f8755_1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b9d84f8755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5b47645d8_2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gb5b47645d8_2_4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b5b47645d8_2_45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5b47645d8_2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gb5b47645d8_2_4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b5b47645d8_2_46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b5b47645d8_2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gb5b47645d8_2_4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b5b47645d8_2_4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b5b47645d8_2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b5b47645d8_2_4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b5b47645d8_2_47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5b47645d8_2_4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gb5b47645d8_2_4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b5b47645d8_2_48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b5b47645d8_2_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gb5b47645d8_2_49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b5b47645d8_2_49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b5b47645d8_2_4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gb5b47645d8_2_4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b5b47645d8_2_49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b5b47645d8_2_5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gb5b47645d8_2_5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b5b47645d8_2_50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5b47645d8_2_5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gb5b47645d8_2_5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b5b47645d8_2_5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b5b47645d8_2_5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gb5b47645d8_2_5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b5b47645d8_2_5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b47645d8_2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b5b47645d8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b5b47645d8_2_5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gb5b47645d8_2_5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gb5b47645d8_2_5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b5b47645d8_2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gb5b47645d8_2_5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gb5b47645d8_2_5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b5b47645d8_2_5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gb5b47645d8_2_5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gb5b47645d8_2_5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b5b47645d8_2_5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gb5b47645d8_2_5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gb5b47645d8_2_5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b5b47645d8_2_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7" name="Google Shape;737;gb5b47645d8_2_5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gb5b47645d8_2_5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b5b47645d8_2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gb5b47645d8_2_5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gb5b47645d8_2_5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b5b47645d8_2_5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5" name="Google Shape;755;gb5b47645d8_2_5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b5b47645d8_2_56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b5b47645d8_2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4" name="Google Shape;764;gb5b47645d8_2_5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gb5b47645d8_2_57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b5b47645d8_2_5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gb5b47645d8_2_5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b5b47645d8_2_5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b5b47645d8_2_5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2" name="Google Shape;782;gb5b47645d8_2_5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gb5b47645d8_2_58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b47645d8_2_9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b5b47645d8_2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b5b47645d8_2_5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1" name="Google Shape;791;gb5b47645d8_2_5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gb5b47645d8_2_59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b5b47645d8_2_6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0" name="Google Shape;800;gb5b47645d8_2_6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gb5b47645d8_2_60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b5b47645d8_2_6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9" name="Google Shape;809;gb5b47645d8_2_6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b5b47645d8_2_6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b5b47645d8_2_6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8" name="Google Shape;818;gb5b47645d8_2_6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gb5b47645d8_2_6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b5b47645d8_2_6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7" name="Google Shape;827;gb5b47645d8_2_6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gb5b47645d8_2_6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b5b47645d8_2_6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6" name="Google Shape;836;gb5b47645d8_2_6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gb5b47645d8_2_6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b5b47645d8_2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gb5b47645d8_2_6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gb5b47645d8_2_6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b5b47645d8_2_6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4" name="Google Shape;854;gb5b47645d8_2_6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gb5b47645d8_2_6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b5b47645d8_2_6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3" name="Google Shape;863;gb5b47645d8_2_6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gb5b47645d8_2_65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b5b47645d8_2_6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2" name="Google Shape;872;gb5b47645d8_2_6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gb5b47645d8_2_6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b47645d8_2_1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b5b47645d8_2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b5b47645d8_2_6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gb5b47645d8_2_6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gb5b47645d8_2_66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5b47645d8_2_6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0" name="Google Shape;890;gb5b47645d8_2_6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gb5b47645d8_2_67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b5b47645d8_2_6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9" name="Google Shape;899;gb5b47645d8_2_6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gb5b47645d8_2_68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b5b47645d8_2_6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9" name="Google Shape;909;gb5b47645d8_2_6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gb5b47645d8_2_68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b5b47645d8_2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8" name="Google Shape;918;gb5b47645d8_2_6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gb5b47645d8_2_69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b5b47645d8_2_7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gb5b47645d8_2_7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gb5b47645d8_2_70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b5b47645d8_2_7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6" name="Google Shape;936;gb5b47645d8_2_7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gb5b47645d8_2_70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b5b47645d8_2_7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5" name="Google Shape;945;gb5b47645d8_2_7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gb5b47645d8_2_7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b5b47645d8_2_7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4" name="Google Shape;954;gb5b47645d8_2_7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gb5b47645d8_2_7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b5b47645d8_2_7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3" name="Google Shape;963;gb5b47645d8_2_7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gb5b47645d8_2_7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a:solidFill>
                  <a:srgbClr val="000000"/>
                </a:solidFill>
                <a:latin typeface="Tahoma"/>
                <a:ea typeface="Tahoma"/>
                <a:cs typeface="Tahoma"/>
                <a:sym typeface="Tahoma"/>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990600" y="57150"/>
            <a:ext cx="7498200" cy="4797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4" name="Google Shape;84;p13"/>
          <p:cNvSpPr txBox="1"/>
          <p:nvPr>
            <p:ph idx="1" type="body"/>
          </p:nvPr>
        </p:nvSpPr>
        <p:spPr>
          <a:xfrm>
            <a:off x="1143000" y="598742"/>
            <a:ext cx="7848600" cy="4144800"/>
          </a:xfrm>
          <a:prstGeom prst="rect">
            <a:avLst/>
          </a:prstGeom>
          <a:noFill/>
          <a:ln>
            <a:noFill/>
          </a:ln>
        </p:spPr>
        <p:txBody>
          <a:bodyPr anchorCtr="0" anchor="t" bIns="45700" lIns="91425" spcFirstLastPara="1" rIns="91425" wrap="square" tIns="45700">
            <a:normAutofit/>
          </a:bodyPr>
          <a:lstStyle>
            <a:lvl1pPr indent="-320040" lvl="0" marL="457200" rtl="0" algn="l">
              <a:spcBef>
                <a:spcPts val="600"/>
              </a:spcBef>
              <a:spcAft>
                <a:spcPts val="0"/>
              </a:spcAft>
              <a:buSzPts val="1440"/>
              <a:buChar char="●"/>
              <a:defRPr/>
            </a:lvl1pPr>
            <a:lvl2pPr indent="-342900" lvl="1" marL="914400" rtl="0" algn="l">
              <a:spcBef>
                <a:spcPts val="55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85" name="Google Shape;85;p13"/>
          <p:cNvSpPr txBox="1"/>
          <p:nvPr>
            <p:ph idx="10" type="dt"/>
          </p:nvPr>
        </p:nvSpPr>
        <p:spPr>
          <a:xfrm>
            <a:off x="3581400" y="4729163"/>
            <a:ext cx="2133600" cy="3573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200">
                <a:solidFill>
                  <a:srgbClr val="B5A7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3"/>
          <p:cNvSpPr txBox="1"/>
          <p:nvPr>
            <p:ph idx="11" type="ftr"/>
          </p:nvPr>
        </p:nvSpPr>
        <p:spPr>
          <a:xfrm>
            <a:off x="5715000" y="4800600"/>
            <a:ext cx="2895600" cy="285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8613775" y="4914900"/>
            <a:ext cx="457200" cy="171600"/>
          </a:xfrm>
          <a:prstGeom prst="rect">
            <a:avLst/>
          </a:prstGeom>
          <a:noFill/>
          <a:ln>
            <a:noFill/>
          </a:ln>
        </p:spPr>
        <p:txBody>
          <a:bodyPr anchorCtr="0" anchor="b" bIns="45700" lIns="91425" spcFirstLastPara="1" rIns="91425" wrap="square" tIns="45700">
            <a:norm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r>
              <a:rPr lang="en"/>
              <a:t> </a:t>
            </a:r>
            <a:fld id="{00000000-1234-1234-1234-123412341234}" type="slidenum">
              <a:rPr lang="en"/>
              <a:t>‹#›</a:t>
            </a:fld>
            <a:endParaRPr sz="1000">
              <a:solidFill>
                <a:schemeClr val="accen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rgbClr val="000000"/>
              </a:buClr>
              <a:buSzPts val="1300"/>
              <a:buChar char="●"/>
              <a:defRPr>
                <a:solidFill>
                  <a:srgbClr val="000000"/>
                </a:solidFill>
              </a:defRPr>
            </a:lvl1pPr>
            <a:lvl2pPr indent="-298450" lvl="1" marL="914400">
              <a:spcBef>
                <a:spcPts val="0"/>
              </a:spcBef>
              <a:spcAft>
                <a:spcPts val="0"/>
              </a:spcAft>
              <a:buClr>
                <a:srgbClr val="000000"/>
              </a:buClr>
              <a:buSzPts val="1100"/>
              <a:buChar char="○"/>
              <a:defRPr>
                <a:solidFill>
                  <a:srgbClr val="000000"/>
                </a:solidFill>
              </a:defRPr>
            </a:lvl2pPr>
            <a:lvl3pPr indent="-298450" lvl="2" marL="1371600">
              <a:spcBef>
                <a:spcPts val="0"/>
              </a:spcBef>
              <a:spcAft>
                <a:spcPts val="0"/>
              </a:spcAft>
              <a:buClr>
                <a:srgbClr val="000000"/>
              </a:buClr>
              <a:buSzPts val="1100"/>
              <a:buChar char="■"/>
              <a:defRPr>
                <a:solidFill>
                  <a:srgbClr val="000000"/>
                </a:solidFill>
              </a:defRPr>
            </a:lvl3pPr>
            <a:lvl4pPr indent="-298450" lvl="3" marL="1828800">
              <a:spcBef>
                <a:spcPts val="0"/>
              </a:spcBef>
              <a:spcAft>
                <a:spcPts val="0"/>
              </a:spcAft>
              <a:buClr>
                <a:srgbClr val="000000"/>
              </a:buClr>
              <a:buSzPts val="1100"/>
              <a:buChar char="●"/>
              <a:defRPr>
                <a:solidFill>
                  <a:srgbClr val="000000"/>
                </a:solidFill>
              </a:defRPr>
            </a:lvl4pPr>
            <a:lvl5pPr indent="-298450" lvl="4" marL="2286000">
              <a:spcBef>
                <a:spcPts val="0"/>
              </a:spcBef>
              <a:spcAft>
                <a:spcPts val="0"/>
              </a:spcAft>
              <a:buClr>
                <a:srgbClr val="000000"/>
              </a:buClr>
              <a:buSzPts val="1100"/>
              <a:buChar char="○"/>
              <a:defRPr>
                <a:solidFill>
                  <a:srgbClr val="000000"/>
                </a:solidFill>
              </a:defRPr>
            </a:lvl5pPr>
            <a:lvl6pPr indent="-298450" lvl="5" marL="2743200">
              <a:spcBef>
                <a:spcPts val="0"/>
              </a:spcBef>
              <a:spcAft>
                <a:spcPts val="0"/>
              </a:spcAft>
              <a:buClr>
                <a:srgbClr val="000000"/>
              </a:buClr>
              <a:buSzPts val="1100"/>
              <a:buChar char="■"/>
              <a:defRPr>
                <a:solidFill>
                  <a:srgbClr val="000000"/>
                </a:solidFill>
              </a:defRPr>
            </a:lvl6pPr>
            <a:lvl7pPr indent="-298450" lvl="6" marL="3200400">
              <a:spcBef>
                <a:spcPts val="0"/>
              </a:spcBef>
              <a:spcAft>
                <a:spcPts val="0"/>
              </a:spcAft>
              <a:buClr>
                <a:srgbClr val="000000"/>
              </a:buClr>
              <a:buSzPts val="1100"/>
              <a:buChar char="●"/>
              <a:defRPr>
                <a:solidFill>
                  <a:srgbClr val="000000"/>
                </a:solidFill>
              </a:defRPr>
            </a:lvl7pPr>
            <a:lvl8pPr indent="-298450" lvl="7" marL="3657600">
              <a:spcBef>
                <a:spcPts val="0"/>
              </a:spcBef>
              <a:spcAft>
                <a:spcPts val="0"/>
              </a:spcAft>
              <a:buClr>
                <a:srgbClr val="000000"/>
              </a:buClr>
              <a:buSzPts val="1100"/>
              <a:buChar char="○"/>
              <a:defRPr>
                <a:solidFill>
                  <a:srgbClr val="000000"/>
                </a:solidFill>
              </a:defRPr>
            </a:lvl8pPr>
            <a:lvl9pPr indent="-298450" lvl="8" marL="4114800">
              <a:spcBef>
                <a:spcPts val="0"/>
              </a:spcBef>
              <a:spcAft>
                <a:spcPts val="0"/>
              </a:spcAft>
              <a:buClr>
                <a:srgbClr val="000000"/>
              </a:buClr>
              <a:buSzPts val="1100"/>
              <a:buChar char="■"/>
              <a:defRPr>
                <a:solidFill>
                  <a:srgbClr val="000000"/>
                </a:solidFill>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hyperlink" Target="http://www.microsoft.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hyperlink" Target="http://www.microsoft.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2.xml"/><Relationship Id="rId3" Type="http://schemas.openxmlformats.org/officeDocument/2006/relationships/image" Target="../media/image2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9.xml"/><Relationship Id="rId3" Type="http://schemas.openxmlformats.org/officeDocument/2006/relationships/image" Target="../media/image2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990600" y="606028"/>
            <a:ext cx="7620000" cy="1908572"/>
          </a:xfrm>
          <a:prstGeom prst="rect">
            <a:avLst/>
          </a:prstGeom>
          <a:noFill/>
          <a:ln>
            <a:noFill/>
          </a:ln>
        </p:spPr>
        <p:txBody>
          <a:bodyPr anchorCtr="0" anchor="ctr" bIns="45700" lIns="91425" spcFirstLastPara="1" rIns="91425" wrap="square" tIns="45700">
            <a:noAutofit/>
          </a:bodyPr>
          <a:lstStyle/>
          <a:p>
            <a:pPr indent="0" lvl="0" marL="539750" marR="0" rtl="0" algn="ctr">
              <a:lnSpc>
                <a:spcPct val="90000"/>
              </a:lnSpc>
              <a:spcBef>
                <a:spcPts val="0"/>
              </a:spcBef>
              <a:spcAft>
                <a:spcPts val="0"/>
              </a:spcAft>
              <a:buClr>
                <a:srgbClr val="572314"/>
              </a:buClr>
              <a:buSzPts val="3300"/>
              <a:buFont typeface="Gill Sans"/>
              <a:buNone/>
            </a:pPr>
            <a:r>
              <a:rPr b="0" i="0" lang="en" sz="3300" u="none">
                <a:solidFill>
                  <a:srgbClr val="572314"/>
                </a:solidFill>
                <a:latin typeface="Gill Sans"/>
                <a:ea typeface="Gill Sans"/>
                <a:cs typeface="Gill Sans"/>
                <a:sym typeface="Gill Sans"/>
              </a:rPr>
              <a:t>CoSc  </a:t>
            </a:r>
            <a:r>
              <a:rPr lang="en" sz="3300">
                <a:solidFill>
                  <a:srgbClr val="572314"/>
                </a:solidFill>
                <a:latin typeface="Gill Sans"/>
                <a:ea typeface="Gill Sans"/>
                <a:cs typeface="Gill Sans"/>
                <a:sym typeface="Gill Sans"/>
              </a:rPr>
              <a:t>3081</a:t>
            </a:r>
            <a:r>
              <a:rPr b="0" i="0" lang="en" sz="3300" u="none">
                <a:solidFill>
                  <a:srgbClr val="572314"/>
                </a:solidFill>
                <a:latin typeface="Gill Sans"/>
                <a:ea typeface="Gill Sans"/>
                <a:cs typeface="Gill Sans"/>
                <a:sym typeface="Gill Sans"/>
              </a:rPr>
              <a:t> </a:t>
            </a:r>
            <a:endParaRPr/>
          </a:p>
          <a:p>
            <a:pPr indent="0" lvl="0" marL="539750" marR="0" rtl="0" algn="ctr">
              <a:lnSpc>
                <a:spcPct val="90000"/>
              </a:lnSpc>
              <a:spcBef>
                <a:spcPts val="0"/>
              </a:spcBef>
              <a:spcAft>
                <a:spcPts val="0"/>
              </a:spcAft>
              <a:buClr>
                <a:srgbClr val="572314"/>
              </a:buClr>
              <a:buSzPts val="3300"/>
              <a:buFont typeface="Gill Sans"/>
              <a:buNone/>
            </a:pPr>
            <a:r>
              <a:rPr b="0" i="0" lang="en" sz="3300" u="none">
                <a:solidFill>
                  <a:srgbClr val="572314"/>
                </a:solidFill>
                <a:latin typeface="Gill Sans"/>
                <a:ea typeface="Gill Sans"/>
                <a:cs typeface="Gill Sans"/>
                <a:sym typeface="Gill Sans"/>
              </a:rPr>
              <a:t>  </a:t>
            </a:r>
            <a:br>
              <a:rPr b="0" i="0" lang="en" sz="3300" u="none">
                <a:solidFill>
                  <a:srgbClr val="572314"/>
                </a:solidFill>
                <a:latin typeface="Gill Sans"/>
                <a:ea typeface="Gill Sans"/>
                <a:cs typeface="Gill Sans"/>
                <a:sym typeface="Gill Sans"/>
              </a:rPr>
            </a:br>
            <a:r>
              <a:rPr b="1" i="0" lang="en" sz="3300" u="none">
                <a:solidFill>
                  <a:srgbClr val="572314"/>
                </a:solidFill>
                <a:latin typeface="Gill Sans"/>
                <a:ea typeface="Gill Sans"/>
                <a:cs typeface="Gill Sans"/>
                <a:sym typeface="Gill Sans"/>
              </a:rPr>
              <a:t>Internet  programming I</a:t>
            </a:r>
            <a:endParaRPr/>
          </a:p>
        </p:txBody>
      </p:sp>
      <p:sp>
        <p:nvSpPr>
          <p:cNvPr id="94" name="Google Shape;94;p14"/>
          <p:cNvSpPr txBox="1"/>
          <p:nvPr/>
        </p:nvSpPr>
        <p:spPr>
          <a:xfrm>
            <a:off x="1600200" y="4057650"/>
            <a:ext cx="7315200" cy="857250"/>
          </a:xfrm>
          <a:prstGeom prst="rect">
            <a:avLst/>
          </a:prstGeom>
          <a:noFill/>
          <a:ln>
            <a:noFill/>
          </a:ln>
        </p:spPr>
        <p:txBody>
          <a:bodyPr anchorCtr="0" anchor="t" bIns="45700" lIns="91425" spcFirstLastPara="1" rIns="91425" wrap="square" tIns="45700">
            <a:noAutofit/>
          </a:bodyPr>
          <a:lstStyle/>
          <a:p>
            <a:pPr indent="0" lvl="3" marL="250825"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Gill Sans"/>
              <a:ea typeface="Gill Sans"/>
              <a:cs typeface="Gill Sans"/>
              <a:sym typeface="Gill Sans"/>
            </a:endParaRPr>
          </a:p>
          <a:p>
            <a:pPr indent="0" lvl="3" marL="250825" marR="0" rtl="0" algn="l">
              <a:lnSpc>
                <a:spcPct val="100000"/>
              </a:lnSpc>
              <a:spcBef>
                <a:spcPts val="400"/>
              </a:spcBef>
              <a:spcAft>
                <a:spcPts val="0"/>
              </a:spcAft>
              <a:buClr>
                <a:schemeClr val="dk1"/>
              </a:buClr>
              <a:buSzPts val="2000"/>
              <a:buFont typeface="Gill Sans"/>
              <a:buNone/>
            </a:pPr>
            <a:r>
              <a:rPr b="0" i="0"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	</a:t>
            </a:r>
            <a:endParaRPr/>
          </a:p>
          <a:p>
            <a:pPr indent="0" lvl="3" marL="250825" marR="0" rtl="0" algn="l">
              <a:lnSpc>
                <a:spcPct val="100000"/>
              </a:lnSpc>
              <a:spcBef>
                <a:spcPts val="400"/>
              </a:spcBef>
              <a:spcAft>
                <a:spcPts val="0"/>
              </a:spcAft>
              <a:buClr>
                <a:schemeClr val="dk1"/>
              </a:buClr>
              <a:buSzPts val="2000"/>
              <a:buFont typeface="Gill Sans"/>
              <a:buNone/>
            </a:pPr>
            <a:r>
              <a:rPr b="0" i="0" lang="en" sz="2000" u="none" cap="none" strike="noStrike">
                <a:solidFill>
                  <a:schemeClr val="dk1"/>
                </a:solidFill>
                <a:latin typeface="Gill Sans"/>
                <a:ea typeface="Gill Sans"/>
                <a:cs typeface="Gill Sans"/>
                <a:sym typeface="Gill Sans"/>
              </a:rPr>
              <a:t>         </a:t>
            </a:r>
            <a:r>
              <a:rPr lang="en" sz="2000">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Instructor : Welde Janfa</a:t>
            </a:r>
            <a:endParaRPr/>
          </a:p>
        </p:txBody>
      </p:sp>
      <p:cxnSp>
        <p:nvCxnSpPr>
          <p:cNvPr id="95" name="Google Shape;95;p14"/>
          <p:cNvCxnSpPr/>
          <p:nvPr/>
        </p:nvCxnSpPr>
        <p:spPr>
          <a:xfrm>
            <a:off x="5257800" y="4800600"/>
            <a:ext cx="3200400" cy="0"/>
          </a:xfrm>
          <a:prstGeom prst="straightConnector1">
            <a:avLst/>
          </a:prstGeom>
          <a:noFill/>
          <a:ln cap="flat" cmpd="sng" w="25400">
            <a:solidFill>
              <a:schemeClr val="accent1"/>
            </a:solidFill>
            <a:prstDash val="solid"/>
            <a:miter lim="800000"/>
            <a:headEnd len="med" w="med" type="none"/>
            <a:tailEnd len="med" w="med" type="none"/>
          </a:ln>
          <a:effectLst>
            <a:outerShdw blurRad="63500" dir="5400000" dist="25400">
              <a:srgbClr val="000000">
                <a:alpha val="42745"/>
              </a:srgbClr>
            </a:outerShdw>
          </a:effectLst>
        </p:spPr>
      </p:cxnSp>
      <p:cxnSp>
        <p:nvCxnSpPr>
          <p:cNvPr id="96" name="Google Shape;96;p14"/>
          <p:cNvCxnSpPr/>
          <p:nvPr/>
        </p:nvCxnSpPr>
        <p:spPr>
          <a:xfrm>
            <a:off x="1981200" y="2705100"/>
            <a:ext cx="6400800" cy="0"/>
          </a:xfrm>
          <a:prstGeom prst="straightConnector1">
            <a:avLst/>
          </a:prstGeom>
          <a:noFill/>
          <a:ln cap="flat" cmpd="sng" w="25400">
            <a:solidFill>
              <a:schemeClr val="accent1"/>
            </a:solidFill>
            <a:prstDash val="solid"/>
            <a:miter lim="800000"/>
            <a:headEnd len="med" w="med" type="none"/>
            <a:tailEnd len="med" w="med" type="none"/>
          </a:ln>
          <a:effectLst>
            <a:outerShdw blurRad="63500" dir="5400000" dist="25400">
              <a:srgbClr val="000000">
                <a:alpha val="42745"/>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32625" y="1318650"/>
            <a:ext cx="4143000" cy="1051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572314"/>
              </a:buClr>
              <a:buSzPct val="100000"/>
              <a:buFont typeface="Gill Sans"/>
              <a:buNone/>
            </a:pPr>
            <a:r>
              <a:rPr b="0" i="0" lang="en" sz="3900" u="none">
                <a:solidFill>
                  <a:srgbClr val="572314"/>
                </a:solidFill>
                <a:latin typeface="Gill Sans"/>
                <a:ea typeface="Gill Sans"/>
                <a:cs typeface="Gill Sans"/>
                <a:sym typeface="Gill Sans"/>
              </a:rPr>
              <a:t>HTML Document Structure - Element </a:t>
            </a:r>
            <a:endParaRPr/>
          </a:p>
        </p:txBody>
      </p:sp>
      <p:sp>
        <p:nvSpPr>
          <p:cNvPr id="168" name="Google Shape;168;p23"/>
          <p:cNvSpPr txBox="1"/>
          <p:nvPr/>
        </p:nvSpPr>
        <p:spPr>
          <a:xfrm>
            <a:off x="8613775" y="4914900"/>
            <a:ext cx="457200" cy="1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69" name="Google Shape;169;p2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350520" lvl="0" marL="457200" rtl="0" algn="l">
              <a:spcBef>
                <a:spcPts val="0"/>
              </a:spcBef>
              <a:spcAft>
                <a:spcPts val="0"/>
              </a:spcAft>
              <a:buClr>
                <a:srgbClr val="434343"/>
              </a:buClr>
              <a:buSzPts val="1920"/>
              <a:buFont typeface="Noto Sans Symbols"/>
              <a:buChar char="●"/>
            </a:pPr>
            <a:r>
              <a:rPr lang="en" sz="1600">
                <a:solidFill>
                  <a:srgbClr val="414141"/>
                </a:solidFill>
                <a:latin typeface="Arial"/>
                <a:ea typeface="Arial"/>
                <a:cs typeface="Arial"/>
                <a:sym typeface="Arial"/>
              </a:rPr>
              <a:t>An HTML element is an individual component of an HTML document. </a:t>
            </a:r>
            <a:endParaRPr sz="1600">
              <a:solidFill>
                <a:srgbClr val="414141"/>
              </a:solidFill>
              <a:latin typeface="Arial"/>
              <a:ea typeface="Arial"/>
              <a:cs typeface="Arial"/>
              <a:sym typeface="Arial"/>
            </a:endParaRPr>
          </a:p>
          <a:p>
            <a:pPr indent="-350520" lvl="0" marL="457200" rtl="0" algn="l">
              <a:spcBef>
                <a:spcPts val="0"/>
              </a:spcBef>
              <a:spcAft>
                <a:spcPts val="0"/>
              </a:spcAft>
              <a:buClr>
                <a:srgbClr val="434343"/>
              </a:buClr>
              <a:buSzPts val="1920"/>
              <a:buFont typeface="Noto Sans Symbols"/>
              <a:buChar char="●"/>
            </a:pPr>
            <a:r>
              <a:rPr lang="en" sz="1600">
                <a:solidFill>
                  <a:srgbClr val="414141"/>
                </a:solidFill>
                <a:latin typeface="Arial"/>
                <a:ea typeface="Arial"/>
                <a:cs typeface="Arial"/>
                <a:sym typeface="Arial"/>
              </a:rPr>
              <a:t>It represents semantics, or meaning. </a:t>
            </a:r>
            <a:endParaRPr sz="1600">
              <a:solidFill>
                <a:srgbClr val="414141"/>
              </a:solidFill>
              <a:latin typeface="Arial"/>
              <a:ea typeface="Arial"/>
              <a:cs typeface="Arial"/>
              <a:sym typeface="Arial"/>
            </a:endParaRPr>
          </a:p>
          <a:p>
            <a:pPr indent="-350519" lvl="1" marL="914400" rtl="0" algn="l">
              <a:spcBef>
                <a:spcPts val="0"/>
              </a:spcBef>
              <a:spcAft>
                <a:spcPts val="0"/>
              </a:spcAft>
              <a:buClr>
                <a:srgbClr val="434343"/>
              </a:buClr>
              <a:buSzPts val="1920"/>
              <a:buFont typeface="Noto Sans Symbols"/>
              <a:buChar char="○"/>
            </a:pPr>
            <a:r>
              <a:rPr lang="en" sz="1600">
                <a:solidFill>
                  <a:srgbClr val="414141"/>
                </a:solidFill>
                <a:latin typeface="Arial"/>
                <a:ea typeface="Arial"/>
                <a:cs typeface="Arial"/>
                <a:sym typeface="Arial"/>
              </a:rPr>
              <a:t>For example, the </a:t>
            </a:r>
            <a:r>
              <a:rPr lang="en" sz="1500">
                <a:solidFill>
                  <a:srgbClr val="333333"/>
                </a:solidFill>
                <a:highlight>
                  <a:srgbClr val="F1F1F1"/>
                </a:highlight>
                <a:latin typeface="Courier New"/>
                <a:ea typeface="Courier New"/>
                <a:cs typeface="Courier New"/>
                <a:sym typeface="Courier New"/>
              </a:rPr>
              <a:t>title</a:t>
            </a:r>
            <a:r>
              <a:rPr lang="en" sz="1600">
                <a:solidFill>
                  <a:srgbClr val="414141"/>
                </a:solidFill>
                <a:latin typeface="Arial"/>
                <a:ea typeface="Arial"/>
                <a:cs typeface="Arial"/>
                <a:sym typeface="Arial"/>
              </a:rPr>
              <a:t> element represents the title of the document.</a:t>
            </a:r>
            <a:endParaRPr sz="1600">
              <a:solidFill>
                <a:srgbClr val="414141"/>
              </a:solidFill>
              <a:latin typeface="Arial"/>
              <a:ea typeface="Arial"/>
              <a:cs typeface="Arial"/>
              <a:sym typeface="Arial"/>
            </a:endParaRPr>
          </a:p>
          <a:p>
            <a:pPr indent="-369570" lvl="0" marL="457200" rtl="0" algn="l">
              <a:spcBef>
                <a:spcPts val="0"/>
              </a:spcBef>
              <a:spcAft>
                <a:spcPts val="0"/>
              </a:spcAft>
              <a:buClr>
                <a:srgbClr val="434343"/>
              </a:buClr>
              <a:buSzPts val="2220"/>
              <a:buFont typeface="Noto Sans Symbols"/>
              <a:buChar char="●"/>
            </a:pPr>
            <a:r>
              <a:rPr lang="en" sz="1600">
                <a:solidFill>
                  <a:srgbClr val="414141"/>
                </a:solidFill>
                <a:latin typeface="Arial"/>
                <a:ea typeface="Arial"/>
                <a:cs typeface="Arial"/>
                <a:sym typeface="Arial"/>
              </a:rPr>
              <a:t>Most HTML elements are written with a </a:t>
            </a:r>
            <a:r>
              <a:rPr i="1" lang="en" sz="1600">
                <a:solidFill>
                  <a:srgbClr val="414141"/>
                </a:solidFill>
                <a:latin typeface="Arial"/>
                <a:ea typeface="Arial"/>
                <a:cs typeface="Arial"/>
                <a:sym typeface="Arial"/>
              </a:rPr>
              <a:t>start tag</a:t>
            </a:r>
            <a:r>
              <a:rPr lang="en" sz="1600">
                <a:solidFill>
                  <a:srgbClr val="414141"/>
                </a:solidFill>
                <a:latin typeface="Arial"/>
                <a:ea typeface="Arial"/>
                <a:cs typeface="Arial"/>
                <a:sym typeface="Arial"/>
              </a:rPr>
              <a:t> (or opening tag) and an </a:t>
            </a:r>
            <a:r>
              <a:rPr i="1" lang="en" sz="1600">
                <a:solidFill>
                  <a:srgbClr val="414141"/>
                </a:solidFill>
                <a:latin typeface="Arial"/>
                <a:ea typeface="Arial"/>
                <a:cs typeface="Arial"/>
                <a:sym typeface="Arial"/>
              </a:rPr>
              <a:t>end tag</a:t>
            </a:r>
            <a:r>
              <a:rPr lang="en" sz="1600">
                <a:solidFill>
                  <a:srgbClr val="414141"/>
                </a:solidFill>
                <a:latin typeface="Arial"/>
                <a:ea typeface="Arial"/>
                <a:cs typeface="Arial"/>
                <a:sym typeface="Arial"/>
              </a:rPr>
              <a:t> (or closing tag), with content in between.</a:t>
            </a:r>
            <a:endParaRPr sz="1600">
              <a:solidFill>
                <a:srgbClr val="414141"/>
              </a:solidFill>
              <a:latin typeface="Arial"/>
              <a:ea typeface="Arial"/>
              <a:cs typeface="Arial"/>
              <a:sym typeface="Arial"/>
            </a:endParaRPr>
          </a:p>
          <a:p>
            <a:pPr indent="0" lvl="0" marL="457200" marR="0" rtl="0" algn="l">
              <a:lnSpc>
                <a:spcPct val="100000"/>
              </a:lnSpc>
              <a:spcBef>
                <a:spcPts val="1900"/>
              </a:spcBef>
              <a:spcAft>
                <a:spcPts val="0"/>
              </a:spcAft>
              <a:buNone/>
            </a:pPr>
            <a:r>
              <a:t/>
            </a:r>
            <a:endParaRPr>
              <a:solidFill>
                <a:srgbClr val="434343"/>
              </a:solidFill>
            </a:endParaRPr>
          </a:p>
        </p:txBody>
      </p:sp>
      <p:pic>
        <p:nvPicPr>
          <p:cNvPr id="170" name="Google Shape;170;p23"/>
          <p:cNvPicPr preferRelativeResize="0"/>
          <p:nvPr/>
        </p:nvPicPr>
        <p:blipFill>
          <a:blip r:embed="rId3">
            <a:alphaModFix/>
          </a:blip>
          <a:stretch>
            <a:fillRect/>
          </a:stretch>
        </p:blipFill>
        <p:spPr>
          <a:xfrm>
            <a:off x="4648200" y="3187625"/>
            <a:ext cx="4419600" cy="1898875"/>
          </a:xfrm>
          <a:prstGeom prst="rect">
            <a:avLst/>
          </a:prstGeom>
          <a:noFill/>
          <a:ln>
            <a:noFill/>
          </a:ln>
        </p:spPr>
      </p:pic>
      <p:pic>
        <p:nvPicPr>
          <p:cNvPr id="171" name="Google Shape;171;p23"/>
          <p:cNvPicPr preferRelativeResize="0"/>
          <p:nvPr/>
        </p:nvPicPr>
        <p:blipFill>
          <a:blip r:embed="rId4">
            <a:alphaModFix/>
          </a:blip>
          <a:stretch>
            <a:fillRect/>
          </a:stretch>
        </p:blipFill>
        <p:spPr>
          <a:xfrm>
            <a:off x="152400" y="2522250"/>
            <a:ext cx="4419600" cy="1740681"/>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1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78" name="Google Shape;978;p11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79" name="Google Shape;979;p11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Change cell padding, spacing, and alignment</a:t>
            </a:r>
            <a:endParaRPr/>
          </a:p>
          <a:p>
            <a:pPr indent="-219392" lvl="1" marL="639762" marR="0" rtl="0" algn="l">
              <a:lnSpc>
                <a:spcPct val="100000"/>
              </a:lnSpc>
              <a:spcBef>
                <a:spcPts val="500"/>
              </a:spcBef>
              <a:spcAft>
                <a:spcPts val="0"/>
              </a:spcAft>
              <a:buClr>
                <a:schemeClr val="accent1"/>
              </a:buClr>
              <a:buSzPct val="100000"/>
              <a:buFont typeface="Verdana"/>
              <a:buChar char="◦"/>
            </a:pPr>
            <a:r>
              <a:rPr b="1" i="0" lang="en" sz="1800" u="none" cap="none" strike="noStrike">
                <a:solidFill>
                  <a:schemeClr val="dk1"/>
                </a:solidFill>
                <a:latin typeface="Gill Sans"/>
                <a:ea typeface="Gill Sans"/>
                <a:cs typeface="Gill Sans"/>
                <a:sym typeface="Gill Sans"/>
              </a:rPr>
              <a:t>Alignment</a:t>
            </a:r>
            <a:r>
              <a:rPr b="0" i="0" lang="en" sz="1800" u="none" cap="none" strike="noStrike">
                <a:solidFill>
                  <a:schemeClr val="dk1"/>
                </a:solidFill>
                <a:latin typeface="Gill Sans"/>
                <a:ea typeface="Gill Sans"/>
                <a:cs typeface="Gill Sans"/>
                <a:sym typeface="Gill Sans"/>
              </a:rPr>
              <a:t> refers to the placement of the content within its allotted area, either vertically or horizontally. </a:t>
            </a:r>
            <a:endParaRPr/>
          </a:p>
          <a:p>
            <a:pPr indent="-219392"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For normal paragraphs (not in a table), alignment refers only to horizontal placement between the margins. </a:t>
            </a:r>
            <a:endParaRPr/>
          </a:p>
          <a:p>
            <a:pPr indent="-219392"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For a table cell, however, there are separate settings for vertical and horizontal alignment.</a:t>
            </a:r>
            <a:endParaRPr/>
          </a:p>
          <a:p>
            <a:pPr indent="-264287"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Setting Cell Padding</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set the padding for the entire table, use the </a:t>
            </a:r>
            <a:r>
              <a:rPr b="0" i="1" lang="en" sz="2000" u="none" cap="none" strike="noStrike">
                <a:solidFill>
                  <a:schemeClr val="dk1"/>
                </a:solidFill>
                <a:latin typeface="Gill Sans"/>
                <a:ea typeface="Gill Sans"/>
                <a:cs typeface="Gill Sans"/>
                <a:sym typeface="Gill Sans"/>
              </a:rPr>
              <a:t>cellpadding </a:t>
            </a:r>
            <a:r>
              <a:rPr b="0" i="0" lang="en" sz="2000" u="none" cap="none" strike="noStrike">
                <a:solidFill>
                  <a:schemeClr val="dk1"/>
                </a:solidFill>
                <a:latin typeface="Gill Sans"/>
                <a:ea typeface="Gill Sans"/>
                <a:cs typeface="Gill Sans"/>
                <a:sym typeface="Gill Sans"/>
              </a:rPr>
              <a:t>attribute in the </a:t>
            </a:r>
            <a:r>
              <a:rPr b="0" i="1" lang="en" sz="2000" u="none" cap="none" strike="noStrike">
                <a:solidFill>
                  <a:schemeClr val="dk1"/>
                </a:solidFill>
                <a:latin typeface="Gill Sans"/>
                <a:ea typeface="Gill Sans"/>
                <a:cs typeface="Gill Sans"/>
                <a:sym typeface="Gill Sans"/>
              </a:rPr>
              <a:t>&lt;table&gt; </a:t>
            </a:r>
            <a:r>
              <a:rPr b="0" i="0" lang="en" sz="2000" u="none" cap="none" strike="noStrike">
                <a:solidFill>
                  <a:schemeClr val="dk1"/>
                </a:solidFill>
                <a:latin typeface="Gill Sans"/>
                <a:ea typeface="Gill Sans"/>
                <a:cs typeface="Gill Sans"/>
                <a:sym typeface="Gill Sans"/>
              </a:rPr>
              <a:t>tag. (The </a:t>
            </a:r>
            <a:r>
              <a:rPr b="0" i="1" lang="en" sz="2000" u="none" cap="none" strike="noStrike">
                <a:solidFill>
                  <a:schemeClr val="dk1"/>
                </a:solidFill>
                <a:latin typeface="Gill Sans"/>
                <a:ea typeface="Gill Sans"/>
                <a:cs typeface="Gill Sans"/>
                <a:sym typeface="Gill Sans"/>
              </a:rPr>
              <a:t>cellpadding </a:t>
            </a:r>
            <a:r>
              <a:rPr b="0" i="0" lang="en" sz="2000" u="none" cap="none" strike="noStrike">
                <a:solidFill>
                  <a:schemeClr val="dk1"/>
                </a:solidFill>
                <a:latin typeface="Gill Sans"/>
                <a:ea typeface="Gill Sans"/>
                <a:cs typeface="Gill Sans"/>
                <a:sym typeface="Gill Sans"/>
              </a:rPr>
              <a:t>attribute does not work with individual row and cell tags.)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&lt;table cellpadding="4px"&gt;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set the padding for an individual cell, use the </a:t>
            </a:r>
            <a:r>
              <a:rPr b="0" i="1" lang="en" sz="2000" u="none" cap="none" strike="noStrike">
                <a:solidFill>
                  <a:schemeClr val="dk1"/>
                </a:solidFill>
                <a:latin typeface="Gill Sans"/>
                <a:ea typeface="Gill Sans"/>
                <a:cs typeface="Gill Sans"/>
                <a:sym typeface="Gill Sans"/>
              </a:rPr>
              <a:t>padding </a:t>
            </a:r>
            <a:r>
              <a:rPr b="0" i="0" lang="en" sz="2000" u="none" cap="none" strike="noStrike">
                <a:solidFill>
                  <a:schemeClr val="dk1"/>
                </a:solidFill>
                <a:latin typeface="Gill Sans"/>
                <a:ea typeface="Gill Sans"/>
                <a:cs typeface="Gill Sans"/>
                <a:sym typeface="Gill Sans"/>
              </a:rPr>
              <a:t>attribute in a style.</a:t>
            </a:r>
            <a:endParaRPr b="0" i="0" sz="2000" u="none" cap="none" strike="noStrike">
              <a:solidFill>
                <a:schemeClr val="dk1"/>
              </a:solidFill>
              <a:latin typeface="Gill Sans"/>
              <a:ea typeface="Gill Sans"/>
              <a:cs typeface="Gill Sans"/>
              <a:sym typeface="Gill Sans"/>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&lt;td style="padding: 4px"&gt;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set padding in a style sheet:    &gt;   td {padding: 4px}</a:t>
            </a:r>
            <a:endParaRPr/>
          </a:p>
        </p:txBody>
      </p:sp>
      <p:sp>
        <p:nvSpPr>
          <p:cNvPr id="980" name="Google Shape;980;p11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1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87" name="Google Shape;987;p11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88" name="Google Shape;988;p11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Change cell padding, spacing, and alignment</a:t>
            </a:r>
            <a:endParaRPr/>
          </a:p>
          <a:p>
            <a:pPr indent="0" lvl="1" marL="403225" marR="0" rtl="0" algn="l">
              <a:lnSpc>
                <a:spcPct val="100000"/>
              </a:lnSpc>
              <a:spcBef>
                <a:spcPts val="500"/>
              </a:spcBef>
              <a:spcAft>
                <a:spcPts val="0"/>
              </a:spcAft>
              <a:buClr>
                <a:schemeClr val="accent1"/>
              </a:buClr>
              <a:buSzPct val="100000"/>
              <a:buFont typeface="Verdana"/>
              <a:buNone/>
            </a:pPr>
            <a:r>
              <a:rPr b="1" i="0" lang="en" sz="2000" u="none" cap="none" strike="noStrike">
                <a:solidFill>
                  <a:schemeClr val="dk1"/>
                </a:solidFill>
                <a:latin typeface="Gill Sans"/>
                <a:ea typeface="Gill Sans"/>
                <a:cs typeface="Gill Sans"/>
                <a:sym typeface="Gill Sans"/>
              </a:rPr>
              <a:t>Setting Horizontal and Vertical Alignment</a:t>
            </a:r>
            <a:endParaRPr/>
          </a:p>
          <a:p>
            <a:pPr indent="-107950"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 cell’s content has two alignments: vertical (top, middle, or bottom) and horizontal (left, center, right, or justify). </a:t>
            </a:r>
            <a:endParaRPr/>
          </a:p>
          <a:p>
            <a:pPr indent="-107950"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set these with attributes or with styles. To set alignment</a:t>
            </a:r>
            <a:endParaRPr/>
          </a:p>
          <a:p>
            <a:pPr indent="-107950"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with attributes, use the </a:t>
            </a:r>
            <a:r>
              <a:rPr b="0" i="1" lang="en" sz="2000" u="none" cap="none" strike="noStrike">
                <a:solidFill>
                  <a:schemeClr val="dk1"/>
                </a:solidFill>
                <a:latin typeface="Gill Sans"/>
                <a:ea typeface="Gill Sans"/>
                <a:cs typeface="Gill Sans"/>
                <a:sym typeface="Gill Sans"/>
              </a:rPr>
              <a:t>align </a:t>
            </a:r>
            <a:r>
              <a:rPr b="0" i="0" lang="en" sz="2000" u="none" cap="none" strike="noStrike">
                <a:solidFill>
                  <a:schemeClr val="dk1"/>
                </a:solidFill>
                <a:latin typeface="Gill Sans"/>
                <a:ea typeface="Gill Sans"/>
                <a:cs typeface="Gill Sans"/>
                <a:sym typeface="Gill Sans"/>
              </a:rPr>
              <a:t>attribute to specify the horizontal alignment and the </a:t>
            </a:r>
            <a:r>
              <a:rPr b="0" i="1" lang="en" sz="2000" u="none" cap="none" strike="noStrike">
                <a:solidFill>
                  <a:schemeClr val="dk1"/>
                </a:solidFill>
                <a:latin typeface="Gill Sans"/>
                <a:ea typeface="Gill Sans"/>
                <a:cs typeface="Gill Sans"/>
                <a:sym typeface="Gill Sans"/>
              </a:rPr>
              <a:t>valign </a:t>
            </a:r>
            <a:r>
              <a:rPr b="0" i="0" lang="en" sz="2000" u="none" cap="none" strike="noStrike">
                <a:solidFill>
                  <a:schemeClr val="dk1"/>
                </a:solidFill>
                <a:latin typeface="Gill Sans"/>
                <a:ea typeface="Gill Sans"/>
                <a:cs typeface="Gill Sans"/>
                <a:sym typeface="Gill Sans"/>
              </a:rPr>
              <a:t>attribute to specify the vertical alignment, as shown in the following:</a:t>
            </a:r>
            <a:endParaRPr/>
          </a:p>
          <a:p>
            <a:pPr indent="0" lvl="1" marL="403225"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&lt;td align="center" valign="middle"&gt;</a:t>
            </a:r>
            <a:endParaRPr/>
          </a:p>
          <a:p>
            <a:pPr indent="-107950"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set alignment with a style by using </a:t>
            </a:r>
            <a:r>
              <a:rPr b="0" i="1" lang="en" sz="2000" u="none" cap="none" strike="noStrike">
                <a:solidFill>
                  <a:schemeClr val="dk1"/>
                </a:solidFill>
                <a:latin typeface="Gill Sans"/>
                <a:ea typeface="Gill Sans"/>
                <a:cs typeface="Gill Sans"/>
                <a:sym typeface="Gill Sans"/>
              </a:rPr>
              <a:t>text-align </a:t>
            </a:r>
            <a:r>
              <a:rPr b="0" i="0" lang="en" sz="2000" u="none" cap="none" strike="noStrike">
                <a:solidFill>
                  <a:schemeClr val="dk1"/>
                </a:solidFill>
                <a:latin typeface="Gill Sans"/>
                <a:ea typeface="Gill Sans"/>
                <a:cs typeface="Gill Sans"/>
                <a:sym typeface="Gill Sans"/>
              </a:rPr>
              <a:t>to specify the horizontal alignment and </a:t>
            </a:r>
            <a:r>
              <a:rPr b="0" i="1" lang="en" sz="2000" u="none" cap="none" strike="noStrike">
                <a:solidFill>
                  <a:schemeClr val="dk1"/>
                </a:solidFill>
                <a:latin typeface="Gill Sans"/>
                <a:ea typeface="Gill Sans"/>
                <a:cs typeface="Gill Sans"/>
                <a:sym typeface="Gill Sans"/>
              </a:rPr>
              <a:t>vertical-align </a:t>
            </a:r>
            <a:r>
              <a:rPr b="0" i="0" lang="en" sz="2000" u="none" cap="none" strike="noStrike">
                <a:solidFill>
                  <a:schemeClr val="dk1"/>
                </a:solidFill>
                <a:latin typeface="Gill Sans"/>
                <a:ea typeface="Gill Sans"/>
                <a:cs typeface="Gill Sans"/>
                <a:sym typeface="Gill Sans"/>
              </a:rPr>
              <a:t>to specify the vertical alignment, like this:</a:t>
            </a:r>
            <a:endParaRPr/>
          </a:p>
          <a:p>
            <a:pPr indent="0" lvl="1" marL="403225"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&lt;td style="text-align: center; vertical-align: middle"&gt;</a:t>
            </a:r>
            <a:endParaRPr/>
          </a:p>
        </p:txBody>
      </p:sp>
      <p:sp>
        <p:nvSpPr>
          <p:cNvPr id="989" name="Google Shape;989;p1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1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996" name="Google Shape;996;p11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97" name="Google Shape;997;p11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Create a basic form.</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Create check boxes and option buttons.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Create lists.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Understand CGI and other advanced tools.</a:t>
            </a:r>
            <a:endParaRPr/>
          </a:p>
          <a:p>
            <a:pPr indent="-180975" lvl="0" marL="365125" marR="0" rtl="0" algn="l">
              <a:lnSpc>
                <a:spcPct val="100000"/>
              </a:lnSpc>
              <a:spcBef>
                <a:spcPts val="600"/>
              </a:spcBef>
              <a:spcAft>
                <a:spcPts val="0"/>
              </a:spcAft>
              <a:buClr>
                <a:schemeClr val="accent1"/>
              </a:buClr>
              <a:buSzPts val="1600"/>
              <a:buFont typeface="Noto Sans Symbols"/>
              <a:buNone/>
            </a:pPr>
            <a:r>
              <a:t/>
            </a:r>
            <a:endParaRPr b="1" i="0" sz="2000" u="none">
              <a:solidFill>
                <a:schemeClr val="dk1"/>
              </a:solidFill>
              <a:latin typeface="Gill Sans"/>
              <a:ea typeface="Gill Sans"/>
              <a:cs typeface="Gill Sans"/>
              <a:sym typeface="Gill Sans"/>
            </a:endParaRPr>
          </a:p>
          <a:p>
            <a:pPr indent="-180975" lvl="0" marL="365125" marR="0" rtl="0" algn="l">
              <a:lnSpc>
                <a:spcPct val="100000"/>
              </a:lnSpc>
              <a:spcBef>
                <a:spcPts val="600"/>
              </a:spcBef>
              <a:spcAft>
                <a:spcPts val="0"/>
              </a:spcAft>
              <a:buClr>
                <a:schemeClr val="accent1"/>
              </a:buClr>
              <a:buSzPts val="1600"/>
              <a:buFont typeface="Noto Sans Symbols"/>
              <a:buNone/>
            </a:pPr>
            <a:r>
              <a:t/>
            </a:r>
            <a:endParaRPr b="1" i="0" sz="2000" u="non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User Form</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Gathering information and  feedback from your Web site’s visitors can is one of the main activities ,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gathered information may be used to receive request , to send response or sometime used to build a customer or subscriber database.</a:t>
            </a:r>
            <a:endParaRPr/>
          </a:p>
        </p:txBody>
      </p:sp>
      <p:sp>
        <p:nvSpPr>
          <p:cNvPr id="998" name="Google Shape;998;p11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1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05" name="Google Shape;1005;p11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06" name="Google Shape;1006;p11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0000" lnSpcReduction="2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Creating a Basic Form</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place a form anywhere in the body of an HTML document. Some people like to use a table to organize form elements; others create form fields within ordinary paragraphs.</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 form is enclosed in a two-sided  </a:t>
            </a:r>
            <a:r>
              <a:rPr b="0" i="1" lang="en" sz="2000" u="none" cap="none" strike="noStrike">
                <a:solidFill>
                  <a:schemeClr val="dk1"/>
                </a:solidFill>
                <a:latin typeface="Gill Sans"/>
                <a:ea typeface="Gill Sans"/>
                <a:cs typeface="Gill Sans"/>
                <a:sym typeface="Gill Sans"/>
              </a:rPr>
              <a:t>&lt;form&gt; </a:t>
            </a:r>
            <a:r>
              <a:rPr b="0" i="0" lang="en" sz="2000" u="none" cap="none" strike="noStrike">
                <a:solidFill>
                  <a:schemeClr val="dk1"/>
                </a:solidFill>
                <a:latin typeface="Gill Sans"/>
                <a:ea typeface="Gill Sans"/>
                <a:cs typeface="Gill Sans"/>
                <a:sym typeface="Gill Sans"/>
              </a:rPr>
              <a:t>tag:</a:t>
            </a:r>
            <a:endParaRPr/>
          </a:p>
          <a:p>
            <a:pPr indent="0" lvl="3" marL="860425"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&lt;form method="post"&gt;</a:t>
            </a:r>
            <a:endParaRPr/>
          </a:p>
          <a:p>
            <a:pPr indent="0" lvl="3" marL="860425"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a:t>
            </a:r>
            <a:endParaRPr/>
          </a:p>
          <a:p>
            <a:pPr indent="0" lvl="3" marL="860425"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&lt;/form&gt;</a:t>
            </a:r>
            <a:endParaRPr/>
          </a:p>
          <a:p>
            <a:pPr indent="0" lvl="3" marL="860425" marR="0" rtl="0" algn="l">
              <a:lnSpc>
                <a:spcPct val="100000"/>
              </a:lnSpc>
              <a:spcBef>
                <a:spcPts val="320"/>
              </a:spcBef>
              <a:spcAft>
                <a:spcPts val="0"/>
              </a:spcAft>
              <a:buClr>
                <a:srgbClr val="C32D2E"/>
              </a:buClr>
              <a:buSzPct val="100000"/>
              <a:buFont typeface="Noto Sans Symbols"/>
              <a:buNone/>
            </a:pPr>
            <a:r>
              <a:t/>
            </a:r>
            <a:endParaRPr b="1" i="0" sz="1600" u="none" cap="none" strike="noStrike">
              <a:solidFill>
                <a:schemeClr val="dk1"/>
              </a:solidFill>
              <a:latin typeface="Gill Sans"/>
              <a:ea typeface="Gill Sans"/>
              <a:cs typeface="Gill Sans"/>
              <a:sym typeface="Gill Sans"/>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method </a:t>
            </a:r>
            <a:r>
              <a:rPr b="0" i="0" lang="en" sz="2000" u="none" cap="none" strike="noStrike">
                <a:solidFill>
                  <a:schemeClr val="dk1"/>
                </a:solidFill>
                <a:latin typeface="Gill Sans"/>
                <a:ea typeface="Gill Sans"/>
                <a:cs typeface="Gill Sans"/>
                <a:sym typeface="Gill Sans"/>
              </a:rPr>
              <a:t>attribute specifies what will happen when the form is submitted. </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Almost all forms use the </a:t>
            </a:r>
            <a:r>
              <a:rPr b="0" i="1" lang="en" sz="2000" u="none" cap="none" strike="noStrike">
                <a:solidFill>
                  <a:schemeClr val="dk1"/>
                </a:solidFill>
                <a:latin typeface="Gill Sans"/>
                <a:ea typeface="Gill Sans"/>
                <a:cs typeface="Gill Sans"/>
                <a:sym typeface="Gill Sans"/>
              </a:rPr>
              <a:t>method=”post” </a:t>
            </a:r>
            <a:r>
              <a:rPr b="0" i="0" lang="en" sz="2000" u="none" cap="none" strike="noStrike">
                <a:solidFill>
                  <a:schemeClr val="dk1"/>
                </a:solidFill>
                <a:latin typeface="Gill Sans"/>
                <a:ea typeface="Gill Sans"/>
                <a:cs typeface="Gill Sans"/>
                <a:sym typeface="Gill Sans"/>
              </a:rPr>
              <a:t>attribute, meaning that the data users enter into the form will be collected and either delivered (by e-mail) or sent to the server, where server-side</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code can retrieve it and perform tasks such as storing it (in a database).</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Within the opening </a:t>
            </a:r>
            <a:r>
              <a:rPr b="0" i="1" lang="en" sz="2000" u="none" cap="none" strike="noStrike">
                <a:solidFill>
                  <a:schemeClr val="dk1"/>
                </a:solidFill>
                <a:latin typeface="Gill Sans"/>
                <a:ea typeface="Gill Sans"/>
                <a:cs typeface="Gill Sans"/>
                <a:sym typeface="Gill Sans"/>
              </a:rPr>
              <a:t>&lt;form&gt; </a:t>
            </a:r>
            <a:r>
              <a:rPr b="0" i="0" lang="en" sz="2000" u="none" cap="none" strike="noStrike">
                <a:solidFill>
                  <a:schemeClr val="dk1"/>
                </a:solidFill>
                <a:latin typeface="Gill Sans"/>
                <a:ea typeface="Gill Sans"/>
                <a:cs typeface="Gill Sans"/>
                <a:sym typeface="Gill Sans"/>
              </a:rPr>
              <a:t>tag, you specify an </a:t>
            </a:r>
            <a:r>
              <a:rPr b="0" i="1" lang="en" sz="2000" u="none" cap="none" strike="noStrike">
                <a:solidFill>
                  <a:schemeClr val="dk1"/>
                </a:solidFill>
                <a:latin typeface="Gill Sans"/>
                <a:ea typeface="Gill Sans"/>
                <a:cs typeface="Gill Sans"/>
                <a:sym typeface="Gill Sans"/>
              </a:rPr>
              <a:t>action </a:t>
            </a:r>
            <a:r>
              <a:rPr b="0" i="0" lang="en" sz="2000" u="none" cap="none" strike="noStrike">
                <a:solidFill>
                  <a:schemeClr val="dk1"/>
                </a:solidFill>
                <a:latin typeface="Gill Sans"/>
                <a:ea typeface="Gill Sans"/>
                <a:cs typeface="Gill Sans"/>
                <a:sym typeface="Gill Sans"/>
              </a:rPr>
              <a:t>attribute. This is typically either an</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e-mail address to which to send information, or the URL of a script that will run when the</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user submits the form. For an e-mail delivery, the </a:t>
            </a:r>
            <a:r>
              <a:rPr b="0" i="1" lang="en" sz="2000" u="none" cap="none" strike="noStrike">
                <a:solidFill>
                  <a:schemeClr val="dk1"/>
                </a:solidFill>
                <a:latin typeface="Gill Sans"/>
                <a:ea typeface="Gill Sans"/>
                <a:cs typeface="Gill Sans"/>
                <a:sym typeface="Gill Sans"/>
              </a:rPr>
              <a:t>action </a:t>
            </a:r>
            <a:r>
              <a:rPr b="0" i="0" lang="en" sz="2000" u="none" cap="none" strike="noStrike">
                <a:solidFill>
                  <a:schemeClr val="dk1"/>
                </a:solidFill>
                <a:latin typeface="Gill Sans"/>
                <a:ea typeface="Gill Sans"/>
                <a:cs typeface="Gill Sans"/>
                <a:sym typeface="Gill Sans"/>
              </a:rPr>
              <a:t>attribute might look like this:</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&lt;form action="mailto:edward@contoso.com" enctype="text/plain"&gt;</a:t>
            </a:r>
            <a:endParaRPr/>
          </a:p>
        </p:txBody>
      </p:sp>
      <p:sp>
        <p:nvSpPr>
          <p:cNvPr id="1007" name="Google Shape;1007;p11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1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14" name="Google Shape;1014;p11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15" name="Google Shape;1015;p11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1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Creating a Basic Form</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Within the opening </a:t>
            </a:r>
            <a:r>
              <a:rPr b="0" i="1" lang="en" sz="2000" u="none" cap="none" strike="noStrike">
                <a:solidFill>
                  <a:schemeClr val="dk1"/>
                </a:solidFill>
                <a:latin typeface="Gill Sans"/>
                <a:ea typeface="Gill Sans"/>
                <a:cs typeface="Gill Sans"/>
                <a:sym typeface="Gill Sans"/>
              </a:rPr>
              <a:t>&lt;form&gt; </a:t>
            </a:r>
            <a:r>
              <a:rPr b="0" i="0" lang="en" sz="2000" u="none" cap="none" strike="noStrike">
                <a:solidFill>
                  <a:schemeClr val="dk1"/>
                </a:solidFill>
                <a:latin typeface="Gill Sans"/>
                <a:ea typeface="Gill Sans"/>
                <a:cs typeface="Gill Sans"/>
                <a:sym typeface="Gill Sans"/>
              </a:rPr>
              <a:t>tag, you specify an </a:t>
            </a:r>
            <a:r>
              <a:rPr b="0" i="1" lang="en" sz="2000" u="none" cap="none" strike="noStrike">
                <a:solidFill>
                  <a:schemeClr val="dk1"/>
                </a:solidFill>
                <a:latin typeface="Gill Sans"/>
                <a:ea typeface="Gill Sans"/>
                <a:cs typeface="Gill Sans"/>
                <a:sym typeface="Gill Sans"/>
              </a:rPr>
              <a:t>action </a:t>
            </a:r>
            <a:r>
              <a:rPr b="0" i="0" lang="en" sz="2000" u="none" cap="none" strike="noStrike">
                <a:solidFill>
                  <a:schemeClr val="dk1"/>
                </a:solidFill>
                <a:latin typeface="Gill Sans"/>
                <a:ea typeface="Gill Sans"/>
                <a:cs typeface="Gill Sans"/>
                <a:sym typeface="Gill Sans"/>
              </a:rPr>
              <a:t>attribute. This is typically either an e-mail address to which to send information, or the URL of a script that will run when the user submits the form. For an e-mail delivery, the </a:t>
            </a:r>
            <a:r>
              <a:rPr b="0" i="1" lang="en" sz="2000" u="none" cap="none" strike="noStrike">
                <a:solidFill>
                  <a:schemeClr val="dk1"/>
                </a:solidFill>
                <a:latin typeface="Gill Sans"/>
                <a:ea typeface="Gill Sans"/>
                <a:cs typeface="Gill Sans"/>
                <a:sym typeface="Gill Sans"/>
              </a:rPr>
              <a:t>action </a:t>
            </a:r>
            <a:r>
              <a:rPr b="0" i="0" lang="en" sz="2000" u="none" cap="none" strike="noStrike">
                <a:solidFill>
                  <a:schemeClr val="dk1"/>
                </a:solidFill>
                <a:latin typeface="Gill Sans"/>
                <a:ea typeface="Gill Sans"/>
                <a:cs typeface="Gill Sans"/>
                <a:sym typeface="Gill Sans"/>
              </a:rPr>
              <a:t>attribute might look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&lt;form action="mailto:edward@contoso.com" enctype="text/plain"&gt;</a:t>
            </a:r>
            <a:endParaRPr/>
          </a:p>
          <a:p>
            <a:pPr indent="-255143"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Creating a Text Box</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most basic type of control is a text box. Users can enter data such as names, addresses, phone numbers, and comments into text boxes.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There are two types of textboxes: regular text boxes (single line) and text areas (multi-line).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create a regular text box using a single-sided </a:t>
            </a:r>
            <a:r>
              <a:rPr b="0" i="1" lang="en" sz="2000" u="none" cap="none" strike="noStrike">
                <a:solidFill>
                  <a:schemeClr val="dk1"/>
                </a:solidFill>
                <a:latin typeface="Gill Sans"/>
                <a:ea typeface="Gill Sans"/>
                <a:cs typeface="Gill Sans"/>
                <a:sym typeface="Gill Sans"/>
              </a:rPr>
              <a:t>&lt;input&gt; </a:t>
            </a:r>
            <a:r>
              <a:rPr b="0" i="0" lang="en" sz="2000" u="none" cap="none" strike="noStrike">
                <a:solidFill>
                  <a:schemeClr val="dk1"/>
                </a:solidFill>
                <a:latin typeface="Gill Sans"/>
                <a:ea typeface="Gill Sans"/>
                <a:cs typeface="Gill Sans"/>
                <a:sym typeface="Gill Sans"/>
              </a:rPr>
              <a:t>tag with a </a:t>
            </a:r>
            <a:r>
              <a:rPr b="0" i="1" lang="en" sz="2000" u="none" cap="none" strike="noStrike">
                <a:solidFill>
                  <a:schemeClr val="dk1"/>
                </a:solidFill>
                <a:latin typeface="Gill Sans"/>
                <a:ea typeface="Gill Sans"/>
                <a:cs typeface="Gill Sans"/>
                <a:sym typeface="Gill Sans"/>
              </a:rPr>
              <a:t>type=”text” </a:t>
            </a:r>
            <a:r>
              <a:rPr b="0" i="0" lang="en" sz="2000" u="none" cap="none" strike="noStrike">
                <a:solidFill>
                  <a:schemeClr val="dk1"/>
                </a:solidFill>
                <a:latin typeface="Gill Sans"/>
                <a:ea typeface="Gill Sans"/>
                <a:cs typeface="Gill Sans"/>
                <a:sym typeface="Gill Sans"/>
              </a:rPr>
              <a:t>attribute,</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as shown in the following:</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&lt;input type="text"&gt;</a:t>
            </a:r>
            <a:endParaRPr/>
          </a:p>
        </p:txBody>
      </p:sp>
      <p:sp>
        <p:nvSpPr>
          <p:cNvPr id="1016" name="Google Shape;1016;p11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1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23" name="Google Shape;1023;p11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24" name="Google Shape;1024;p11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10000"/>
          </a:bodyPr>
          <a:lstStyle/>
          <a:p>
            <a:pPr indent="-255143"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Creating a Text Box</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Each control within a form must have a unique name, expressed with the </a:t>
            </a:r>
            <a:r>
              <a:rPr b="0" i="1" lang="en" sz="2000" u="none" cap="none" strike="noStrike">
                <a:solidFill>
                  <a:schemeClr val="dk1"/>
                </a:solidFill>
                <a:latin typeface="Gill Sans"/>
                <a:ea typeface="Gill Sans"/>
                <a:cs typeface="Gill Sans"/>
                <a:sym typeface="Gill Sans"/>
              </a:rPr>
              <a:t>name </a:t>
            </a:r>
            <a:r>
              <a:rPr b="0" i="0" lang="en" sz="2000" u="none" cap="none" strike="noStrike">
                <a:solidFill>
                  <a:schemeClr val="dk1"/>
                </a:solidFill>
                <a:latin typeface="Gill Sans"/>
                <a:ea typeface="Gill Sans"/>
                <a:cs typeface="Gill Sans"/>
                <a:sym typeface="Gill Sans"/>
              </a:rPr>
              <a:t>attribute.</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to name a particular text box </a:t>
            </a:r>
            <a:r>
              <a:rPr b="0" i="1" lang="en" sz="2000" u="none" cap="none" strike="noStrike">
                <a:solidFill>
                  <a:schemeClr val="dk1"/>
                </a:solidFill>
                <a:latin typeface="Gill Sans"/>
                <a:ea typeface="Gill Sans"/>
                <a:cs typeface="Gill Sans"/>
                <a:sym typeface="Gill Sans"/>
              </a:rPr>
              <a:t>firstname</a:t>
            </a:r>
            <a:r>
              <a:rPr b="0" i="0" lang="en" sz="2000" u="none" cap="none" strike="noStrike">
                <a:solidFill>
                  <a:schemeClr val="dk1"/>
                </a:solidFill>
                <a:latin typeface="Gill Sans"/>
                <a:ea typeface="Gill Sans"/>
                <a:cs typeface="Gill Sans"/>
                <a:sym typeface="Gill Sans"/>
              </a:rPr>
              <a:t>, use the following:</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type="text" </a:t>
            </a:r>
            <a:r>
              <a:rPr b="1" i="0" lang="en" sz="2000" u="none" cap="none" strike="noStrike">
                <a:solidFill>
                  <a:schemeClr val="dk1"/>
                </a:solidFill>
                <a:latin typeface="Gill Sans"/>
                <a:ea typeface="Gill Sans"/>
                <a:cs typeface="Gill Sans"/>
                <a:sym typeface="Gill Sans"/>
              </a:rPr>
              <a:t>name="firstname"</a:t>
            </a:r>
            <a:r>
              <a:rPr b="0" i="0" lang="en" sz="2000" u="none" cap="none" strike="noStrike">
                <a:solidFill>
                  <a:schemeClr val="dk1"/>
                </a:solidFill>
                <a:latin typeface="Gill Sans"/>
                <a:ea typeface="Gill Sans"/>
                <a:cs typeface="Gill Sans"/>
                <a:sym typeface="Gill Sans"/>
              </a:rPr>
              <a:t>&gt;</a:t>
            </a:r>
            <a:endParaRPr b="0" i="0" sz="2000" u="none" cap="none" strike="noStrik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specify a width for the text box with the </a:t>
            </a:r>
            <a:r>
              <a:rPr b="0" i="1" lang="en" sz="2000" u="none" cap="none" strike="noStrike">
                <a:solidFill>
                  <a:schemeClr val="dk1"/>
                </a:solidFill>
                <a:latin typeface="Gill Sans"/>
                <a:ea typeface="Gill Sans"/>
                <a:cs typeface="Gill Sans"/>
                <a:sym typeface="Gill Sans"/>
              </a:rPr>
              <a:t>size </a:t>
            </a:r>
            <a:r>
              <a:rPr b="0" i="0" lang="en" sz="2000" u="none" cap="none" strike="noStrike">
                <a:solidFill>
                  <a:schemeClr val="dk1"/>
                </a:solidFill>
                <a:latin typeface="Gill Sans"/>
                <a:ea typeface="Gill Sans"/>
                <a:cs typeface="Gill Sans"/>
                <a:sym typeface="Gill Sans"/>
              </a:rPr>
              <a:t>attribute. The default width is 20 pixels.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type="text" name="phone" </a:t>
            </a:r>
            <a:r>
              <a:rPr b="1" i="0" lang="en" sz="2000" u="none" cap="none" strike="noStrike">
                <a:solidFill>
                  <a:schemeClr val="dk1"/>
                </a:solidFill>
                <a:latin typeface="Gill Sans"/>
                <a:ea typeface="Gill Sans"/>
                <a:cs typeface="Gill Sans"/>
                <a:sym typeface="Gill Sans"/>
              </a:rPr>
              <a:t>size="30"</a:t>
            </a:r>
            <a:r>
              <a:rPr b="0" i="0" lang="en" sz="2000" u="none" cap="none" strike="noStrike">
                <a:solidFill>
                  <a:schemeClr val="dk1"/>
                </a:solidFill>
                <a:latin typeface="Gill Sans"/>
                <a:ea typeface="Gill Sans"/>
                <a:cs typeface="Gill Sans"/>
                <a:sym typeface="Gill Sans"/>
              </a:rPr>
              <a:t>&gt;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specify a maximum length for the text string that users enter into the text box.</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type="text" name="phone" size="30" </a:t>
            </a:r>
            <a:r>
              <a:rPr b="1" i="0" lang="en" sz="2000" u="none" cap="none" strike="noStrike">
                <a:solidFill>
                  <a:schemeClr val="dk1"/>
                </a:solidFill>
                <a:latin typeface="Gill Sans"/>
                <a:ea typeface="Gill Sans"/>
                <a:cs typeface="Gill Sans"/>
                <a:sym typeface="Gill Sans"/>
              </a:rPr>
              <a:t>maxlength="100"</a:t>
            </a:r>
            <a:r>
              <a:rPr b="0" i="0" lang="en" sz="2000" u="none" cap="none" strike="noStrike">
                <a:solidFill>
                  <a:schemeClr val="dk1"/>
                </a:solidFill>
                <a:latin typeface="Gill Sans"/>
                <a:ea typeface="Gill Sans"/>
                <a:cs typeface="Gill Sans"/>
                <a:sym typeface="Gill Sans"/>
              </a:rPr>
              <a:t>&gt;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In HTML5, you can require users to fill out a field before they will be able to submit the form.  To mark a field as required, add the </a:t>
            </a:r>
            <a:r>
              <a:rPr b="0" i="1" lang="en" sz="2000" u="none" cap="none" strike="noStrike">
                <a:solidFill>
                  <a:schemeClr val="dk1"/>
                </a:solidFill>
                <a:latin typeface="Gill Sans"/>
                <a:ea typeface="Gill Sans"/>
                <a:cs typeface="Gill Sans"/>
                <a:sym typeface="Gill Sans"/>
              </a:rPr>
              <a:t>required </a:t>
            </a:r>
            <a:r>
              <a:rPr b="0" i="0" lang="en" sz="2000" u="none" cap="none" strike="noStrike">
                <a:solidFill>
                  <a:schemeClr val="dk1"/>
                </a:solidFill>
                <a:latin typeface="Gill Sans"/>
                <a:ea typeface="Gill Sans"/>
                <a:cs typeface="Gill Sans"/>
                <a:sym typeface="Gill Sans"/>
              </a:rPr>
              <a:t>attribute to its tag, like this: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&lt;input type="text" name="phone" size="30" maxlength="100" </a:t>
            </a:r>
            <a:r>
              <a:rPr b="1" i="0" lang="en" sz="1800" u="none" cap="none" strike="noStrike">
                <a:solidFill>
                  <a:schemeClr val="dk1"/>
                </a:solidFill>
                <a:latin typeface="Gill Sans"/>
                <a:ea typeface="Gill Sans"/>
                <a:cs typeface="Gill Sans"/>
                <a:sym typeface="Gill Sans"/>
              </a:rPr>
              <a:t>required</a:t>
            </a:r>
            <a:r>
              <a:rPr b="0" i="0" lang="en" sz="1800" u="none" cap="none" strike="noStrike">
                <a:solidFill>
                  <a:schemeClr val="dk1"/>
                </a:solidFill>
                <a:latin typeface="Gill Sans"/>
                <a:ea typeface="Gill Sans"/>
                <a:cs typeface="Gill Sans"/>
                <a:sym typeface="Gill Sans"/>
              </a:rPr>
              <a:t>&gt;</a:t>
            </a:r>
            <a:endParaRPr/>
          </a:p>
        </p:txBody>
      </p:sp>
      <p:sp>
        <p:nvSpPr>
          <p:cNvPr id="1025" name="Google Shape;1025;p11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1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32" name="Google Shape;1032;p11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33" name="Google Shape;1033;p11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3431"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Creating a Text Box</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Special Field Types for E-Mail and Web Addresses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Two new </a:t>
            </a:r>
            <a:r>
              <a:rPr b="0" i="1" lang="en" sz="2000" u="none" cap="none" strike="noStrike">
                <a:solidFill>
                  <a:schemeClr val="dk1"/>
                </a:solidFill>
                <a:latin typeface="Gill Sans"/>
                <a:ea typeface="Gill Sans"/>
                <a:cs typeface="Gill Sans"/>
                <a:sym typeface="Gill Sans"/>
              </a:rPr>
              <a:t>input </a:t>
            </a:r>
            <a:r>
              <a:rPr b="0" i="0" lang="en" sz="2000" u="none" cap="none" strike="noStrike">
                <a:solidFill>
                  <a:schemeClr val="dk1"/>
                </a:solidFill>
                <a:latin typeface="Gill Sans"/>
                <a:ea typeface="Gill Sans"/>
                <a:cs typeface="Gill Sans"/>
                <a:sym typeface="Gill Sans"/>
              </a:rPr>
              <a:t>field types in HTML5 support e-mail addresses and Web addresses. Use the attribute </a:t>
            </a:r>
            <a:r>
              <a:rPr b="0" i="1" lang="en" sz="2000" u="none" cap="none" strike="noStrike">
                <a:solidFill>
                  <a:schemeClr val="dk1"/>
                </a:solidFill>
                <a:latin typeface="Gill Sans"/>
                <a:ea typeface="Gill Sans"/>
                <a:cs typeface="Gill Sans"/>
                <a:sym typeface="Gill Sans"/>
              </a:rPr>
              <a:t>type=”email” </a:t>
            </a:r>
            <a:r>
              <a:rPr b="0" i="0" lang="en" sz="2000" u="none" cap="none" strike="noStrike">
                <a:solidFill>
                  <a:schemeClr val="dk1"/>
                </a:solidFill>
                <a:latin typeface="Gill Sans"/>
                <a:ea typeface="Gill Sans"/>
                <a:cs typeface="Gill Sans"/>
                <a:sym typeface="Gill Sans"/>
              </a:rPr>
              <a:t>instead of </a:t>
            </a:r>
            <a:r>
              <a:rPr b="0" i="1" lang="en" sz="2000" u="none" cap="none" strike="noStrike">
                <a:solidFill>
                  <a:schemeClr val="dk1"/>
                </a:solidFill>
                <a:latin typeface="Gill Sans"/>
                <a:ea typeface="Gill Sans"/>
                <a:cs typeface="Gill Sans"/>
                <a:sym typeface="Gill Sans"/>
              </a:rPr>
              <a:t>type=”text” </a:t>
            </a:r>
            <a:r>
              <a:rPr b="0" i="0" lang="en" sz="2000" u="none" cap="none" strike="noStrike">
                <a:solidFill>
                  <a:schemeClr val="dk1"/>
                </a:solidFill>
                <a:latin typeface="Gill Sans"/>
                <a:ea typeface="Gill Sans"/>
                <a:cs typeface="Gill Sans"/>
                <a:sym typeface="Gill Sans"/>
              </a:rPr>
              <a:t>to define a field designed to collecte-mail addresses.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a browser doesn’t support HTML5, the field defaults to a text type, so you don’t risk anything by using it.</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a:t>
            </a:r>
            <a:r>
              <a:rPr b="1" i="0" lang="en" sz="2000" u="none" cap="none" strike="noStrike">
                <a:solidFill>
                  <a:schemeClr val="dk1"/>
                </a:solidFill>
                <a:latin typeface="Gill Sans"/>
                <a:ea typeface="Gill Sans"/>
                <a:cs typeface="Gill Sans"/>
                <a:sym typeface="Gill Sans"/>
              </a:rPr>
              <a:t>type="email" </a:t>
            </a:r>
            <a:r>
              <a:rPr b="0" i="0" lang="en" sz="2000" u="none" cap="none" strike="noStrike">
                <a:solidFill>
                  <a:schemeClr val="dk1"/>
                </a:solidFill>
                <a:latin typeface="Gill Sans"/>
                <a:ea typeface="Gill Sans"/>
                <a:cs typeface="Gill Sans"/>
                <a:sym typeface="Gill Sans"/>
              </a:rPr>
              <a:t>name="email-address"&gt;</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same goes for Web addresses (also known as uniform resource locators, or URLs).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There is a special </a:t>
            </a:r>
            <a:r>
              <a:rPr b="0" i="1" lang="en" sz="2000" u="none" cap="none" strike="noStrike">
                <a:solidFill>
                  <a:schemeClr val="dk1"/>
                </a:solidFill>
                <a:latin typeface="Gill Sans"/>
                <a:ea typeface="Gill Sans"/>
                <a:cs typeface="Gill Sans"/>
                <a:sym typeface="Gill Sans"/>
              </a:rPr>
              <a:t>type </a:t>
            </a:r>
            <a:r>
              <a:rPr b="0" i="0" lang="en" sz="2000" u="none" cap="none" strike="noStrike">
                <a:solidFill>
                  <a:schemeClr val="dk1"/>
                </a:solidFill>
                <a:latin typeface="Gill Sans"/>
                <a:ea typeface="Gill Sans"/>
                <a:cs typeface="Gill Sans"/>
                <a:sym typeface="Gill Sans"/>
              </a:rPr>
              <a:t>attribute in HTML5 for them, as shown here: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a:t>
            </a:r>
            <a:r>
              <a:rPr b="1" i="0" lang="en" sz="2000" u="none" cap="none" strike="noStrike">
                <a:solidFill>
                  <a:schemeClr val="dk1"/>
                </a:solidFill>
                <a:latin typeface="Gill Sans"/>
                <a:ea typeface="Gill Sans"/>
                <a:cs typeface="Gill Sans"/>
                <a:sym typeface="Gill Sans"/>
              </a:rPr>
              <a:t>type="URL" </a:t>
            </a:r>
            <a:r>
              <a:rPr b="0" i="0" lang="en" sz="2000" u="none" cap="none" strike="noStrike">
                <a:solidFill>
                  <a:schemeClr val="dk1"/>
                </a:solidFill>
                <a:latin typeface="Gill Sans"/>
                <a:ea typeface="Gill Sans"/>
                <a:cs typeface="Gill Sans"/>
                <a:sym typeface="Gill Sans"/>
              </a:rPr>
              <a:t>name="website"&gt;</a:t>
            </a:r>
            <a:endParaRPr/>
          </a:p>
        </p:txBody>
      </p:sp>
      <p:sp>
        <p:nvSpPr>
          <p:cNvPr id="1034" name="Google Shape;1034;p11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2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41" name="Google Shape;1041;p12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42" name="Google Shape;1042;p12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Adding Default or Placeholder Text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By default, text boxes and text areas are blank when the form loads. You can optionally</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place either default or placeholder text in them.</a:t>
            </a:r>
            <a:endParaRPr/>
          </a:p>
          <a:p>
            <a:pPr indent="-213359" lvl="2" marL="885825" marR="0" rtl="0" algn="l">
              <a:lnSpc>
                <a:spcPct val="100000"/>
              </a:lnSpc>
              <a:spcBef>
                <a:spcPts val="40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Default text is regular text that is submitted with the form results as if the user had </a:t>
            </a:r>
            <a:r>
              <a:rPr b="0" i="0" lang="en" sz="2000" u="none" cap="none" strike="noStrike">
                <a:solidFill>
                  <a:schemeClr val="dk1"/>
                </a:solidFill>
                <a:latin typeface="Gill Sans"/>
                <a:ea typeface="Gill Sans"/>
                <a:cs typeface="Gill Sans"/>
                <a:sym typeface="Gill Sans"/>
              </a:rPr>
              <a:t>actually typed it in.</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Placeholder text is “phantom” text that appears as a prompt within the text box but disappears when the user types something else there. </a:t>
            </a:r>
            <a:endParaRPr b="0" i="0" sz="1600" u="none" cap="none" strike="noStrike">
              <a:solidFill>
                <a:schemeClr val="dk1"/>
              </a:solidFill>
              <a:latin typeface="Gill Sans"/>
              <a:ea typeface="Gill Sans"/>
              <a:cs typeface="Gill Sans"/>
              <a:sym typeface="Gill Sans"/>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the user chooses to leave that text box blank, nothing is submitted.</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Most browsers support the use of default text, even if they do not support HTML5. For a text box, add a </a:t>
            </a:r>
            <a:r>
              <a:rPr b="0" i="1" lang="en" sz="2000" u="none" cap="none" strike="noStrike">
                <a:solidFill>
                  <a:schemeClr val="dk1"/>
                </a:solidFill>
                <a:latin typeface="Gill Sans"/>
                <a:ea typeface="Gill Sans"/>
                <a:cs typeface="Gill Sans"/>
                <a:sym typeface="Gill Sans"/>
              </a:rPr>
              <a:t>value </a:t>
            </a:r>
            <a:r>
              <a:rPr b="0" i="0" lang="en" sz="2000" u="none" cap="none" strike="noStrike">
                <a:solidFill>
                  <a:schemeClr val="dk1"/>
                </a:solidFill>
                <a:latin typeface="Gill Sans"/>
                <a:ea typeface="Gill Sans"/>
                <a:cs typeface="Gill Sans"/>
                <a:sym typeface="Gill Sans"/>
              </a:rPr>
              <a:t>attribute to the tag that specifies the default text, as shown here: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&lt;input type="text" name="country" </a:t>
            </a:r>
            <a:r>
              <a:rPr b="1" i="0" lang="en" sz="1800" u="none" cap="none" strike="noStrike">
                <a:solidFill>
                  <a:schemeClr val="dk1"/>
                </a:solidFill>
                <a:latin typeface="Gill Sans"/>
                <a:ea typeface="Gill Sans"/>
                <a:cs typeface="Gill Sans"/>
                <a:sym typeface="Gill Sans"/>
              </a:rPr>
              <a:t>value="United States of America"</a:t>
            </a:r>
            <a:r>
              <a:rPr b="0" i="0" lang="en" sz="1800" u="none" cap="none" strike="noStrike">
                <a:solidFill>
                  <a:schemeClr val="dk1"/>
                </a:solidFill>
                <a:latin typeface="Gill Sans"/>
                <a:ea typeface="Gill Sans"/>
                <a:cs typeface="Gill Sans"/>
                <a:sym typeface="Gill Sans"/>
              </a:rPr>
              <a:t>&gt;</a:t>
            </a:r>
            <a:endParaRPr/>
          </a:p>
        </p:txBody>
      </p:sp>
      <p:sp>
        <p:nvSpPr>
          <p:cNvPr id="1043" name="Google Shape;1043;p12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2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50" name="Google Shape;1050;p12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51" name="Google Shape;1051;p12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Creating a Text Area</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create a multi-line text area by using a two-sided </a:t>
            </a:r>
            <a:r>
              <a:rPr b="0" i="1" lang="en" sz="2000" u="none" cap="none" strike="noStrike">
                <a:solidFill>
                  <a:schemeClr val="dk1"/>
                </a:solidFill>
                <a:latin typeface="Gill Sans"/>
                <a:ea typeface="Gill Sans"/>
                <a:cs typeface="Gill Sans"/>
                <a:sym typeface="Gill Sans"/>
              </a:rPr>
              <a:t>&lt;textarea&gt; </a:t>
            </a:r>
            <a:r>
              <a:rPr b="0" i="0" lang="en" sz="2000" u="none" cap="none" strike="noStrike">
                <a:solidFill>
                  <a:schemeClr val="dk1"/>
                </a:solidFill>
                <a:latin typeface="Gill Sans"/>
                <a:ea typeface="Gill Sans"/>
                <a:cs typeface="Gill Sans"/>
                <a:sym typeface="Gill Sans"/>
              </a:rPr>
              <a:t>tag containing a </a:t>
            </a:r>
            <a:r>
              <a:rPr b="0" i="1" lang="en" sz="2000" u="none" cap="none" strike="noStrike">
                <a:solidFill>
                  <a:schemeClr val="dk1"/>
                </a:solidFill>
                <a:latin typeface="Gill Sans"/>
                <a:ea typeface="Gill Sans"/>
                <a:cs typeface="Gill Sans"/>
                <a:sym typeface="Gill Sans"/>
              </a:rPr>
              <a:t>rows </a:t>
            </a:r>
            <a:r>
              <a:rPr b="0" i="0" lang="en" sz="2000" u="none" cap="none" strike="noStrike">
                <a:solidFill>
                  <a:schemeClr val="dk1"/>
                </a:solidFill>
                <a:latin typeface="Gill Sans"/>
                <a:ea typeface="Gill Sans"/>
                <a:cs typeface="Gill Sans"/>
                <a:sym typeface="Gill Sans"/>
              </a:rPr>
              <a:t>attribute that specifies the number of lines of text that the box should accommodate, such as shown in the following example: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&lt;textarea name="comments" rows="5"&gt;&lt;/textarea&gt;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include a </a:t>
            </a:r>
            <a:r>
              <a:rPr b="0" i="1" lang="en" sz="2000" u="none" cap="none" strike="noStrike">
                <a:solidFill>
                  <a:schemeClr val="dk1"/>
                </a:solidFill>
                <a:latin typeface="Gill Sans"/>
                <a:ea typeface="Gill Sans"/>
                <a:cs typeface="Gill Sans"/>
                <a:sym typeface="Gill Sans"/>
              </a:rPr>
              <a:t>columns </a:t>
            </a:r>
            <a:r>
              <a:rPr b="0" i="0" lang="en" sz="2000" u="none" cap="none" strike="noStrike">
                <a:solidFill>
                  <a:schemeClr val="dk1"/>
                </a:solidFill>
                <a:latin typeface="Gill Sans"/>
                <a:ea typeface="Gill Sans"/>
                <a:cs typeface="Gill Sans"/>
                <a:sym typeface="Gill Sans"/>
              </a:rPr>
              <a:t>attribute that specifies how many characters (each character represents a single column) wide the text area will be. The default is 40 characters.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&lt;textarea  name="comments" rows="5" cols="60"&gt;&lt;/textarea&gt;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columns </a:t>
            </a:r>
            <a:r>
              <a:rPr b="0" i="0" lang="en" sz="2000" u="none" cap="none" strike="noStrike">
                <a:solidFill>
                  <a:schemeClr val="dk1"/>
                </a:solidFill>
                <a:latin typeface="Gill Sans"/>
                <a:ea typeface="Gill Sans"/>
                <a:cs typeface="Gill Sans"/>
                <a:sym typeface="Gill Sans"/>
              </a:rPr>
              <a:t>attribute affects only the size of the box, not the maximum number ofcharacters that can be entered</a:t>
            </a:r>
            <a:endParaRPr/>
          </a:p>
        </p:txBody>
      </p:sp>
      <p:sp>
        <p:nvSpPr>
          <p:cNvPr id="1052" name="Google Shape;1052;p1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59" name="Google Shape;1059;p12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60" name="Google Shape;1060;p12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Adding Default or Placeholder Text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For a text area, you should place default text between the opening and closing</a:t>
            </a:r>
            <a:r>
              <a:rPr b="0" i="1" lang="en" sz="2000" u="none" cap="none" strike="noStrike">
                <a:solidFill>
                  <a:schemeClr val="dk1"/>
                </a:solidFill>
                <a:latin typeface="Gill Sans"/>
                <a:ea typeface="Gill Sans"/>
                <a:cs typeface="Gill Sans"/>
                <a:sym typeface="Gill Sans"/>
              </a:rPr>
              <a:t>&lt;textarea&gt; </a:t>
            </a:r>
            <a:r>
              <a:rPr b="0" i="0" lang="en" sz="2000" u="none" cap="none" strike="noStrike">
                <a:solidFill>
                  <a:schemeClr val="dk1"/>
                </a:solidFill>
                <a:latin typeface="Gill Sans"/>
                <a:ea typeface="Gill Sans"/>
                <a:cs typeface="Gill Sans"/>
                <a:sym typeface="Gill Sans"/>
              </a:rPr>
              <a:t>tags, like this:</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&lt;textarea name="comments" rows="5"&gt;</a:t>
            </a:r>
            <a:r>
              <a:rPr b="1" i="0" lang="en" sz="1600" u="none" cap="none" strike="noStrike">
                <a:solidFill>
                  <a:schemeClr val="dk1"/>
                </a:solidFill>
                <a:latin typeface="Gill Sans"/>
                <a:ea typeface="Gill Sans"/>
                <a:cs typeface="Gill Sans"/>
                <a:sym typeface="Gill Sans"/>
              </a:rPr>
              <a:t>Great job! Keep up the good work.</a:t>
            </a:r>
            <a:r>
              <a:rPr b="0" i="0" lang="en" sz="1600" u="none" cap="none" strike="noStrike">
                <a:solidFill>
                  <a:schemeClr val="dk1"/>
                </a:solidFill>
                <a:latin typeface="Gill Sans"/>
                <a:ea typeface="Gill Sans"/>
                <a:cs typeface="Gill Sans"/>
                <a:sym typeface="Gill Sans"/>
              </a:rPr>
              <a:t>&lt;/textarea&gt;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Placeholder text displays only in HTML5-compliant browsers. To use placeholder text,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add the </a:t>
            </a:r>
            <a:r>
              <a:rPr b="0" i="1" lang="en" sz="2000" u="none" cap="none" strike="noStrike">
                <a:solidFill>
                  <a:schemeClr val="dk1"/>
                </a:solidFill>
                <a:latin typeface="Gill Sans"/>
                <a:ea typeface="Gill Sans"/>
                <a:cs typeface="Gill Sans"/>
                <a:sym typeface="Gill Sans"/>
              </a:rPr>
              <a:t>placeholder </a:t>
            </a:r>
            <a:r>
              <a:rPr b="0" i="0" lang="en" sz="2000" u="none" cap="none" strike="noStrike">
                <a:solidFill>
                  <a:schemeClr val="dk1"/>
                </a:solidFill>
                <a:latin typeface="Gill Sans"/>
                <a:ea typeface="Gill Sans"/>
                <a:cs typeface="Gill Sans"/>
                <a:sym typeface="Gill Sans"/>
              </a:rPr>
              <a:t>attribute, like this:</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&lt;input type="text" name="country" </a:t>
            </a:r>
            <a:r>
              <a:rPr b="1" i="0" lang="en" sz="2000" u="none" cap="none" strike="noStrike">
                <a:solidFill>
                  <a:schemeClr val="dk1"/>
                </a:solidFill>
                <a:latin typeface="Gill Sans"/>
                <a:ea typeface="Gill Sans"/>
                <a:cs typeface="Gill Sans"/>
                <a:sym typeface="Gill Sans"/>
              </a:rPr>
              <a:t>placeholder="Enter your country here"</a:t>
            </a:r>
            <a:r>
              <a:rPr b="0" i="0" lang="en" sz="2000" u="none" cap="none" strike="noStrike">
                <a:solidFill>
                  <a:schemeClr val="dk1"/>
                </a:solidFill>
                <a:latin typeface="Gill Sans"/>
                <a:ea typeface="Gill Sans"/>
                <a:cs typeface="Gill Sans"/>
                <a:sym typeface="Gill Sans"/>
              </a:rPr>
              <a:t>&gt;</a:t>
            </a:r>
            <a:endParaRPr/>
          </a:p>
        </p:txBody>
      </p:sp>
      <p:sp>
        <p:nvSpPr>
          <p:cNvPr id="1061" name="Google Shape;1061;p12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32625" y="1318650"/>
            <a:ext cx="4143000" cy="1051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572314"/>
              </a:buClr>
              <a:buSzPct val="100000"/>
              <a:buFont typeface="Gill Sans"/>
              <a:buNone/>
            </a:pPr>
            <a:r>
              <a:rPr b="0" i="0" lang="en" sz="3900" u="none">
                <a:solidFill>
                  <a:srgbClr val="572314"/>
                </a:solidFill>
                <a:latin typeface="Gill Sans"/>
                <a:ea typeface="Gill Sans"/>
                <a:cs typeface="Gill Sans"/>
                <a:sym typeface="Gill Sans"/>
              </a:rPr>
              <a:t>HTML Document Structure - Element </a:t>
            </a:r>
            <a:endParaRPr/>
          </a:p>
        </p:txBody>
      </p:sp>
      <p:sp>
        <p:nvSpPr>
          <p:cNvPr id="177" name="Google Shape;177;p24"/>
          <p:cNvSpPr txBox="1"/>
          <p:nvPr/>
        </p:nvSpPr>
        <p:spPr>
          <a:xfrm>
            <a:off x="8613775" y="4914900"/>
            <a:ext cx="457200" cy="1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78" name="Google Shape;178;p2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None/>
            </a:pPr>
            <a:r>
              <a:rPr b="1" lang="en" sz="2700">
                <a:solidFill>
                  <a:srgbClr val="29303B"/>
                </a:solidFill>
                <a:highlight>
                  <a:srgbClr val="FFFFFF"/>
                </a:highlight>
                <a:latin typeface="Arial"/>
                <a:ea typeface="Arial"/>
                <a:cs typeface="Arial"/>
                <a:sym typeface="Arial"/>
              </a:rPr>
              <a:t>What is an </a:t>
            </a:r>
            <a:r>
              <a:rPr b="1" lang="en" sz="2700">
                <a:solidFill>
                  <a:srgbClr val="29303B"/>
                </a:solidFill>
                <a:highlight>
                  <a:srgbClr val="FFFFFF"/>
                </a:highlight>
                <a:latin typeface="Arial"/>
                <a:ea typeface="Arial"/>
                <a:cs typeface="Arial"/>
                <a:sym typeface="Arial"/>
              </a:rPr>
              <a:t>Empty</a:t>
            </a:r>
            <a:r>
              <a:rPr b="1" lang="en" sz="2700">
                <a:solidFill>
                  <a:srgbClr val="29303B"/>
                </a:solidFill>
                <a:highlight>
                  <a:srgbClr val="FFFFFF"/>
                </a:highlight>
                <a:latin typeface="Arial"/>
                <a:ea typeface="Arial"/>
                <a:cs typeface="Arial"/>
                <a:sym typeface="Arial"/>
              </a:rPr>
              <a:t> Element in HTML?</a:t>
            </a:r>
            <a:endParaRPr b="1" sz="2700">
              <a:solidFill>
                <a:srgbClr val="29303B"/>
              </a:solidFill>
              <a:highlight>
                <a:srgbClr val="FFFFFF"/>
              </a:highlight>
              <a:latin typeface="Arial"/>
              <a:ea typeface="Arial"/>
              <a:cs typeface="Arial"/>
              <a:sym typeface="Arial"/>
            </a:endParaRPr>
          </a:p>
          <a:p>
            <a:pPr indent="-369570" lvl="0" marL="457200" rtl="0" algn="l">
              <a:lnSpc>
                <a:spcPct val="115000"/>
              </a:lnSpc>
              <a:spcBef>
                <a:spcPts val="400"/>
              </a:spcBef>
              <a:spcAft>
                <a:spcPts val="0"/>
              </a:spcAft>
              <a:buClr>
                <a:srgbClr val="434343"/>
              </a:buClr>
              <a:buSzPts val="2220"/>
              <a:buFont typeface="Noto Sans Symbols"/>
              <a:buChar char="●"/>
            </a:pPr>
            <a:r>
              <a:rPr lang="en" sz="1350">
                <a:solidFill>
                  <a:srgbClr val="29303B"/>
                </a:solidFill>
                <a:highlight>
                  <a:srgbClr val="FFFFFF"/>
                </a:highlight>
                <a:latin typeface="Arial"/>
                <a:ea typeface="Arial"/>
                <a:cs typeface="Arial"/>
                <a:sym typeface="Arial"/>
              </a:rPr>
              <a:t>A standard element in HTML has </a:t>
            </a:r>
            <a:r>
              <a:rPr b="1" lang="en" sz="1350">
                <a:solidFill>
                  <a:srgbClr val="29303B"/>
                </a:solidFill>
                <a:highlight>
                  <a:srgbClr val="FFFFFF"/>
                </a:highlight>
                <a:latin typeface="Arial"/>
                <a:ea typeface="Arial"/>
                <a:cs typeface="Arial"/>
                <a:sym typeface="Arial"/>
              </a:rPr>
              <a:t>content</a:t>
            </a:r>
            <a:r>
              <a:rPr lang="en" sz="1350">
                <a:solidFill>
                  <a:srgbClr val="29303B"/>
                </a:solidFill>
                <a:highlight>
                  <a:srgbClr val="FFFFFF"/>
                </a:highlight>
                <a:latin typeface="Arial"/>
                <a:ea typeface="Arial"/>
                <a:cs typeface="Arial"/>
                <a:sym typeface="Arial"/>
              </a:rPr>
              <a:t> enclosed within opening and closing tags, but some are </a:t>
            </a:r>
            <a:r>
              <a:rPr b="1" lang="en" sz="1350">
                <a:solidFill>
                  <a:srgbClr val="29303B"/>
                </a:solidFill>
                <a:highlight>
                  <a:srgbClr val="FFFFFF"/>
                </a:highlight>
                <a:latin typeface="Arial"/>
                <a:ea typeface="Arial"/>
                <a:cs typeface="Arial"/>
                <a:sym typeface="Arial"/>
              </a:rPr>
              <a:t>empty</a:t>
            </a:r>
            <a:r>
              <a:rPr lang="en" sz="1350">
                <a:solidFill>
                  <a:srgbClr val="29303B"/>
                </a:solidFill>
                <a:highlight>
                  <a:srgbClr val="FFFFFF"/>
                </a:highlight>
                <a:latin typeface="Arial"/>
                <a:ea typeface="Arial"/>
                <a:cs typeface="Arial"/>
                <a:sym typeface="Arial"/>
              </a:rPr>
              <a:t> (void). Such elements are mostly used to </a:t>
            </a:r>
            <a:r>
              <a:rPr b="1" lang="en" sz="1350">
                <a:solidFill>
                  <a:srgbClr val="29303B"/>
                </a:solidFill>
                <a:highlight>
                  <a:srgbClr val="FFFFFF"/>
                </a:highlight>
                <a:latin typeface="Arial"/>
                <a:ea typeface="Arial"/>
                <a:cs typeface="Arial"/>
                <a:sym typeface="Arial"/>
              </a:rPr>
              <a:t>add</a:t>
            </a:r>
            <a:r>
              <a:rPr lang="en" sz="1350">
                <a:solidFill>
                  <a:srgbClr val="29303B"/>
                </a:solidFill>
                <a:highlight>
                  <a:srgbClr val="FFFFFF"/>
                </a:highlight>
                <a:latin typeface="Arial"/>
                <a:ea typeface="Arial"/>
                <a:cs typeface="Arial"/>
                <a:sym typeface="Arial"/>
              </a:rPr>
              <a:t> or </a:t>
            </a:r>
            <a:r>
              <a:rPr b="1" lang="en" sz="1350">
                <a:solidFill>
                  <a:srgbClr val="29303B"/>
                </a:solidFill>
                <a:highlight>
                  <a:srgbClr val="FFFFFF"/>
                </a:highlight>
                <a:latin typeface="Arial"/>
                <a:ea typeface="Arial"/>
                <a:cs typeface="Arial"/>
                <a:sym typeface="Arial"/>
              </a:rPr>
              <a:t>embed</a:t>
            </a:r>
            <a:r>
              <a:rPr lang="en" sz="1350">
                <a:solidFill>
                  <a:srgbClr val="29303B"/>
                </a:solidFill>
                <a:highlight>
                  <a:srgbClr val="FFFFFF"/>
                </a:highlight>
                <a:latin typeface="Arial"/>
                <a:ea typeface="Arial"/>
                <a:cs typeface="Arial"/>
                <a:sym typeface="Arial"/>
              </a:rPr>
              <a:t> content into documents:</a:t>
            </a:r>
            <a:endParaRPr sz="1350">
              <a:solidFill>
                <a:srgbClr val="29303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29303B"/>
              </a:buClr>
              <a:buSzPts val="1350"/>
              <a:buFont typeface="Arial"/>
              <a:buChar char="●"/>
            </a:pPr>
            <a:r>
              <a:rPr lang="en" sz="1350">
                <a:solidFill>
                  <a:srgbClr val="29303B"/>
                </a:solidFill>
                <a:highlight>
                  <a:srgbClr val="FFFFFF"/>
                </a:highlight>
                <a:latin typeface="Arial"/>
                <a:ea typeface="Arial"/>
                <a:cs typeface="Arial"/>
                <a:sym typeface="Arial"/>
              </a:rPr>
              <a:t>For Example</a:t>
            </a:r>
            <a:endParaRPr sz="1350">
              <a:solidFill>
                <a:srgbClr val="29303B"/>
              </a:solidFill>
              <a:highlight>
                <a:srgbClr val="FFFFFF"/>
              </a:highlight>
              <a:latin typeface="Arial"/>
              <a:ea typeface="Arial"/>
              <a:cs typeface="Arial"/>
              <a:sym typeface="Arial"/>
            </a:endParaRPr>
          </a:p>
          <a:p>
            <a:pPr indent="-330200" lvl="1" marL="914400" rtl="0" algn="l">
              <a:spcBef>
                <a:spcPts val="0"/>
              </a:spcBef>
              <a:spcAft>
                <a:spcPts val="0"/>
              </a:spcAft>
              <a:buClr>
                <a:srgbClr val="414141"/>
              </a:buClr>
              <a:buSzPts val="1600"/>
              <a:buFont typeface="Arial"/>
              <a:buChar char="○"/>
            </a:pPr>
            <a:r>
              <a:rPr lang="en" sz="1600">
                <a:solidFill>
                  <a:srgbClr val="414141"/>
                </a:solidFill>
                <a:latin typeface="Arial"/>
                <a:ea typeface="Arial"/>
                <a:cs typeface="Arial"/>
                <a:sym typeface="Arial"/>
              </a:rPr>
              <a:t>&lt;img src="image.png" alt="Doggo" width="205" &gt;</a:t>
            </a:r>
            <a:endParaRPr sz="1600">
              <a:solidFill>
                <a:srgbClr val="414141"/>
              </a:solidFill>
              <a:latin typeface="Arial"/>
              <a:ea typeface="Arial"/>
              <a:cs typeface="Arial"/>
              <a:sym typeface="Arial"/>
            </a:endParaRPr>
          </a:p>
          <a:p>
            <a:pPr indent="0" lvl="0" marL="457200" marR="0" rtl="0" algn="l">
              <a:lnSpc>
                <a:spcPct val="100000"/>
              </a:lnSpc>
              <a:spcBef>
                <a:spcPts val="1900"/>
              </a:spcBef>
              <a:spcAft>
                <a:spcPts val="0"/>
              </a:spcAft>
              <a:buNone/>
            </a:pPr>
            <a:r>
              <a:t/>
            </a:r>
            <a:endParaRPr>
              <a:solidFill>
                <a:srgbClr val="434343"/>
              </a:solidFill>
            </a:endParaRPr>
          </a:p>
        </p:txBody>
      </p:sp>
      <p:pic>
        <p:nvPicPr>
          <p:cNvPr id="179" name="Google Shape;179;p24"/>
          <p:cNvPicPr preferRelativeResize="0"/>
          <p:nvPr/>
        </p:nvPicPr>
        <p:blipFill>
          <a:blip r:embed="rId3">
            <a:alphaModFix/>
          </a:blip>
          <a:stretch>
            <a:fillRect/>
          </a:stretch>
        </p:blipFill>
        <p:spPr>
          <a:xfrm>
            <a:off x="765150" y="3138303"/>
            <a:ext cx="7391400" cy="185882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2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68" name="Google Shape;1068;p12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69" name="Google Shape;1069;p12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Creating a Submit or Clear Button</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will need to include a Submit button on the form so visitors can send the information to you. </a:t>
            </a:r>
            <a:endParaRPr b="0" i="0" sz="2000" u="none" cap="none" strike="noStrike">
              <a:solidFill>
                <a:schemeClr val="dk1"/>
              </a:solidFill>
              <a:latin typeface="Gill Sans"/>
              <a:ea typeface="Gill Sans"/>
              <a:cs typeface="Gill Sans"/>
              <a:sym typeface="Gill Sans"/>
            </a:endParaRPr>
          </a:p>
          <a:p>
            <a:pPr indent="-217487" lvl="1" marL="639762" marR="0" rtl="0" algn="l">
              <a:lnSpc>
                <a:spcPct val="100000"/>
              </a:lnSpc>
              <a:spcBef>
                <a:spcPts val="500"/>
              </a:spcBef>
              <a:spcAft>
                <a:spcPts val="0"/>
              </a:spcAft>
              <a:buClr>
                <a:schemeClr val="accent1"/>
              </a:buClr>
              <a:buSzPct val="100000"/>
              <a:buFont typeface="Verdana"/>
              <a:buChar char="◦"/>
            </a:pPr>
            <a:r>
              <a:rPr b="0" i="1" lang="en" sz="2000" u="none" cap="none" strike="noStrike">
                <a:solidFill>
                  <a:schemeClr val="dk1"/>
                </a:solidFill>
                <a:latin typeface="Gill Sans"/>
                <a:ea typeface="Gill Sans"/>
                <a:cs typeface="Gill Sans"/>
                <a:sym typeface="Gill Sans"/>
              </a:rPr>
              <a:t>Submit </a:t>
            </a:r>
            <a:r>
              <a:rPr b="0" i="0" lang="en" sz="2000" u="none" cap="none" strike="noStrike">
                <a:solidFill>
                  <a:schemeClr val="dk1"/>
                </a:solidFill>
                <a:latin typeface="Gill Sans"/>
                <a:ea typeface="Gill Sans"/>
                <a:cs typeface="Gill Sans"/>
                <a:sym typeface="Gill Sans"/>
              </a:rPr>
              <a:t>refers to the button’s function, not the wording that appears on the button face. The default button text is </a:t>
            </a:r>
            <a:r>
              <a:rPr b="0" i="1" lang="en" sz="2000" u="none" cap="none" strike="noStrike">
                <a:solidFill>
                  <a:schemeClr val="dk1"/>
                </a:solidFill>
                <a:latin typeface="Gill Sans"/>
                <a:ea typeface="Gill Sans"/>
                <a:cs typeface="Gill Sans"/>
                <a:sym typeface="Gill Sans"/>
              </a:rPr>
              <a:t>Submit</a:t>
            </a:r>
            <a:r>
              <a:rPr b="0" i="0" lang="en" sz="2000" u="none" cap="none" strike="noStrike">
                <a:solidFill>
                  <a:schemeClr val="dk1"/>
                </a:solidFill>
                <a:latin typeface="Gill Sans"/>
                <a:ea typeface="Gill Sans"/>
                <a:cs typeface="Gill Sans"/>
                <a:sym typeface="Gill Sans"/>
              </a:rPr>
              <a:t>, but you can use a </a:t>
            </a:r>
            <a:r>
              <a:rPr b="0" i="1" lang="en" sz="2000" u="none" cap="none" strike="noStrike">
                <a:solidFill>
                  <a:schemeClr val="dk1"/>
                </a:solidFill>
                <a:latin typeface="Gill Sans"/>
                <a:ea typeface="Gill Sans"/>
                <a:cs typeface="Gill Sans"/>
                <a:sym typeface="Gill Sans"/>
              </a:rPr>
              <a:t>value </a:t>
            </a:r>
            <a:r>
              <a:rPr b="0" i="0" lang="en" sz="2000" u="none" cap="none" strike="noStrike">
                <a:solidFill>
                  <a:schemeClr val="dk1"/>
                </a:solidFill>
                <a:latin typeface="Gill Sans"/>
                <a:ea typeface="Gill Sans"/>
                <a:cs typeface="Gill Sans"/>
                <a:sym typeface="Gill Sans"/>
              </a:rPr>
              <a:t>attribute to display different text on the button.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to make the word </a:t>
            </a:r>
            <a:r>
              <a:rPr b="0" i="1" lang="en" sz="2000" u="none" cap="none" strike="noStrike">
                <a:solidFill>
                  <a:schemeClr val="dk1"/>
                </a:solidFill>
                <a:latin typeface="Gill Sans"/>
                <a:ea typeface="Gill Sans"/>
                <a:cs typeface="Gill Sans"/>
                <a:sym typeface="Gill Sans"/>
              </a:rPr>
              <a:t>Send </a:t>
            </a:r>
            <a:r>
              <a:rPr b="0" i="0" lang="en" sz="2000" u="none" cap="none" strike="noStrike">
                <a:solidFill>
                  <a:schemeClr val="dk1"/>
                </a:solidFill>
                <a:latin typeface="Gill Sans"/>
                <a:ea typeface="Gill Sans"/>
                <a:cs typeface="Gill Sans"/>
                <a:sym typeface="Gill Sans"/>
              </a:rPr>
              <a:t>appear on the button face, set up the </a:t>
            </a:r>
            <a:r>
              <a:rPr b="0" i="1" lang="en" sz="2000" u="none" cap="none" strike="noStrike">
                <a:solidFill>
                  <a:schemeClr val="dk1"/>
                </a:solidFill>
                <a:latin typeface="Gill Sans"/>
                <a:ea typeface="Gill Sans"/>
                <a:cs typeface="Gill Sans"/>
                <a:sym typeface="Gill Sans"/>
              </a:rPr>
              <a:t>value </a:t>
            </a:r>
            <a:r>
              <a:rPr b="0" i="0" lang="en" sz="2000" u="none" cap="none" strike="noStrike">
                <a:solidFill>
                  <a:schemeClr val="dk1"/>
                </a:solidFill>
                <a:latin typeface="Gill Sans"/>
                <a:ea typeface="Gill Sans"/>
                <a:cs typeface="Gill Sans"/>
                <a:sym typeface="Gill Sans"/>
              </a:rPr>
              <a:t>attribute, as shown here:</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&lt;input type="submit" value="Send"&gt;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include a Reset button on the form, which allows the user to clear all the fields. Again, use the </a:t>
            </a:r>
            <a:r>
              <a:rPr b="0" i="1" lang="en" sz="2000" u="none" cap="none" strike="noStrike">
                <a:solidFill>
                  <a:schemeClr val="dk1"/>
                </a:solidFill>
                <a:latin typeface="Gill Sans"/>
                <a:ea typeface="Gill Sans"/>
                <a:cs typeface="Gill Sans"/>
                <a:sym typeface="Gill Sans"/>
              </a:rPr>
              <a:t>value </a:t>
            </a:r>
            <a:r>
              <a:rPr b="0" i="0" lang="en" sz="2000" u="none" cap="none" strike="noStrike">
                <a:solidFill>
                  <a:schemeClr val="dk1"/>
                </a:solidFill>
                <a:latin typeface="Gill Sans"/>
                <a:ea typeface="Gill Sans"/>
                <a:cs typeface="Gill Sans"/>
                <a:sym typeface="Gill Sans"/>
              </a:rPr>
              <a:t>attribute to change the text on the button.</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&lt;input type="reset" value="Clear"&gt;</a:t>
            </a:r>
            <a:endParaRPr/>
          </a:p>
        </p:txBody>
      </p:sp>
      <p:sp>
        <p:nvSpPr>
          <p:cNvPr id="1070" name="Google Shape;1070;p12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2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77" name="Google Shape;1077;p12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78" name="Google Shape;1078;p12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Creating Check Boxes and Option Buttons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When the valid responses to a particular prompt will always be one of a few simple options, such as gender or employment status.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will get more consistent and easier to-evaluate results by using </a:t>
            </a:r>
            <a:r>
              <a:rPr b="0" i="1" lang="en" sz="2000" u="none" cap="none" strike="noStrike">
                <a:solidFill>
                  <a:schemeClr val="dk1"/>
                </a:solidFill>
                <a:latin typeface="Gill Sans"/>
                <a:ea typeface="Gill Sans"/>
                <a:cs typeface="Gill Sans"/>
                <a:sym typeface="Gill Sans"/>
              </a:rPr>
              <a:t>check boxes </a:t>
            </a:r>
            <a:r>
              <a:rPr b="0" i="0" lang="en" sz="2000" u="none" cap="none" strike="noStrike">
                <a:solidFill>
                  <a:schemeClr val="dk1"/>
                </a:solidFill>
                <a:latin typeface="Gill Sans"/>
                <a:ea typeface="Gill Sans"/>
                <a:cs typeface="Gill Sans"/>
                <a:sym typeface="Gill Sans"/>
              </a:rPr>
              <a:t>and </a:t>
            </a:r>
            <a:r>
              <a:rPr b="0" i="1" lang="en" sz="2000" u="none" cap="none" strike="noStrike">
                <a:solidFill>
                  <a:schemeClr val="dk1"/>
                </a:solidFill>
                <a:latin typeface="Gill Sans"/>
                <a:ea typeface="Gill Sans"/>
                <a:cs typeface="Gill Sans"/>
                <a:sym typeface="Gill Sans"/>
              </a:rPr>
              <a:t>option buttons </a:t>
            </a:r>
            <a:r>
              <a:rPr b="0" i="0" lang="en" sz="2000" u="none" cap="none" strike="noStrike">
                <a:solidFill>
                  <a:schemeClr val="dk1"/>
                </a:solidFill>
                <a:latin typeface="Gill Sans"/>
                <a:ea typeface="Gill Sans"/>
                <a:cs typeface="Gill Sans"/>
                <a:sym typeface="Gill Sans"/>
              </a:rPr>
              <a:t>rather than text boxes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create a check box, use the </a:t>
            </a:r>
            <a:r>
              <a:rPr b="0" i="1" lang="en" sz="2000" u="none" cap="none" strike="noStrike">
                <a:solidFill>
                  <a:schemeClr val="dk1"/>
                </a:solidFill>
                <a:latin typeface="Gill Sans"/>
                <a:ea typeface="Gill Sans"/>
                <a:cs typeface="Gill Sans"/>
                <a:sym typeface="Gill Sans"/>
              </a:rPr>
              <a:t>type=”checkbox” </a:t>
            </a:r>
            <a:r>
              <a:rPr b="0" i="0" lang="en" sz="2000" u="none" cap="none" strike="noStrike">
                <a:solidFill>
                  <a:schemeClr val="dk1"/>
                </a:solidFill>
                <a:latin typeface="Gill Sans"/>
                <a:ea typeface="Gill Sans"/>
                <a:cs typeface="Gill Sans"/>
                <a:sym typeface="Gill Sans"/>
              </a:rPr>
              <a:t>attribute with the </a:t>
            </a:r>
            <a:r>
              <a:rPr b="0" i="1" lang="en" sz="2000" u="none" cap="none" strike="noStrike">
                <a:solidFill>
                  <a:schemeClr val="dk1"/>
                </a:solidFill>
                <a:latin typeface="Gill Sans"/>
                <a:ea typeface="Gill Sans"/>
                <a:cs typeface="Gill Sans"/>
                <a:sym typeface="Gill Sans"/>
              </a:rPr>
              <a:t>&lt;input&gt; </a:t>
            </a:r>
            <a:r>
              <a:rPr b="0" i="0" lang="en" sz="2000" u="none" cap="none" strike="noStrike">
                <a:solidFill>
                  <a:schemeClr val="dk1"/>
                </a:solidFill>
                <a:latin typeface="Gill Sans"/>
                <a:ea typeface="Gill Sans"/>
                <a:cs typeface="Gill Sans"/>
                <a:sym typeface="Gill Sans"/>
              </a:rPr>
              <a:t>tag, such as in the following:</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a:t>
            </a:r>
            <a:r>
              <a:rPr b="1" i="0" lang="en" sz="2000" u="none" cap="none" strike="noStrike">
                <a:solidFill>
                  <a:schemeClr val="dk1"/>
                </a:solidFill>
                <a:latin typeface="Gill Sans"/>
                <a:ea typeface="Gill Sans"/>
                <a:cs typeface="Gill Sans"/>
                <a:sym typeface="Gill Sans"/>
              </a:rPr>
              <a:t>&lt;input type="checkbox" name="repair"&gt;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By default, the results of the form will show a value of </a:t>
            </a:r>
            <a:r>
              <a:rPr b="0" i="1" lang="en" sz="2000" u="none" cap="none" strike="noStrike">
                <a:solidFill>
                  <a:schemeClr val="dk1"/>
                </a:solidFill>
                <a:latin typeface="Gill Sans"/>
                <a:ea typeface="Gill Sans"/>
                <a:cs typeface="Gill Sans"/>
                <a:sym typeface="Gill Sans"/>
              </a:rPr>
              <a:t>On </a:t>
            </a:r>
            <a:r>
              <a:rPr b="0" i="0" lang="en" sz="2000" u="none" cap="none" strike="noStrike">
                <a:solidFill>
                  <a:schemeClr val="dk1"/>
                </a:solidFill>
                <a:latin typeface="Gill Sans"/>
                <a:ea typeface="Gill Sans"/>
                <a:cs typeface="Gill Sans"/>
                <a:sym typeface="Gill Sans"/>
              </a:rPr>
              <a:t>when the check box has been selected. For the check box just shown, the results would appear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1" lang="en" sz="2000" u="none" cap="none" strike="noStrike">
                <a:solidFill>
                  <a:schemeClr val="dk1"/>
                </a:solidFill>
                <a:latin typeface="Gill Sans"/>
                <a:ea typeface="Gill Sans"/>
                <a:cs typeface="Gill Sans"/>
                <a:sym typeface="Gill Sans"/>
              </a:rPr>
              <a:t>               repair=on</a:t>
            </a:r>
            <a:endParaRPr/>
          </a:p>
        </p:txBody>
      </p:sp>
      <p:sp>
        <p:nvSpPr>
          <p:cNvPr id="1079" name="Google Shape;1079;p12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2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86" name="Google Shape;1086;p12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87" name="Google Shape;1087;p12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Creating Check Boxes and Option Buttons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change that default by specifying a </a:t>
            </a:r>
            <a:r>
              <a:rPr b="0" i="1" lang="en" sz="2000" u="none" cap="none" strike="noStrike">
                <a:solidFill>
                  <a:schemeClr val="dk1"/>
                </a:solidFill>
                <a:latin typeface="Gill Sans"/>
                <a:ea typeface="Gill Sans"/>
                <a:cs typeface="Gill Sans"/>
                <a:sym typeface="Gill Sans"/>
              </a:rPr>
              <a:t>value </a:t>
            </a:r>
            <a:r>
              <a:rPr b="0" i="0" lang="en" sz="2000" u="none" cap="none" strike="noStrike">
                <a:solidFill>
                  <a:schemeClr val="dk1"/>
                </a:solidFill>
                <a:latin typeface="Gill Sans"/>
                <a:ea typeface="Gill Sans"/>
                <a:cs typeface="Gill Sans"/>
                <a:sym typeface="Gill Sans"/>
              </a:rPr>
              <a:t>attribute. For example, you could report the word </a:t>
            </a:r>
            <a:r>
              <a:rPr b="0" i="1" lang="en" sz="2000" u="none" cap="none" strike="noStrike">
                <a:solidFill>
                  <a:schemeClr val="dk1"/>
                </a:solidFill>
                <a:latin typeface="Gill Sans"/>
                <a:ea typeface="Gill Sans"/>
                <a:cs typeface="Gill Sans"/>
                <a:sym typeface="Gill Sans"/>
              </a:rPr>
              <a:t>Yes </a:t>
            </a:r>
            <a:r>
              <a:rPr b="0" i="0" lang="en" sz="2000" u="none" cap="none" strike="noStrike">
                <a:solidFill>
                  <a:schemeClr val="dk1"/>
                </a:solidFill>
                <a:latin typeface="Gill Sans"/>
                <a:ea typeface="Gill Sans"/>
                <a:cs typeface="Gill Sans"/>
                <a:sym typeface="Gill Sans"/>
              </a:rPr>
              <a:t>for the check box, as shown here: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type="checkbox" name="repair" value="Yes"&gt;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By default, check boxes appear unselected; If you want select put the checked attribute on the input tag.</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&lt;input type="checkbox" name="newsletter" checked="checked"&gt;</a:t>
            </a:r>
            <a:endParaRPr/>
          </a:p>
          <a:p>
            <a:pPr indent="-109537" lvl="1" marL="639762"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Use </a:t>
            </a:r>
            <a:r>
              <a:rPr b="0" i="1" lang="en" sz="2000" u="none" cap="none" strike="noStrike">
                <a:solidFill>
                  <a:schemeClr val="dk1"/>
                </a:solidFill>
                <a:latin typeface="Gill Sans"/>
                <a:ea typeface="Gill Sans"/>
                <a:cs typeface="Gill Sans"/>
                <a:sym typeface="Gill Sans"/>
              </a:rPr>
              <a:t>option buttons </a:t>
            </a:r>
            <a:r>
              <a:rPr b="0" i="0" lang="en" sz="2000" u="none" cap="none" strike="noStrike">
                <a:solidFill>
                  <a:schemeClr val="dk1"/>
                </a:solidFill>
                <a:latin typeface="Gill Sans"/>
                <a:ea typeface="Gill Sans"/>
                <a:cs typeface="Gill Sans"/>
                <a:sym typeface="Gill Sans"/>
              </a:rPr>
              <a:t>(also called </a:t>
            </a:r>
            <a:r>
              <a:rPr b="0" i="1" lang="en" sz="2000" u="none" cap="none" strike="noStrike">
                <a:solidFill>
                  <a:schemeClr val="dk1"/>
                </a:solidFill>
                <a:latin typeface="Gill Sans"/>
                <a:ea typeface="Gill Sans"/>
                <a:cs typeface="Gill Sans"/>
                <a:sym typeface="Gill Sans"/>
              </a:rPr>
              <a:t>radio buttons</a:t>
            </a:r>
            <a:r>
              <a:rPr b="0" i="0" lang="en" sz="2000" u="none" cap="none" strike="noStrike">
                <a:solidFill>
                  <a:schemeClr val="dk1"/>
                </a:solidFill>
                <a:latin typeface="Gill Sans"/>
                <a:ea typeface="Gill Sans"/>
                <a:cs typeface="Gill Sans"/>
                <a:sym typeface="Gill Sans"/>
              </a:rPr>
              <a:t>) to present a group of mutually-exclusive options. When you select an option button, all the other option buttons in the group are cleared.</a:t>
            </a:r>
            <a:endParaRPr/>
          </a:p>
        </p:txBody>
      </p:sp>
      <p:sp>
        <p:nvSpPr>
          <p:cNvPr id="1088" name="Google Shape;1088;p12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2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095" name="Google Shape;1095;p12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096" name="Google Shape;1096;p12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3431"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Creating Check Boxes and Option Buttons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suppose you want users to choose among three membership categories: Gold, Silver, and Bronze. Because you make the most money on a Gold membership, you want to make it the default choice.</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&lt;p&gt;&lt;input type="radio" name="category" value="gold" checked="checked"&gt; Gold&lt;br&gt;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&lt;input type="radio" name="category" value="silver"&gt; Silver&lt;br&gt;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&lt;input type="radio" name="category" value="bronze"&gt; Bronze&lt;/p&gt;</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Each button is followed by text describing that option (Gold, Silver, Bronze). This is just ordinary text.</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When the form results are returned, this button group will report its name and the selected value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category=gold</a:t>
            </a:r>
            <a:endParaRPr/>
          </a:p>
        </p:txBody>
      </p:sp>
      <p:sp>
        <p:nvSpPr>
          <p:cNvPr id="1097" name="Google Shape;1097;p12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2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104" name="Google Shape;1104;p12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05" name="Google Shape;1105;p12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Creating Lists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Check boxes are good for yes/no questions, and option buttons are appropriate when there are a few options to choose from, but what if you have a dozen or more choices?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Option buttons for that many choices can take up a lot of space onscreen and can overwhelm a Web visitor.</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For situations involving many options, consider a </a:t>
            </a:r>
            <a:r>
              <a:rPr b="0" i="1" lang="en" sz="2000" u="none" cap="none" strike="noStrike">
                <a:solidFill>
                  <a:schemeClr val="dk1"/>
                </a:solidFill>
                <a:latin typeface="Gill Sans"/>
                <a:ea typeface="Gill Sans"/>
                <a:cs typeface="Gill Sans"/>
                <a:sym typeface="Gill Sans"/>
              </a:rPr>
              <a:t>list</a:t>
            </a:r>
            <a:r>
              <a:rPr b="0" i="0" lang="en" sz="2000" u="none" cap="none" strike="noStrike">
                <a:solidFill>
                  <a:schemeClr val="dk1"/>
                </a:solidFill>
                <a:latin typeface="Gill Sans"/>
                <a:ea typeface="Gill Sans"/>
                <a:cs typeface="Gill Sans"/>
                <a:sym typeface="Gill Sans"/>
              </a:rPr>
              <a:t>, also called a </a:t>
            </a:r>
            <a:r>
              <a:rPr b="0" i="1" lang="en" sz="2000" u="none" cap="none" strike="noStrike">
                <a:solidFill>
                  <a:schemeClr val="dk1"/>
                </a:solidFill>
                <a:latin typeface="Gill Sans"/>
                <a:ea typeface="Gill Sans"/>
                <a:cs typeface="Gill Sans"/>
                <a:sym typeface="Gill Sans"/>
              </a:rPr>
              <a:t>menu</a:t>
            </a:r>
            <a:r>
              <a:rPr b="0" i="0" lang="en" sz="20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 list can contain as many options as needed, yet it takes up very little space on the form.</a:t>
            </a:r>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1106" name="Google Shape;1106;p12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2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113" name="Google Shape;1113;p12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14" name="Google Shape;1114;p12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Creating Lists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create a list, start with a two-sided </a:t>
            </a:r>
            <a:r>
              <a:rPr b="0" i="1" lang="en" sz="2000" u="none" cap="none" strike="noStrike">
                <a:solidFill>
                  <a:schemeClr val="dk1"/>
                </a:solidFill>
                <a:latin typeface="Gill Sans"/>
                <a:ea typeface="Gill Sans"/>
                <a:cs typeface="Gill Sans"/>
                <a:sym typeface="Gill Sans"/>
              </a:rPr>
              <a:t>&lt;select&gt; </a:t>
            </a:r>
            <a:r>
              <a:rPr b="0" i="0" lang="en" sz="2000" u="none" cap="none" strike="noStrike">
                <a:solidFill>
                  <a:schemeClr val="dk1"/>
                </a:solidFill>
                <a:latin typeface="Gill Sans"/>
                <a:ea typeface="Gill Sans"/>
                <a:cs typeface="Gill Sans"/>
                <a:sym typeface="Gill Sans"/>
              </a:rPr>
              <a:t>tag. Within it, place each option in its own </a:t>
            </a:r>
            <a:r>
              <a:rPr b="0" i="1" lang="en" sz="2000" u="none" cap="none" strike="noStrike">
                <a:solidFill>
                  <a:schemeClr val="dk1"/>
                </a:solidFill>
                <a:latin typeface="Gill Sans"/>
                <a:ea typeface="Gill Sans"/>
                <a:cs typeface="Gill Sans"/>
                <a:sym typeface="Gill Sans"/>
              </a:rPr>
              <a:t>&lt;option&gt; </a:t>
            </a:r>
            <a:r>
              <a:rPr b="0" i="0" lang="en" sz="2000" u="none" cap="none" strike="noStrike">
                <a:solidFill>
                  <a:schemeClr val="dk1"/>
                </a:solidFill>
                <a:latin typeface="Gill Sans"/>
                <a:ea typeface="Gill Sans"/>
                <a:cs typeface="Gill Sans"/>
                <a:sym typeface="Gill Sans"/>
              </a:rPr>
              <a:t>tag.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Place the text that you want to appear on the list between the opening and closing </a:t>
            </a:r>
            <a:r>
              <a:rPr b="0" i="1" lang="en" sz="2000" u="none" cap="none" strike="noStrike">
                <a:solidFill>
                  <a:schemeClr val="dk1"/>
                </a:solidFill>
                <a:latin typeface="Gill Sans"/>
                <a:ea typeface="Gill Sans"/>
                <a:cs typeface="Gill Sans"/>
                <a:sym typeface="Gill Sans"/>
              </a:rPr>
              <a:t>&lt;option&gt; </a:t>
            </a:r>
            <a:r>
              <a:rPr b="0" i="0" lang="en" sz="2000" u="none" cap="none" strike="noStrike">
                <a:solidFill>
                  <a:schemeClr val="dk1"/>
                </a:solidFill>
                <a:latin typeface="Gill Sans"/>
                <a:ea typeface="Gill Sans"/>
                <a:cs typeface="Gill Sans"/>
                <a:sym typeface="Gill Sans"/>
              </a:rPr>
              <a:t>tags. For example, to create the list just shown, do the following:</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&lt;p&gt;Color: &lt;select name="colors" size="1"&gt;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&lt;option&gt;Red&lt;/option&gt;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&lt;option&gt;Blue&lt;/option&gt;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&lt;option&gt;Green&lt;/option&gt;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&lt;option&gt;Yellow&lt;/option&gt;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&lt;option&gt;Pink&lt;/option&gt;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&lt;option&gt;Brown&lt;/option&gt;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&lt;option&gt;Black&lt;/option&gt;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&lt;option&gt;Teal&lt;/option&gt;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&lt;option&gt;Beige&lt;/option&gt;</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&lt;/select&gt;&lt;/p&gt;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specifies &lt;p&gt;Color: &lt;select name="colors" size="5"&gt;</a:t>
            </a:r>
            <a:endParaRPr/>
          </a:p>
        </p:txBody>
      </p:sp>
      <p:sp>
        <p:nvSpPr>
          <p:cNvPr id="1115" name="Google Shape;1115;p12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2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122" name="Google Shape;1122;p12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23" name="Google Shape;1123;p12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chemeClr val="accent1"/>
              </a:buClr>
              <a:buSzPts val="1920"/>
              <a:buFont typeface="Noto Sans Symbols"/>
              <a:buChar char="⚫"/>
            </a:pPr>
            <a:r>
              <a:rPr b="1" i="0" lang="en" sz="2400" u="none">
                <a:solidFill>
                  <a:schemeClr val="dk1"/>
                </a:solidFill>
                <a:latin typeface="Gill Sans"/>
                <a:ea typeface="Gill Sans"/>
                <a:cs typeface="Gill Sans"/>
                <a:sym typeface="Gill Sans"/>
              </a:rPr>
              <a:t>Creating Lists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If the list’s choices fall into categories, you might want to break them up into sections. We will do the following way using </a:t>
            </a:r>
            <a:r>
              <a:rPr b="0" i="1" lang="en" sz="2000" u="none" cap="none" strike="noStrike">
                <a:solidFill>
                  <a:schemeClr val="dk1"/>
                </a:solidFill>
                <a:latin typeface="Gill Sans"/>
                <a:ea typeface="Gill Sans"/>
                <a:cs typeface="Gill Sans"/>
                <a:sym typeface="Gill Sans"/>
              </a:rPr>
              <a:t>&lt;optiongroup&gt;</a:t>
            </a:r>
            <a:endParaRPr b="0" i="0" sz="2000" u="none" cap="none" strike="noStrike">
              <a:solidFill>
                <a:schemeClr val="dk1"/>
              </a:solidFill>
              <a:latin typeface="Gill Sans"/>
              <a:ea typeface="Gill Sans"/>
              <a:cs typeface="Gill Sans"/>
              <a:sym typeface="Gill Sans"/>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&lt;p&gt;Select your printer model:</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&lt;select name="printers" size="1"&gt;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&lt;optgroup label="Inkjet"&gt;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&lt;option&gt;SuperJet 1400&lt;/option&gt;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&lt;option&gt;SuperJet 1405&lt;/option&gt;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&lt;option&gt;SuperJet 1405 Plus&lt;/option&gt;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&lt;/optgroup&gt;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&lt;optgroup label="Laser"&gt;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&lt;option&gt;SuperLaser Value Edition&lt;/option&gt;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&lt;option&gt;SuperLaser Pro&lt;/option&gt;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&lt;option&gt;SuperLaser Plus&lt;/option&gt;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&lt;/optgroup&gt;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&lt;/select&gt;&lt;/p&gt;</a:t>
            </a:r>
            <a:endParaRPr/>
          </a:p>
        </p:txBody>
      </p:sp>
      <p:sp>
        <p:nvSpPr>
          <p:cNvPr id="1124" name="Google Shape;1124;p12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3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User Forms</a:t>
            </a:r>
            <a:endParaRPr/>
          </a:p>
        </p:txBody>
      </p:sp>
      <p:sp>
        <p:nvSpPr>
          <p:cNvPr id="1131" name="Google Shape;1131;p13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32" name="Google Shape;1132;p13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a:bodyPr>
          <a:lstStyle/>
          <a:p>
            <a:pPr indent="-255143"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Additional Input Types in HTML5</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HTML5 provides several other field types that can add that extra bit of polish to your forms. </a:t>
            </a:r>
            <a:endParaRPr b="0" i="0" sz="2000" u="none" cap="none" strike="noStrik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Spin</a:t>
            </a:r>
            <a:r>
              <a:rPr b="0" i="1" lang="en" sz="2000" u="none" cap="none" strike="noStrike">
                <a:solidFill>
                  <a:schemeClr val="dk1"/>
                </a:solidFill>
                <a:latin typeface="Gill Sans"/>
                <a:ea typeface="Gill Sans"/>
                <a:cs typeface="Gill Sans"/>
                <a:sym typeface="Gill Sans"/>
              </a:rPr>
              <a:t> boxes </a:t>
            </a:r>
            <a:r>
              <a:rPr b="0" i="0" lang="en" sz="2000" u="none" cap="none" strike="noStrike">
                <a:solidFill>
                  <a:schemeClr val="dk1"/>
                </a:solidFill>
                <a:latin typeface="Gill Sans"/>
                <a:ea typeface="Gill Sans"/>
                <a:cs typeface="Gill Sans"/>
                <a:sym typeface="Gill Sans"/>
              </a:rPr>
              <a:t>are used to increment numeric values.</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preceding spin box was created by using the following code: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type="number" name="copies“ 	min="0"max="100" step="1" value="1"&gt;</a:t>
            </a:r>
            <a:endParaRPr/>
          </a:p>
          <a:p>
            <a:pPr indent="-207962"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slider</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is a sliding bar that you can drag from side to side. Its type is </a:t>
            </a:r>
            <a:r>
              <a:rPr b="0" i="1" lang="en" sz="2000" u="none" cap="none" strike="noStrike">
                <a:solidFill>
                  <a:schemeClr val="dk1"/>
                </a:solidFill>
                <a:latin typeface="Gill Sans"/>
                <a:ea typeface="Gill Sans"/>
                <a:cs typeface="Gill Sans"/>
                <a:sym typeface="Gill Sans"/>
              </a:rPr>
              <a:t>range</a:t>
            </a:r>
            <a:r>
              <a:rPr b="0" i="0" lang="en" sz="2000" u="none" cap="none" strike="noStrike">
                <a:solidFill>
                  <a:schemeClr val="dk1"/>
                </a:solidFill>
                <a:latin typeface="Gill Sans"/>
                <a:ea typeface="Gill Sans"/>
                <a:cs typeface="Gill Sans"/>
                <a:sym typeface="Gill Sans"/>
              </a:rPr>
              <a:t>, and its attributes are nearly identical to those for a spin box.</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&lt;input type="range" name="copies" min="1"max="4" step="1" value="1"&gt;</a:t>
            </a:r>
            <a:endParaRPr/>
          </a:p>
          <a:p>
            <a:pPr indent="-207962"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date picker </a:t>
            </a:r>
            <a:r>
              <a:rPr b="0" i="0" lang="en" sz="2000" u="none" cap="none" strike="noStrike">
                <a:solidFill>
                  <a:schemeClr val="dk1"/>
                </a:solidFill>
                <a:latin typeface="Gill Sans"/>
                <a:ea typeface="Gill Sans"/>
                <a:cs typeface="Gill Sans"/>
                <a:sym typeface="Gill Sans"/>
              </a:rPr>
              <a:t>pops up a calendar on which the user can click and select a date. Use the </a:t>
            </a:r>
            <a:r>
              <a:rPr b="0" i="1" lang="en" sz="2000" u="none" cap="none" strike="noStrike">
                <a:solidFill>
                  <a:schemeClr val="dk1"/>
                </a:solidFill>
                <a:latin typeface="Gill Sans"/>
                <a:ea typeface="Gill Sans"/>
                <a:cs typeface="Gill Sans"/>
                <a:sym typeface="Gill Sans"/>
              </a:rPr>
              <a:t>date </a:t>
            </a:r>
            <a:r>
              <a:rPr b="0" i="0" lang="en" sz="2000" u="none" cap="none" strike="noStrike">
                <a:solidFill>
                  <a:schemeClr val="dk1"/>
                </a:solidFill>
                <a:latin typeface="Gill Sans"/>
                <a:ea typeface="Gill Sans"/>
                <a:cs typeface="Gill Sans"/>
                <a:sym typeface="Gill Sans"/>
              </a:rPr>
              <a:t>type to get a date picker in HTML5-compliant browsers, as follows:</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&lt;input type="date"&gt;</a:t>
            </a:r>
            <a:endParaRPr/>
          </a:p>
        </p:txBody>
      </p:sp>
      <p:sp>
        <p:nvSpPr>
          <p:cNvPr id="1133" name="Google Shape;1133;p13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3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Incorporating Sound and Video</a:t>
            </a:r>
            <a:endParaRPr/>
          </a:p>
        </p:txBody>
      </p:sp>
      <p:sp>
        <p:nvSpPr>
          <p:cNvPr id="1140" name="Google Shape;1140;p13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41" name="Google Shape;1141;p13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Understand the purpose and scope of the new </a:t>
            </a:r>
            <a:r>
              <a:rPr b="0" i="1" lang="en" sz="2000" u="none">
                <a:solidFill>
                  <a:schemeClr val="dk1"/>
                </a:solidFill>
                <a:latin typeface="Gill Sans"/>
                <a:ea typeface="Gill Sans"/>
                <a:cs typeface="Gill Sans"/>
                <a:sym typeface="Gill Sans"/>
              </a:rPr>
              <a:t>&lt;audio&gt; </a:t>
            </a:r>
            <a:r>
              <a:rPr b="0" i="0" lang="en" sz="2000" u="none">
                <a:solidFill>
                  <a:schemeClr val="dk1"/>
                </a:solidFill>
                <a:latin typeface="Gill Sans"/>
                <a:ea typeface="Gill Sans"/>
                <a:cs typeface="Gill Sans"/>
                <a:sym typeface="Gill Sans"/>
              </a:rPr>
              <a:t>and </a:t>
            </a:r>
            <a:r>
              <a:rPr b="0" i="1" lang="en" sz="2000" u="none">
                <a:solidFill>
                  <a:schemeClr val="dk1"/>
                </a:solidFill>
                <a:latin typeface="Gill Sans"/>
                <a:ea typeface="Gill Sans"/>
                <a:cs typeface="Gill Sans"/>
                <a:sym typeface="Gill Sans"/>
              </a:rPr>
              <a:t>&lt;video&gt; </a:t>
            </a:r>
            <a:r>
              <a:rPr b="0" i="0" lang="en" sz="2000" u="none">
                <a:solidFill>
                  <a:schemeClr val="dk1"/>
                </a:solidFill>
                <a:latin typeface="Gill Sans"/>
                <a:ea typeface="Gill Sans"/>
                <a:cs typeface="Gill Sans"/>
                <a:sym typeface="Gill Sans"/>
              </a:rPr>
              <a:t>tagsin HTML5.</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Play multimedia types and choose formats and codecs.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Use the </a:t>
            </a:r>
            <a:r>
              <a:rPr b="0" i="1" lang="en" sz="2000" u="none">
                <a:solidFill>
                  <a:schemeClr val="dk1"/>
                </a:solidFill>
                <a:latin typeface="Gill Sans"/>
                <a:ea typeface="Gill Sans"/>
                <a:cs typeface="Gill Sans"/>
                <a:sym typeface="Gill Sans"/>
              </a:rPr>
              <a:t>&lt;video&gt; </a:t>
            </a:r>
            <a:r>
              <a:rPr b="0" i="0" lang="en" sz="2000" u="none">
                <a:solidFill>
                  <a:schemeClr val="dk1"/>
                </a:solidFill>
                <a:latin typeface="Gill Sans"/>
                <a:ea typeface="Gill Sans"/>
                <a:cs typeface="Gill Sans"/>
                <a:sym typeface="Gill Sans"/>
              </a:rPr>
              <a:t>tag.</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Use the </a:t>
            </a:r>
            <a:r>
              <a:rPr b="0" i="1" lang="en" sz="2000" u="none">
                <a:solidFill>
                  <a:schemeClr val="dk1"/>
                </a:solidFill>
                <a:latin typeface="Gill Sans"/>
                <a:ea typeface="Gill Sans"/>
                <a:cs typeface="Gill Sans"/>
                <a:sym typeface="Gill Sans"/>
              </a:rPr>
              <a:t>&lt;audio&gt; </a:t>
            </a:r>
            <a:r>
              <a:rPr b="0" i="0" lang="en" sz="2000" u="none">
                <a:solidFill>
                  <a:schemeClr val="dk1"/>
                </a:solidFill>
                <a:latin typeface="Gill Sans"/>
                <a:ea typeface="Gill Sans"/>
                <a:cs typeface="Gill Sans"/>
                <a:sym typeface="Gill Sans"/>
              </a:rPr>
              <a:t>tag.</a:t>
            </a:r>
            <a:endParaRPr/>
          </a:p>
        </p:txBody>
      </p:sp>
      <p:sp>
        <p:nvSpPr>
          <p:cNvPr id="1142" name="Google Shape;1142;p13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Incorporating Sound and Video</a:t>
            </a:r>
            <a:endParaRPr/>
          </a:p>
        </p:txBody>
      </p:sp>
      <p:sp>
        <p:nvSpPr>
          <p:cNvPr id="1149" name="Google Shape;1149;p13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50" name="Google Shape;1150;p13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1" marL="365125" marR="0" rtl="0" algn="l">
              <a:lnSpc>
                <a:spcPct val="100000"/>
              </a:lnSpc>
              <a:spcBef>
                <a:spcPts val="0"/>
              </a:spcBef>
              <a:spcAft>
                <a:spcPts val="0"/>
              </a:spcAft>
              <a:buClr>
                <a:schemeClr val="accent1"/>
              </a:buClr>
              <a:buSzPct val="80000"/>
              <a:buFont typeface="Noto Sans Symbols"/>
              <a:buChar char="⚫"/>
            </a:pPr>
            <a:r>
              <a:rPr b="1" i="0" lang="en" sz="2000" u="none" cap="none" strike="noStrike">
                <a:solidFill>
                  <a:schemeClr val="dk1"/>
                </a:solidFill>
                <a:latin typeface="Gill Sans"/>
                <a:ea typeface="Gill Sans"/>
                <a:cs typeface="Gill Sans"/>
                <a:sym typeface="Gill Sans"/>
              </a:rPr>
              <a:t>Understand the purpose and scope of the new </a:t>
            </a:r>
            <a:r>
              <a:rPr b="1" i="1" lang="en" sz="2000" u="none" cap="none" strike="noStrike">
                <a:solidFill>
                  <a:schemeClr val="dk1"/>
                </a:solidFill>
                <a:latin typeface="Gill Sans"/>
                <a:ea typeface="Gill Sans"/>
                <a:cs typeface="Gill Sans"/>
                <a:sym typeface="Gill Sans"/>
              </a:rPr>
              <a:t>&lt;audio&gt; </a:t>
            </a:r>
            <a:r>
              <a:rPr b="1" i="0" lang="en" sz="2000" u="none" cap="none" strike="noStrike">
                <a:solidFill>
                  <a:schemeClr val="dk1"/>
                </a:solidFill>
                <a:latin typeface="Gill Sans"/>
                <a:ea typeface="Gill Sans"/>
                <a:cs typeface="Gill Sans"/>
                <a:sym typeface="Gill Sans"/>
              </a:rPr>
              <a:t>and </a:t>
            </a:r>
            <a:r>
              <a:rPr b="1" i="1" lang="en" sz="2000" u="none" cap="none" strike="noStrike">
                <a:solidFill>
                  <a:schemeClr val="dk1"/>
                </a:solidFill>
                <a:latin typeface="Gill Sans"/>
                <a:ea typeface="Gill Sans"/>
                <a:cs typeface="Gill Sans"/>
                <a:sym typeface="Gill Sans"/>
              </a:rPr>
              <a:t>&lt;video&gt; </a:t>
            </a:r>
            <a:r>
              <a:rPr b="1" i="0" lang="en" sz="2000" u="none" cap="none" strike="noStrike">
                <a:solidFill>
                  <a:schemeClr val="dk1"/>
                </a:solidFill>
                <a:latin typeface="Gill Sans"/>
                <a:ea typeface="Gill Sans"/>
                <a:cs typeface="Gill Sans"/>
                <a:sym typeface="Gill Sans"/>
              </a:rPr>
              <a:t>tags in HTML5. </a:t>
            </a:r>
            <a:r>
              <a:rPr b="1" i="0" lang="en" sz="1600" u="none" cap="none" strike="noStrike">
                <a:solidFill>
                  <a:schemeClr val="dk1"/>
                </a:solidFill>
                <a:latin typeface="Gill Sans"/>
                <a:ea typeface="Gill Sans"/>
                <a:cs typeface="Gill Sans"/>
                <a:sym typeface="Gill Sans"/>
              </a:rPr>
              <a:t>HTML Multimedia Basics</a:t>
            </a:r>
            <a:endParaRPr b="1" i="0" sz="2000" u="none" cap="none" strike="noStrike">
              <a:solidFill>
                <a:schemeClr val="dk1"/>
              </a:solidFill>
              <a:latin typeface="Gill Sans"/>
              <a:ea typeface="Gill Sans"/>
              <a:cs typeface="Gill Sans"/>
              <a:sym typeface="Gill Sans"/>
            </a:endParaRPr>
          </a:p>
          <a:p>
            <a:pPr indent="-254000" lvl="1" marL="3651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most common method of placing multimedia content on a Web page is to </a:t>
            </a:r>
            <a:r>
              <a:rPr b="0" i="1" lang="en" sz="2000" u="none" cap="none" strike="noStrike">
                <a:solidFill>
                  <a:schemeClr val="dk1"/>
                </a:solidFill>
                <a:latin typeface="Gill Sans"/>
                <a:ea typeface="Gill Sans"/>
                <a:cs typeface="Gill Sans"/>
                <a:sym typeface="Gill Sans"/>
              </a:rPr>
              <a:t>embed </a:t>
            </a:r>
            <a:r>
              <a:rPr b="0" i="0" lang="en" sz="2000" u="none" cap="none" strike="noStrike">
                <a:solidFill>
                  <a:schemeClr val="dk1"/>
                </a:solidFill>
                <a:latin typeface="Gill Sans"/>
                <a:ea typeface="Gill Sans"/>
                <a:cs typeface="Gill Sans"/>
                <a:sym typeface="Gill Sans"/>
              </a:rPr>
              <a:t>an audio or video clip in the page so that it plays within the page itself when the visitor clicks a button</a:t>
            </a:r>
            <a:endParaRPr/>
          </a:p>
          <a:p>
            <a:pPr indent="-254000" lvl="1" marL="3651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play the Multimedia in our website we need embedded the video or audio with the following three ways</a:t>
            </a:r>
            <a:endParaRPr/>
          </a:p>
          <a:p>
            <a:pPr indent="-144462" lvl="3" marL="1096962" marR="0" rtl="0" algn="l">
              <a:lnSpc>
                <a:spcPct val="100000"/>
              </a:lnSpc>
              <a:spcBef>
                <a:spcPts val="400"/>
              </a:spcBef>
              <a:spcAft>
                <a:spcPts val="0"/>
              </a:spcAft>
              <a:buClr>
                <a:srgbClr val="C32D2E"/>
              </a:buClr>
              <a:buSzPct val="100000"/>
              <a:buFont typeface="Noto Sans Symbols"/>
              <a:buChar char="●"/>
            </a:pPr>
            <a:r>
              <a:rPr b="0" i="0" lang="en" sz="2000" u="none" cap="none" strike="noStrike">
                <a:solidFill>
                  <a:schemeClr val="dk1"/>
                </a:solidFill>
                <a:latin typeface="Gill Sans"/>
                <a:ea typeface="Gill Sans"/>
                <a:cs typeface="Gill Sans"/>
                <a:sym typeface="Gill Sans"/>
              </a:rPr>
              <a:t>Browser like Microsoft Internet Explorer version 5.5 and higher, you can use the </a:t>
            </a:r>
            <a:r>
              <a:rPr b="0" i="1" lang="en" sz="2000" u="none" cap="none" strike="noStrike">
                <a:solidFill>
                  <a:schemeClr val="dk1"/>
                </a:solidFill>
                <a:latin typeface="Gill Sans"/>
                <a:ea typeface="Gill Sans"/>
                <a:cs typeface="Gill Sans"/>
                <a:sym typeface="Gill Sans"/>
              </a:rPr>
              <a:t>&lt;object&gt; </a:t>
            </a:r>
            <a:r>
              <a:rPr b="0" i="0" lang="en" sz="2000" u="none" cap="none" strike="noStrike">
                <a:solidFill>
                  <a:schemeClr val="dk1"/>
                </a:solidFill>
                <a:latin typeface="Gill Sans"/>
                <a:ea typeface="Gill Sans"/>
                <a:cs typeface="Gill Sans"/>
                <a:sym typeface="Gill Sans"/>
              </a:rPr>
              <a:t>tag .</a:t>
            </a:r>
            <a:endParaRPr/>
          </a:p>
          <a:p>
            <a:pPr indent="-144462" lvl="3" marL="1096962" marR="0" rtl="0" algn="l">
              <a:lnSpc>
                <a:spcPct val="100000"/>
              </a:lnSpc>
              <a:spcBef>
                <a:spcPts val="400"/>
              </a:spcBef>
              <a:spcAft>
                <a:spcPts val="0"/>
              </a:spcAft>
              <a:buClr>
                <a:srgbClr val="C32D2E"/>
              </a:buClr>
              <a:buSzPct val="100000"/>
              <a:buFont typeface="Noto Sans Symbols"/>
              <a:buChar char="●"/>
            </a:pPr>
            <a:r>
              <a:rPr b="0" i="0" lang="en" sz="2000" u="none" cap="none" strike="noStrike">
                <a:solidFill>
                  <a:schemeClr val="dk1"/>
                </a:solidFill>
                <a:latin typeface="Gill Sans"/>
                <a:ea typeface="Gill Sans"/>
                <a:cs typeface="Gill Sans"/>
                <a:sym typeface="Gill Sans"/>
              </a:rPr>
              <a:t>Older browser use the </a:t>
            </a:r>
            <a:r>
              <a:rPr b="0" i="1" lang="en" sz="2000" u="none" cap="none" strike="noStrike">
                <a:solidFill>
                  <a:schemeClr val="dk1"/>
                </a:solidFill>
                <a:latin typeface="Gill Sans"/>
                <a:ea typeface="Gill Sans"/>
                <a:cs typeface="Gill Sans"/>
                <a:sym typeface="Gill Sans"/>
              </a:rPr>
              <a:t>&lt;embed&gt; </a:t>
            </a:r>
            <a:r>
              <a:rPr b="0" i="0" lang="en" sz="2000" u="none" cap="none" strike="noStrike">
                <a:solidFill>
                  <a:schemeClr val="dk1"/>
                </a:solidFill>
                <a:latin typeface="Gill Sans"/>
                <a:ea typeface="Gill Sans"/>
                <a:cs typeface="Gill Sans"/>
                <a:sym typeface="Gill Sans"/>
              </a:rPr>
              <a:t>tag. Or, if your audience uses an</a:t>
            </a:r>
            <a:endParaRPr/>
          </a:p>
          <a:p>
            <a:pPr indent="-144462" lvl="3" marL="1096962" marR="0" rtl="0" algn="l">
              <a:lnSpc>
                <a:spcPct val="100000"/>
              </a:lnSpc>
              <a:spcBef>
                <a:spcPts val="400"/>
              </a:spcBef>
              <a:spcAft>
                <a:spcPts val="0"/>
              </a:spcAft>
              <a:buClr>
                <a:srgbClr val="C32D2E"/>
              </a:buClr>
              <a:buSzPct val="100000"/>
              <a:buFont typeface="Noto Sans Symbols"/>
              <a:buChar char="●"/>
            </a:pPr>
            <a:r>
              <a:rPr b="0" i="0" lang="en" sz="2000" u="none" cap="none" strike="noStrike">
                <a:solidFill>
                  <a:schemeClr val="dk1"/>
                </a:solidFill>
                <a:latin typeface="Gill Sans"/>
                <a:ea typeface="Gill Sans"/>
                <a:cs typeface="Gill Sans"/>
                <a:sym typeface="Gill Sans"/>
              </a:rPr>
              <a:t>HTML5-compliant browser, you can use the new </a:t>
            </a:r>
            <a:r>
              <a:rPr b="0" i="1" lang="en" sz="2000" u="none" cap="none" strike="noStrike">
                <a:solidFill>
                  <a:schemeClr val="dk1"/>
                </a:solidFill>
                <a:latin typeface="Gill Sans"/>
                <a:ea typeface="Gill Sans"/>
                <a:cs typeface="Gill Sans"/>
                <a:sym typeface="Gill Sans"/>
              </a:rPr>
              <a:t>&lt;audio&gt; </a:t>
            </a:r>
            <a:r>
              <a:rPr b="0" i="0" lang="en" sz="2000" u="none" cap="none" strike="noStrike">
                <a:solidFill>
                  <a:schemeClr val="dk1"/>
                </a:solidFill>
                <a:latin typeface="Gill Sans"/>
                <a:ea typeface="Gill Sans"/>
                <a:cs typeface="Gill Sans"/>
                <a:sym typeface="Gill Sans"/>
              </a:rPr>
              <a:t>and </a:t>
            </a:r>
            <a:r>
              <a:rPr b="0" i="1" lang="en" sz="2000" u="none" cap="none" strike="noStrike">
                <a:solidFill>
                  <a:schemeClr val="dk1"/>
                </a:solidFill>
                <a:latin typeface="Gill Sans"/>
                <a:ea typeface="Gill Sans"/>
                <a:cs typeface="Gill Sans"/>
                <a:sym typeface="Gill Sans"/>
              </a:rPr>
              <a:t>&lt;video&gt; </a:t>
            </a:r>
            <a:r>
              <a:rPr b="0" i="0" lang="en" sz="2000" u="none" cap="none" strike="noStrike">
                <a:solidFill>
                  <a:schemeClr val="dk1"/>
                </a:solidFill>
                <a:latin typeface="Gill Sans"/>
                <a:ea typeface="Gill Sans"/>
                <a:cs typeface="Gill Sans"/>
                <a:sym typeface="Gill Sans"/>
              </a:rPr>
              <a:t>tags for this.</a:t>
            </a:r>
            <a:endParaRPr/>
          </a:p>
          <a:p>
            <a:pPr indent="-25971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As an alternative, you can </a:t>
            </a:r>
            <a:r>
              <a:rPr b="0" i="1" lang="en" sz="2000" u="none">
                <a:solidFill>
                  <a:schemeClr val="dk1"/>
                </a:solidFill>
                <a:latin typeface="Gill Sans"/>
                <a:ea typeface="Gill Sans"/>
                <a:cs typeface="Gill Sans"/>
                <a:sym typeface="Gill Sans"/>
              </a:rPr>
              <a:t>link </a:t>
            </a:r>
            <a:r>
              <a:rPr b="0" i="0" lang="en" sz="2000" u="none">
                <a:solidFill>
                  <a:schemeClr val="dk1"/>
                </a:solidFill>
                <a:latin typeface="Gill Sans"/>
                <a:ea typeface="Gill Sans"/>
                <a:cs typeface="Gill Sans"/>
                <a:sym typeface="Gill Sans"/>
              </a:rPr>
              <a:t>to an audio or video clip so that it plays in an external application (such as Microsoft Windows Media Player) when the visitor clicks its hyperlink</a:t>
            </a:r>
            <a:r>
              <a:rPr b="0" i="0" lang="en" sz="3200" u="none">
                <a:solidFill>
                  <a:schemeClr val="dk1"/>
                </a:solidFill>
                <a:latin typeface="Gill Sans"/>
                <a:ea typeface="Gill Sans"/>
                <a:cs typeface="Gill Sans"/>
                <a:sym typeface="Gill Sans"/>
              </a:rPr>
              <a:t>.</a:t>
            </a:r>
            <a:endParaRPr/>
          </a:p>
          <a:p>
            <a:pPr indent="-282575" lvl="0" marL="365125" marR="0" rtl="0" algn="l">
              <a:lnSpc>
                <a:spcPct val="100000"/>
              </a:lnSpc>
              <a:spcBef>
                <a:spcPts val="0"/>
              </a:spcBef>
              <a:spcAft>
                <a:spcPts val="0"/>
              </a:spcAft>
              <a:buClr>
                <a:schemeClr val="accent1"/>
              </a:buClr>
              <a:buSzPct val="79999"/>
              <a:buFont typeface="Noto Sans Symbols"/>
              <a:buNone/>
            </a:pPr>
            <a:r>
              <a:rPr b="0" i="0" lang="en" sz="1800" u="none">
                <a:solidFill>
                  <a:schemeClr val="dk1"/>
                </a:solidFill>
                <a:latin typeface="Gill Sans"/>
                <a:ea typeface="Gill Sans"/>
                <a:cs typeface="Gill Sans"/>
                <a:sym typeface="Gill Sans"/>
              </a:rPr>
              <a:t>               &lt;a href="mysong.mp3"&gt;Playing my song!&lt;/a&gt;</a:t>
            </a:r>
            <a:endParaRPr/>
          </a:p>
        </p:txBody>
      </p:sp>
      <p:sp>
        <p:nvSpPr>
          <p:cNvPr id="1151" name="Google Shape;1151;p13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2425" y="1318650"/>
            <a:ext cx="4041900" cy="626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510"/>
              <a:buFont typeface="Gill Sans"/>
              <a:buNone/>
            </a:pPr>
            <a:r>
              <a:rPr b="0" i="0" lang="en" sz="3409" u="none">
                <a:solidFill>
                  <a:srgbClr val="572314"/>
                </a:solidFill>
                <a:latin typeface="Gill Sans"/>
                <a:ea typeface="Gill Sans"/>
                <a:cs typeface="Gill Sans"/>
                <a:sym typeface="Gill Sans"/>
              </a:rPr>
              <a:t>HTML Tag and Syntax </a:t>
            </a:r>
            <a:endParaRPr sz="2240"/>
          </a:p>
        </p:txBody>
      </p:sp>
      <p:sp>
        <p:nvSpPr>
          <p:cNvPr id="185" name="Google Shape;185;p2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86" name="Google Shape;186;p2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327025" lvl="0" marL="457200" marR="0" rtl="0" algn="l">
              <a:lnSpc>
                <a:spcPct val="100000"/>
              </a:lnSpc>
              <a:spcBef>
                <a:spcPts val="500"/>
              </a:spcBef>
              <a:spcAft>
                <a:spcPts val="0"/>
              </a:spcAft>
              <a:buClr>
                <a:srgbClr val="434343"/>
              </a:buClr>
              <a:buSzPct val="100000"/>
              <a:buFont typeface="Verdana"/>
              <a:buChar char="●"/>
            </a:pPr>
            <a:r>
              <a:rPr lang="en" sz="2000">
                <a:solidFill>
                  <a:srgbClr val="434343"/>
                </a:solidFill>
                <a:latin typeface="Gill Sans"/>
                <a:ea typeface="Gill Sans"/>
                <a:cs typeface="Gill Sans"/>
                <a:sym typeface="Gill Sans"/>
              </a:rPr>
              <a:t>HTML element is the collection of start tag, its attributes, an end tag and everything in between. </a:t>
            </a:r>
            <a:endParaRPr sz="2000">
              <a:solidFill>
                <a:srgbClr val="434343"/>
              </a:solidFill>
              <a:latin typeface="Gill Sans"/>
              <a:ea typeface="Gill Sans"/>
              <a:cs typeface="Gill Sans"/>
              <a:sym typeface="Gill Sans"/>
            </a:endParaRPr>
          </a:p>
          <a:p>
            <a:pPr indent="-327025" lvl="0" marL="457200" marR="0" rtl="0" algn="l">
              <a:lnSpc>
                <a:spcPct val="100000"/>
              </a:lnSpc>
              <a:spcBef>
                <a:spcPts val="500"/>
              </a:spcBef>
              <a:spcAft>
                <a:spcPts val="0"/>
              </a:spcAft>
              <a:buClr>
                <a:srgbClr val="434343"/>
              </a:buClr>
              <a:buSzPct val="100000"/>
              <a:buFont typeface="Verdana"/>
              <a:buChar char="●"/>
            </a:pPr>
            <a:r>
              <a:rPr lang="en" sz="2000">
                <a:solidFill>
                  <a:srgbClr val="434343"/>
                </a:solidFill>
                <a:latin typeface="Gill Sans"/>
                <a:ea typeface="Gill Sans"/>
                <a:cs typeface="Gill Sans"/>
                <a:sym typeface="Gill Sans"/>
              </a:rPr>
              <a:t>On the other hand an HTML tag (either opening or closing) is used to mark the start or end of an element</a:t>
            </a:r>
            <a:endParaRPr sz="2074">
              <a:solidFill>
                <a:srgbClr val="434343"/>
              </a:solidFill>
            </a:endParaRPr>
          </a:p>
          <a:p>
            <a:pPr indent="-434340" lvl="0" marL="584200" marR="0" rtl="0" algn="l">
              <a:lnSpc>
                <a:spcPct val="100000"/>
              </a:lnSpc>
              <a:spcBef>
                <a:spcPts val="600"/>
              </a:spcBef>
              <a:spcAft>
                <a:spcPts val="0"/>
              </a:spcAft>
              <a:buClr>
                <a:srgbClr val="434343"/>
              </a:buClr>
              <a:buSzPct val="80000"/>
              <a:buFont typeface="Noto Sans Symbols"/>
              <a:buChar char="●"/>
            </a:pPr>
            <a:r>
              <a:rPr b="0" i="0" lang="en" sz="2000" u="none">
                <a:solidFill>
                  <a:srgbClr val="434343"/>
                </a:solidFill>
                <a:latin typeface="Gill Sans"/>
                <a:ea typeface="Gill Sans"/>
                <a:cs typeface="Gill Sans"/>
                <a:sym typeface="Gill Sans"/>
              </a:rPr>
              <a:t>These tags indicate </a:t>
            </a:r>
            <a:endParaRPr>
              <a:solidFill>
                <a:srgbClr val="434343"/>
              </a:solidFill>
            </a:endParaRPr>
          </a:p>
          <a:p>
            <a:pPr indent="-428625" lvl="1" marL="860425"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where the formatting should be applied, </a:t>
            </a:r>
            <a:endParaRPr>
              <a:solidFill>
                <a:srgbClr val="434343"/>
              </a:solidFill>
            </a:endParaRPr>
          </a:p>
          <a:p>
            <a:pPr indent="-428625" lvl="1" marL="860425"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how the layout should appear, </a:t>
            </a:r>
            <a:endParaRPr b="0" i="0" sz="2000" u="none" cap="none" strike="noStrike">
              <a:solidFill>
                <a:srgbClr val="434343"/>
              </a:solidFill>
              <a:latin typeface="Gill Sans"/>
              <a:ea typeface="Gill Sans"/>
              <a:cs typeface="Gill Sans"/>
              <a:sym typeface="Gill Sans"/>
            </a:endParaRPr>
          </a:p>
          <a:p>
            <a:pPr indent="-428625" lvl="1" marL="860425"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what pictures should be placed in certain locations, and more.</a:t>
            </a:r>
            <a:endParaRPr sz="2000">
              <a:solidFill>
                <a:srgbClr val="434343"/>
              </a:solidFill>
              <a:latin typeface="Gill Sans"/>
              <a:ea typeface="Gill Sans"/>
              <a:cs typeface="Gill Sans"/>
              <a:sym typeface="Gill Sans"/>
            </a:endParaRPr>
          </a:p>
          <a:p>
            <a:pPr indent="-428625" lvl="1" marL="860425"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For example, </a:t>
            </a:r>
            <a:endParaRPr>
              <a:solidFill>
                <a:srgbClr val="434343"/>
              </a:solidFill>
            </a:endParaRPr>
          </a:p>
          <a:p>
            <a:pPr indent="-428625" lvl="2" marL="1104900"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suppose you wanted a certain word to be italicized, like this:  </a:t>
            </a:r>
            <a:r>
              <a:rPr b="0" i="1" lang="en" sz="2000" u="none" cap="none" strike="noStrike">
                <a:solidFill>
                  <a:srgbClr val="434343"/>
                </a:solidFill>
                <a:latin typeface="Gill Sans"/>
                <a:ea typeface="Gill Sans"/>
                <a:cs typeface="Gill Sans"/>
                <a:sym typeface="Gill Sans"/>
              </a:rPr>
              <a:t>Everythin</a:t>
            </a:r>
            <a:r>
              <a:rPr b="0" i="0" lang="en" sz="2000" u="none" cap="none" strike="noStrike">
                <a:solidFill>
                  <a:srgbClr val="434343"/>
                </a:solidFill>
                <a:latin typeface="Gill Sans"/>
                <a:ea typeface="Gill Sans"/>
                <a:cs typeface="Gill Sans"/>
                <a:sym typeface="Gill Sans"/>
              </a:rPr>
              <a:t>g is on sale.</a:t>
            </a:r>
            <a:endParaRPr>
              <a:solidFill>
                <a:srgbClr val="434343"/>
              </a:solidFill>
            </a:endParaRPr>
          </a:p>
          <a:p>
            <a:pPr indent="-428625" lvl="2" marL="1104900" marR="0" rtl="0" algn="l">
              <a:lnSpc>
                <a:spcPct val="100000"/>
              </a:lnSpc>
              <a:spcBef>
                <a:spcPts val="400"/>
              </a:spcBef>
              <a:spcAft>
                <a:spcPts val="0"/>
              </a:spcAft>
              <a:buClr>
                <a:srgbClr val="434343"/>
              </a:buClr>
              <a:buSzPct val="100000"/>
              <a:buFont typeface="Noto Sans Symbols"/>
              <a:buChar char="■"/>
            </a:pPr>
            <a:r>
              <a:rPr b="0" i="1" lang="en" sz="2000" u="none" cap="none" strike="noStrike">
                <a:solidFill>
                  <a:srgbClr val="434343"/>
                </a:solidFill>
                <a:latin typeface="Gill Sans"/>
                <a:ea typeface="Gill Sans"/>
                <a:cs typeface="Gill Sans"/>
                <a:sym typeface="Gill Sans"/>
              </a:rPr>
              <a:t>&lt;i&gt; </a:t>
            </a:r>
            <a:r>
              <a:rPr b="0" i="0" lang="en" sz="2000" u="none" cap="none" strike="noStrike">
                <a:solidFill>
                  <a:srgbClr val="434343"/>
                </a:solidFill>
                <a:latin typeface="Gill Sans"/>
                <a:ea typeface="Gill Sans"/>
                <a:cs typeface="Gill Sans"/>
                <a:sym typeface="Gill Sans"/>
              </a:rPr>
              <a:t>Everything is on sale &lt;/i&gt;</a:t>
            </a:r>
            <a:endParaRPr>
              <a:solidFill>
                <a:srgbClr val="434343"/>
              </a:solidFill>
            </a:endParaRPr>
          </a:p>
          <a:p>
            <a:pPr indent="-428625" lvl="2" marL="1104900"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&lt;i&gt; and &lt;/i&gt; are a opening and closing tags that tells the browser how to format the word “Everything” that is italic .</a:t>
            </a:r>
            <a:endParaRPr>
              <a:solidFill>
                <a:srgbClr val="434343"/>
              </a:solidFill>
            </a:endParaRPr>
          </a:p>
          <a:p>
            <a:pPr indent="-428625" lvl="1" marL="860425"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Tags may have a closing or not</a:t>
            </a:r>
            <a:endParaRPr>
              <a:solidFill>
                <a:srgbClr val="434343"/>
              </a:solidFill>
            </a:endParaRPr>
          </a:p>
          <a:p>
            <a:pPr indent="-434340" lvl="2" marL="1104900" marR="0" rtl="0" algn="l">
              <a:lnSpc>
                <a:spcPct val="100000"/>
              </a:lnSpc>
              <a:spcBef>
                <a:spcPts val="320"/>
              </a:spcBef>
              <a:spcAft>
                <a:spcPts val="0"/>
              </a:spcAft>
              <a:buClr>
                <a:srgbClr val="434343"/>
              </a:buClr>
              <a:buSzPct val="100000"/>
              <a:buFont typeface="Noto Sans Symbols"/>
              <a:buChar char="■"/>
            </a:pPr>
            <a:r>
              <a:rPr b="0" i="0" lang="en" sz="1600" u="none" cap="none" strike="noStrike">
                <a:solidFill>
                  <a:srgbClr val="434343"/>
                </a:solidFill>
                <a:latin typeface="Gill Sans"/>
                <a:ea typeface="Gill Sans"/>
                <a:cs typeface="Gill Sans"/>
                <a:sym typeface="Gill Sans"/>
              </a:rPr>
              <a:t>Tag with closing tag &gt; &lt;html&gt; … &lt;/html&gt;</a:t>
            </a:r>
            <a:endParaRPr>
              <a:solidFill>
                <a:srgbClr val="434343"/>
              </a:solidFill>
            </a:endParaRPr>
          </a:p>
          <a:p>
            <a:pPr indent="-434340" lvl="2" marL="1104900" marR="0" rtl="0" algn="l">
              <a:lnSpc>
                <a:spcPct val="100000"/>
              </a:lnSpc>
              <a:spcBef>
                <a:spcPts val="320"/>
              </a:spcBef>
              <a:spcAft>
                <a:spcPts val="0"/>
              </a:spcAft>
              <a:buClr>
                <a:srgbClr val="434343"/>
              </a:buClr>
              <a:buSzPct val="100000"/>
              <a:buFont typeface="Noto Sans Symbols"/>
              <a:buChar char="■"/>
            </a:pPr>
            <a:r>
              <a:rPr b="0" i="0" lang="en" sz="1600" u="none" cap="none" strike="noStrike">
                <a:solidFill>
                  <a:srgbClr val="434343"/>
                </a:solidFill>
                <a:latin typeface="Gill Sans"/>
                <a:ea typeface="Gill Sans"/>
                <a:cs typeface="Gill Sans"/>
                <a:sym typeface="Gill Sans"/>
              </a:rPr>
              <a:t>One sided tag ( without closing tag)  &lt;h&gt;, &lt;br&gt;</a:t>
            </a:r>
            <a:endParaRPr>
              <a:solidFill>
                <a:srgbClr val="434343"/>
              </a:solidFill>
            </a:endParaRPr>
          </a:p>
        </p:txBody>
      </p:sp>
      <p:pic>
        <p:nvPicPr>
          <p:cNvPr id="187" name="Google Shape;187;p25"/>
          <p:cNvPicPr preferRelativeResize="0"/>
          <p:nvPr/>
        </p:nvPicPr>
        <p:blipFill>
          <a:blip r:embed="rId3">
            <a:alphaModFix/>
          </a:blip>
          <a:stretch>
            <a:fillRect/>
          </a:stretch>
        </p:blipFill>
        <p:spPr>
          <a:xfrm>
            <a:off x="817675" y="3733975"/>
            <a:ext cx="3657900" cy="1299300"/>
          </a:xfrm>
          <a:prstGeom prst="rect">
            <a:avLst/>
          </a:prstGeom>
          <a:noFill/>
          <a:ln>
            <a:noFill/>
          </a:ln>
        </p:spPr>
      </p:pic>
      <p:pic>
        <p:nvPicPr>
          <p:cNvPr id="188" name="Google Shape;188;p25"/>
          <p:cNvPicPr preferRelativeResize="0"/>
          <p:nvPr/>
        </p:nvPicPr>
        <p:blipFill>
          <a:blip r:embed="rId4">
            <a:alphaModFix/>
          </a:blip>
          <a:stretch>
            <a:fillRect/>
          </a:stretch>
        </p:blipFill>
        <p:spPr>
          <a:xfrm>
            <a:off x="152400" y="2097750"/>
            <a:ext cx="3124200" cy="14668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3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Including JavaScript and External Content</a:t>
            </a:r>
            <a:endParaRPr/>
          </a:p>
        </p:txBody>
      </p:sp>
      <p:sp>
        <p:nvSpPr>
          <p:cNvPr id="1158" name="Google Shape;1158;p13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59" name="Google Shape;1159;p13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Use the Canvas element.</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Use JavaScript to enhance your Web page.</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Handle Web page events with JavaScript and jQuery.</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Use the HTML5 </a:t>
            </a:r>
            <a:r>
              <a:rPr b="0" i="1" lang="en" sz="2400" u="none">
                <a:solidFill>
                  <a:schemeClr val="dk1"/>
                </a:solidFill>
                <a:latin typeface="Gill Sans"/>
                <a:ea typeface="Gill Sans"/>
                <a:cs typeface="Gill Sans"/>
                <a:sym typeface="Gill Sans"/>
              </a:rPr>
              <a:t>&lt;canvas&gt; </a:t>
            </a:r>
            <a:r>
              <a:rPr b="0" i="0" lang="en" sz="2400" u="none">
                <a:solidFill>
                  <a:schemeClr val="dk1"/>
                </a:solidFill>
                <a:latin typeface="Gill Sans"/>
                <a:ea typeface="Gill Sans"/>
                <a:cs typeface="Gill Sans"/>
                <a:sym typeface="Gill Sans"/>
              </a:rPr>
              <a:t>tag.</a:t>
            </a:r>
            <a:endParaRPr/>
          </a:p>
          <a:p>
            <a:pPr indent="-282575" lvl="0" marL="365125" marR="0" rtl="0" algn="l">
              <a:lnSpc>
                <a:spcPct val="100000"/>
              </a:lnSpc>
              <a:spcBef>
                <a:spcPts val="60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Include external content in Web pages.</a:t>
            </a:r>
            <a:endParaRPr/>
          </a:p>
        </p:txBody>
      </p:sp>
      <p:sp>
        <p:nvSpPr>
          <p:cNvPr id="1160" name="Google Shape;1160;p13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3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Including JavaScript and External Content</a:t>
            </a:r>
            <a:endParaRPr/>
          </a:p>
        </p:txBody>
      </p:sp>
      <p:sp>
        <p:nvSpPr>
          <p:cNvPr id="1167" name="Google Shape;1167;p13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68" name="Google Shape;1168;p13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JavaScript, Briefly</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JavaScript is not Java; it bears no relation to the Java programming language</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JavaScript is a programming language that is used primarily to provide additional functionality to Web pages and applications, and it’s used heavily in the “Web 2.0” paradigm of highly interactive Web sites.</a:t>
            </a:r>
            <a:endParaRPr/>
          </a:p>
          <a:p>
            <a:pPr indent="-264287"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Including JavaScript on Your Web Page</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use JavaScript on your page, you include a </a:t>
            </a:r>
            <a:r>
              <a:rPr b="0" i="1" lang="en" sz="2000" u="none" cap="none" strike="noStrike">
                <a:solidFill>
                  <a:schemeClr val="dk1"/>
                </a:solidFill>
                <a:latin typeface="Gill Sans"/>
                <a:ea typeface="Gill Sans"/>
                <a:cs typeface="Gill Sans"/>
                <a:sym typeface="Gill Sans"/>
              </a:rPr>
              <a:t>&lt;script&gt; </a:t>
            </a:r>
            <a:r>
              <a:rPr b="0" i="0" lang="en" sz="2000" u="none" cap="none" strike="noStrike">
                <a:solidFill>
                  <a:schemeClr val="dk1"/>
                </a:solidFill>
                <a:latin typeface="Gill Sans"/>
                <a:ea typeface="Gill Sans"/>
                <a:cs typeface="Gill Sans"/>
                <a:sym typeface="Gill Sans"/>
              </a:rPr>
              <a:t>tag. Specifically, the opening tag you use is as follows:</a:t>
            </a:r>
            <a:endParaRPr/>
          </a:p>
          <a:p>
            <a:pPr indent="0" lvl="2" marL="657225" marR="0" rtl="0" algn="l">
              <a:lnSpc>
                <a:spcPct val="100000"/>
              </a:lnSpc>
              <a:spcBef>
                <a:spcPts val="400"/>
              </a:spcBef>
              <a:spcAft>
                <a:spcPts val="0"/>
              </a:spcAft>
              <a:buClr>
                <a:schemeClr val="accent2"/>
              </a:buClr>
              <a:buSzPct val="100000"/>
              <a:buFont typeface="Noto Sans Symbols"/>
              <a:buNone/>
            </a:pPr>
            <a:r>
              <a:t/>
            </a:r>
            <a:endParaRPr b="0" i="0" sz="2000" u="none" cap="none" strike="noStrike">
              <a:solidFill>
                <a:schemeClr val="dk1"/>
              </a:solidFill>
              <a:latin typeface="Gill Sans"/>
              <a:ea typeface="Gill Sans"/>
              <a:cs typeface="Gill Sans"/>
              <a:sym typeface="Gill Sans"/>
            </a:endParaRPr>
          </a:p>
          <a:p>
            <a:pPr indent="0" lvl="2" marL="657225" marR="0" rtl="0" algn="l">
              <a:lnSpc>
                <a:spcPct val="100000"/>
              </a:lnSpc>
              <a:spcBef>
                <a:spcPts val="400"/>
              </a:spcBef>
              <a:spcAft>
                <a:spcPts val="0"/>
              </a:spcAft>
              <a:buClr>
                <a:schemeClr val="accent2"/>
              </a:buClr>
              <a:buSzPct val="100000"/>
              <a:buFont typeface="Noto Sans Symbols"/>
              <a:buNone/>
            </a:pPr>
            <a:r>
              <a:rPr b="0" i="0" lang="en" sz="2000" u="none" cap="none" strike="noStrike">
                <a:solidFill>
                  <a:schemeClr val="dk1"/>
                </a:solidFill>
                <a:latin typeface="Gill Sans"/>
                <a:ea typeface="Gill Sans"/>
                <a:cs typeface="Gill Sans"/>
                <a:sym typeface="Gill Sans"/>
              </a:rPr>
              <a:t>&lt;script type="text/javascript"&gt;</a:t>
            </a:r>
            <a:endParaRPr/>
          </a:p>
          <a:p>
            <a:pPr indent="0" lvl="2" marL="657225" marR="0" rtl="0" algn="l">
              <a:lnSpc>
                <a:spcPct val="100000"/>
              </a:lnSpc>
              <a:spcBef>
                <a:spcPts val="400"/>
              </a:spcBef>
              <a:spcAft>
                <a:spcPts val="0"/>
              </a:spcAft>
              <a:buClr>
                <a:schemeClr val="accent2"/>
              </a:buClr>
              <a:buSzPct val="100000"/>
              <a:buFont typeface="Noto Sans Symbols"/>
              <a:buNone/>
            </a:pPr>
            <a:r>
              <a:t/>
            </a:r>
            <a:endParaRPr b="0" i="0" sz="2000" u="none" cap="none" strike="noStrike">
              <a:solidFill>
                <a:schemeClr val="dk1"/>
              </a:solidFill>
              <a:latin typeface="Gill Sans"/>
              <a:ea typeface="Gill Sans"/>
              <a:cs typeface="Gill Sans"/>
              <a:sym typeface="Gill Sans"/>
            </a:endParaRPr>
          </a:p>
          <a:p>
            <a:pPr indent="0" lvl="2" marL="657225" marR="0" rtl="0" algn="l">
              <a:lnSpc>
                <a:spcPct val="100000"/>
              </a:lnSpc>
              <a:spcBef>
                <a:spcPts val="400"/>
              </a:spcBef>
              <a:spcAft>
                <a:spcPts val="0"/>
              </a:spcAft>
              <a:buClr>
                <a:schemeClr val="accent2"/>
              </a:buClr>
              <a:buSzPct val="100000"/>
              <a:buFont typeface="Noto Sans Symbols"/>
              <a:buNone/>
            </a:pPr>
            <a:r>
              <a:rPr b="0" i="0" lang="en" sz="2000" u="none" cap="none" strike="noStrike">
                <a:solidFill>
                  <a:schemeClr val="dk1"/>
                </a:solidFill>
                <a:latin typeface="Gill Sans"/>
                <a:ea typeface="Gill Sans"/>
                <a:cs typeface="Gill Sans"/>
                <a:sym typeface="Gill Sans"/>
              </a:rPr>
              <a:t>      And the closing tag is this:</a:t>
            </a:r>
            <a:endParaRPr/>
          </a:p>
          <a:p>
            <a:pPr indent="0" lvl="2" marL="657225" marR="0" rtl="0" algn="l">
              <a:lnSpc>
                <a:spcPct val="100000"/>
              </a:lnSpc>
              <a:spcBef>
                <a:spcPts val="400"/>
              </a:spcBef>
              <a:spcAft>
                <a:spcPts val="0"/>
              </a:spcAft>
              <a:buClr>
                <a:schemeClr val="accent2"/>
              </a:buClr>
              <a:buSzPct val="100000"/>
              <a:buFont typeface="Noto Sans Symbols"/>
              <a:buNone/>
            </a:pPr>
            <a:r>
              <a:t/>
            </a:r>
            <a:endParaRPr b="0" i="0" sz="2000" u="none" cap="none" strike="noStrike">
              <a:solidFill>
                <a:schemeClr val="dk1"/>
              </a:solidFill>
              <a:latin typeface="Gill Sans"/>
              <a:ea typeface="Gill Sans"/>
              <a:cs typeface="Gill Sans"/>
              <a:sym typeface="Gill Sans"/>
            </a:endParaRPr>
          </a:p>
          <a:p>
            <a:pPr indent="0" lvl="2" marL="657225" marR="0" rtl="0" algn="l">
              <a:lnSpc>
                <a:spcPct val="100000"/>
              </a:lnSpc>
              <a:spcBef>
                <a:spcPts val="400"/>
              </a:spcBef>
              <a:spcAft>
                <a:spcPts val="0"/>
              </a:spcAft>
              <a:buClr>
                <a:schemeClr val="accent2"/>
              </a:buClr>
              <a:buSzPct val="100000"/>
              <a:buFont typeface="Noto Sans Symbols"/>
              <a:buNone/>
            </a:pPr>
            <a:r>
              <a:rPr b="0" i="0" lang="en" sz="2000" u="none" cap="none" strike="noStrike">
                <a:solidFill>
                  <a:schemeClr val="dk1"/>
                </a:solidFill>
                <a:latin typeface="Gill Sans"/>
                <a:ea typeface="Gill Sans"/>
                <a:cs typeface="Gill Sans"/>
                <a:sym typeface="Gill Sans"/>
              </a:rPr>
              <a:t>&lt;/script&gt;</a:t>
            </a:r>
            <a:endParaRPr/>
          </a:p>
        </p:txBody>
      </p:sp>
      <p:sp>
        <p:nvSpPr>
          <p:cNvPr id="1169" name="Google Shape;1169;p13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3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Including JavaScript and External Content</a:t>
            </a:r>
            <a:endParaRPr/>
          </a:p>
        </p:txBody>
      </p:sp>
      <p:sp>
        <p:nvSpPr>
          <p:cNvPr id="1176" name="Google Shape;1176;p13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77" name="Google Shape;1177;p13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10000"/>
          </a:bodyPr>
          <a:lstStyle/>
          <a:p>
            <a:pPr indent="-255143"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Including JavaScript on Your Web Page</a:t>
            </a:r>
            <a:endParaRPr/>
          </a:p>
          <a:p>
            <a:pPr indent="0" lvl="1" marL="403225"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&lt;script type="text/javascript" src="myjavascript.js"&gt;&lt;/script&gt;</a:t>
            </a:r>
            <a:endParaRPr/>
          </a:p>
          <a:p>
            <a:pPr indent="0" lvl="1" marL="403225"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245999" lvl="0" marL="365125" marR="0" rtl="0" algn="l">
              <a:lnSpc>
                <a:spcPct val="100000"/>
              </a:lnSpc>
              <a:spcBef>
                <a:spcPts val="600"/>
              </a:spcBef>
              <a:spcAft>
                <a:spcPts val="0"/>
              </a:spcAft>
              <a:buClr>
                <a:schemeClr val="accent1"/>
              </a:buClr>
              <a:buSzPct val="80000"/>
              <a:buFont typeface="Noto Sans Symbols"/>
              <a:buChar char="⚫"/>
            </a:pPr>
            <a:r>
              <a:rPr b="1" i="0" lang="en" sz="3200" u="none">
                <a:solidFill>
                  <a:schemeClr val="dk1"/>
                </a:solidFill>
                <a:latin typeface="Gill Sans"/>
                <a:ea typeface="Gill Sans"/>
                <a:cs typeface="Gill Sans"/>
                <a:sym typeface="Gill Sans"/>
              </a:rPr>
              <a:t>JavaScript Events and jQuery</a:t>
            </a:r>
            <a:endParaRPr/>
          </a:p>
          <a:p>
            <a:pPr indent="-98425"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Most modern Web sites use JavaScript to dynamically respond to mouse actions on a Web page and change elements of that page based on those movements or on other user input. </a:t>
            </a:r>
            <a:endParaRPr/>
          </a:p>
          <a:p>
            <a:pPr indent="-98425"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Doing this requires “event handling” which is a somewhat advanced concept.</a:t>
            </a:r>
            <a:endParaRPr/>
          </a:p>
          <a:p>
            <a:pPr indent="-98425"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introduce event handling in JavaScript and also another tool  called jQuery. </a:t>
            </a:r>
            <a:endParaRPr/>
          </a:p>
          <a:p>
            <a:pPr indent="-98425" lvl="1" marL="403225"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jQuery is an open source JavaScript file that not only removes the need for developers to handle many of the cross-browser incompatibilities but also simplifies much more advanced programming than would normally be available to novice JavaScript programmers</a:t>
            </a:r>
            <a:endParaRPr/>
          </a:p>
        </p:txBody>
      </p:sp>
      <p:sp>
        <p:nvSpPr>
          <p:cNvPr id="1178" name="Google Shape;1178;p13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3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Including JavaScript and External Content</a:t>
            </a:r>
            <a:endParaRPr/>
          </a:p>
        </p:txBody>
      </p:sp>
      <p:sp>
        <p:nvSpPr>
          <p:cNvPr id="1185" name="Google Shape;1185;p13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86" name="Google Shape;1186;p13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45999" lvl="0" marL="365125" marR="0" rtl="0" algn="l">
              <a:lnSpc>
                <a:spcPct val="100000"/>
              </a:lnSpc>
              <a:spcBef>
                <a:spcPts val="0"/>
              </a:spcBef>
              <a:spcAft>
                <a:spcPts val="0"/>
              </a:spcAft>
              <a:buClr>
                <a:schemeClr val="accent1"/>
              </a:buClr>
              <a:buSzPct val="80000"/>
              <a:buFont typeface="Noto Sans Symbols"/>
              <a:buChar char="⚫"/>
            </a:pPr>
            <a:r>
              <a:rPr b="1" i="0" lang="en" sz="3200" u="none">
                <a:solidFill>
                  <a:schemeClr val="dk1"/>
                </a:solidFill>
                <a:latin typeface="Gill Sans"/>
                <a:ea typeface="Gill Sans"/>
                <a:cs typeface="Gill Sans"/>
                <a:sym typeface="Gill Sans"/>
              </a:rPr>
              <a:t>JavaScript Events and jQuery</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Obtaining jQuery You can download jQuery from </a:t>
            </a:r>
            <a:r>
              <a:rPr b="0" i="1" lang="en" sz="2000" u="none" cap="none" strike="noStrike">
                <a:solidFill>
                  <a:schemeClr val="dk1"/>
                </a:solidFill>
                <a:latin typeface="Gill Sans"/>
                <a:ea typeface="Gill Sans"/>
                <a:cs typeface="Gill Sans"/>
                <a:sym typeface="Gill Sans"/>
              </a:rPr>
              <a:t>http://jquery.com</a:t>
            </a:r>
            <a:r>
              <a:rPr b="0" i="0" lang="en" sz="2000" u="none" cap="none" strike="noStrike">
                <a:solidFill>
                  <a:schemeClr val="dk1"/>
                </a:solidFill>
                <a:latin typeface="Gill Sans"/>
                <a:ea typeface="Gill Sans"/>
                <a:cs typeface="Gill Sans"/>
                <a:sym typeface="Gill Sans"/>
              </a:rPr>
              <a:t>.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jQuery is a single file, and you shouldplace it in the document root, or main folder, of your Web site (or wherever you place JavaScript files in your environment).</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&lt;script type="text/javascript" src="jquery-1.4.4.min.js"&gt;&lt;/script&gt;</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&lt;!DOCTYPE html&gt;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&lt;head&gt;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&lt;script type="text/javascript" src="jquery-1.4.4.min.js"&gt;&lt;/script&gt;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&lt;title&gt;Including jQuery&lt;/title&gt;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&lt;/head&gt;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&lt;body&gt;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&lt;/body&gt;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&lt;/html&gt;</a:t>
            </a:r>
            <a:endParaRPr/>
          </a:p>
        </p:txBody>
      </p:sp>
      <p:sp>
        <p:nvSpPr>
          <p:cNvPr id="1187" name="Google Shape;1187;p13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3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Including JavaScript and External Content</a:t>
            </a:r>
            <a:endParaRPr/>
          </a:p>
        </p:txBody>
      </p:sp>
      <p:sp>
        <p:nvSpPr>
          <p:cNvPr id="1194" name="Google Shape;1194;p13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195" name="Google Shape;1195;p13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2560"/>
              <a:buFont typeface="Noto Sans Symbols"/>
              <a:buChar char="⚫"/>
            </a:pPr>
            <a:r>
              <a:rPr b="1" i="0" lang="en" sz="3200" u="none">
                <a:solidFill>
                  <a:schemeClr val="dk1"/>
                </a:solidFill>
                <a:latin typeface="Gill Sans"/>
                <a:ea typeface="Gill Sans"/>
                <a:cs typeface="Gill Sans"/>
                <a:sym typeface="Gill Sans"/>
              </a:rPr>
              <a:t>JavaScript Events and jQuery</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Using the </a:t>
            </a:r>
            <a:r>
              <a:rPr b="0" i="1" lang="en" sz="2000" u="none" cap="none" strike="noStrike">
                <a:solidFill>
                  <a:schemeClr val="dk1"/>
                </a:solidFill>
                <a:latin typeface="Gill Sans"/>
                <a:ea typeface="Gill Sans"/>
                <a:cs typeface="Gill Sans"/>
                <a:sym typeface="Gill Sans"/>
              </a:rPr>
              <a:t>.ready() </a:t>
            </a:r>
            <a:r>
              <a:rPr b="0" i="0" lang="en" sz="2000" u="none" cap="none" strike="noStrike">
                <a:solidFill>
                  <a:schemeClr val="dk1"/>
                </a:solidFill>
                <a:latin typeface="Gill Sans"/>
                <a:ea typeface="Gill Sans"/>
                <a:cs typeface="Gill Sans"/>
                <a:sym typeface="Gill Sans"/>
              </a:rPr>
              <a:t>function is easy. The following code shows an example of the </a:t>
            </a:r>
            <a:r>
              <a:rPr b="0" i="1" lang="en" sz="2000" u="none" cap="none" strike="noStrike">
                <a:solidFill>
                  <a:schemeClr val="dk1"/>
                </a:solidFill>
                <a:latin typeface="Gill Sans"/>
                <a:ea typeface="Gill Sans"/>
                <a:cs typeface="Gill Sans"/>
                <a:sym typeface="Gill Sans"/>
              </a:rPr>
              <a:t>.ready() </a:t>
            </a:r>
            <a:r>
              <a:rPr b="0" i="0" lang="en" sz="2000" u="none" cap="none" strike="noStrike">
                <a:solidFill>
                  <a:schemeClr val="dk1"/>
                </a:solidFill>
                <a:latin typeface="Gill Sans"/>
                <a:ea typeface="Gill Sans"/>
                <a:cs typeface="Gill Sans"/>
                <a:sym typeface="Gill Sans"/>
              </a:rPr>
              <a:t>function in action.</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&lt;!DOCTYPE html&gt;</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&lt;html&gt;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&lt;head&gt;</a:t>
            </a:r>
            <a:endParaRPr/>
          </a:p>
          <a:p>
            <a:pPr indent="0" lvl="4" marL="1060450" marR="0" rtl="0" algn="l">
              <a:lnSpc>
                <a:spcPct val="100000"/>
              </a:lnSpc>
              <a:spcBef>
                <a:spcPts val="240"/>
              </a:spcBef>
              <a:spcAft>
                <a:spcPts val="0"/>
              </a:spcAft>
              <a:buClr>
                <a:srgbClr val="84AA33"/>
              </a:buClr>
              <a:buSzPts val="1200"/>
              <a:buFont typeface="Noto Sans Symbols"/>
              <a:buNone/>
            </a:pPr>
            <a:r>
              <a:rPr b="0" i="0" lang="en" sz="1200" u="none" cap="none" strike="noStrike">
                <a:solidFill>
                  <a:schemeClr val="dk1"/>
                </a:solidFill>
                <a:latin typeface="Gill Sans"/>
                <a:ea typeface="Gill Sans"/>
                <a:cs typeface="Gill Sans"/>
                <a:sym typeface="Gill Sans"/>
              </a:rPr>
              <a:t>&lt;title&gt;Document Ready&lt;/title&gt;</a:t>
            </a:r>
            <a:endParaRPr/>
          </a:p>
          <a:p>
            <a:pPr indent="0" lvl="4" marL="1060450" marR="0" rtl="0" algn="l">
              <a:lnSpc>
                <a:spcPct val="100000"/>
              </a:lnSpc>
              <a:spcBef>
                <a:spcPts val="240"/>
              </a:spcBef>
              <a:spcAft>
                <a:spcPts val="0"/>
              </a:spcAft>
              <a:buClr>
                <a:srgbClr val="84AA33"/>
              </a:buClr>
              <a:buSzPts val="1200"/>
              <a:buFont typeface="Noto Sans Symbols"/>
              <a:buNone/>
            </a:pPr>
            <a:r>
              <a:rPr b="0" i="0" lang="en" sz="1200" u="none" cap="none" strike="noStrike">
                <a:solidFill>
                  <a:schemeClr val="dk1"/>
                </a:solidFill>
                <a:latin typeface="Gill Sans"/>
                <a:ea typeface="Gill Sans"/>
                <a:cs typeface="Gill Sans"/>
                <a:sym typeface="Gill Sans"/>
              </a:rPr>
              <a:t>&lt;script type="text/javascript" src="jquery-1.4.4.min.js"&gt;&lt;/script&gt;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&lt;/head&gt;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&lt;body&gt;</a:t>
            </a:r>
            <a:endParaRPr/>
          </a:p>
          <a:p>
            <a:pPr indent="0" lvl="3" marL="860425"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&lt;script type="text/javascript"&gt;</a:t>
            </a:r>
            <a:endParaRPr/>
          </a:p>
          <a:p>
            <a:pPr indent="0" lvl="3" marL="860425"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$(document).ready(alert('Hello Again'));</a:t>
            </a:r>
            <a:endParaRPr/>
          </a:p>
          <a:p>
            <a:pPr indent="0" lvl="3" marL="860425"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&lt;/script&gt;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&lt;/body&gt;</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&lt;/html&gt;</a:t>
            </a:r>
            <a:endParaRPr/>
          </a:p>
        </p:txBody>
      </p:sp>
      <p:sp>
        <p:nvSpPr>
          <p:cNvPr id="1196" name="Google Shape;1196;p13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38"/>
          <p:cNvSpPr txBox="1"/>
          <p:nvPr>
            <p:ph type="title"/>
          </p:nvPr>
        </p:nvSpPr>
        <p:spPr>
          <a:xfrm>
            <a:off x="730000" y="1318650"/>
            <a:ext cx="3300900" cy="1687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572314"/>
              </a:buClr>
              <a:buSzPct val="100000"/>
              <a:buFont typeface="Gill Sans"/>
              <a:buNone/>
            </a:pPr>
            <a:r>
              <a:rPr b="0" i="0" lang="en" sz="4300" u="none">
                <a:solidFill>
                  <a:srgbClr val="572314"/>
                </a:solidFill>
                <a:latin typeface="Gill Sans"/>
                <a:ea typeface="Gill Sans"/>
                <a:cs typeface="Gill Sans"/>
                <a:sym typeface="Gill Sans"/>
              </a:rPr>
              <a:t>End of Chapter </a:t>
            </a:r>
            <a:r>
              <a:rPr b="0" lang="en" sz="4300">
                <a:solidFill>
                  <a:srgbClr val="572314"/>
                </a:solidFill>
                <a:latin typeface="Gill Sans"/>
                <a:ea typeface="Gill Sans"/>
                <a:cs typeface="Gill Sans"/>
                <a:sym typeface="Gill Sans"/>
              </a:rPr>
              <a:t>two</a:t>
            </a:r>
            <a:r>
              <a:rPr b="0" i="0" lang="en" sz="4300" u="none">
                <a:solidFill>
                  <a:srgbClr val="572314"/>
                </a:solidFill>
                <a:latin typeface="Gill Sans"/>
                <a:ea typeface="Gill Sans"/>
                <a:cs typeface="Gill Sans"/>
                <a:sym typeface="Gill Sans"/>
              </a:rPr>
              <a:t> and </a:t>
            </a:r>
            <a:r>
              <a:rPr b="0" lang="en" sz="4300">
                <a:solidFill>
                  <a:srgbClr val="572314"/>
                </a:solidFill>
                <a:latin typeface="Gill Sans"/>
                <a:ea typeface="Gill Sans"/>
                <a:cs typeface="Gill Sans"/>
                <a:sym typeface="Gill Sans"/>
              </a:rPr>
              <a:t>four</a:t>
            </a:r>
            <a:r>
              <a:rPr b="0" i="0" lang="en" sz="4300" u="none">
                <a:solidFill>
                  <a:srgbClr val="572314"/>
                </a:solidFill>
                <a:latin typeface="Gill Sans"/>
                <a:ea typeface="Gill Sans"/>
                <a:cs typeface="Gill Sans"/>
                <a:sym typeface="Gill Sans"/>
              </a:rPr>
              <a:t> </a:t>
            </a:r>
            <a:br>
              <a:rPr b="0" i="0" lang="en" sz="4300" u="none">
                <a:solidFill>
                  <a:srgbClr val="572314"/>
                </a:solidFill>
                <a:latin typeface="Gill Sans"/>
                <a:ea typeface="Gill Sans"/>
                <a:cs typeface="Gill Sans"/>
                <a:sym typeface="Gill Sans"/>
              </a:rPr>
            </a:br>
            <a:r>
              <a:rPr b="0" i="0" lang="en" sz="4300" u="none">
                <a:solidFill>
                  <a:srgbClr val="572314"/>
                </a:solidFill>
                <a:latin typeface="Gill Sans"/>
                <a:ea typeface="Gill Sans"/>
                <a:cs typeface="Gill Sans"/>
                <a:sym typeface="Gill Sans"/>
              </a:rPr>
              <a:t>Thank You </a:t>
            </a:r>
            <a:endParaRPr/>
          </a:p>
        </p:txBody>
      </p:sp>
      <p:sp>
        <p:nvSpPr>
          <p:cNvPr id="1202" name="Google Shape;1202;p138"/>
          <p:cNvSpPr txBox="1"/>
          <p:nvPr/>
        </p:nvSpPr>
        <p:spPr>
          <a:xfrm>
            <a:off x="8613775" y="4729163"/>
            <a:ext cx="457200" cy="3571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fld id="{00000000-1234-1234-1234-123412341234}" type="slidenum">
              <a:rPr b="0" i="0" lang="en" sz="1200" u="none">
                <a:solidFill>
                  <a:srgbClr val="B5A788"/>
                </a:solidFill>
                <a:latin typeface="Arial"/>
                <a:ea typeface="Arial"/>
                <a:cs typeface="Arial"/>
                <a:sym typeface="Arial"/>
              </a:rPr>
              <a:t>‹#›</a:t>
            </a:fld>
            <a:endParaRPr/>
          </a:p>
        </p:txBody>
      </p:sp>
      <p:sp>
        <p:nvSpPr>
          <p:cNvPr id="1203" name="Google Shape;1203;p13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04" name="Google Shape;1204;p138"/>
          <p:cNvSpPr txBox="1"/>
          <p:nvPr>
            <p:ph idx="2" type="body"/>
          </p:nvPr>
        </p:nvSpPr>
        <p:spPr>
          <a:xfrm>
            <a:off x="4572000" y="0"/>
            <a:ext cx="4572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494300" y="1318650"/>
            <a:ext cx="3991500" cy="759000"/>
          </a:xfrm>
          <a:prstGeom prst="rect">
            <a:avLst/>
          </a:prstGeom>
          <a:noFill/>
          <a:ln>
            <a:noFill/>
          </a:ln>
        </p:spPr>
        <p:txBody>
          <a:bodyPr anchorCtr="0" anchor="t" bIns="45700" lIns="91425" spcFirstLastPara="1" rIns="91425" wrap="square" tIns="45700">
            <a:normAutofit fontScale="90000"/>
          </a:bodyPr>
          <a:lstStyle/>
          <a:p>
            <a:pPr indent="0" lvl="0" marL="0" marR="0" rtl="0" algn="l">
              <a:lnSpc>
                <a:spcPct val="100000"/>
              </a:lnSpc>
              <a:spcBef>
                <a:spcPts val="500"/>
              </a:spcBef>
              <a:spcAft>
                <a:spcPts val="0"/>
              </a:spcAft>
              <a:buNone/>
            </a:pPr>
            <a:r>
              <a:rPr b="0" i="0" lang="en" sz="3900" u="none">
                <a:solidFill>
                  <a:srgbClr val="572314"/>
                </a:solidFill>
                <a:latin typeface="Gill Sans"/>
                <a:ea typeface="Gill Sans"/>
                <a:cs typeface="Gill Sans"/>
                <a:sym typeface="Gill Sans"/>
              </a:rPr>
              <a:t>Started with HTML</a:t>
            </a:r>
            <a:endParaRPr b="0" sz="2000">
              <a:solidFill>
                <a:srgbClr val="434343"/>
              </a:solidFill>
              <a:latin typeface="Gill Sans"/>
              <a:ea typeface="Gill Sans"/>
              <a:cs typeface="Gill Sans"/>
              <a:sym typeface="Gill Sans"/>
            </a:endParaRPr>
          </a:p>
        </p:txBody>
      </p:sp>
      <p:sp>
        <p:nvSpPr>
          <p:cNvPr id="194" name="Google Shape;194;p2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95" name="Google Shape;195;p2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rgbClr val="434343"/>
              </a:buClr>
              <a:buSzPts val="2560"/>
              <a:buFont typeface="Noto Sans Symbols"/>
              <a:buChar char="●"/>
            </a:pPr>
            <a:r>
              <a:rPr b="0" i="0" lang="en" sz="3200" u="none">
                <a:solidFill>
                  <a:srgbClr val="434343"/>
                </a:solidFill>
                <a:latin typeface="Gill Sans"/>
                <a:ea typeface="Gill Sans"/>
                <a:cs typeface="Gill Sans"/>
                <a:sym typeface="Gill Sans"/>
              </a:rPr>
              <a:t>Editing and Viewing HTML File </a:t>
            </a:r>
            <a:endParaRPr>
              <a:solidFill>
                <a:srgbClr val="434343"/>
              </a:solidFill>
            </a:endParaRPr>
          </a:p>
          <a:p>
            <a:pPr indent="-282575" lvl="0" marL="365125" marR="0" rtl="0" algn="l">
              <a:lnSpc>
                <a:spcPct val="100000"/>
              </a:lnSpc>
              <a:spcBef>
                <a:spcPts val="600"/>
              </a:spcBef>
              <a:spcAft>
                <a:spcPts val="0"/>
              </a:spcAft>
              <a:buClr>
                <a:srgbClr val="434343"/>
              </a:buClr>
              <a:buSzPts val="2560"/>
              <a:buFont typeface="Noto Sans Symbols"/>
              <a:buChar char="●"/>
            </a:pPr>
            <a:r>
              <a:rPr b="0" i="0" lang="en" sz="3200" u="none">
                <a:solidFill>
                  <a:srgbClr val="434343"/>
                </a:solidFill>
                <a:latin typeface="Gill Sans"/>
                <a:ea typeface="Gill Sans"/>
                <a:cs typeface="Gill Sans"/>
                <a:sym typeface="Gill Sans"/>
              </a:rPr>
              <a:t>Setting up the HTML Document Structure</a:t>
            </a:r>
            <a:endParaRPr>
              <a:solidFill>
                <a:srgbClr val="434343"/>
              </a:solidFill>
            </a:endParaRPr>
          </a:p>
          <a:p>
            <a:pPr indent="-282575" lvl="0" marL="365125" marR="0" rtl="0" algn="l">
              <a:lnSpc>
                <a:spcPct val="100000"/>
              </a:lnSpc>
              <a:spcBef>
                <a:spcPts val="600"/>
              </a:spcBef>
              <a:spcAft>
                <a:spcPts val="0"/>
              </a:spcAft>
              <a:buClr>
                <a:srgbClr val="434343"/>
              </a:buClr>
              <a:buSzPts val="2560"/>
              <a:buFont typeface="Noto Sans Symbols"/>
              <a:buChar char="●"/>
            </a:pPr>
            <a:r>
              <a:rPr b="0" i="0" lang="en" sz="3200" u="none">
                <a:solidFill>
                  <a:srgbClr val="434343"/>
                </a:solidFill>
                <a:latin typeface="Gill Sans"/>
                <a:ea typeface="Gill Sans"/>
                <a:cs typeface="Gill Sans"/>
                <a:sym typeface="Gill Sans"/>
              </a:rPr>
              <a:t>Formatting Text by using Tags</a:t>
            </a:r>
            <a:endParaRPr>
              <a:solidFill>
                <a:srgbClr val="434343"/>
              </a:solidFill>
            </a:endParaRPr>
          </a:p>
          <a:p>
            <a:pPr indent="-282575" lvl="0" marL="365125" marR="0" rtl="0" algn="l">
              <a:lnSpc>
                <a:spcPct val="100000"/>
              </a:lnSpc>
              <a:spcBef>
                <a:spcPts val="600"/>
              </a:spcBef>
              <a:spcAft>
                <a:spcPts val="0"/>
              </a:spcAft>
              <a:buClr>
                <a:srgbClr val="434343"/>
              </a:buClr>
              <a:buSzPts val="2560"/>
              <a:buFont typeface="Noto Sans Symbols"/>
              <a:buChar char="●"/>
            </a:pPr>
            <a:r>
              <a:rPr b="0" i="0" lang="en" sz="3200" u="none">
                <a:solidFill>
                  <a:srgbClr val="434343"/>
                </a:solidFill>
                <a:latin typeface="Gill Sans"/>
                <a:ea typeface="Gill Sans"/>
                <a:cs typeface="Gill Sans"/>
                <a:sym typeface="Gill Sans"/>
              </a:rPr>
              <a:t>Using List and Backgrounds</a:t>
            </a:r>
            <a:endParaRPr>
              <a:solidFill>
                <a:srgbClr val="434343"/>
              </a:solidFill>
            </a:endParaRPr>
          </a:p>
          <a:p>
            <a:pPr indent="-282575" lvl="0" marL="365125" marR="0" rtl="0" algn="l">
              <a:lnSpc>
                <a:spcPct val="100000"/>
              </a:lnSpc>
              <a:spcBef>
                <a:spcPts val="600"/>
              </a:spcBef>
              <a:spcAft>
                <a:spcPts val="0"/>
              </a:spcAft>
              <a:buClr>
                <a:srgbClr val="434343"/>
              </a:buClr>
              <a:buSzPts val="2560"/>
              <a:buFont typeface="Noto Sans Symbols"/>
              <a:buChar char="●"/>
            </a:pPr>
            <a:r>
              <a:rPr b="0" i="0" lang="en" sz="3200" u="none">
                <a:solidFill>
                  <a:srgbClr val="434343"/>
                </a:solidFill>
                <a:latin typeface="Gill Sans"/>
                <a:ea typeface="Gill Sans"/>
                <a:cs typeface="Gill Sans"/>
                <a:sym typeface="Gill Sans"/>
              </a:rPr>
              <a:t>Creating Hyperlinks and Anchors  </a:t>
            </a:r>
            <a:endParaRPr>
              <a:solidFill>
                <a:srgbClr val="434343"/>
              </a:solidFill>
            </a:endParaRPr>
          </a:p>
        </p:txBody>
      </p:sp>
      <p:pic>
        <p:nvPicPr>
          <p:cNvPr id="196" name="Google Shape;196;p26"/>
          <p:cNvPicPr preferRelativeResize="0"/>
          <p:nvPr/>
        </p:nvPicPr>
        <p:blipFill>
          <a:blip r:embed="rId3">
            <a:alphaModFix/>
          </a:blip>
          <a:stretch>
            <a:fillRect/>
          </a:stretch>
        </p:blipFill>
        <p:spPr>
          <a:xfrm>
            <a:off x="356450" y="2230050"/>
            <a:ext cx="4267200" cy="24420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81050" y="1318650"/>
            <a:ext cx="4224000" cy="759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572314"/>
              </a:buClr>
              <a:buSzPts val="3510"/>
              <a:buFont typeface="Gill Sans"/>
              <a:buNone/>
            </a:pPr>
            <a:r>
              <a:rPr b="0" i="0" lang="en" sz="2910" u="none">
                <a:solidFill>
                  <a:srgbClr val="572314"/>
                </a:solidFill>
                <a:latin typeface="Gill Sans"/>
                <a:ea typeface="Gill Sans"/>
                <a:cs typeface="Gill Sans"/>
                <a:sym typeface="Gill Sans"/>
              </a:rPr>
              <a:t>Editing and viewing HTML</a:t>
            </a:r>
            <a:endParaRPr sz="1740"/>
          </a:p>
        </p:txBody>
      </p:sp>
      <p:sp>
        <p:nvSpPr>
          <p:cNvPr id="202" name="Google Shape;202;p2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03" name="Google Shape;203;p2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1239" lvl="0" marL="365125" marR="0" rtl="0" algn="l">
              <a:lnSpc>
                <a:spcPct val="100000"/>
              </a:lnSpc>
              <a:spcBef>
                <a:spcPts val="0"/>
              </a:spcBef>
              <a:spcAft>
                <a:spcPts val="0"/>
              </a:spcAft>
              <a:buClr>
                <a:srgbClr val="434343"/>
              </a:buClr>
              <a:buSzPct val="80000"/>
              <a:buFont typeface="Noto Sans Symbols"/>
              <a:buChar char="⚫"/>
            </a:pPr>
            <a:r>
              <a:rPr b="0" i="0" lang="en" sz="2800" u="none">
                <a:solidFill>
                  <a:srgbClr val="434343"/>
                </a:solidFill>
                <a:latin typeface="Gill Sans"/>
                <a:ea typeface="Gill Sans"/>
                <a:cs typeface="Gill Sans"/>
                <a:sym typeface="Gill Sans"/>
              </a:rPr>
              <a:t>HTML can be created or edited with the help of editors. </a:t>
            </a:r>
            <a:endParaRPr>
              <a:solidFill>
                <a:srgbClr val="434343"/>
              </a:solidFill>
            </a:endParaRPr>
          </a:p>
          <a:p>
            <a:pPr indent="-261239" lvl="0" marL="365125" marR="0" rtl="0" algn="l">
              <a:lnSpc>
                <a:spcPct val="100000"/>
              </a:lnSpc>
              <a:spcBef>
                <a:spcPts val="600"/>
              </a:spcBef>
              <a:spcAft>
                <a:spcPts val="0"/>
              </a:spcAft>
              <a:buClr>
                <a:srgbClr val="434343"/>
              </a:buClr>
              <a:buSzPct val="80000"/>
              <a:buFont typeface="Noto Sans Symbols"/>
              <a:buChar char="⚫"/>
            </a:pPr>
            <a:r>
              <a:rPr b="0" i="0" lang="en" sz="2800" u="none">
                <a:solidFill>
                  <a:srgbClr val="434343"/>
                </a:solidFill>
                <a:latin typeface="Gill Sans"/>
                <a:ea typeface="Gill Sans"/>
                <a:cs typeface="Gill Sans"/>
                <a:sym typeface="Gill Sans"/>
              </a:rPr>
              <a:t>Starting from Notepad, Sublime text , Visual studio, Dreamweaver , Java based editor  ( netbeans, eclips, intelligae )</a:t>
            </a:r>
            <a:endParaRPr>
              <a:solidFill>
                <a:srgbClr val="434343"/>
              </a:solidFill>
            </a:endParaRPr>
          </a:p>
          <a:p>
            <a:pPr indent="-261239" lvl="0" marL="365125" marR="0" rtl="0" algn="l">
              <a:lnSpc>
                <a:spcPct val="100000"/>
              </a:lnSpc>
              <a:spcBef>
                <a:spcPts val="600"/>
              </a:spcBef>
              <a:spcAft>
                <a:spcPts val="0"/>
              </a:spcAft>
              <a:buClr>
                <a:srgbClr val="434343"/>
              </a:buClr>
              <a:buSzPct val="80000"/>
              <a:buFont typeface="Noto Sans Symbols"/>
              <a:buChar char="⚫"/>
            </a:pPr>
            <a:r>
              <a:rPr b="0" i="0" lang="en" sz="2800" u="none">
                <a:solidFill>
                  <a:srgbClr val="434343"/>
                </a:solidFill>
                <a:latin typeface="Gill Sans"/>
                <a:ea typeface="Gill Sans"/>
                <a:cs typeface="Gill Sans"/>
                <a:sym typeface="Gill Sans"/>
              </a:rPr>
              <a:t>After creating and editing a web page, first it is need to the save the change on the page. The </a:t>
            </a:r>
            <a:r>
              <a:rPr lang="en" sz="2800">
                <a:solidFill>
                  <a:srgbClr val="434343"/>
                </a:solidFill>
                <a:latin typeface="Gill Sans"/>
                <a:ea typeface="Gill Sans"/>
                <a:cs typeface="Gill Sans"/>
                <a:sym typeface="Gill Sans"/>
              </a:rPr>
              <a:t>file</a:t>
            </a:r>
            <a:r>
              <a:rPr b="0" i="0" lang="en" sz="2800" u="none">
                <a:solidFill>
                  <a:srgbClr val="434343"/>
                </a:solidFill>
                <a:latin typeface="Gill Sans"/>
                <a:ea typeface="Gill Sans"/>
                <a:cs typeface="Gill Sans"/>
                <a:sym typeface="Gill Sans"/>
              </a:rPr>
              <a:t> is save by .html or htm file extension </a:t>
            </a:r>
            <a:endParaRPr>
              <a:solidFill>
                <a:srgbClr val="434343"/>
              </a:solidFill>
            </a:endParaRPr>
          </a:p>
          <a:p>
            <a:pPr indent="-261239" lvl="0" marL="365125" marR="0" rtl="0" algn="l">
              <a:lnSpc>
                <a:spcPct val="100000"/>
              </a:lnSpc>
              <a:spcBef>
                <a:spcPts val="600"/>
              </a:spcBef>
              <a:spcAft>
                <a:spcPts val="0"/>
              </a:spcAft>
              <a:buClr>
                <a:srgbClr val="434343"/>
              </a:buClr>
              <a:buSzPct val="80000"/>
              <a:buFont typeface="Noto Sans Symbols"/>
              <a:buChar char="⚫"/>
            </a:pPr>
            <a:r>
              <a:rPr b="0" i="0" lang="en" sz="2800" u="none">
                <a:solidFill>
                  <a:srgbClr val="434343"/>
                </a:solidFill>
                <a:latin typeface="Gill Sans"/>
                <a:ea typeface="Gill Sans"/>
                <a:cs typeface="Gill Sans"/>
                <a:sym typeface="Gill Sans"/>
              </a:rPr>
              <a:t>Once the html page is created , we can open it using browsers.  </a:t>
            </a:r>
            <a:endParaRPr>
              <a:solidFill>
                <a:srgbClr val="434343"/>
              </a:solidFill>
            </a:endParaRPr>
          </a:p>
          <a:p>
            <a:pPr indent="-209867" lvl="1" marL="639762" marR="0" rtl="0" algn="l">
              <a:lnSpc>
                <a:spcPct val="100000"/>
              </a:lnSpc>
              <a:spcBef>
                <a:spcPts val="500"/>
              </a:spcBef>
              <a:spcAft>
                <a:spcPts val="0"/>
              </a:spcAft>
              <a:buClr>
                <a:schemeClr val="accent1"/>
              </a:buClr>
              <a:buSzPct val="100000"/>
              <a:buFont typeface="Verdana"/>
              <a:buChar char="◦"/>
            </a:pPr>
            <a:r>
              <a:rPr b="0" i="0" lang="en" sz="2800" u="none" cap="none" strike="noStrike">
                <a:solidFill>
                  <a:srgbClr val="434343"/>
                </a:solidFill>
                <a:latin typeface="Gill Sans"/>
                <a:ea typeface="Gill Sans"/>
                <a:cs typeface="Gill Sans"/>
                <a:sym typeface="Gill Sans"/>
              </a:rPr>
              <a:t>Internet Explorer , Microsoft Edge , Google Chrome, Firefox, Safari, and Opera.</a:t>
            </a:r>
            <a:r>
              <a:rPr b="0" i="0" lang="en" sz="2800" u="none" cap="none" strike="noStrike">
                <a:solidFill>
                  <a:schemeClr val="dk1"/>
                </a:solidFill>
                <a:latin typeface="Gill Sans"/>
                <a:ea typeface="Gill Sans"/>
                <a:cs typeface="Gill Sans"/>
                <a:sym typeface="Gill Sans"/>
              </a:rPr>
              <a:t>  </a:t>
            </a:r>
            <a:endParaRPr/>
          </a:p>
        </p:txBody>
      </p:sp>
      <p:pic>
        <p:nvPicPr>
          <p:cNvPr id="204" name="Google Shape;204;p27"/>
          <p:cNvPicPr preferRelativeResize="0"/>
          <p:nvPr/>
        </p:nvPicPr>
        <p:blipFill>
          <a:blip r:embed="rId3">
            <a:alphaModFix/>
          </a:blip>
          <a:stretch>
            <a:fillRect/>
          </a:stretch>
        </p:blipFill>
        <p:spPr>
          <a:xfrm>
            <a:off x="83375" y="1945450"/>
            <a:ext cx="3419350" cy="2221400"/>
          </a:xfrm>
          <a:prstGeom prst="rect">
            <a:avLst/>
          </a:prstGeom>
          <a:noFill/>
          <a:ln>
            <a:noFill/>
          </a:ln>
        </p:spPr>
      </p:pic>
      <p:pic>
        <p:nvPicPr>
          <p:cNvPr id="205" name="Google Shape;205;p27"/>
          <p:cNvPicPr preferRelativeResize="0"/>
          <p:nvPr/>
        </p:nvPicPr>
        <p:blipFill>
          <a:blip r:embed="rId4">
            <a:alphaModFix/>
          </a:blip>
          <a:stretch>
            <a:fillRect/>
          </a:stretch>
        </p:blipFill>
        <p:spPr>
          <a:xfrm>
            <a:off x="2460225" y="3526400"/>
            <a:ext cx="2466975" cy="154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Setting up the HTML Document Structure</a:t>
            </a:r>
            <a:endParaRPr/>
          </a:p>
        </p:txBody>
      </p:sp>
      <p:sp>
        <p:nvSpPr>
          <p:cNvPr id="211" name="Google Shape;211;p2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12" name="Google Shape;212;p2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58191" lvl="0" marL="365125" marR="0" rtl="0" algn="l">
              <a:lnSpc>
                <a:spcPct val="100000"/>
              </a:lnSpc>
              <a:spcBef>
                <a:spcPts val="0"/>
              </a:spcBef>
              <a:spcAft>
                <a:spcPts val="0"/>
              </a:spcAft>
              <a:buClr>
                <a:srgbClr val="434343"/>
              </a:buClr>
              <a:buSzPct val="80000"/>
              <a:buFont typeface="Noto Sans Symbols"/>
              <a:buChar char="●"/>
            </a:pPr>
            <a:r>
              <a:rPr b="0" i="0" lang="en" sz="3200" u="none">
                <a:solidFill>
                  <a:srgbClr val="434343"/>
                </a:solidFill>
                <a:latin typeface="Gill Sans"/>
                <a:ea typeface="Gill Sans"/>
                <a:cs typeface="Gill Sans"/>
                <a:sym typeface="Gill Sans"/>
              </a:rPr>
              <a:t>Specify the document type</a:t>
            </a:r>
            <a:endParaRPr>
              <a:solidFill>
                <a:srgbClr val="434343"/>
              </a:solidFill>
            </a:endParaRPr>
          </a:p>
          <a:p>
            <a:pPr indent="-219392" lvl="1" marL="639762" marR="0" rtl="0" algn="l">
              <a:lnSpc>
                <a:spcPct val="100000"/>
              </a:lnSpc>
              <a:spcBef>
                <a:spcPts val="500"/>
              </a:spcBef>
              <a:spcAft>
                <a:spcPts val="0"/>
              </a:spcAft>
              <a:buClr>
                <a:srgbClr val="434343"/>
              </a:buClr>
              <a:buSzPct val="100000"/>
              <a:buFont typeface="Verdana"/>
              <a:buChar char="○"/>
            </a:pPr>
            <a:r>
              <a:rPr b="0" i="0" lang="en" sz="1800" u="none" cap="none" strike="noStrike">
                <a:solidFill>
                  <a:srgbClr val="434343"/>
                </a:solidFill>
                <a:latin typeface="Gill Sans"/>
                <a:ea typeface="Gill Sans"/>
                <a:cs typeface="Gill Sans"/>
                <a:sym typeface="Gill Sans"/>
              </a:rPr>
              <a:t>When creating an HTML5 document, the first line of the document should be this tag: </a:t>
            </a:r>
            <a:endParaRPr>
              <a:solidFill>
                <a:srgbClr val="434343"/>
              </a:solidFill>
            </a:endParaRPr>
          </a:p>
          <a:p>
            <a:pPr indent="-211455" lvl="2" marL="885825" marR="0" rtl="0" algn="l">
              <a:lnSpc>
                <a:spcPct val="100000"/>
              </a:lnSpc>
              <a:spcBef>
                <a:spcPts val="360"/>
              </a:spcBef>
              <a:spcAft>
                <a:spcPts val="0"/>
              </a:spcAft>
              <a:buClr>
                <a:srgbClr val="434343"/>
              </a:buClr>
              <a:buSzPct val="100000"/>
              <a:buFont typeface="Noto Sans Symbols"/>
              <a:buChar char="■"/>
            </a:pPr>
            <a:r>
              <a:rPr b="0" i="0" lang="en" sz="1800" u="none" cap="none" strike="noStrike">
                <a:solidFill>
                  <a:srgbClr val="434343"/>
                </a:solidFill>
                <a:latin typeface="Gill Sans"/>
                <a:ea typeface="Gill Sans"/>
                <a:cs typeface="Gill Sans"/>
                <a:sym typeface="Gill Sans"/>
              </a:rPr>
              <a:t>&lt;!DOCTYPE html&gt;</a:t>
            </a:r>
            <a:endParaRPr>
              <a:solidFill>
                <a:srgbClr val="434343"/>
              </a:solidFill>
            </a:endParaRPr>
          </a:p>
          <a:p>
            <a:pPr indent="-219392" lvl="1" marL="639762" marR="0" rtl="0" algn="l">
              <a:lnSpc>
                <a:spcPct val="100000"/>
              </a:lnSpc>
              <a:spcBef>
                <a:spcPts val="500"/>
              </a:spcBef>
              <a:spcAft>
                <a:spcPts val="0"/>
              </a:spcAft>
              <a:buClr>
                <a:srgbClr val="434343"/>
              </a:buClr>
              <a:buSzPct val="100000"/>
              <a:buFont typeface="Verdana"/>
              <a:buChar char="○"/>
            </a:pPr>
            <a:r>
              <a:rPr b="0" i="0" lang="en" sz="1800" u="none" cap="none" strike="noStrike">
                <a:solidFill>
                  <a:srgbClr val="434343"/>
                </a:solidFill>
                <a:latin typeface="Gill Sans"/>
                <a:ea typeface="Gill Sans"/>
                <a:cs typeface="Gill Sans"/>
                <a:sym typeface="Gill Sans"/>
              </a:rPr>
              <a:t>The DOCTYPE tag always begins with an exclamation point and is always placed at the beginning of the document, before any other tag.</a:t>
            </a:r>
            <a:endParaRPr>
              <a:solidFill>
                <a:srgbClr val="434343"/>
              </a:solidFill>
            </a:endParaRPr>
          </a:p>
          <a:p>
            <a:pPr indent="-219392" lvl="1" marL="639762" marR="0" rtl="0" algn="l">
              <a:lnSpc>
                <a:spcPct val="100000"/>
              </a:lnSpc>
              <a:spcBef>
                <a:spcPts val="500"/>
              </a:spcBef>
              <a:spcAft>
                <a:spcPts val="0"/>
              </a:spcAft>
              <a:buClr>
                <a:srgbClr val="434343"/>
              </a:buClr>
              <a:buSzPct val="100000"/>
              <a:buFont typeface="Verdana"/>
              <a:buChar char="○"/>
            </a:pPr>
            <a:r>
              <a:rPr b="0" i="0" lang="en" sz="1800" u="none" cap="none" strike="noStrike">
                <a:solidFill>
                  <a:srgbClr val="434343"/>
                </a:solidFill>
                <a:latin typeface="Gill Sans"/>
                <a:ea typeface="Gill Sans"/>
                <a:cs typeface="Gill Sans"/>
                <a:sym typeface="Gill Sans"/>
              </a:rPr>
              <a:t>Most HTML tags are not case-sensitive, but the word DOCTYPE should always be uppercase. </a:t>
            </a:r>
            <a:endParaRPr>
              <a:solidFill>
                <a:srgbClr val="434343"/>
              </a:solidFill>
            </a:endParaRPr>
          </a:p>
          <a:p>
            <a:pPr indent="-219392" lvl="1" marL="639762" marR="0" rtl="0" algn="l">
              <a:lnSpc>
                <a:spcPct val="100000"/>
              </a:lnSpc>
              <a:spcBef>
                <a:spcPts val="500"/>
              </a:spcBef>
              <a:spcAft>
                <a:spcPts val="0"/>
              </a:spcAft>
              <a:buClr>
                <a:srgbClr val="434343"/>
              </a:buClr>
              <a:buSzPct val="100000"/>
              <a:buFont typeface="Verdana"/>
              <a:buChar char="○"/>
            </a:pPr>
            <a:r>
              <a:rPr b="0" i="0" lang="en" sz="1800" u="none" cap="none" strike="noStrike">
                <a:solidFill>
                  <a:srgbClr val="434343"/>
                </a:solidFill>
                <a:latin typeface="Gill Sans"/>
                <a:ea typeface="Gill Sans"/>
                <a:cs typeface="Gill Sans"/>
                <a:sym typeface="Gill Sans"/>
              </a:rPr>
              <a:t>Using the DOCTYPE tag is like signing a contract. It is an optional tag, but when you use it, you are promising that your coding will conform to certain standards. </a:t>
            </a:r>
            <a:endParaRPr>
              <a:solidFill>
                <a:srgbClr val="434343"/>
              </a:solidFill>
            </a:endParaRPr>
          </a:p>
          <a:p>
            <a:pPr indent="-219392" lvl="1" marL="639762" marR="0" rtl="0" algn="l">
              <a:lnSpc>
                <a:spcPct val="100000"/>
              </a:lnSpc>
              <a:spcBef>
                <a:spcPts val="500"/>
              </a:spcBef>
              <a:spcAft>
                <a:spcPts val="0"/>
              </a:spcAft>
              <a:buClr>
                <a:srgbClr val="434343"/>
              </a:buClr>
              <a:buSzPct val="100000"/>
              <a:buFont typeface="Verdana"/>
              <a:buChar char="○"/>
            </a:pPr>
            <a:r>
              <a:rPr b="0" i="0" lang="en" sz="1800" u="none" cap="none" strike="noStrike">
                <a:solidFill>
                  <a:srgbClr val="434343"/>
                </a:solidFill>
                <a:latin typeface="Gill Sans"/>
                <a:ea typeface="Gill Sans"/>
                <a:cs typeface="Gill Sans"/>
                <a:sym typeface="Gill Sans"/>
              </a:rPr>
              <a:t>When a Web browser encounters a DOCTYPE tag, it processes the page in standards mode. </a:t>
            </a:r>
            <a:endParaRPr>
              <a:solidFill>
                <a:srgbClr val="434343"/>
              </a:solidFill>
            </a:endParaRPr>
          </a:p>
          <a:p>
            <a:pPr indent="-219392" lvl="1" marL="639762" marR="0" rtl="0" algn="l">
              <a:lnSpc>
                <a:spcPct val="100000"/>
              </a:lnSpc>
              <a:spcBef>
                <a:spcPts val="500"/>
              </a:spcBef>
              <a:spcAft>
                <a:spcPts val="0"/>
              </a:spcAft>
              <a:buClr>
                <a:srgbClr val="434343"/>
              </a:buClr>
              <a:buSzPct val="100000"/>
              <a:buFont typeface="Verdana"/>
              <a:buChar char="○"/>
            </a:pPr>
            <a:r>
              <a:rPr b="0" i="0" lang="en" sz="1800" u="none" cap="none" strike="noStrike">
                <a:solidFill>
                  <a:srgbClr val="434343"/>
                </a:solidFill>
                <a:latin typeface="Gill Sans"/>
                <a:ea typeface="Gill Sans"/>
                <a:cs typeface="Gill Sans"/>
                <a:sym typeface="Gill Sans"/>
              </a:rPr>
              <a:t>When it doesn’t encounter the DOCTYPE tag, it assumes that there is something quirky about the page, and processes the page in quirks mode. When the browser sees the tag , it assumes you are using HTML5.</a:t>
            </a:r>
            <a:endParaRPr>
              <a:solidFill>
                <a:srgbClr val="434343"/>
              </a:solidFill>
            </a:endParaRPr>
          </a:p>
        </p:txBody>
      </p:sp>
      <p:sp>
        <p:nvSpPr>
          <p:cNvPr id="213" name="Google Shape;213;p2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Setting up the HTML Document Structure</a:t>
            </a:r>
            <a:endParaRPr/>
          </a:p>
        </p:txBody>
      </p:sp>
      <p:sp>
        <p:nvSpPr>
          <p:cNvPr id="219" name="Google Shape;219;p2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20" name="Google Shape;220;p2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78765" lvl="0" marL="365125" marR="0" rtl="0" algn="l">
              <a:lnSpc>
                <a:spcPct val="100000"/>
              </a:lnSpc>
              <a:spcBef>
                <a:spcPts val="0"/>
              </a:spcBef>
              <a:spcAft>
                <a:spcPts val="0"/>
              </a:spcAft>
              <a:buClr>
                <a:srgbClr val="434343"/>
              </a:buClr>
              <a:buSzPts val="2240"/>
              <a:buFont typeface="Noto Sans Symbols"/>
              <a:buChar char="●"/>
            </a:pPr>
            <a:r>
              <a:rPr b="0" i="0" lang="en" sz="2800" u="none">
                <a:solidFill>
                  <a:srgbClr val="434343"/>
                </a:solidFill>
                <a:latin typeface="Gill Sans"/>
                <a:ea typeface="Gill Sans"/>
                <a:cs typeface="Gill Sans"/>
                <a:sym typeface="Gill Sans"/>
              </a:rPr>
              <a:t>Create the HTML head and body sections</a:t>
            </a:r>
            <a:endParaRPr>
              <a:solidFill>
                <a:srgbClr val="434343"/>
              </a:solidFill>
            </a:endParaRPr>
          </a:p>
          <a:p>
            <a:pPr indent="-278765" lvl="0" marL="365125" marR="0" rtl="0" algn="l">
              <a:lnSpc>
                <a:spcPct val="100000"/>
              </a:lnSpc>
              <a:spcBef>
                <a:spcPts val="600"/>
              </a:spcBef>
              <a:spcAft>
                <a:spcPts val="0"/>
              </a:spcAft>
              <a:buClr>
                <a:srgbClr val="434343"/>
              </a:buClr>
              <a:buSzPts val="2240"/>
              <a:buFont typeface="Noto Sans Symbols"/>
              <a:buChar char="●"/>
            </a:pPr>
            <a:r>
              <a:rPr b="0" i="0" lang="en" sz="2800" u="none">
                <a:solidFill>
                  <a:srgbClr val="434343"/>
                </a:solidFill>
                <a:latin typeface="Gill Sans"/>
                <a:ea typeface="Gill Sans"/>
                <a:cs typeface="Gill Sans"/>
                <a:sym typeface="Gill Sans"/>
              </a:rPr>
              <a:t>HTML starting with the tag &lt;html&gt;….&lt;/html&gt; </a:t>
            </a:r>
            <a:endParaRPr>
              <a:solidFill>
                <a:srgbClr val="434343"/>
              </a:solidFill>
            </a:endParaRPr>
          </a:p>
          <a:p>
            <a:pPr indent="-278765" lvl="0" marL="365125" marR="0" rtl="0" algn="l">
              <a:lnSpc>
                <a:spcPct val="100000"/>
              </a:lnSpc>
              <a:spcBef>
                <a:spcPts val="600"/>
              </a:spcBef>
              <a:spcAft>
                <a:spcPts val="0"/>
              </a:spcAft>
              <a:buClr>
                <a:srgbClr val="434343"/>
              </a:buClr>
              <a:buSzPts val="2240"/>
              <a:buFont typeface="Noto Sans Symbols"/>
              <a:buChar char="●"/>
            </a:pPr>
            <a:r>
              <a:rPr b="0" i="0" lang="en" sz="2800" u="none">
                <a:solidFill>
                  <a:srgbClr val="434343"/>
                </a:solidFill>
                <a:latin typeface="Gill Sans"/>
                <a:ea typeface="Gill Sans"/>
                <a:cs typeface="Gill Sans"/>
                <a:sym typeface="Gill Sans"/>
              </a:rPr>
              <a:t>&lt;html&gt;</a:t>
            </a:r>
            <a:endParaRPr>
              <a:solidFill>
                <a:srgbClr val="434343"/>
              </a:solidFill>
            </a:endParaRPr>
          </a:p>
          <a:p>
            <a:pPr indent="0" lvl="0" marL="457200" marR="0" rtl="0" algn="l">
              <a:lnSpc>
                <a:spcPct val="100000"/>
              </a:lnSpc>
              <a:spcBef>
                <a:spcPts val="400"/>
              </a:spcBef>
              <a:spcAft>
                <a:spcPts val="0"/>
              </a:spcAft>
              <a:buNone/>
            </a:pPr>
            <a:r>
              <a:rPr b="0" i="0" lang="en" sz="2000" u="none" cap="none" strike="noStrike">
                <a:solidFill>
                  <a:srgbClr val="434343"/>
                </a:solidFill>
                <a:latin typeface="Gill Sans"/>
                <a:ea typeface="Gill Sans"/>
                <a:cs typeface="Gill Sans"/>
                <a:sym typeface="Gill Sans"/>
              </a:rPr>
              <a:t>Everything about the web page should be enclosed</a:t>
            </a:r>
            <a:r>
              <a:rPr lang="en" sz="2000">
                <a:solidFill>
                  <a:srgbClr val="434343"/>
                </a:solidFill>
                <a:latin typeface="Gill Sans"/>
                <a:ea typeface="Gill Sans"/>
                <a:cs typeface="Gill Sans"/>
                <a:sym typeface="Gill Sans"/>
              </a:rPr>
              <a:t> </a:t>
            </a:r>
            <a:r>
              <a:rPr b="0" i="0" lang="en" sz="2000" u="none" cap="none" strike="noStrike">
                <a:solidFill>
                  <a:srgbClr val="434343"/>
                </a:solidFill>
                <a:latin typeface="Gill Sans"/>
                <a:ea typeface="Gill Sans"/>
                <a:cs typeface="Gill Sans"/>
                <a:sym typeface="Gill Sans"/>
              </a:rPr>
              <a:t>here</a:t>
            </a:r>
            <a:endParaRPr>
              <a:solidFill>
                <a:srgbClr val="434343"/>
              </a:solidFill>
            </a:endParaRPr>
          </a:p>
          <a:p>
            <a:pPr indent="-278765" lvl="0" marL="365125" marR="0" rtl="0" algn="l">
              <a:lnSpc>
                <a:spcPct val="100000"/>
              </a:lnSpc>
              <a:spcBef>
                <a:spcPts val="600"/>
              </a:spcBef>
              <a:spcAft>
                <a:spcPts val="0"/>
              </a:spcAft>
              <a:buClr>
                <a:srgbClr val="434343"/>
              </a:buClr>
              <a:buSzPts val="2240"/>
              <a:buFont typeface="Noto Sans Symbols"/>
              <a:buChar char="●"/>
            </a:pPr>
            <a:r>
              <a:rPr b="0" i="0" lang="en" sz="2800" u="none">
                <a:solidFill>
                  <a:srgbClr val="434343"/>
                </a:solidFill>
                <a:latin typeface="Gill Sans"/>
                <a:ea typeface="Gill Sans"/>
                <a:cs typeface="Gill Sans"/>
                <a:sym typeface="Gill Sans"/>
              </a:rPr>
              <a:t>&lt;/html&gt;</a:t>
            </a:r>
            <a:endParaRPr>
              <a:solidFill>
                <a:srgbClr val="434343"/>
              </a:solidFill>
            </a:endParaRPr>
          </a:p>
          <a:p>
            <a:pPr indent="-278765" lvl="0" marL="365125" marR="0" rtl="0" algn="l">
              <a:lnSpc>
                <a:spcPct val="100000"/>
              </a:lnSpc>
              <a:spcBef>
                <a:spcPts val="600"/>
              </a:spcBef>
              <a:spcAft>
                <a:spcPts val="0"/>
              </a:spcAft>
              <a:buClr>
                <a:srgbClr val="434343"/>
              </a:buClr>
              <a:buSzPts val="2240"/>
              <a:buFont typeface="Noto Sans Symbols"/>
              <a:buChar char="●"/>
            </a:pPr>
            <a:r>
              <a:rPr b="0" i="0" lang="en" sz="2800" u="none">
                <a:solidFill>
                  <a:srgbClr val="434343"/>
                </a:solidFill>
                <a:latin typeface="Gill Sans"/>
                <a:ea typeface="Gill Sans"/>
                <a:cs typeface="Gill Sans"/>
                <a:sym typeface="Gill Sans"/>
              </a:rPr>
              <a:t>Head of the web age is enclosed in &lt;head&gt;… &lt;/head&gt; tag.</a:t>
            </a:r>
            <a:endParaRPr>
              <a:solidFill>
                <a:srgbClr val="434343"/>
              </a:solidFill>
            </a:endParaRPr>
          </a:p>
          <a:p>
            <a:pPr indent="-278765" lvl="0" marL="365125" marR="0" rtl="0" algn="l">
              <a:lnSpc>
                <a:spcPct val="100000"/>
              </a:lnSpc>
              <a:spcBef>
                <a:spcPts val="600"/>
              </a:spcBef>
              <a:spcAft>
                <a:spcPts val="0"/>
              </a:spcAft>
              <a:buClr>
                <a:srgbClr val="434343"/>
              </a:buClr>
              <a:buSzPts val="2240"/>
              <a:buFont typeface="Noto Sans Symbols"/>
              <a:buChar char="●"/>
            </a:pPr>
            <a:r>
              <a:rPr b="0" i="0" lang="en" sz="2800" u="none">
                <a:solidFill>
                  <a:srgbClr val="434343"/>
                </a:solidFill>
                <a:latin typeface="Gill Sans"/>
                <a:ea typeface="Gill Sans"/>
                <a:cs typeface="Gill Sans"/>
                <a:sym typeface="Gill Sans"/>
              </a:rPr>
              <a:t>&lt;body of the page is enclosed in &lt;body&gt;….&lt;/body&gt; tag.</a:t>
            </a:r>
            <a:endParaRPr>
              <a:solidFill>
                <a:srgbClr val="434343"/>
              </a:solidFill>
            </a:endParaRPr>
          </a:p>
        </p:txBody>
      </p:sp>
      <p:sp>
        <p:nvSpPr>
          <p:cNvPr id="221" name="Google Shape;221;p29"/>
          <p:cNvSpPr/>
          <p:nvPr/>
        </p:nvSpPr>
        <p:spPr>
          <a:xfrm>
            <a:off x="2743200" y="1543050"/>
            <a:ext cx="381000" cy="742950"/>
          </a:xfrm>
          <a:prstGeom prst="rightBrace">
            <a:avLst>
              <a:gd fmla="val 692"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2" name="Google Shape;222;p2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Setting up the HTML Document Structure</a:t>
            </a:r>
            <a:endParaRPr/>
          </a:p>
        </p:txBody>
      </p:sp>
      <p:sp>
        <p:nvSpPr>
          <p:cNvPr id="228" name="Google Shape;228;p30"/>
          <p:cNvSpPr txBox="1"/>
          <p:nvPr/>
        </p:nvSpPr>
        <p:spPr>
          <a:xfrm>
            <a:off x="8613775" y="4914900"/>
            <a:ext cx="457200" cy="1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29" name="Google Shape;229;p3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0" lvl="0" marL="457200" marR="0" rtl="0" algn="l">
              <a:lnSpc>
                <a:spcPct val="100000"/>
              </a:lnSpc>
              <a:spcBef>
                <a:spcPts val="600"/>
              </a:spcBef>
              <a:spcAft>
                <a:spcPts val="0"/>
              </a:spcAft>
              <a:buNone/>
            </a:pPr>
            <a:r>
              <a:t/>
            </a:r>
            <a:endParaRPr/>
          </a:p>
        </p:txBody>
      </p:sp>
      <p:pic>
        <p:nvPicPr>
          <p:cNvPr id="230" name="Google Shape;230;p30"/>
          <p:cNvPicPr preferRelativeResize="0"/>
          <p:nvPr/>
        </p:nvPicPr>
        <p:blipFill>
          <a:blip r:embed="rId3">
            <a:alphaModFix/>
          </a:blip>
          <a:stretch>
            <a:fillRect/>
          </a:stretch>
        </p:blipFill>
        <p:spPr>
          <a:xfrm>
            <a:off x="4182675" y="190500"/>
            <a:ext cx="4888300" cy="476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Setting up the HTML Document Structure -Body </a:t>
            </a:r>
            <a:endParaRPr/>
          </a:p>
        </p:txBody>
      </p:sp>
      <p:sp>
        <p:nvSpPr>
          <p:cNvPr id="236" name="Google Shape;236;p31"/>
          <p:cNvSpPr txBox="1"/>
          <p:nvPr/>
        </p:nvSpPr>
        <p:spPr>
          <a:xfrm>
            <a:off x="8613775" y="4914900"/>
            <a:ext cx="457200" cy="1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37" name="Google Shape;237;p3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0" lvl="0" marL="457200" marR="0" rtl="0" algn="l">
              <a:lnSpc>
                <a:spcPct val="100000"/>
              </a:lnSpc>
              <a:spcBef>
                <a:spcPts val="600"/>
              </a:spcBef>
              <a:spcAft>
                <a:spcPts val="0"/>
              </a:spcAft>
              <a:buNone/>
            </a:pPr>
            <a:r>
              <a:t/>
            </a:r>
            <a:endParaRPr/>
          </a:p>
        </p:txBody>
      </p:sp>
      <p:pic>
        <p:nvPicPr>
          <p:cNvPr id="238" name="Google Shape;238;p31"/>
          <p:cNvPicPr preferRelativeResize="0"/>
          <p:nvPr/>
        </p:nvPicPr>
        <p:blipFill>
          <a:blip r:embed="rId3">
            <a:alphaModFix/>
          </a:blip>
          <a:stretch>
            <a:fillRect/>
          </a:stretch>
        </p:blipFill>
        <p:spPr>
          <a:xfrm>
            <a:off x="4659275" y="796125"/>
            <a:ext cx="4358749" cy="3607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Specifying a page title and Metatags</a:t>
            </a:r>
            <a:endParaRPr/>
          </a:p>
        </p:txBody>
      </p:sp>
      <p:sp>
        <p:nvSpPr>
          <p:cNvPr id="244" name="Google Shape;244;p3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45" name="Google Shape;245;p3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4955" lvl="0" marL="365125" marR="0" rtl="0" algn="l">
              <a:lnSpc>
                <a:spcPct val="100000"/>
              </a:lnSpc>
              <a:spcBef>
                <a:spcPts val="0"/>
              </a:spcBef>
              <a:spcAft>
                <a:spcPts val="0"/>
              </a:spcAft>
              <a:buClr>
                <a:srgbClr val="434343"/>
              </a:buClr>
              <a:buSzPct val="80000"/>
              <a:buFont typeface="Noto Sans Symbols"/>
              <a:buChar char="●"/>
            </a:pPr>
            <a:r>
              <a:rPr b="0" i="0" lang="en" sz="2000" u="none">
                <a:solidFill>
                  <a:srgbClr val="434343"/>
                </a:solidFill>
                <a:latin typeface="Gill Sans"/>
                <a:ea typeface="Gill Sans"/>
                <a:cs typeface="Gill Sans"/>
                <a:sym typeface="Gill Sans"/>
              </a:rPr>
              <a:t>Inside a header tag there will be the following tags</a:t>
            </a:r>
            <a:endParaRPr>
              <a:solidFill>
                <a:srgbClr val="434343"/>
              </a:solidFill>
            </a:endParaRPr>
          </a:p>
          <a:p>
            <a:pPr indent="-274955" lvl="0" marL="365125" marR="0" rtl="0" algn="l">
              <a:lnSpc>
                <a:spcPct val="100000"/>
              </a:lnSpc>
              <a:spcBef>
                <a:spcPts val="600"/>
              </a:spcBef>
              <a:spcAft>
                <a:spcPts val="0"/>
              </a:spcAft>
              <a:buClr>
                <a:srgbClr val="434343"/>
              </a:buClr>
              <a:buSzPct val="80000"/>
              <a:buFont typeface="Noto Sans Symbols"/>
              <a:buChar char="●"/>
            </a:pPr>
            <a:r>
              <a:rPr b="0" i="0" lang="en" sz="2000" u="none">
                <a:solidFill>
                  <a:srgbClr val="434343"/>
                </a:solidFill>
                <a:latin typeface="Gill Sans"/>
                <a:ea typeface="Gill Sans"/>
                <a:cs typeface="Gill Sans"/>
                <a:sym typeface="Gill Sans"/>
              </a:rPr>
              <a:t> &lt;tittle&gt; specify page tittle &lt;/tittle&gt;</a:t>
            </a:r>
            <a:endParaRPr>
              <a:solidFill>
                <a:srgbClr val="434343"/>
              </a:solidFill>
            </a:endParaRPr>
          </a:p>
          <a:p>
            <a:pPr indent="-274955" lvl="0" marL="365125" marR="0" rtl="0" algn="l">
              <a:lnSpc>
                <a:spcPct val="100000"/>
              </a:lnSpc>
              <a:spcBef>
                <a:spcPts val="600"/>
              </a:spcBef>
              <a:spcAft>
                <a:spcPts val="0"/>
              </a:spcAft>
              <a:buClr>
                <a:srgbClr val="434343"/>
              </a:buClr>
              <a:buSzPct val="80000"/>
              <a:buFont typeface="Noto Sans Symbols"/>
              <a:buChar char="●"/>
            </a:pPr>
            <a:r>
              <a:rPr b="0" i="0" lang="en" sz="2000" u="none">
                <a:solidFill>
                  <a:srgbClr val="434343"/>
                </a:solidFill>
                <a:latin typeface="Gill Sans"/>
                <a:ea typeface="Gill Sans"/>
                <a:cs typeface="Gill Sans"/>
                <a:sym typeface="Gill Sans"/>
              </a:rPr>
              <a:t> &lt;meta&gt; used for several purpose&lt;/tag&gt;</a:t>
            </a:r>
            <a:endParaRPr>
              <a:solidFill>
                <a:srgbClr val="434343"/>
              </a:solidFill>
            </a:endParaRPr>
          </a:p>
          <a:p>
            <a:pPr indent="-227012" lvl="1" marL="639762"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Putting keyword for the page that helps easier for searching </a:t>
            </a:r>
            <a:endParaRPr>
              <a:solidFill>
                <a:srgbClr val="434343"/>
              </a:solidFill>
            </a:endParaRPr>
          </a:p>
          <a:p>
            <a:pPr indent="-219075" lvl="2" marL="885825"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&lt;meta name=“keyword”, content=“ IR, Information retrieval  “&gt;</a:t>
            </a:r>
            <a:endParaRPr>
              <a:solidFill>
                <a:srgbClr val="434343"/>
              </a:solidFill>
            </a:endParaRPr>
          </a:p>
          <a:p>
            <a:pPr indent="-227012" lvl="1" marL="639762"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To refresh the page within a fixed time interval </a:t>
            </a:r>
            <a:endParaRPr>
              <a:solidFill>
                <a:srgbClr val="434343"/>
              </a:solidFill>
            </a:endParaRPr>
          </a:p>
          <a:p>
            <a:pPr indent="-219075" lvl="2" marL="885825"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   &lt;meta http-equiv=“ refresh” content = “5; Url=http:/www.admas.com”&gt;</a:t>
            </a:r>
            <a:endParaRPr>
              <a:solidFill>
                <a:srgbClr val="434343"/>
              </a:solidFill>
            </a:endParaRPr>
          </a:p>
          <a:p>
            <a:pPr indent="-227012" lvl="1" marL="639762"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To specify character encoding schema </a:t>
            </a:r>
            <a:endParaRPr>
              <a:solidFill>
                <a:srgbClr val="434343"/>
              </a:solidFill>
            </a:endParaRPr>
          </a:p>
          <a:p>
            <a:pPr indent="-219075" lvl="2" marL="885825"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  &lt;meta charset=“utf-8”&gt;</a:t>
            </a:r>
            <a:endParaRPr>
              <a:solidFill>
                <a:srgbClr val="434343"/>
              </a:solidFill>
            </a:endParaRPr>
          </a:p>
          <a:p>
            <a:pPr indent="-346075" lvl="2" marL="1371600" marR="0" rtl="0" algn="l">
              <a:lnSpc>
                <a:spcPct val="100000"/>
              </a:lnSpc>
              <a:spcBef>
                <a:spcPts val="0"/>
              </a:spcBef>
              <a:spcAft>
                <a:spcPts val="0"/>
              </a:spcAft>
              <a:buClr>
                <a:srgbClr val="434343"/>
              </a:buClr>
              <a:buSzPct val="100000"/>
              <a:buFont typeface="Gill Sans"/>
              <a:buChar char="■"/>
            </a:pPr>
            <a:r>
              <a:t/>
            </a:r>
            <a:endParaRPr b="0" i="0" sz="2000" u="none" cap="none" strike="noStrike">
              <a:solidFill>
                <a:srgbClr val="434343"/>
              </a:solidFill>
              <a:latin typeface="Gill Sans"/>
              <a:ea typeface="Gill Sans"/>
              <a:cs typeface="Gill Sans"/>
              <a:sym typeface="Gill Sans"/>
            </a:endParaRPr>
          </a:p>
          <a:p>
            <a:pPr indent="-274955" lvl="0" marL="365125" marR="0" rtl="0" algn="l">
              <a:lnSpc>
                <a:spcPct val="100000"/>
              </a:lnSpc>
              <a:spcBef>
                <a:spcPts val="600"/>
              </a:spcBef>
              <a:spcAft>
                <a:spcPts val="0"/>
              </a:spcAft>
              <a:buClr>
                <a:srgbClr val="434343"/>
              </a:buClr>
              <a:buSzPct val="80000"/>
              <a:buFont typeface="Noto Sans Symbols"/>
              <a:buChar char="●"/>
            </a:pPr>
            <a:r>
              <a:rPr b="0" i="0" lang="en" sz="2000" u="none">
                <a:solidFill>
                  <a:srgbClr val="434343"/>
                </a:solidFill>
                <a:latin typeface="Gill Sans"/>
                <a:ea typeface="Gill Sans"/>
                <a:cs typeface="Gill Sans"/>
                <a:sym typeface="Gill Sans"/>
              </a:rPr>
              <a:t>&lt;link &gt; specify to link external files </a:t>
            </a:r>
            <a:endParaRPr>
              <a:solidFill>
                <a:srgbClr val="434343"/>
              </a:solidFill>
            </a:endParaRPr>
          </a:p>
          <a:p>
            <a:pPr indent="-274955" lvl="0" marL="365125" marR="0" rtl="0" algn="l">
              <a:lnSpc>
                <a:spcPct val="100000"/>
              </a:lnSpc>
              <a:spcBef>
                <a:spcPts val="600"/>
              </a:spcBef>
              <a:spcAft>
                <a:spcPts val="0"/>
              </a:spcAft>
              <a:buClr>
                <a:srgbClr val="434343"/>
              </a:buClr>
              <a:buSzPct val="80000"/>
              <a:buFont typeface="Noto Sans Symbols"/>
              <a:buChar char="●"/>
            </a:pPr>
            <a:r>
              <a:rPr b="0" i="0" lang="en" sz="2000" u="none">
                <a:solidFill>
                  <a:srgbClr val="434343"/>
                </a:solidFill>
                <a:latin typeface="Gill Sans"/>
                <a:ea typeface="Gill Sans"/>
                <a:cs typeface="Gill Sans"/>
                <a:sym typeface="Gill Sans"/>
              </a:rPr>
              <a:t>&lt;style &gt; to specify page style </a:t>
            </a:r>
            <a:endParaRPr>
              <a:solidFill>
                <a:srgbClr val="434343"/>
              </a:solidFill>
            </a:endParaRPr>
          </a:p>
        </p:txBody>
      </p:sp>
      <p:sp>
        <p:nvSpPr>
          <p:cNvPr id="246" name="Google Shape;246;p3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72800" y="1318650"/>
            <a:ext cx="3782400" cy="1687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70C0"/>
              </a:buClr>
              <a:buSzPct val="100000"/>
              <a:buFont typeface="Gill Sans"/>
              <a:buNone/>
            </a:pPr>
            <a:r>
              <a:rPr b="1" i="0" lang="en" sz="4800" u="none">
                <a:solidFill>
                  <a:srgbClr val="0070C0"/>
                </a:solidFill>
                <a:latin typeface="Gill Sans"/>
                <a:ea typeface="Gill Sans"/>
                <a:cs typeface="Gill Sans"/>
                <a:sym typeface="Gill Sans"/>
              </a:rPr>
              <a:t>Chapter</a:t>
            </a:r>
            <a:r>
              <a:rPr b="1" i="0" lang="en" sz="4800" u="none">
                <a:solidFill>
                  <a:srgbClr val="0070C0"/>
                </a:solidFill>
                <a:latin typeface="Gill Sans"/>
                <a:ea typeface="Gill Sans"/>
                <a:cs typeface="Gill Sans"/>
                <a:sym typeface="Gill Sans"/>
              </a:rPr>
              <a:t> 2</a:t>
            </a:r>
            <a:endParaRPr sz="4800">
              <a:solidFill>
                <a:srgbClr val="0070C0"/>
              </a:solidFill>
              <a:latin typeface="Gill Sans"/>
              <a:ea typeface="Gill Sans"/>
              <a:cs typeface="Gill Sans"/>
              <a:sym typeface="Gill Sans"/>
            </a:endParaRPr>
          </a:p>
          <a:p>
            <a:pPr indent="0" lvl="0" marL="0" rtl="0" algn="l">
              <a:lnSpc>
                <a:spcPct val="100000"/>
              </a:lnSpc>
              <a:spcBef>
                <a:spcPts val="0"/>
              </a:spcBef>
              <a:spcAft>
                <a:spcPts val="0"/>
              </a:spcAft>
              <a:buClr>
                <a:srgbClr val="0070C0"/>
              </a:buClr>
              <a:buSzPct val="100000"/>
              <a:buFont typeface="Gill Sans"/>
              <a:buNone/>
            </a:pPr>
            <a:r>
              <a:rPr b="1" i="0" lang="en" sz="4800" u="none">
                <a:solidFill>
                  <a:srgbClr val="0070C0"/>
                </a:solidFill>
                <a:latin typeface="Gill Sans"/>
                <a:ea typeface="Gill Sans"/>
                <a:cs typeface="Gill Sans"/>
                <a:sym typeface="Gill Sans"/>
              </a:rPr>
              <a:t>Static</a:t>
            </a:r>
            <a:r>
              <a:rPr lang="en" sz="4800">
                <a:solidFill>
                  <a:srgbClr val="0070C0"/>
                </a:solidFill>
                <a:latin typeface="Gill Sans"/>
                <a:ea typeface="Gill Sans"/>
                <a:cs typeface="Gill Sans"/>
                <a:sym typeface="Gill Sans"/>
              </a:rPr>
              <a:t> </a:t>
            </a:r>
            <a:r>
              <a:rPr b="1" i="0" lang="en" sz="4800" u="none">
                <a:solidFill>
                  <a:srgbClr val="0070C0"/>
                </a:solidFill>
                <a:latin typeface="Gill Sans"/>
                <a:ea typeface="Gill Sans"/>
                <a:cs typeface="Gill Sans"/>
                <a:sym typeface="Gill Sans"/>
              </a:rPr>
              <a:t>HTML</a:t>
            </a:r>
            <a:endParaRPr/>
          </a:p>
        </p:txBody>
      </p:sp>
      <p:pic>
        <p:nvPicPr>
          <p:cNvPr id="103" name="Google Shape;103;p15"/>
          <p:cNvPicPr preferRelativeResize="0"/>
          <p:nvPr/>
        </p:nvPicPr>
        <p:blipFill>
          <a:blip r:embed="rId3">
            <a:alphaModFix/>
          </a:blip>
          <a:stretch>
            <a:fillRect/>
          </a:stretch>
        </p:blipFill>
        <p:spPr>
          <a:xfrm>
            <a:off x="556325" y="2846850"/>
            <a:ext cx="3782400" cy="2163625"/>
          </a:xfrm>
          <a:prstGeom prst="rect">
            <a:avLst/>
          </a:prstGeom>
          <a:noFill/>
          <a:ln>
            <a:noFill/>
          </a:ln>
        </p:spPr>
      </p:pic>
      <p:sp>
        <p:nvSpPr>
          <p:cNvPr id="104" name="Google Shape;104;p1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0000"/>
              </a:lnSpc>
              <a:spcBef>
                <a:spcPts val="0"/>
              </a:spcBef>
              <a:spcAft>
                <a:spcPts val="0"/>
              </a:spcAft>
              <a:buNone/>
            </a:pPr>
            <a:r>
              <a:rPr lang="en" sz="3200">
                <a:latin typeface="Gill Sans"/>
                <a:ea typeface="Gill Sans"/>
                <a:cs typeface="Gill Sans"/>
                <a:sym typeface="Gill Sans"/>
              </a:rPr>
              <a:t>Outline </a:t>
            </a:r>
            <a:endParaRPr sz="3200">
              <a:latin typeface="Gill Sans"/>
              <a:ea typeface="Gill Sans"/>
              <a:cs typeface="Gill Sans"/>
              <a:sym typeface="Gill Sans"/>
            </a:endParaRPr>
          </a:p>
          <a:p>
            <a:pPr indent="-270383" lvl="0" marL="822325" marR="0" rtl="0" algn="l">
              <a:lnSpc>
                <a:spcPct val="100000"/>
              </a:lnSpc>
              <a:spcBef>
                <a:spcPts val="0"/>
              </a:spcBef>
              <a:spcAft>
                <a:spcPts val="0"/>
              </a:spcAft>
              <a:buSzPct val="80000"/>
              <a:buFont typeface="Noto Sans Symbols"/>
              <a:buChar char="●"/>
            </a:pPr>
            <a:r>
              <a:rPr b="0" i="0" lang="en" sz="3200" u="none" cap="none" strike="noStrike">
                <a:latin typeface="Gill Sans"/>
                <a:ea typeface="Gill Sans"/>
                <a:cs typeface="Gill Sans"/>
                <a:sym typeface="Gill Sans"/>
              </a:rPr>
              <a:t>HTML</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HTML Document Structure </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HTML Tag Format</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Hyper-Links</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Tables, Frames</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Forms, Form Elements</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Image Maps, Special Characters, Meta Data</a:t>
            </a:r>
            <a:endParaRPr/>
          </a:p>
          <a:p>
            <a:pPr indent="-270383" lvl="0" marL="822325" marR="0" rtl="0" algn="l">
              <a:lnSpc>
                <a:spcPct val="100000"/>
              </a:lnSpc>
              <a:spcBef>
                <a:spcPts val="600"/>
              </a:spcBef>
              <a:spcAft>
                <a:spcPts val="0"/>
              </a:spcAft>
              <a:buSzPct val="80000"/>
              <a:buFont typeface="Noto Sans Symbols"/>
              <a:buChar char="●"/>
            </a:pPr>
            <a:r>
              <a:rPr b="0" i="0" lang="en" sz="3200" u="none" cap="none" strike="noStrike">
                <a:latin typeface="Gill Sans"/>
                <a:ea typeface="Gill Sans"/>
                <a:cs typeface="Gill Sans"/>
                <a:sym typeface="Gill Sans"/>
              </a:rPr>
              <a:t>Browser Compatibility Issues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Create paragraphs and line breaks</a:t>
            </a:r>
            <a:endParaRPr/>
          </a:p>
        </p:txBody>
      </p:sp>
      <p:sp>
        <p:nvSpPr>
          <p:cNvPr id="252" name="Google Shape;252;p3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53" name="Google Shape;253;p3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10000"/>
          </a:bodyPr>
          <a:lstStyle/>
          <a:p>
            <a:pPr indent="-273431"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Within the section of the document, you type the text that will appear on the Web page. </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Each paragraph of text should be enclosed in a two-sided tag that indicates its type. </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The most basic paragraph type is the body paragraph, indicated by the &lt;p&gt;  …&lt;/p&gt; tag.</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When the browser displays a web page, it insert vertical space.</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To add a line break without starting a new paragraph, use the &lt;br&gt; tag. It is a one-sided tag placed within paragraph  </a:t>
            </a:r>
            <a:endParaRPr/>
          </a:p>
        </p:txBody>
      </p:sp>
      <p:sp>
        <p:nvSpPr>
          <p:cNvPr id="254" name="Google Shape;254;p3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Formatting Text by using Tags</a:t>
            </a:r>
            <a:endParaRPr/>
          </a:p>
        </p:txBody>
      </p:sp>
      <p:sp>
        <p:nvSpPr>
          <p:cNvPr id="260" name="Google Shape;260;p3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61" name="Google Shape;261;p3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3431"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Create Headings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Heading in web pages functions the same ways they do in printed documents.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They separate text into section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HTML standard defines six levels of heading , &lt;h1&gt; through &lt;h6&gt;. Each one progressively smaller in font size.</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higher the heading number , the smaller the size in which it will render on the screen</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EX.</a:t>
            </a:r>
            <a:endParaRPr/>
          </a:p>
          <a:p>
            <a:pPr indent="-220980"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 </a:t>
            </a:r>
            <a:r>
              <a:rPr b="0" i="0" lang="en" sz="1600" u="none" cap="none" strike="noStrike">
                <a:solidFill>
                  <a:schemeClr val="dk1"/>
                </a:solidFill>
                <a:latin typeface="Gill Sans"/>
                <a:ea typeface="Gill Sans"/>
                <a:cs typeface="Gill Sans"/>
                <a:sym typeface="Gill Sans"/>
              </a:rPr>
              <a:t>&lt;h1&gt; Heading  1&lt;/h&gt;</a:t>
            </a:r>
            <a:endParaRPr/>
          </a:p>
          <a:p>
            <a:pPr indent="-220980"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&lt;h2&gt; Heading 2&lt;/h2&gt;</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Applying Bold and Italic Formatting</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&lt;b&gt; and &lt;i&gt; tags are used to Bold and italics respectively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They are two-sided tags. </a:t>
            </a:r>
            <a:endParaRPr/>
          </a:p>
        </p:txBody>
      </p:sp>
      <p:sp>
        <p:nvSpPr>
          <p:cNvPr id="262" name="Google Shape;262;p3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Formatting Text by using Tags</a:t>
            </a:r>
            <a:endParaRPr/>
          </a:p>
        </p:txBody>
      </p:sp>
      <p:sp>
        <p:nvSpPr>
          <p:cNvPr id="268" name="Google Shape;268;p3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69" name="Google Shape;269;p3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Applying Superscript and subscripts Formatting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Superscript formatting makes text smaller and raises it off the baseline. </a:t>
            </a:r>
            <a:endParaRPr/>
          </a:p>
          <a:p>
            <a:pPr indent="-228600" lvl="2" marL="885825" marR="0" rtl="0" algn="l">
              <a:lnSpc>
                <a:spcPct val="100000"/>
              </a:lnSpc>
              <a:spcBef>
                <a:spcPts val="240"/>
              </a:spcBef>
              <a:spcAft>
                <a:spcPts val="0"/>
              </a:spcAft>
              <a:buClr>
                <a:schemeClr val="accent2"/>
              </a:buClr>
              <a:buSzPts val="1200"/>
              <a:buFont typeface="Noto Sans Symbols"/>
              <a:buChar char="●"/>
            </a:pPr>
            <a:r>
              <a:rPr b="0" i="0" lang="en" sz="1200" u="none" cap="none" strike="noStrike">
                <a:solidFill>
                  <a:schemeClr val="dk1"/>
                </a:solidFill>
                <a:latin typeface="Gill Sans"/>
                <a:ea typeface="Gill Sans"/>
                <a:cs typeface="Gill Sans"/>
                <a:sym typeface="Gill Sans"/>
              </a:rPr>
              <a:t>&lt;sub&gt;---&lt;/sub&gt;</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Subscript makes text smaller and lowers it below the baseline.</a:t>
            </a:r>
            <a:endParaRPr/>
          </a:p>
          <a:p>
            <a:pPr indent="-228600" lvl="2" marL="885825" marR="0" rtl="0" algn="l">
              <a:lnSpc>
                <a:spcPct val="100000"/>
              </a:lnSpc>
              <a:spcBef>
                <a:spcPts val="240"/>
              </a:spcBef>
              <a:spcAft>
                <a:spcPts val="0"/>
              </a:spcAft>
              <a:buClr>
                <a:schemeClr val="accent2"/>
              </a:buClr>
              <a:buSzPts val="1200"/>
              <a:buFont typeface="Noto Sans Symbols"/>
              <a:buChar char="●"/>
            </a:pPr>
            <a:r>
              <a:rPr b="0" i="0" lang="en" sz="1200" u="none" cap="none" strike="noStrike">
                <a:solidFill>
                  <a:schemeClr val="dk1"/>
                </a:solidFill>
                <a:latin typeface="Gill Sans"/>
                <a:ea typeface="Gill Sans"/>
                <a:cs typeface="Gill Sans"/>
                <a:sym typeface="Gill Sans"/>
              </a:rPr>
              <a:t>&lt;sub&gt;   …&lt;/sub&gt;</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Formatting a Block Quotation</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When quoting blocks from the other text , use the &lt;blockquote &gt;, it indent those from the main body of the text. </a:t>
            </a:r>
            <a:endParaRPr/>
          </a:p>
          <a:p>
            <a:pPr indent="-201295" lvl="0" marL="365125" marR="0" rtl="0" algn="l">
              <a:spcBef>
                <a:spcPts val="600"/>
              </a:spcBef>
              <a:spcAft>
                <a:spcPts val="0"/>
              </a:spcAft>
              <a:buClr>
                <a:schemeClr val="accent1"/>
              </a:buClr>
              <a:buSzPts val="1280"/>
              <a:buFont typeface="Noto Sans Symbols"/>
              <a:buNone/>
            </a:pPr>
            <a:r>
              <a:t/>
            </a:r>
            <a:endParaRPr b="0" i="0" sz="1600" u="none" cap="none" strike="noStrike">
              <a:solidFill>
                <a:schemeClr val="dk1"/>
              </a:solidFill>
              <a:latin typeface="Gill Sans"/>
              <a:ea typeface="Gill Sans"/>
              <a:cs typeface="Gill Sans"/>
              <a:sym typeface="Gill Sans"/>
            </a:endParaRPr>
          </a:p>
        </p:txBody>
      </p:sp>
      <p:sp>
        <p:nvSpPr>
          <p:cNvPr id="270" name="Google Shape;270;p3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277" name="Google Shape;277;p3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78" name="Google Shape;278;p3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Creating Bulleted and numbered List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Tag for numbered list is &lt;ol&gt;, order list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Tag for bulleted list is &lt;ul&gt;, unordered list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Each ordered and unordered item within the list is tagged  &lt;li&gt; for list item.</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Example </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&lt;ol&gt;</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   &lt;li&gt; Step one&lt;/li&gt;</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   &lt;&lt;li&gt; step two &lt;/li&gt;</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&lt;/ol&gt;</a:t>
            </a:r>
            <a:endParaRPr/>
          </a:p>
          <a:p>
            <a:pPr indent="0" lvl="2" marL="6572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&lt;ul&gt;</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   &lt;li&gt; Step one&lt;/li&gt;</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   &lt;li&gt; step two &lt;/li&gt;</a:t>
            </a:r>
            <a:endParaRPr/>
          </a:p>
          <a:p>
            <a:pPr indent="0" lvl="2" marL="6572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&lt;/ul&gt;</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Nesting List </a:t>
            </a:r>
            <a:endParaRPr/>
          </a:p>
          <a:p>
            <a:pPr indent="-236537" lvl="1" marL="639762" marR="0" rtl="0" algn="l">
              <a:lnSpc>
                <a:spcPct val="100000"/>
              </a:lnSpc>
              <a:spcBef>
                <a:spcPts val="500"/>
              </a:spcBef>
              <a:spcAft>
                <a:spcPts val="0"/>
              </a:spcAft>
              <a:buClr>
                <a:schemeClr val="accent1"/>
              </a:buClr>
              <a:buSzPts val="1000"/>
              <a:buFont typeface="Verdana"/>
              <a:buNone/>
            </a:pPr>
            <a:r>
              <a:rPr b="0" i="0" lang="en" sz="1000" u="none" cap="none" strike="noStrike">
                <a:solidFill>
                  <a:schemeClr val="dk1"/>
                </a:solidFill>
                <a:latin typeface="Gill Sans"/>
                <a:ea typeface="Gill Sans"/>
                <a:cs typeface="Gill Sans"/>
                <a:sym typeface="Gill Sans"/>
              </a:rPr>
              <a:t>&lt;ol&gt;</a:t>
            </a:r>
            <a:endParaRPr/>
          </a:p>
          <a:p>
            <a:pPr indent="-236537" lvl="1" marL="639762" marR="0" rtl="0" algn="l">
              <a:lnSpc>
                <a:spcPct val="100000"/>
              </a:lnSpc>
              <a:spcBef>
                <a:spcPts val="500"/>
              </a:spcBef>
              <a:spcAft>
                <a:spcPts val="0"/>
              </a:spcAft>
              <a:buClr>
                <a:schemeClr val="accent1"/>
              </a:buClr>
              <a:buSzPts val="1000"/>
              <a:buFont typeface="Verdana"/>
              <a:buNone/>
            </a:pPr>
            <a:r>
              <a:rPr b="0" i="0" lang="en" sz="1000" u="none" cap="none" strike="noStrike">
                <a:solidFill>
                  <a:schemeClr val="dk1"/>
                </a:solidFill>
                <a:latin typeface="Gill Sans"/>
                <a:ea typeface="Gill Sans"/>
                <a:cs typeface="Gill Sans"/>
                <a:sym typeface="Gill Sans"/>
              </a:rPr>
              <a:t>        &lt;li&gt; Thursday: Do Algebra homework&lt;/li&gt;</a:t>
            </a:r>
            <a:endParaRPr/>
          </a:p>
          <a:p>
            <a:pPr indent="-236537" lvl="1" marL="639762" marR="0" rtl="0" algn="l">
              <a:lnSpc>
                <a:spcPct val="100000"/>
              </a:lnSpc>
              <a:spcBef>
                <a:spcPts val="500"/>
              </a:spcBef>
              <a:spcAft>
                <a:spcPts val="0"/>
              </a:spcAft>
              <a:buClr>
                <a:schemeClr val="accent1"/>
              </a:buClr>
              <a:buSzPts val="1000"/>
              <a:buFont typeface="Verdana"/>
              <a:buNone/>
            </a:pPr>
            <a:r>
              <a:rPr b="0" i="0" lang="en" sz="1000" u="none" cap="none" strike="noStrike">
                <a:solidFill>
                  <a:schemeClr val="dk1"/>
                </a:solidFill>
                <a:latin typeface="Gill Sans"/>
                <a:ea typeface="Gill Sans"/>
                <a:cs typeface="Gill Sans"/>
                <a:sym typeface="Gill Sans"/>
              </a:rPr>
              <a:t>         &lt;li&gt; Friday: Housesit for neighbors: :</a:t>
            </a:r>
            <a:endParaRPr/>
          </a:p>
          <a:p>
            <a:pPr indent="0" lvl="2" marL="657225" marR="0" rtl="0" algn="l">
              <a:lnSpc>
                <a:spcPct val="100000"/>
              </a:lnSpc>
              <a:spcBef>
                <a:spcPts val="200"/>
              </a:spcBef>
              <a:spcAft>
                <a:spcPts val="0"/>
              </a:spcAft>
              <a:buClr>
                <a:schemeClr val="accent2"/>
              </a:buClr>
              <a:buSzPts val="1000"/>
              <a:buFont typeface="Noto Sans Symbols"/>
              <a:buNone/>
            </a:pPr>
            <a:r>
              <a:rPr b="0" i="0" lang="en" sz="1000" u="none" cap="none" strike="noStrike">
                <a:solidFill>
                  <a:schemeClr val="dk1"/>
                </a:solidFill>
                <a:latin typeface="Gill Sans"/>
                <a:ea typeface="Gill Sans"/>
                <a:cs typeface="Gill Sans"/>
                <a:sym typeface="Gill Sans"/>
              </a:rPr>
              <a:t>            &lt;ul&gt;&lt;li&gt; Bring in the mail&lt;/li&gt;</a:t>
            </a:r>
            <a:endParaRPr/>
          </a:p>
          <a:p>
            <a:pPr indent="0" lvl="2" marL="657225" marR="0" rtl="0" algn="l">
              <a:lnSpc>
                <a:spcPct val="100000"/>
              </a:lnSpc>
              <a:spcBef>
                <a:spcPts val="200"/>
              </a:spcBef>
              <a:spcAft>
                <a:spcPts val="0"/>
              </a:spcAft>
              <a:buClr>
                <a:schemeClr val="accent2"/>
              </a:buClr>
              <a:buSzPts val="1000"/>
              <a:buFont typeface="Noto Sans Symbols"/>
              <a:buNone/>
            </a:pPr>
            <a:r>
              <a:rPr b="0" i="0" lang="en" sz="1000" u="none" cap="none" strike="noStrike">
                <a:solidFill>
                  <a:schemeClr val="dk1"/>
                </a:solidFill>
                <a:latin typeface="Gill Sans"/>
                <a:ea typeface="Gill Sans"/>
                <a:cs typeface="Gill Sans"/>
                <a:sym typeface="Gill Sans"/>
              </a:rPr>
              <a:t>	              &lt;li&gt;Take out the trash&lt;/li&gt;</a:t>
            </a:r>
            <a:endParaRPr/>
          </a:p>
          <a:p>
            <a:pPr indent="0" lvl="2" marL="657225" marR="0" rtl="0" algn="l">
              <a:lnSpc>
                <a:spcPct val="100000"/>
              </a:lnSpc>
              <a:spcBef>
                <a:spcPts val="200"/>
              </a:spcBef>
              <a:spcAft>
                <a:spcPts val="0"/>
              </a:spcAft>
              <a:buClr>
                <a:schemeClr val="accent2"/>
              </a:buClr>
              <a:buSzPts val="1000"/>
              <a:buFont typeface="Noto Sans Symbols"/>
              <a:buNone/>
            </a:pPr>
            <a:r>
              <a:rPr b="0" i="0" lang="en" sz="1000" u="none" cap="none" strike="noStrike">
                <a:solidFill>
                  <a:schemeClr val="dk1"/>
                </a:solidFill>
                <a:latin typeface="Gill Sans"/>
                <a:ea typeface="Gill Sans"/>
                <a:cs typeface="Gill Sans"/>
                <a:sym typeface="Gill Sans"/>
              </a:rPr>
              <a:t>	              &lt;li&gt;Feed the dogs&lt;/li&gt;</a:t>
            </a:r>
            <a:endParaRPr/>
          </a:p>
          <a:p>
            <a:pPr indent="0" lvl="2" marL="657225" marR="0" rtl="0" algn="l">
              <a:lnSpc>
                <a:spcPct val="100000"/>
              </a:lnSpc>
              <a:spcBef>
                <a:spcPts val="200"/>
              </a:spcBef>
              <a:spcAft>
                <a:spcPts val="0"/>
              </a:spcAft>
              <a:buClr>
                <a:schemeClr val="accent2"/>
              </a:buClr>
              <a:buSzPts val="1000"/>
              <a:buFont typeface="Noto Sans Symbols"/>
              <a:buNone/>
            </a:pPr>
            <a:r>
              <a:rPr b="0" i="0" lang="en" sz="1000" u="none" cap="none" strike="noStrike">
                <a:solidFill>
                  <a:schemeClr val="dk1"/>
                </a:solidFill>
                <a:latin typeface="Gill Sans"/>
                <a:ea typeface="Gill Sans"/>
                <a:cs typeface="Gill Sans"/>
                <a:sym typeface="Gill Sans"/>
              </a:rPr>
              <a:t>                     &lt;li&gt;Stop the newspaper delivery&lt;/li&gt;&lt;/ul&gt;&lt;/li&gt;</a:t>
            </a:r>
            <a:endParaRPr/>
          </a:p>
          <a:p>
            <a:pPr indent="0" lvl="2" marL="657225" marR="0" rtl="0" algn="l">
              <a:lnSpc>
                <a:spcPct val="100000"/>
              </a:lnSpc>
              <a:spcBef>
                <a:spcPts val="200"/>
              </a:spcBef>
              <a:spcAft>
                <a:spcPts val="0"/>
              </a:spcAft>
              <a:buClr>
                <a:schemeClr val="accent2"/>
              </a:buClr>
              <a:buSzPts val="1000"/>
              <a:buFont typeface="Noto Sans Symbols"/>
              <a:buNone/>
            </a:pPr>
            <a:r>
              <a:rPr b="0" i="0" lang="en" sz="1000" u="none" cap="none" strike="noStrike">
                <a:solidFill>
                  <a:schemeClr val="dk1"/>
                </a:solidFill>
                <a:latin typeface="Gill Sans"/>
                <a:ea typeface="Gill Sans"/>
                <a:cs typeface="Gill Sans"/>
                <a:sym typeface="Gill Sans"/>
              </a:rPr>
              <a:t>&lt;li&gt;Saturday: Wash car&lt;/li&gt;</a:t>
            </a:r>
            <a:endParaRPr/>
          </a:p>
          <a:p>
            <a:pPr indent="-236537" lvl="1" marL="639762" marR="0" rtl="0" algn="l">
              <a:lnSpc>
                <a:spcPct val="100000"/>
              </a:lnSpc>
              <a:spcBef>
                <a:spcPts val="500"/>
              </a:spcBef>
              <a:spcAft>
                <a:spcPts val="0"/>
              </a:spcAft>
              <a:buClr>
                <a:schemeClr val="accent1"/>
              </a:buClr>
              <a:buSzPts val="1400"/>
              <a:buFont typeface="Verdana"/>
              <a:buNone/>
            </a:pPr>
            <a:r>
              <a:rPr b="0" i="0" lang="en" sz="1400" u="none" cap="none" strike="noStrike">
                <a:solidFill>
                  <a:schemeClr val="dk1"/>
                </a:solidFill>
                <a:latin typeface="Gill Sans"/>
                <a:ea typeface="Gill Sans"/>
                <a:cs typeface="Gill Sans"/>
                <a:sym typeface="Gill Sans"/>
              </a:rPr>
              <a:t>&lt;/ol&gt;</a:t>
            </a:r>
            <a:endParaRPr/>
          </a:p>
        </p:txBody>
      </p:sp>
      <p:sp>
        <p:nvSpPr>
          <p:cNvPr id="279" name="Google Shape;279;p3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286" name="Google Shape;286;p3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87" name="Google Shape;287;p3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Creating Bulleted and numbered List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Changing the Bullet or number Character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The Bullet and the number character can be changed by the list-style-type  type attribute</a:t>
            </a:r>
            <a:endParaRPr/>
          </a:p>
          <a:p>
            <a:pPr indent="-228600" lvl="2" marL="885825" marR="0" rtl="0" algn="l">
              <a:lnSpc>
                <a:spcPct val="100000"/>
              </a:lnSpc>
              <a:spcBef>
                <a:spcPts val="240"/>
              </a:spcBef>
              <a:spcAft>
                <a:spcPts val="0"/>
              </a:spcAft>
              <a:buClr>
                <a:schemeClr val="accent2"/>
              </a:buClr>
              <a:buSzPts val="1200"/>
              <a:buFont typeface="Noto Sans Symbols"/>
              <a:buChar char="●"/>
            </a:pPr>
            <a:r>
              <a:rPr b="0" i="0" lang="en" sz="1200" u="none" cap="none" strike="noStrike">
                <a:solidFill>
                  <a:schemeClr val="dk1"/>
                </a:solidFill>
                <a:latin typeface="Gill Sans"/>
                <a:ea typeface="Gill Sans"/>
                <a:cs typeface="Gill Sans"/>
                <a:sym typeface="Gill Sans"/>
              </a:rPr>
              <a:t>&lt;ul style =“list-style-type:square “&gt;</a:t>
            </a:r>
            <a:endParaRPr/>
          </a:p>
          <a:p>
            <a:pPr indent="-228600" lvl="2" marL="885825" marR="0" rtl="0" algn="l">
              <a:lnSpc>
                <a:spcPct val="100000"/>
              </a:lnSpc>
              <a:spcBef>
                <a:spcPts val="240"/>
              </a:spcBef>
              <a:spcAft>
                <a:spcPts val="0"/>
              </a:spcAft>
              <a:buClr>
                <a:schemeClr val="accent2"/>
              </a:buClr>
              <a:buSzPts val="1200"/>
              <a:buFont typeface="Noto Sans Symbols"/>
              <a:buChar char="●"/>
            </a:pPr>
            <a:r>
              <a:rPr b="0" i="0" lang="en" sz="1200" u="none" cap="none" strike="noStrike">
                <a:solidFill>
                  <a:schemeClr val="dk1"/>
                </a:solidFill>
                <a:latin typeface="Gill Sans"/>
                <a:ea typeface="Gill Sans"/>
                <a:cs typeface="Gill Sans"/>
                <a:sym typeface="Gill Sans"/>
              </a:rPr>
              <a:t>&lt;ol style =“list-style-type=upper-roman”&gt;</a:t>
            </a:r>
            <a:endParaRPr/>
          </a:p>
          <a:p>
            <a:pPr indent="-228600" lvl="2" marL="8858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The following table show the value of the list-style-type.</a:t>
            </a:r>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To start a numbered list at a number other than 1, use the start =“n”;</a:t>
            </a:r>
            <a:endParaRPr/>
          </a:p>
          <a:p>
            <a:pPr indent="-228600" lvl="2" marL="8858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   &lt;ol strat=“3”&gt;</a:t>
            </a:r>
            <a:endParaRPr/>
          </a:p>
          <a:p>
            <a:pPr indent="-228600" lvl="2" marL="885825" marR="0" rtl="0" algn="l">
              <a:lnSpc>
                <a:spcPct val="100000"/>
              </a:lnSpc>
              <a:spcBef>
                <a:spcPts val="240"/>
              </a:spcBef>
              <a:spcAft>
                <a:spcPts val="0"/>
              </a:spcAft>
              <a:buClr>
                <a:schemeClr val="accent2"/>
              </a:buClr>
              <a:buSzPts val="1200"/>
              <a:buFont typeface="Noto Sans Symbols"/>
              <a:buNone/>
            </a:pPr>
            <a:r>
              <a:rPr b="0" i="0" lang="en" sz="1200" u="none" cap="none" strike="noStrike">
                <a:solidFill>
                  <a:schemeClr val="dk1"/>
                </a:solidFill>
                <a:latin typeface="Gill Sans"/>
                <a:ea typeface="Gill Sans"/>
                <a:cs typeface="Gill Sans"/>
                <a:sym typeface="Gill Sans"/>
              </a:rPr>
              <a:t>  &lt;li value=“5”&gt; to change only a single list </a:t>
            </a:r>
            <a:endParaRPr/>
          </a:p>
        </p:txBody>
      </p:sp>
      <p:pic>
        <p:nvPicPr>
          <p:cNvPr id="288" name="Google Shape;288;p37"/>
          <p:cNvPicPr preferRelativeResize="0"/>
          <p:nvPr/>
        </p:nvPicPr>
        <p:blipFill rotWithShape="1">
          <a:blip r:embed="rId3">
            <a:alphaModFix/>
          </a:blip>
          <a:srcRect b="0" l="0" r="0" t="0"/>
          <a:stretch/>
        </p:blipFill>
        <p:spPr>
          <a:xfrm>
            <a:off x="2024062" y="2057400"/>
            <a:ext cx="6589712" cy="2243137"/>
          </a:xfrm>
          <a:prstGeom prst="rect">
            <a:avLst/>
          </a:prstGeom>
          <a:noFill/>
          <a:ln>
            <a:noFill/>
          </a:ln>
        </p:spPr>
      </p:pic>
      <p:sp>
        <p:nvSpPr>
          <p:cNvPr id="289" name="Google Shape;289;p3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296" name="Google Shape;296;p3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297" name="Google Shape;297;p3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Creating Definition lists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 definition list is just what it sounds like: a list that presents terms with their definitions, such as you would see in a glossary.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word being defined serves as a heading, and the definition paragraph is indented under it.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Example </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CPU</a:t>
            </a:r>
            <a:endParaRPr/>
          </a:p>
          <a:p>
            <a:pPr indent="0" lvl="3" marL="868362"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Brain of a computer </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MatherBoard </a:t>
            </a:r>
            <a:endParaRPr/>
          </a:p>
          <a:p>
            <a:pPr indent="0" lvl="3" marL="868362"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A heart of a computer </a:t>
            </a:r>
            <a:endParaRPr/>
          </a:p>
          <a:p>
            <a:pPr indent="0" lvl="3" marL="868362" marR="0" rtl="0" algn="l">
              <a:lnSpc>
                <a:spcPct val="100000"/>
              </a:lnSpc>
              <a:spcBef>
                <a:spcPts val="240"/>
              </a:spcBef>
              <a:spcAft>
                <a:spcPts val="0"/>
              </a:spcAft>
              <a:buClr>
                <a:srgbClr val="C32D2E"/>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&lt;dl&gt;</a:t>
            </a:r>
            <a:endParaRPr/>
          </a:p>
          <a:p>
            <a:pPr indent="0" lvl="3" marL="868362"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&lt;dt&gt; CPU&lt;/dt&gt;</a:t>
            </a:r>
            <a:endParaRPr/>
          </a:p>
          <a:p>
            <a:pPr indent="0" lvl="4" marL="1068387" marR="0" rtl="0" algn="l">
              <a:lnSpc>
                <a:spcPct val="100000"/>
              </a:lnSpc>
              <a:spcBef>
                <a:spcPts val="240"/>
              </a:spcBef>
              <a:spcAft>
                <a:spcPts val="0"/>
              </a:spcAft>
              <a:buClr>
                <a:srgbClr val="84AA33"/>
              </a:buClr>
              <a:buSzPts val="1200"/>
              <a:buFont typeface="Noto Sans Symbols"/>
              <a:buNone/>
            </a:pPr>
            <a:r>
              <a:rPr b="0" i="0" lang="en" sz="1200" u="none" cap="none" strike="noStrike">
                <a:solidFill>
                  <a:schemeClr val="dk1"/>
                </a:solidFill>
                <a:latin typeface="Gill Sans"/>
                <a:ea typeface="Gill Sans"/>
                <a:cs typeface="Gill Sans"/>
                <a:sym typeface="Gill Sans"/>
              </a:rPr>
              <a:t>&lt;dd&gt;Brain of a computer &lt;/dd&gt;</a:t>
            </a:r>
            <a:endParaRPr/>
          </a:p>
          <a:p>
            <a:pPr indent="0" lvl="3" marL="868362" marR="0" rtl="0" algn="l">
              <a:lnSpc>
                <a:spcPct val="100000"/>
              </a:lnSpc>
              <a:spcBef>
                <a:spcPts val="240"/>
              </a:spcBef>
              <a:spcAft>
                <a:spcPts val="0"/>
              </a:spcAft>
              <a:buClr>
                <a:srgbClr val="C32D2E"/>
              </a:buClr>
              <a:buSzPts val="1200"/>
              <a:buFont typeface="Noto Sans Symbols"/>
              <a:buNone/>
            </a:pPr>
            <a:r>
              <a:rPr b="0" i="0" lang="en" sz="1200" u="none" cap="none" strike="noStrike">
                <a:solidFill>
                  <a:schemeClr val="dk1"/>
                </a:solidFill>
                <a:latin typeface="Gill Sans"/>
                <a:ea typeface="Gill Sans"/>
                <a:cs typeface="Gill Sans"/>
                <a:sym typeface="Gill Sans"/>
              </a:rPr>
              <a:t>&lt;dt&gt;MatherBoard &lt;/dt&gt;</a:t>
            </a:r>
            <a:endParaRPr/>
          </a:p>
          <a:p>
            <a:pPr indent="0" lvl="4" marL="1068387" marR="0" rtl="0" algn="l">
              <a:lnSpc>
                <a:spcPct val="100000"/>
              </a:lnSpc>
              <a:spcBef>
                <a:spcPts val="240"/>
              </a:spcBef>
              <a:spcAft>
                <a:spcPts val="0"/>
              </a:spcAft>
              <a:buClr>
                <a:srgbClr val="84AA33"/>
              </a:buClr>
              <a:buSzPts val="1200"/>
              <a:buFont typeface="Noto Sans Symbols"/>
              <a:buNone/>
            </a:pPr>
            <a:r>
              <a:rPr b="0" i="0" lang="en" sz="1200" u="none" cap="none" strike="noStrike">
                <a:solidFill>
                  <a:schemeClr val="dk1"/>
                </a:solidFill>
                <a:latin typeface="Gill Sans"/>
                <a:ea typeface="Gill Sans"/>
                <a:cs typeface="Gill Sans"/>
                <a:sym typeface="Gill Sans"/>
              </a:rPr>
              <a:t>&lt;dd&gt;A heart of a computer &lt;/dd&gt;</a:t>
            </a:r>
            <a:endParaRPr/>
          </a:p>
          <a:p>
            <a:pPr indent="0" lvl="3" marL="868362" marR="0" rtl="0" algn="l">
              <a:lnSpc>
                <a:spcPct val="100000"/>
              </a:lnSpc>
              <a:spcBef>
                <a:spcPts val="240"/>
              </a:spcBef>
              <a:spcAft>
                <a:spcPts val="0"/>
              </a:spcAft>
              <a:buClr>
                <a:srgbClr val="C32D2E"/>
              </a:buClr>
              <a:buSzPts val="1200"/>
              <a:buFont typeface="Noto Sans Symbols"/>
              <a:buNone/>
            </a:pPr>
            <a:r>
              <a:t/>
            </a:r>
            <a:endParaRPr b="0" i="0" sz="1200" u="none" cap="none" strike="noStrike">
              <a:solidFill>
                <a:schemeClr val="dk1"/>
              </a:solidFill>
              <a:latin typeface="Gill Sans"/>
              <a:ea typeface="Gill Sans"/>
              <a:cs typeface="Gill Sans"/>
              <a:sym typeface="Gill Sans"/>
            </a:endParaRPr>
          </a:p>
          <a:p>
            <a:pPr indent="-221615" lvl="0" marL="365125" marR="0" rtl="0" algn="l">
              <a:spcBef>
                <a:spcPts val="600"/>
              </a:spcBef>
              <a:spcAft>
                <a:spcPts val="0"/>
              </a:spcAft>
              <a:buClr>
                <a:schemeClr val="accent1"/>
              </a:buClr>
              <a:buSzPts val="960"/>
              <a:buFont typeface="Noto Sans Symbols"/>
              <a:buNone/>
            </a:pPr>
            <a:r>
              <a:t/>
            </a:r>
            <a:endParaRPr b="0" i="0" sz="1200" u="none" cap="none" strike="noStrike">
              <a:solidFill>
                <a:schemeClr val="dk1"/>
              </a:solidFill>
              <a:latin typeface="Gill Sans"/>
              <a:ea typeface="Gill Sans"/>
              <a:cs typeface="Gill Sans"/>
              <a:sym typeface="Gill Sans"/>
            </a:endParaRPr>
          </a:p>
        </p:txBody>
      </p:sp>
      <p:sp>
        <p:nvSpPr>
          <p:cNvPr id="298" name="Google Shape;298;p3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305" name="Google Shape;305;p3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06" name="Google Shape;306;p3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Inserting Special  Characters</a:t>
            </a:r>
            <a:endParaRPr b="0" i="0" sz="1200" u="non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In HTML special characters are referred to as entities , and they are created by using codes beginning with an ampersand (&amp;), followed by entity name or an entity number.</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For example &amp;nbsp;  or  &amp;#160  both render as a non-breaking space. </a:t>
            </a:r>
            <a:endParaRPr/>
          </a:p>
        </p:txBody>
      </p:sp>
      <p:pic>
        <p:nvPicPr>
          <p:cNvPr id="307" name="Google Shape;307;p39"/>
          <p:cNvPicPr preferRelativeResize="0"/>
          <p:nvPr/>
        </p:nvPicPr>
        <p:blipFill rotWithShape="1">
          <a:blip r:embed="rId3">
            <a:alphaModFix/>
          </a:blip>
          <a:srcRect b="0" l="0" r="0" t="0"/>
          <a:stretch/>
        </p:blipFill>
        <p:spPr>
          <a:xfrm>
            <a:off x="2128837" y="1943100"/>
            <a:ext cx="6100762" cy="2914650"/>
          </a:xfrm>
          <a:prstGeom prst="rect">
            <a:avLst/>
          </a:prstGeom>
          <a:noFill/>
          <a:ln>
            <a:noFill/>
          </a:ln>
        </p:spPr>
      </p:pic>
      <p:sp>
        <p:nvSpPr>
          <p:cNvPr id="308" name="Google Shape;308;p3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315" name="Google Shape;315;p4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16" name="Google Shape;316;p4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Inserting Horizontal Line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Horizontal Line can be inserted using &lt;hr&gt;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It is possible to altering the &lt;hr&gt; tag using attributes as </a:t>
            </a:r>
            <a:endParaRPr/>
          </a:p>
          <a:p>
            <a:pPr indent="-228600" lvl="2" marL="885825" marR="0" rtl="0" algn="l">
              <a:lnSpc>
                <a:spcPct val="100000"/>
              </a:lnSpc>
              <a:spcBef>
                <a:spcPts val="320"/>
              </a:spcBef>
              <a:spcAft>
                <a:spcPts val="0"/>
              </a:spcAft>
              <a:buClr>
                <a:schemeClr val="accent2"/>
              </a:buClr>
              <a:buSzPts val="1600"/>
              <a:buFont typeface="Noto Sans Symbols"/>
              <a:buChar char="●"/>
            </a:pPr>
            <a:r>
              <a:rPr b="0" i="0" lang="en" sz="1600" u="none" cap="none" strike="noStrike">
                <a:solidFill>
                  <a:schemeClr val="dk1"/>
                </a:solidFill>
                <a:latin typeface="Gill Sans"/>
                <a:ea typeface="Gill Sans"/>
                <a:cs typeface="Gill Sans"/>
                <a:sym typeface="Gill Sans"/>
              </a:rPr>
              <a:t>&lt;hr style=“color : green; background-color : green ; height :3 ; width : 50%”&gt;</a:t>
            </a:r>
            <a:endParaRPr/>
          </a:p>
          <a:p>
            <a:pPr indent="-201295" lvl="0" marL="365125" marR="0" rtl="0" algn="l">
              <a:spcBef>
                <a:spcPts val="600"/>
              </a:spcBef>
              <a:spcAft>
                <a:spcPts val="0"/>
              </a:spcAft>
              <a:buClr>
                <a:schemeClr val="accent1"/>
              </a:buClr>
              <a:buSzPts val="1280"/>
              <a:buFont typeface="Noto Sans Symbols"/>
              <a:buNone/>
            </a:pPr>
            <a:r>
              <a:t/>
            </a:r>
            <a:endParaRPr b="0" i="0" sz="1600" u="none" cap="none" strike="noStrike">
              <a:solidFill>
                <a:schemeClr val="dk1"/>
              </a:solidFill>
              <a:latin typeface="Gill Sans"/>
              <a:ea typeface="Gill Sans"/>
              <a:cs typeface="Gill Sans"/>
              <a:sym typeface="Gill Sans"/>
            </a:endParaRPr>
          </a:p>
        </p:txBody>
      </p:sp>
      <p:pic>
        <p:nvPicPr>
          <p:cNvPr id="317" name="Google Shape;317;p40"/>
          <p:cNvPicPr preferRelativeResize="0"/>
          <p:nvPr/>
        </p:nvPicPr>
        <p:blipFill rotWithShape="1">
          <a:blip r:embed="rId3">
            <a:alphaModFix/>
          </a:blip>
          <a:srcRect b="0" l="0" r="0" t="0"/>
          <a:stretch/>
        </p:blipFill>
        <p:spPr>
          <a:xfrm>
            <a:off x="2247900" y="1714500"/>
            <a:ext cx="5753100" cy="1885950"/>
          </a:xfrm>
          <a:prstGeom prst="rect">
            <a:avLst/>
          </a:prstGeom>
          <a:noFill/>
          <a:ln>
            <a:noFill/>
          </a:ln>
        </p:spPr>
      </p:pic>
      <p:sp>
        <p:nvSpPr>
          <p:cNvPr id="318" name="Google Shape;318;p4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325" name="Google Shape;325;p4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26" name="Google Shape;326;p4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Background and Foreground color </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Applying a Background Color </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To specify a background color for an entire page, insert the style=”background-color: color” attribute into the opening tag. </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For example, to make the background of an entire page yellow, use the following: </a:t>
            </a:r>
            <a:endParaRPr/>
          </a:p>
          <a:p>
            <a:pPr indent="0" lvl="3" marL="923925"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&lt;body style=“background-color: yellow”&gt;</a:t>
            </a:r>
            <a:endParaRPr b="0" i="0" sz="1600" u="none" cap="none" strike="noStrike">
              <a:solidFill>
                <a:schemeClr val="dk1"/>
              </a:solidFill>
              <a:latin typeface="Gill Sans"/>
              <a:ea typeface="Gill Sans"/>
              <a:cs typeface="Gill Sans"/>
              <a:sym typeface="Gill Sans"/>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You can use the color name, the RGB value, or the hexadecimal value. Therefore, the following are equivalent to the code just shown: </a:t>
            </a:r>
            <a:endParaRPr/>
          </a:p>
          <a:p>
            <a:pPr indent="0" lvl="3" marL="923925" marR="0" rtl="0" algn="l">
              <a:lnSpc>
                <a:spcPct val="100000"/>
              </a:lnSpc>
              <a:spcBef>
                <a:spcPts val="240"/>
              </a:spcBef>
              <a:spcAft>
                <a:spcPts val="0"/>
              </a:spcAft>
              <a:buClr>
                <a:srgbClr val="C32D2E"/>
              </a:buClr>
              <a:buSzPct val="100000"/>
              <a:buFont typeface="Noto Sans Symbols"/>
              <a:buNone/>
            </a:pPr>
            <a:r>
              <a:rPr b="0" i="0" lang="en" sz="1200" u="none" cap="none" strike="noStrike">
                <a:solidFill>
                  <a:schemeClr val="dk1"/>
                </a:solidFill>
                <a:latin typeface="Gill Sans"/>
                <a:ea typeface="Gill Sans"/>
                <a:cs typeface="Gill Sans"/>
                <a:sym typeface="Gill Sans"/>
              </a:rPr>
              <a:t>  &lt;body style =“background-color : #FFFF”&gt;</a:t>
            </a:r>
            <a:endParaRPr/>
          </a:p>
          <a:p>
            <a:pPr indent="0" lvl="3" marL="923925" marR="0" rtl="0" algn="l">
              <a:lnSpc>
                <a:spcPct val="100000"/>
              </a:lnSpc>
              <a:spcBef>
                <a:spcPts val="240"/>
              </a:spcBef>
              <a:spcAft>
                <a:spcPts val="0"/>
              </a:spcAft>
              <a:buClr>
                <a:srgbClr val="C32D2E"/>
              </a:buClr>
              <a:buSzPct val="100000"/>
              <a:buFont typeface="Noto Sans Symbols"/>
              <a:buNone/>
            </a:pPr>
            <a:r>
              <a:rPr b="0" i="0" lang="en" sz="1200" u="none" cap="none" strike="noStrike">
                <a:solidFill>
                  <a:schemeClr val="dk1"/>
                </a:solidFill>
                <a:latin typeface="Gill Sans"/>
                <a:ea typeface="Gill Sans"/>
                <a:cs typeface="Gill Sans"/>
                <a:sym typeface="Gill Sans"/>
              </a:rPr>
              <a:t>  &lt;body style =background-color: rgb(255,255,0)”&gt;</a:t>
            </a:r>
            <a:endParaRPr/>
          </a:p>
          <a:p>
            <a:pPr indent="-127000" lvl="2" marL="885825" marR="0" rtl="0" algn="l">
              <a:lnSpc>
                <a:spcPct val="100000"/>
              </a:lnSpc>
              <a:spcBef>
                <a:spcPts val="320"/>
              </a:spcBef>
              <a:spcAft>
                <a:spcPts val="0"/>
              </a:spcAft>
              <a:buClr>
                <a:schemeClr val="accent2"/>
              </a:buClr>
              <a:buSzPct val="100000"/>
              <a:buFont typeface="Noto Sans Symbols"/>
              <a:buNone/>
            </a:pPr>
            <a:r>
              <a:t/>
            </a:r>
            <a:endParaRPr b="0" i="0" sz="1600" u="none" cap="none" strike="noStrike">
              <a:solidFill>
                <a:schemeClr val="dk1"/>
              </a:solidFill>
              <a:latin typeface="Gill Sans"/>
              <a:ea typeface="Gill Sans"/>
              <a:cs typeface="Gill Sans"/>
              <a:sym typeface="Gill Sans"/>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Applying a Foreground Color </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The foreground color is the default text color for the page.</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 You can set the foreground color by using the style=”color: color” attribute</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 It can be combined with the attribute for the background color in a single style= statement. </a:t>
            </a:r>
            <a:endParaRPr/>
          </a:p>
          <a:p>
            <a:pPr indent="-21335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For example, to set yellow text on a navy blue background, use the following: </a:t>
            </a:r>
            <a:endParaRPr/>
          </a:p>
          <a:p>
            <a:pPr indent="0" lvl="3" marL="923925"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&lt;body style=“background-color: navy ;colur : yellow”&gt;</a:t>
            </a:r>
            <a:endParaRPr/>
          </a:p>
        </p:txBody>
      </p:sp>
      <p:sp>
        <p:nvSpPr>
          <p:cNvPr id="327" name="Google Shape;327;p4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Using List and Backgrounds</a:t>
            </a:r>
            <a:endParaRPr/>
          </a:p>
        </p:txBody>
      </p:sp>
      <p:sp>
        <p:nvSpPr>
          <p:cNvPr id="334" name="Google Shape;334;p4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35" name="Google Shape;335;p4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Specifying a Background Image File.</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A background image appears behind the text on a page. By default, the image is tiled to fill the page and scrolls with the page.</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To use a background image file, use a style=”background-image: url(image)” attribute in the opening  &lt;body&gt; tag, .</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 For example, to use the background image file called granite.gif that is located in the same folder as the HTML file, you would write: </a:t>
            </a:r>
            <a:endParaRPr/>
          </a:p>
          <a:p>
            <a:pPr indent="-236537" lvl="1" marL="639762"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&lt;body style =“background-image : url(granite.gif)”&gt;</a:t>
            </a:r>
            <a:endParaRPr/>
          </a:p>
          <a:p>
            <a:pPr indent="-236537" lvl="1" marL="639762"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&lt;body style =“background-image: url(granite.gif);   color : green ; background-color  : beige”&gt;</a:t>
            </a:r>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To repeat only horizontally </a:t>
            </a:r>
            <a:endParaRPr/>
          </a:p>
          <a:p>
            <a:pPr indent="-236537" lvl="1" marL="639762"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&lt; body style="background-image: url(granite.gif); background-color: beige; </a:t>
            </a:r>
            <a:endParaRPr/>
          </a:p>
          <a:p>
            <a:pPr indent="-236537" lvl="1" marL="639762"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background-repeat: no-repeat“ &gt;</a:t>
            </a:r>
            <a:endParaRPr/>
          </a:p>
          <a:p>
            <a:pPr indent="-201295" lvl="0" marL="365125" marR="0" rtl="0" algn="l">
              <a:spcBef>
                <a:spcPts val="600"/>
              </a:spcBef>
              <a:spcAft>
                <a:spcPts val="0"/>
              </a:spcAft>
              <a:buClr>
                <a:schemeClr val="accent1"/>
              </a:buClr>
              <a:buSzPts val="1280"/>
              <a:buFont typeface="Noto Sans Symbols"/>
              <a:buNone/>
            </a:pPr>
            <a:r>
              <a:t/>
            </a:r>
            <a:endParaRPr b="0" i="0" sz="1600" u="none" cap="none" strike="noStrike">
              <a:solidFill>
                <a:schemeClr val="dk1"/>
              </a:solidFill>
              <a:latin typeface="Gill Sans"/>
              <a:ea typeface="Gill Sans"/>
              <a:cs typeface="Gill Sans"/>
              <a:sym typeface="Gill Sans"/>
            </a:endParaRPr>
          </a:p>
        </p:txBody>
      </p:sp>
      <p:sp>
        <p:nvSpPr>
          <p:cNvPr id="336" name="Google Shape;336;p4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30000" y="1318650"/>
            <a:ext cx="3300900" cy="79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HTML</a:t>
            </a:r>
            <a:endParaRPr/>
          </a:p>
        </p:txBody>
      </p:sp>
      <p:sp>
        <p:nvSpPr>
          <p:cNvPr id="110" name="Google Shape;110;p1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10000"/>
          </a:bodyPr>
          <a:lstStyle/>
          <a:p>
            <a:pPr indent="-245999" lvl="0" marL="365125" marR="0" rtl="0" algn="l">
              <a:lnSpc>
                <a:spcPct val="100000"/>
              </a:lnSpc>
              <a:spcBef>
                <a:spcPts val="0"/>
              </a:spcBef>
              <a:spcAft>
                <a:spcPts val="0"/>
              </a:spcAft>
              <a:buClr>
                <a:srgbClr val="434343"/>
              </a:buClr>
              <a:buSzPct val="80000"/>
              <a:buFont typeface="Noto Sans Symbols"/>
              <a:buChar char="●"/>
            </a:pPr>
            <a:r>
              <a:rPr b="0" i="0" lang="en" sz="3200" u="none" cap="none" strike="noStrike">
                <a:solidFill>
                  <a:srgbClr val="434343"/>
                </a:solidFill>
                <a:latin typeface="Gill Sans"/>
                <a:ea typeface="Gill Sans"/>
                <a:cs typeface="Gill Sans"/>
                <a:sym typeface="Gill Sans"/>
              </a:rPr>
              <a:t>What is HTML?</a:t>
            </a:r>
            <a:endParaRPr>
              <a:solidFill>
                <a:srgbClr val="434343"/>
              </a:solidFill>
            </a:endParaRPr>
          </a:p>
          <a:p>
            <a:pPr indent="-207962" lvl="1" marL="639762"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In simple terms,  HTML stands for Hypertext Markup Language (HTML) </a:t>
            </a:r>
            <a:endParaRPr>
              <a:solidFill>
                <a:srgbClr val="434343"/>
              </a:solidFill>
            </a:endParaRPr>
          </a:p>
          <a:p>
            <a:pPr indent="-207962" lvl="1" marL="639762"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Web page (or HTML document) is a plain text file that has been encoded using HTML so that it appears nicely formatted in a Web browser. </a:t>
            </a:r>
            <a:endParaRPr>
              <a:solidFill>
                <a:srgbClr val="434343"/>
              </a:solidFill>
            </a:endParaRPr>
          </a:p>
          <a:p>
            <a:pPr indent="-207962" lvl="1" marL="639762" marR="0" rtl="0" algn="l">
              <a:lnSpc>
                <a:spcPct val="100000"/>
              </a:lnSpc>
              <a:spcBef>
                <a:spcPts val="500"/>
              </a:spcBef>
              <a:spcAft>
                <a:spcPts val="0"/>
              </a:spcAft>
              <a:buClr>
                <a:srgbClr val="434343"/>
              </a:buClr>
              <a:buSzPct val="100000"/>
              <a:buFont typeface="Verdana"/>
              <a:buChar char="○"/>
            </a:pPr>
            <a:r>
              <a:rPr b="0" i="0" lang="en" sz="2000" u="none" cap="none" strike="noStrike">
                <a:solidFill>
                  <a:srgbClr val="434343"/>
                </a:solidFill>
                <a:latin typeface="Gill Sans"/>
                <a:ea typeface="Gill Sans"/>
                <a:cs typeface="Gill Sans"/>
                <a:sym typeface="Gill Sans"/>
              </a:rPr>
              <a:t>There are three things in  HTML , These are  </a:t>
            </a:r>
            <a:endParaRPr>
              <a:solidFill>
                <a:srgbClr val="434343"/>
              </a:solidFill>
            </a:endParaRPr>
          </a:p>
          <a:p>
            <a:pPr indent="-194309" lvl="2" marL="885825" marR="0" rtl="0" algn="l">
              <a:lnSpc>
                <a:spcPct val="100000"/>
              </a:lnSpc>
              <a:spcBef>
                <a:spcPts val="480"/>
              </a:spcBef>
              <a:spcAft>
                <a:spcPts val="0"/>
              </a:spcAft>
              <a:buClr>
                <a:srgbClr val="434343"/>
              </a:buClr>
              <a:buSzPct val="100000"/>
              <a:buFont typeface="Noto Sans Symbols"/>
              <a:buChar char="■"/>
            </a:pPr>
            <a:r>
              <a:rPr b="1" i="0" lang="en" sz="2400" u="none" cap="none" strike="noStrike">
                <a:solidFill>
                  <a:srgbClr val="434343"/>
                </a:solidFill>
                <a:latin typeface="Gill Sans"/>
                <a:ea typeface="Gill Sans"/>
                <a:cs typeface="Gill Sans"/>
                <a:sym typeface="Gill Sans"/>
              </a:rPr>
              <a:t>Hypertext Text </a:t>
            </a:r>
            <a:r>
              <a:rPr b="0" i="0" lang="en" sz="2400" u="none" cap="none" strike="noStrike">
                <a:solidFill>
                  <a:srgbClr val="434343"/>
                </a:solidFill>
                <a:latin typeface="Gill Sans"/>
                <a:ea typeface="Gill Sans"/>
                <a:cs typeface="Gill Sans"/>
                <a:sym typeface="Gill Sans"/>
              </a:rPr>
              <a:t>that you click to jump from document to document. This is a reference to the ability of Web pages to link to one another.  </a:t>
            </a:r>
            <a:endParaRPr>
              <a:solidFill>
                <a:srgbClr val="434343"/>
              </a:solidFill>
            </a:endParaRPr>
          </a:p>
          <a:p>
            <a:pPr indent="-194309" lvl="2" marL="885825" marR="0" rtl="0" algn="l">
              <a:lnSpc>
                <a:spcPct val="100000"/>
              </a:lnSpc>
              <a:spcBef>
                <a:spcPts val="480"/>
              </a:spcBef>
              <a:spcAft>
                <a:spcPts val="0"/>
              </a:spcAft>
              <a:buClr>
                <a:srgbClr val="434343"/>
              </a:buClr>
              <a:buSzPct val="100000"/>
              <a:buFont typeface="Noto Sans Symbols"/>
              <a:buChar char="■"/>
            </a:pPr>
            <a:r>
              <a:rPr b="1" i="0" lang="en" sz="2400" u="none" cap="none" strike="noStrike">
                <a:solidFill>
                  <a:srgbClr val="434343"/>
                </a:solidFill>
                <a:latin typeface="Gill Sans"/>
                <a:ea typeface="Gill Sans"/>
                <a:cs typeface="Gill Sans"/>
                <a:sym typeface="Gill Sans"/>
              </a:rPr>
              <a:t>Markup Tags </a:t>
            </a:r>
            <a:r>
              <a:rPr b="0" i="0" lang="en" sz="2400" u="none" cap="none" strike="noStrike">
                <a:solidFill>
                  <a:srgbClr val="434343"/>
                </a:solidFill>
                <a:latin typeface="Gill Sans"/>
                <a:ea typeface="Gill Sans"/>
                <a:cs typeface="Gill Sans"/>
                <a:sym typeface="Gill Sans"/>
              </a:rPr>
              <a:t>that apply layout and formatting conventions to plain text. Literally, the plain text is “marked up” with the tags. </a:t>
            </a:r>
            <a:endParaRPr>
              <a:solidFill>
                <a:srgbClr val="434343"/>
              </a:solidFill>
            </a:endParaRPr>
          </a:p>
          <a:p>
            <a:pPr indent="-194309" lvl="2" marL="885825" marR="0" rtl="0" algn="l">
              <a:lnSpc>
                <a:spcPct val="100000"/>
              </a:lnSpc>
              <a:spcBef>
                <a:spcPts val="480"/>
              </a:spcBef>
              <a:spcAft>
                <a:spcPts val="0"/>
              </a:spcAft>
              <a:buClr>
                <a:srgbClr val="434343"/>
              </a:buClr>
              <a:buSzPct val="100000"/>
              <a:buFont typeface="Noto Sans Symbols"/>
              <a:buChar char="■"/>
            </a:pPr>
            <a:r>
              <a:rPr b="1" i="0" lang="en" sz="2400" u="none" cap="none" strike="noStrike">
                <a:solidFill>
                  <a:srgbClr val="434343"/>
                </a:solidFill>
                <a:latin typeface="Gill Sans"/>
                <a:ea typeface="Gill Sans"/>
                <a:cs typeface="Gill Sans"/>
                <a:sym typeface="Gill Sans"/>
              </a:rPr>
              <a:t>Language</a:t>
            </a:r>
            <a:r>
              <a:rPr b="0" i="0" lang="en" sz="2400" u="none" cap="none" strike="noStrike">
                <a:solidFill>
                  <a:srgbClr val="434343"/>
                </a:solidFill>
                <a:latin typeface="Gill Sans"/>
                <a:ea typeface="Gill Sans"/>
                <a:cs typeface="Gill Sans"/>
                <a:sym typeface="Gill Sans"/>
              </a:rPr>
              <a:t> a reference to the fact that HTML is considered a programming language</a:t>
            </a:r>
            <a:endParaRPr>
              <a:solidFill>
                <a:srgbClr val="434343"/>
              </a:solidFill>
            </a:endParaRPr>
          </a:p>
        </p:txBody>
      </p:sp>
      <p:sp>
        <p:nvSpPr>
          <p:cNvPr id="111" name="Google Shape;111;p1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pic>
        <p:nvPicPr>
          <p:cNvPr id="112" name="Google Shape;112;p16"/>
          <p:cNvPicPr preferRelativeResize="0"/>
          <p:nvPr/>
        </p:nvPicPr>
        <p:blipFill>
          <a:blip r:embed="rId3">
            <a:alphaModFix/>
          </a:blip>
          <a:stretch>
            <a:fillRect/>
          </a:stretch>
        </p:blipFill>
        <p:spPr>
          <a:xfrm>
            <a:off x="987357" y="2513850"/>
            <a:ext cx="3510718" cy="2629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Creating Hyperlinks and Anchors  </a:t>
            </a:r>
            <a:endParaRPr/>
          </a:p>
        </p:txBody>
      </p:sp>
      <p:sp>
        <p:nvSpPr>
          <p:cNvPr id="343" name="Google Shape;343;p4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44" name="Google Shape;344;p4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The Web is based on hyperlinks. Each Web page contains active links to other pages, which in turn link to even more pages, until presumably the entire Web (or at least a great chunk of it) is bound together,</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You activate a </a:t>
            </a:r>
            <a:r>
              <a:rPr b="0" i="1" lang="en" sz="2000" u="none">
                <a:solidFill>
                  <a:srgbClr val="0070C0"/>
                </a:solidFill>
                <a:latin typeface="Gill Sans"/>
                <a:ea typeface="Gill Sans"/>
                <a:cs typeface="Gill Sans"/>
                <a:sym typeface="Gill Sans"/>
              </a:rPr>
              <a:t>hyperlink </a:t>
            </a:r>
            <a:r>
              <a:rPr b="0" i="0" lang="en" sz="2000" u="none">
                <a:solidFill>
                  <a:schemeClr val="dk1"/>
                </a:solidFill>
                <a:latin typeface="Gill Sans"/>
                <a:ea typeface="Gill Sans"/>
                <a:cs typeface="Gill Sans"/>
                <a:sym typeface="Gill Sans"/>
              </a:rPr>
              <a:t>by clicking a designated bit of text or a graphic that, depending on the link, takes you to a different location on the page</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opens a different Web page, </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starts an e-mail message, </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downloads a file,</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 lets you view a movie or listen to a sound clip, </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starts a Web-based program, and so on</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The  &lt;a&gt; tag, which is used to create various types of hyperlinks.</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 It starts with the &lt;a&gt;  tag, and then uses an href= attribute which provides the URL or the path to the destination.</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Example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&lt;a href=</a:t>
            </a:r>
            <a:r>
              <a:rPr b="0" i="0" lang="en" sz="1600" u="sng" cap="none" strike="noStrike">
                <a:solidFill>
                  <a:schemeClr val="hlink"/>
                </a:solidFill>
                <a:latin typeface="Gill Sans"/>
                <a:ea typeface="Gill Sans"/>
                <a:cs typeface="Gill Sans"/>
                <a:sym typeface="Gill Sans"/>
                <a:hlinkClick r:id="rId3"/>
              </a:rPr>
              <a:t>http://www.microsoft.com</a:t>
            </a:r>
            <a:r>
              <a:rPr b="0" i="0" lang="en" sz="1600" u="none" cap="none" strike="noStrike">
                <a:solidFill>
                  <a:schemeClr val="dk1"/>
                </a:solidFill>
                <a:latin typeface="Gill Sans"/>
                <a:ea typeface="Gill Sans"/>
                <a:cs typeface="Gill Sans"/>
                <a:sym typeface="Gill Sans"/>
              </a:rPr>
              <a:t>&gt;</a:t>
            </a:r>
            <a:endParaRPr/>
          </a:p>
        </p:txBody>
      </p:sp>
      <p:sp>
        <p:nvSpPr>
          <p:cNvPr id="345" name="Google Shape;345;p4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Creating Hyperlinks and Anchors  </a:t>
            </a:r>
            <a:endParaRPr/>
          </a:p>
        </p:txBody>
      </p:sp>
      <p:sp>
        <p:nvSpPr>
          <p:cNvPr id="352" name="Google Shape;352;p4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53" name="Google Shape;353;p4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Hyperlinking to a web page</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Example </a:t>
            </a:r>
            <a:endParaRPr/>
          </a:p>
          <a:p>
            <a:pPr indent="0" lvl="2" marL="647700" marR="0" rtl="0" algn="l">
              <a:lnSpc>
                <a:spcPct val="100000"/>
              </a:lnSpc>
              <a:spcBef>
                <a:spcPts val="240"/>
              </a:spcBef>
              <a:spcAft>
                <a:spcPts val="0"/>
              </a:spcAft>
              <a:buClr>
                <a:schemeClr val="accent2"/>
              </a:buClr>
              <a:buSzPct val="100000"/>
              <a:buFont typeface="Noto Sans Symbols"/>
              <a:buNone/>
            </a:pPr>
            <a:r>
              <a:rPr b="0" i="0" lang="en" sz="1200" u="none" cap="none" strike="noStrike">
                <a:solidFill>
                  <a:schemeClr val="dk1"/>
                </a:solidFill>
                <a:latin typeface="Gill Sans"/>
                <a:ea typeface="Gill Sans"/>
                <a:cs typeface="Gill Sans"/>
                <a:sym typeface="Gill Sans"/>
              </a:rPr>
              <a:t> Visit &lt;a href=</a:t>
            </a:r>
            <a:r>
              <a:rPr b="0" i="0" lang="en" sz="1200" u="sng" cap="none" strike="noStrike">
                <a:solidFill>
                  <a:schemeClr val="hlink"/>
                </a:solidFill>
                <a:latin typeface="Gill Sans"/>
                <a:ea typeface="Gill Sans"/>
                <a:cs typeface="Gill Sans"/>
                <a:sym typeface="Gill Sans"/>
                <a:hlinkClick r:id="rId3"/>
              </a:rPr>
              <a:t>http://www.microsoft.com</a:t>
            </a:r>
            <a:r>
              <a:rPr b="0" i="0" lang="en" sz="1200" u="none" cap="none" strike="noStrike">
                <a:solidFill>
                  <a:schemeClr val="dk1"/>
                </a:solidFill>
                <a:latin typeface="Gill Sans"/>
                <a:ea typeface="Gill Sans"/>
                <a:cs typeface="Gill Sans"/>
                <a:sym typeface="Gill Sans"/>
              </a:rPr>
              <a:t>&gt; Microsoft.com&lt;/a&gt; for the latest information.</a:t>
            </a:r>
            <a:endParaRPr/>
          </a:p>
          <a:p>
            <a:pPr indent="0" lvl="2" marL="647700" marR="0" rtl="0" algn="l">
              <a:lnSpc>
                <a:spcPct val="100000"/>
              </a:lnSpc>
              <a:spcBef>
                <a:spcPts val="240"/>
              </a:spcBef>
              <a:spcAft>
                <a:spcPts val="0"/>
              </a:spcAft>
              <a:buClr>
                <a:schemeClr val="accent2"/>
              </a:buClr>
              <a:buSzPct val="100000"/>
              <a:buFont typeface="Noto Sans Symbols"/>
              <a:buNone/>
            </a:pPr>
            <a:r>
              <a:t/>
            </a:r>
            <a:endParaRPr b="0" i="0" sz="1200" u="none" cap="none" strike="noStrike">
              <a:solidFill>
                <a:schemeClr val="dk1"/>
              </a:solidFill>
              <a:latin typeface="Gill Sans"/>
              <a:ea typeface="Gill Sans"/>
              <a:cs typeface="Gill Sans"/>
              <a:sym typeface="Gill Sans"/>
            </a:endParaRPr>
          </a:p>
          <a:p>
            <a:pPr indent="0" lvl="2" marL="647700" marR="0" rtl="0" algn="l">
              <a:lnSpc>
                <a:spcPct val="100000"/>
              </a:lnSpc>
              <a:spcBef>
                <a:spcPts val="240"/>
              </a:spcBef>
              <a:spcAft>
                <a:spcPts val="0"/>
              </a:spcAft>
              <a:buClr>
                <a:schemeClr val="accent2"/>
              </a:buClr>
              <a:buSzPct val="100000"/>
              <a:buFont typeface="Noto Sans Symbols"/>
              <a:buNone/>
            </a:pPr>
            <a:r>
              <a:rPr b="0" i="0" lang="en" sz="1200" u="none" cap="none" strike="noStrike">
                <a:solidFill>
                  <a:schemeClr val="dk1"/>
                </a:solidFill>
                <a:latin typeface="Gill Sans"/>
                <a:ea typeface="Gill Sans"/>
                <a:cs typeface="Gill Sans"/>
                <a:sym typeface="Gill Sans"/>
              </a:rPr>
              <a:t>When viewed in a browser, this produces a text-based hyperlink similar to that shown in the following image: </a:t>
            </a:r>
            <a:endParaRPr/>
          </a:p>
          <a:p>
            <a:pPr indent="0" lvl="2" marL="647700" marR="0" rtl="0" algn="l">
              <a:lnSpc>
                <a:spcPct val="100000"/>
              </a:lnSpc>
              <a:spcBef>
                <a:spcPts val="240"/>
              </a:spcBef>
              <a:spcAft>
                <a:spcPts val="0"/>
              </a:spcAft>
              <a:buClr>
                <a:schemeClr val="accent2"/>
              </a:buClr>
              <a:buSzPct val="100000"/>
              <a:buFont typeface="Noto Sans Symbols"/>
              <a:buNone/>
            </a:pPr>
            <a:r>
              <a:rPr b="0" i="0" lang="en" sz="1200" u="none" cap="none" strike="noStrike">
                <a:solidFill>
                  <a:schemeClr val="dk1"/>
                </a:solidFill>
                <a:latin typeface="Gill Sans"/>
                <a:ea typeface="Gill Sans"/>
                <a:cs typeface="Gill Sans"/>
                <a:sym typeface="Gill Sans"/>
              </a:rPr>
              <a:t>              Visit </a:t>
            </a:r>
            <a:r>
              <a:rPr b="0" i="0" lang="en" sz="1200" u="sng" cap="none" strike="noStrike">
                <a:solidFill>
                  <a:srgbClr val="0070C0"/>
                </a:solidFill>
                <a:latin typeface="Gill Sans"/>
                <a:ea typeface="Gill Sans"/>
                <a:cs typeface="Gill Sans"/>
                <a:sym typeface="Gill Sans"/>
              </a:rPr>
              <a:t>Microsoft.com</a:t>
            </a:r>
            <a:r>
              <a:rPr b="0" i="0" lang="en" sz="1200" u="none" cap="none" strike="noStrike">
                <a:solidFill>
                  <a:schemeClr val="dk1"/>
                </a:solidFill>
                <a:latin typeface="Gill Sans"/>
                <a:ea typeface="Gill Sans"/>
                <a:cs typeface="Gill Sans"/>
                <a:sym typeface="Gill Sans"/>
              </a:rPr>
              <a:t> for the latest information.</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Using Partial paths and Filenames </a:t>
            </a:r>
            <a:endParaRPr/>
          </a:p>
          <a:p>
            <a:pPr indent="-64769" lvl="2" marL="647700" marR="0" rtl="0" algn="l">
              <a:lnSpc>
                <a:spcPct val="100000"/>
              </a:lnSpc>
              <a:spcBef>
                <a:spcPts val="240"/>
              </a:spcBef>
              <a:spcAft>
                <a:spcPts val="0"/>
              </a:spcAft>
              <a:buClr>
                <a:schemeClr val="accent2"/>
              </a:buClr>
              <a:buSzPct val="100000"/>
              <a:buFont typeface="Noto Sans Symbols"/>
              <a:buChar char="●"/>
            </a:pPr>
            <a:r>
              <a:rPr b="0" i="0" lang="en" sz="1200" u="none" cap="none" strike="noStrike">
                <a:solidFill>
                  <a:schemeClr val="dk1"/>
                </a:solidFill>
                <a:latin typeface="Gill Sans"/>
                <a:ea typeface="Gill Sans"/>
                <a:cs typeface="Gill Sans"/>
                <a:sym typeface="Gill Sans"/>
              </a:rPr>
              <a:t>in some cases, you do not need to provide a file name or a complete path to the destination in a hyperlink. It depends on the context and the file’s name.</a:t>
            </a:r>
            <a:endParaRPr/>
          </a:p>
          <a:p>
            <a:pPr indent="-64769" lvl="2" marL="647700" marR="0" rtl="0" algn="l">
              <a:lnSpc>
                <a:spcPct val="100000"/>
              </a:lnSpc>
              <a:spcBef>
                <a:spcPts val="240"/>
              </a:spcBef>
              <a:spcAft>
                <a:spcPts val="0"/>
              </a:spcAft>
              <a:buClr>
                <a:schemeClr val="accent2"/>
              </a:buClr>
              <a:buSzPct val="100000"/>
              <a:buFont typeface="Noto Sans Symbols"/>
              <a:buChar char="●"/>
            </a:pPr>
            <a:r>
              <a:rPr b="0" i="0" lang="en" sz="1200" u="none" cap="none" strike="noStrike">
                <a:solidFill>
                  <a:schemeClr val="dk1"/>
                </a:solidFill>
                <a:latin typeface="Gill Sans"/>
                <a:ea typeface="Gill Sans"/>
                <a:cs typeface="Gill Sans"/>
                <a:sym typeface="Gill Sans"/>
              </a:rPr>
              <a:t>  http:/www.microsoft.com/en/us/ or https:?www.microsoft.com/en/us/defult.aspx</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Using Relative and Absolute Paths </a:t>
            </a:r>
            <a:endParaRPr/>
          </a:p>
          <a:p>
            <a:pPr indent="-86359" lvl="2" marL="647700"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Paths that contain a complete address that anyone can use to get to that page are called </a:t>
            </a:r>
            <a:r>
              <a:rPr b="0" i="0" lang="en" sz="1600" u="none" cap="none" strike="noStrike">
                <a:solidFill>
                  <a:srgbClr val="0070C0"/>
                </a:solidFill>
                <a:latin typeface="Gill Sans"/>
                <a:ea typeface="Gill Sans"/>
                <a:cs typeface="Gill Sans"/>
                <a:sym typeface="Gill Sans"/>
              </a:rPr>
              <a:t>absolute paths</a:t>
            </a:r>
            <a:r>
              <a:rPr b="0" i="0" lang="en" sz="1600" u="none" cap="none" strike="noStrike">
                <a:solidFill>
                  <a:schemeClr val="dk1"/>
                </a:solidFill>
                <a:latin typeface="Gill Sans"/>
                <a:ea typeface="Gill Sans"/>
                <a:cs typeface="Gill Sans"/>
                <a:sym typeface="Gill Sans"/>
              </a:rPr>
              <a:t>. Absolute paths are very reliable, but they are also long and awkward to type. For example:</a:t>
            </a:r>
            <a:endParaRPr/>
          </a:p>
          <a:p>
            <a:pPr indent="0" lvl="3" marL="868362" marR="0" rtl="0" algn="l">
              <a:lnSpc>
                <a:spcPct val="100000"/>
              </a:lnSpc>
              <a:spcBef>
                <a:spcPts val="320"/>
              </a:spcBef>
              <a:spcAft>
                <a:spcPts val="0"/>
              </a:spcAft>
              <a:buClr>
                <a:srgbClr val="C32D2E"/>
              </a:buClr>
              <a:buSzPct val="100000"/>
              <a:buFont typeface="Noto Sans Symbols"/>
              <a:buNone/>
            </a:pPr>
            <a:r>
              <a:rPr b="0" i="0" lang="en" sz="1600" u="none" cap="none" strike="noStrike">
                <a:solidFill>
                  <a:schemeClr val="dk1"/>
                </a:solidFill>
                <a:latin typeface="Gill Sans"/>
                <a:ea typeface="Gill Sans"/>
                <a:cs typeface="Gill Sans"/>
                <a:sym typeface="Gill Sans"/>
              </a:rPr>
              <a:t>&lt;a href="http://www.contoso.com/gardener/images/foliage.htm"&gt;Diagnosing Foliage Problems &lt;/a&gt;</a:t>
            </a:r>
            <a:endParaRPr/>
          </a:p>
          <a:p>
            <a:pPr indent="-86359" lvl="2" marL="647700"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When you are linking to files in the same Web site as the link itself, you do not need to include the complete path to the file; you can simply provide its name, and called a relative path</a:t>
            </a:r>
            <a:endParaRPr/>
          </a:p>
          <a:p>
            <a:pPr indent="-86359" lvl="2" marL="647700"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&lt;a href="foliage.htm"&gt;Diagnosing Foliage Problems &lt;/a&gt;</a:t>
            </a:r>
            <a:endParaRPr/>
          </a:p>
        </p:txBody>
      </p:sp>
      <p:sp>
        <p:nvSpPr>
          <p:cNvPr id="354" name="Google Shape;354;p4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Creating Hyperlinks and Anchors  </a:t>
            </a:r>
            <a:endParaRPr/>
          </a:p>
        </p:txBody>
      </p:sp>
      <p:sp>
        <p:nvSpPr>
          <p:cNvPr id="361" name="Google Shape;361;p4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62" name="Google Shape;362;p4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0000" lnSpcReduction="2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Hyperlinking to a web page</a:t>
            </a:r>
            <a:endParaRPr/>
          </a:p>
          <a:p>
            <a:pPr indent="-20605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Setting A Target window </a:t>
            </a:r>
            <a:endParaRPr/>
          </a:p>
          <a:p>
            <a:pPr indent="-19811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By default, a hyperlink opens the referenced page in the same browser window. That means the new page replaces the previous page in your browser. Usually this is fine, but in some cases you might want the hyperlink to open in a new window. </a:t>
            </a:r>
            <a:endParaRPr/>
          </a:p>
          <a:p>
            <a:pPr indent="-198119"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To direct the hyperlink to open a page in a new window, add the attribute target=″_blank″ to the &lt;a&gt; tag.</a:t>
            </a:r>
            <a:endParaRPr/>
          </a:p>
          <a:p>
            <a:pPr indent="-228600" lvl="2" marL="885825"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&lt;a href="foliage.htm" target="_blank"&gt;Diagnosing Foliage Problems&lt;a/&gt;</a:t>
            </a:r>
            <a:endParaRPr/>
          </a:p>
          <a:p>
            <a:pPr indent="-228600" lvl="2" marL="885825" marR="0" rtl="0" algn="l">
              <a:lnSpc>
                <a:spcPct val="100000"/>
              </a:lnSpc>
              <a:spcBef>
                <a:spcPts val="320"/>
              </a:spcBef>
              <a:spcAft>
                <a:spcPts val="0"/>
              </a:spcAft>
              <a:buClr>
                <a:schemeClr val="accent2"/>
              </a:buClr>
              <a:buSzPct val="100000"/>
              <a:buFont typeface="Noto Sans Symbols"/>
              <a:buNone/>
            </a:pPr>
            <a:r>
              <a:t/>
            </a:r>
            <a:endParaRPr b="0" i="0" sz="1600" u="none" cap="none" strike="noStrike">
              <a:solidFill>
                <a:schemeClr val="dk1"/>
              </a:solidFill>
              <a:latin typeface="Gill Sans"/>
              <a:ea typeface="Gill Sans"/>
              <a:cs typeface="Gill Sans"/>
              <a:sym typeface="Gill Sans"/>
            </a:endParaRPr>
          </a:p>
          <a:p>
            <a:pPr indent="-245998"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Hyperlinking to an E-Mail Address</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create e-mail hyperlinks, for example, that start the user’s default e-mail program, create a new message, and enter the recipient’s address.</a:t>
            </a:r>
            <a:endParaRPr/>
          </a:p>
          <a:p>
            <a:pPr indent="-19843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&lt;a href="mailto:support@adatum.com"&gt;Contact Us&lt;/a&gt;</a:t>
            </a:r>
            <a:endParaRPr/>
          </a:p>
          <a:p>
            <a:pPr indent="-20605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Contact &lt;a href="mailto:support@adatum.com"&gt;support@adatum.com &lt;/a&gt;</a:t>
            </a:r>
            <a:endParaRPr/>
          </a:p>
          <a:p>
            <a:pPr indent="-20605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&lt; a href="mailto:support@adatum.com?subject=Comment"&gt;Contact Us &lt;/a&gt;</a:t>
            </a:r>
            <a:endParaRPr/>
          </a:p>
          <a:p>
            <a:pPr indent="-20605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&lt;a href="mailto:support@adatum.com" title="Please contact us with questions or comments"&gt;support@adatum.com &lt;/a&gt;</a:t>
            </a:r>
            <a:endParaRPr/>
          </a:p>
          <a:p>
            <a:pPr indent="-201295" lvl="0" marL="365125" marR="0" rtl="0" algn="l">
              <a:spcBef>
                <a:spcPts val="600"/>
              </a:spcBef>
              <a:spcAft>
                <a:spcPts val="0"/>
              </a:spcAft>
              <a:buClr>
                <a:schemeClr val="accent1"/>
              </a:buClr>
              <a:buSzPct val="80000"/>
              <a:buFont typeface="Noto Sans Symbols"/>
              <a:buNone/>
            </a:pPr>
            <a:r>
              <a:t/>
            </a:r>
            <a:endParaRPr b="0" i="0" sz="1600" u="none" cap="none" strike="noStrike">
              <a:solidFill>
                <a:schemeClr val="dk1"/>
              </a:solidFill>
              <a:latin typeface="Gill Sans"/>
              <a:ea typeface="Gill Sans"/>
              <a:cs typeface="Gill Sans"/>
              <a:sym typeface="Gill Sans"/>
            </a:endParaRPr>
          </a:p>
        </p:txBody>
      </p:sp>
      <p:sp>
        <p:nvSpPr>
          <p:cNvPr id="363" name="Google Shape;363;p4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Creating Hyperlinks and Anchors  </a:t>
            </a:r>
            <a:endParaRPr/>
          </a:p>
        </p:txBody>
      </p:sp>
      <p:sp>
        <p:nvSpPr>
          <p:cNvPr id="370" name="Google Shape;370;p4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71" name="Google Shape;371;p4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Creating and Hyperlinking to Anchors</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An anchor is a marker within an HTML document, roughly analogous to a bookmark in a Word document. You define a specific location in the document with an anchor name, and then you can hyperlink directly to that anchor.</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Anchors are most valuable in long documents with multiple sections.</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They provide a means for users to jump directly to whatever section they want rather than having to read or scroll through the entire document.</a:t>
            </a:r>
            <a:endParaRPr/>
          </a:p>
          <a:p>
            <a:pPr indent="-22129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To define an anchor, create an tag around the destination text and include a name= attribute</a:t>
            </a:r>
            <a:endParaRPr/>
          </a:p>
          <a:p>
            <a:pPr indent="0" lvl="2" marL="657225"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&lt;a name="conclusion"&gt;Conclusion &lt;a&gt;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refer to the anchor point, include its name in the href= attribute. Precede the anchor name with a pound sign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&lt;a href="#conclusion"&gt;View the Conclusion&lt;/a&gt;</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&lt;a href="report.htm#conclusion"&gt;View the Conclusion &lt;/a&gt;</a:t>
            </a:r>
            <a:endParaRPr/>
          </a:p>
        </p:txBody>
      </p:sp>
      <p:sp>
        <p:nvSpPr>
          <p:cNvPr id="372" name="Google Shape;372;p4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Creating Hyperlinks and Anchors  </a:t>
            </a:r>
            <a:endParaRPr/>
          </a:p>
        </p:txBody>
      </p:sp>
      <p:sp>
        <p:nvSpPr>
          <p:cNvPr id="379" name="Google Shape;379;p4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80" name="Google Shape;380;p4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10000"/>
          </a:bodyPr>
          <a:lstStyle/>
          <a:p>
            <a:pPr indent="-27495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Hyperlinking to Other Content</a:t>
            </a:r>
            <a:endParaRPr/>
          </a:p>
          <a:p>
            <a:pPr indent="-22891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A hyperlink can reference any file, not just a Web document. You can take advantage of this to link to other content such as Microsoft Office documents, compressed archive files such as .zip files, and even executable program files such as setup utilities for programs that you want to provide to your visitors.</a:t>
            </a:r>
            <a:endParaRPr/>
          </a:p>
          <a:p>
            <a:pPr indent="-22891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When we create a link to non_HTML content,  the recommended viewer software need to be installed otherwise it doesn’t work.</a:t>
            </a:r>
            <a:endParaRPr/>
          </a:p>
          <a:p>
            <a:pPr indent="-22891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Some browser provide a viewer some not.</a:t>
            </a:r>
            <a:endParaRPr/>
          </a:p>
          <a:p>
            <a:pPr indent="-22891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Here are some of the popular viewers and the addresses where they can be downloaded: </a:t>
            </a:r>
            <a:endParaRPr/>
          </a:p>
          <a:p>
            <a:pPr indent="-220980"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 Adobe Reader: get.adobe.com/reader  </a:t>
            </a:r>
            <a:endParaRPr/>
          </a:p>
          <a:p>
            <a:pPr indent="-228600" lvl="2" marL="885825"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get,adobe.com/reader</a:t>
            </a:r>
            <a:endParaRPr/>
          </a:p>
          <a:p>
            <a:pPr indent="-220980"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 Microsoft Download Center, offering Microsoft Office viewers (PowerPoint, Excel, Word) and trial versions of Microsoft Office </a:t>
            </a:r>
            <a:endParaRPr/>
          </a:p>
          <a:p>
            <a:pPr indent="-220980"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http://www.microsoft.com/downloads/en/default.aspx</a:t>
            </a:r>
            <a:endParaRPr/>
          </a:p>
          <a:p>
            <a:pPr indent="-201295" lvl="0" marL="365125" marR="0" rtl="0" algn="l">
              <a:spcBef>
                <a:spcPts val="600"/>
              </a:spcBef>
              <a:spcAft>
                <a:spcPts val="0"/>
              </a:spcAft>
              <a:buClr>
                <a:schemeClr val="accent1"/>
              </a:buClr>
              <a:buSzPct val="80000"/>
              <a:buFont typeface="Noto Sans Symbols"/>
              <a:buNone/>
            </a:pPr>
            <a:r>
              <a:t/>
            </a:r>
            <a:endParaRPr b="0" i="0" sz="1600" u="none" cap="none" strike="noStrike">
              <a:solidFill>
                <a:schemeClr val="dk1"/>
              </a:solidFill>
              <a:latin typeface="Gill Sans"/>
              <a:ea typeface="Gill Sans"/>
              <a:cs typeface="Gill Sans"/>
              <a:sym typeface="Gill Sans"/>
            </a:endParaRPr>
          </a:p>
        </p:txBody>
      </p:sp>
      <p:sp>
        <p:nvSpPr>
          <p:cNvPr id="381" name="Google Shape;381;p4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Style Sheets and Graphics   </a:t>
            </a:r>
            <a:endParaRPr/>
          </a:p>
        </p:txBody>
      </p:sp>
      <p:sp>
        <p:nvSpPr>
          <p:cNvPr id="388" name="Google Shape;388;p4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89" name="Google Shape;389;p4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Introduction to Style sheets </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Formatting Text by Using Style Sheets</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Formatting Paragraphs using Style sheets</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 sz="3200" u="none">
                <a:solidFill>
                  <a:schemeClr val="dk1"/>
                </a:solidFill>
                <a:latin typeface="Gill Sans"/>
                <a:ea typeface="Gill Sans"/>
                <a:cs typeface="Gill Sans"/>
                <a:sym typeface="Gill Sans"/>
              </a:rPr>
              <a:t>Displaying Graphics </a:t>
            </a:r>
            <a:endParaRPr/>
          </a:p>
        </p:txBody>
      </p:sp>
      <p:sp>
        <p:nvSpPr>
          <p:cNvPr id="390" name="Google Shape;390;p4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397" name="Google Shape;397;p4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398" name="Google Shape;398;p4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Understanding Style</a:t>
            </a:r>
            <a:endParaRPr/>
          </a:p>
          <a:p>
            <a:pPr indent="-202247" lvl="1" marL="639762" marR="0" rtl="0" algn="l">
              <a:lnSpc>
                <a:spcPct val="100000"/>
              </a:lnSpc>
              <a:spcBef>
                <a:spcPts val="500"/>
              </a:spcBef>
              <a:spcAft>
                <a:spcPts val="0"/>
              </a:spcAft>
              <a:buClr>
                <a:schemeClr val="accent1"/>
              </a:buClr>
              <a:buSzPct val="100000"/>
              <a:buFont typeface="Verdana"/>
              <a:buChar char="◦"/>
            </a:pPr>
            <a:r>
              <a:rPr b="0" i="0" lang="en" sz="2400" u="none" cap="none" strike="noStrike">
                <a:solidFill>
                  <a:schemeClr val="dk1"/>
                </a:solidFill>
                <a:latin typeface="Gill Sans"/>
                <a:ea typeface="Gill Sans"/>
                <a:cs typeface="Gill Sans"/>
                <a:sym typeface="Gill Sans"/>
              </a:rPr>
              <a:t>A cascading style sheet (CSS) is code that specifies formatting based on styles. </a:t>
            </a:r>
            <a:endParaRPr/>
          </a:p>
          <a:p>
            <a:pPr indent="-202247" lvl="1" marL="639762" marR="0" rtl="0" algn="l">
              <a:lnSpc>
                <a:spcPct val="100000"/>
              </a:lnSpc>
              <a:spcBef>
                <a:spcPts val="500"/>
              </a:spcBef>
              <a:spcAft>
                <a:spcPts val="0"/>
              </a:spcAft>
              <a:buClr>
                <a:schemeClr val="accent1"/>
              </a:buClr>
              <a:buSzPct val="100000"/>
              <a:buFont typeface="Verdana"/>
              <a:buChar char="◦"/>
            </a:pPr>
            <a:r>
              <a:rPr b="0" i="0" lang="en" sz="2400" u="none" cap="none" strike="noStrike">
                <a:solidFill>
                  <a:schemeClr val="dk1"/>
                </a:solidFill>
                <a:latin typeface="Gill Sans"/>
                <a:ea typeface="Gill Sans"/>
                <a:cs typeface="Gill Sans"/>
                <a:sym typeface="Gill Sans"/>
              </a:rPr>
              <a:t>You can store the CSS code in the &lt;head&gt; section of the Web page to which you want it to apply, or you can store it in a separate file with a .css extension (which works well if you want the same CSS to apply to more than one Web page). </a:t>
            </a:r>
            <a:endParaRPr/>
          </a:p>
          <a:p>
            <a:pPr indent="-202247" lvl="1" marL="639762" marR="0" rtl="0" algn="l">
              <a:lnSpc>
                <a:spcPct val="100000"/>
              </a:lnSpc>
              <a:spcBef>
                <a:spcPts val="500"/>
              </a:spcBef>
              <a:spcAft>
                <a:spcPts val="0"/>
              </a:spcAft>
              <a:buClr>
                <a:schemeClr val="accent1"/>
              </a:buClr>
              <a:buSzPct val="100000"/>
              <a:buFont typeface="Verdana"/>
              <a:buChar char="◦"/>
            </a:pPr>
            <a:r>
              <a:rPr b="0" i="0" lang="en" sz="2400" u="none" cap="none" strike="noStrike">
                <a:solidFill>
                  <a:schemeClr val="dk1"/>
                </a:solidFill>
                <a:latin typeface="Gill Sans"/>
                <a:ea typeface="Gill Sans"/>
                <a:cs typeface="Gill Sans"/>
                <a:sym typeface="Gill Sans"/>
              </a:rPr>
              <a:t>The formatting then “cascades” down to the individual instances of each tag</a:t>
            </a:r>
            <a:endParaRPr/>
          </a:p>
          <a:p>
            <a:pPr indent="-202247" lvl="1" marL="639762" marR="0" rtl="0" algn="l">
              <a:lnSpc>
                <a:spcPct val="100000"/>
              </a:lnSpc>
              <a:spcBef>
                <a:spcPts val="500"/>
              </a:spcBef>
              <a:spcAft>
                <a:spcPts val="0"/>
              </a:spcAft>
              <a:buClr>
                <a:schemeClr val="accent1"/>
              </a:buClr>
              <a:buSzPct val="100000"/>
              <a:buFont typeface="Verdana"/>
              <a:buChar char="◦"/>
            </a:pPr>
            <a:r>
              <a:rPr b="0" i="0" lang="en" sz="2400" u="none" cap="none" strike="noStrike">
                <a:solidFill>
                  <a:schemeClr val="dk1"/>
                </a:solidFill>
                <a:latin typeface="Gill Sans"/>
                <a:ea typeface="Gill Sans"/>
                <a:cs typeface="Gill Sans"/>
                <a:sym typeface="Gill Sans"/>
              </a:rPr>
              <a:t>In simplest terms, a style is a formatting rule. That rule can be applied to an individual tag, to all instances of a certain tag within a document, or to all instances of a certain tag across a group of documents</a:t>
            </a:r>
            <a:endParaRPr/>
          </a:p>
        </p:txBody>
      </p:sp>
      <p:sp>
        <p:nvSpPr>
          <p:cNvPr id="399" name="Google Shape;399;p4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406" name="Google Shape;406;p5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07" name="Google Shape;407;p5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Understanding Style</a:t>
            </a:r>
            <a:endParaRPr/>
          </a:p>
          <a:p>
            <a:pPr indent="-342900" lvl="2" marL="990600" marR="0" rtl="0" algn="l">
              <a:lnSpc>
                <a:spcPct val="100000"/>
              </a:lnSpc>
              <a:spcBef>
                <a:spcPts val="320"/>
              </a:spcBef>
              <a:spcAft>
                <a:spcPts val="0"/>
              </a:spcAft>
              <a:buClr>
                <a:schemeClr val="accent2"/>
              </a:buClr>
              <a:buSzPts val="1600"/>
              <a:buFont typeface="Gill Sans"/>
              <a:buAutoNum type="arabicPeriod"/>
            </a:pPr>
            <a:r>
              <a:rPr b="1" i="0" lang="en" sz="1600" u="none" cap="none" strike="noStrike">
                <a:solidFill>
                  <a:srgbClr val="0070C0"/>
                </a:solidFill>
                <a:latin typeface="Gill Sans"/>
                <a:ea typeface="Gill Sans"/>
                <a:cs typeface="Gill Sans"/>
                <a:sym typeface="Gill Sans"/>
              </a:rPr>
              <a:t>Inline Style</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Inline style sheets enable a web page author to declare an individual style inside each HTML element using style attribute.</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&lt; ul style="list-style-type: square“&gt;</a:t>
            </a:r>
            <a:endParaRPr/>
          </a:p>
          <a:p>
            <a:pPr indent="-342900" lvl="2" marL="990600" marR="0" rtl="0" algn="l">
              <a:lnSpc>
                <a:spcPct val="100000"/>
              </a:lnSpc>
              <a:spcBef>
                <a:spcPts val="320"/>
              </a:spcBef>
              <a:spcAft>
                <a:spcPts val="0"/>
              </a:spcAft>
              <a:buClr>
                <a:schemeClr val="accent2"/>
              </a:buClr>
              <a:buSzPts val="1600"/>
              <a:buFont typeface="Gill Sans"/>
              <a:buAutoNum type="arabicPeriod"/>
            </a:pPr>
            <a:r>
              <a:rPr b="0" i="0" lang="en" sz="1600" u="none" cap="none" strike="noStrike">
                <a:solidFill>
                  <a:srgbClr val="0070C0"/>
                </a:solidFill>
                <a:latin typeface="Gill Sans"/>
                <a:ea typeface="Gill Sans"/>
                <a:cs typeface="Gill Sans"/>
                <a:sym typeface="Gill Sans"/>
              </a:rPr>
              <a:t>Embedded Style</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Embedded style sheets enable a web page author to embed an entire CSS document in the HTML document’s head section.</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&lt;head &gt;</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    &lt;style type=“text/CSS”&gt;</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     ul{</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            list-style-type: squre</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       }</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  &lt;/style&gt;</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&lt;head&gt;</a:t>
            </a:r>
            <a:endParaRPr/>
          </a:p>
          <a:p>
            <a:pPr indent="-342900" lvl="2" marL="990600" marR="0" rtl="0" algn="l">
              <a:lnSpc>
                <a:spcPct val="100000"/>
              </a:lnSpc>
              <a:spcBef>
                <a:spcPts val="320"/>
              </a:spcBef>
              <a:spcAft>
                <a:spcPts val="0"/>
              </a:spcAft>
              <a:buClr>
                <a:schemeClr val="accent2"/>
              </a:buClr>
              <a:buSzPts val="1600"/>
              <a:buFont typeface="Gill Sans"/>
              <a:buAutoNum type="arabicPeriod"/>
            </a:pPr>
            <a:r>
              <a:rPr b="0" i="0" lang="en" sz="1600" u="none" cap="none" strike="noStrike">
                <a:solidFill>
                  <a:srgbClr val="0070C0"/>
                </a:solidFill>
                <a:latin typeface="Gill Sans"/>
                <a:ea typeface="Gill Sans"/>
                <a:cs typeface="Gill Sans"/>
                <a:sym typeface="Gill Sans"/>
              </a:rPr>
              <a:t>External Style </a:t>
            </a:r>
            <a:endParaRPr/>
          </a:p>
          <a:p>
            <a:pPr indent="0" lvl="3" marL="860425" marR="0" rtl="0" algn="l">
              <a:lnSpc>
                <a:spcPct val="100000"/>
              </a:lnSpc>
              <a:spcBef>
                <a:spcPts val="320"/>
              </a:spcBef>
              <a:spcAft>
                <a:spcPts val="0"/>
              </a:spcAft>
              <a:buClr>
                <a:srgbClr val="C32D2E"/>
              </a:buClr>
              <a:buSzPts val="1600"/>
              <a:buFont typeface="Noto Sans Symbols"/>
              <a:buNone/>
            </a:pPr>
            <a:r>
              <a:rPr b="0" i="0" lang="en" sz="1600" u="none" cap="none" strike="noStrike">
                <a:solidFill>
                  <a:schemeClr val="dk1"/>
                </a:solidFill>
                <a:latin typeface="Gill Sans"/>
                <a:ea typeface="Gill Sans"/>
                <a:cs typeface="Gill Sans"/>
                <a:sym typeface="Gill Sans"/>
              </a:rPr>
              <a:t>  With External Style Sheets( i.e. Separate documents that contain only CSS rule),  web authors can provide  a uniform look and feel to an entire Web site.</a:t>
            </a:r>
            <a:endParaRPr/>
          </a:p>
        </p:txBody>
      </p:sp>
      <p:sp>
        <p:nvSpPr>
          <p:cNvPr id="408" name="Google Shape;408;p5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415" name="Google Shape;415;p5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16" name="Google Shape;416;p5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62500" lnSpcReduction="20000"/>
          </a:bodyPr>
          <a:lstStyle/>
          <a:p>
            <a:pPr indent="-24447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Constructing Style Rules</a:t>
            </a:r>
            <a:endParaRPr/>
          </a:p>
          <a:p>
            <a:pPr indent="-247649" lvl="1" marL="642937"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Syntax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&lt;style &gt;</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tag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attribute : value;</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attribute : value</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&lt;/style&gt;</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Example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&lt;style &gt; h1{ color: red ; forn-size:14px} &lt;/style&gt;</a:t>
            </a:r>
            <a:endParaRPr/>
          </a:p>
          <a:p>
            <a:pPr indent="-238124" lvl="1" marL="642937"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Mutiple tags syntax </a:t>
            </a:r>
            <a:endParaRPr/>
          </a:p>
          <a:p>
            <a:pPr indent="-285749" lvl="1" marL="642937"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&lt;style &gt; </a:t>
            </a:r>
            <a:endParaRPr/>
          </a:p>
          <a:p>
            <a:pPr indent="-285749" lvl="1" marL="642937"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h1 ,h2, h3, h4 ,h5, h6 </a:t>
            </a:r>
            <a:endParaRPr/>
          </a:p>
          <a:p>
            <a:pPr indent="-285749" lvl="1" marL="642937"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 color: red ; forn-size:14px} </a:t>
            </a:r>
            <a:endParaRPr/>
          </a:p>
          <a:p>
            <a:pPr indent="-285749" lvl="1" marL="642937"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&lt;/style&gt;</a:t>
            </a:r>
            <a:endParaRPr/>
          </a:p>
          <a:p>
            <a:pPr indent="-158749" lvl="1" marL="642937"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1841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841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841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841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841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857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857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841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47649" lvl="1" marL="642937" marR="0" rtl="0" algn="l">
              <a:lnSpc>
                <a:spcPct val="100000"/>
              </a:lnSpc>
              <a:spcBef>
                <a:spcPts val="500"/>
              </a:spcBef>
              <a:spcAft>
                <a:spcPts val="0"/>
              </a:spcAft>
              <a:buClr>
                <a:schemeClr val="accent1"/>
              </a:buClr>
              <a:buSzPct val="100000"/>
              <a:buFont typeface="Gill Sans"/>
              <a:buAutoNum type="arabicPeriod"/>
            </a:pPr>
            <a:r>
              <a:rPr b="0" i="0" lang="en" sz="1600" u="none" cap="none" strike="noStrike">
                <a:solidFill>
                  <a:schemeClr val="dk1"/>
                </a:solidFill>
                <a:latin typeface="Gill Sans"/>
                <a:ea typeface="Gill Sans"/>
                <a:cs typeface="Gill Sans"/>
                <a:sym typeface="Gill Sans"/>
              </a:rPr>
              <a:t>      </a:t>
            </a:r>
            <a:endParaRPr/>
          </a:p>
          <a:p>
            <a:pPr indent="-285749" lvl="1" marL="642937"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85749" lvl="1" marL="642937"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17" name="Google Shape;417;p5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424" name="Google Shape;424;p5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25" name="Google Shape;425;p5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0000" lnSpcReduction="2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Creating Styles for Nested Tags</a:t>
            </a:r>
            <a:endParaRPr/>
          </a:p>
          <a:p>
            <a:pPr indent="-202247"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Syntax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&lt;style &gt;</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tag   tag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attribute : value;</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attribute : value</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&lt;/style&gt;</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Example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ol  ul {list-style-type: circle} </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ol ul ul {list-style-type: circle}</a:t>
            </a:r>
            <a:endParaRPr/>
          </a:p>
          <a:p>
            <a:pPr indent="0" lvl="2" marL="603250" marR="0" rtl="0" algn="l">
              <a:lnSpc>
                <a:spcPct val="100000"/>
              </a:lnSpc>
              <a:spcBef>
                <a:spcPts val="320"/>
              </a:spcBef>
              <a:spcAft>
                <a:spcPts val="0"/>
              </a:spcAft>
              <a:buClr>
                <a:schemeClr val="accent2"/>
              </a:buClr>
              <a:buSzPct val="100000"/>
              <a:buFont typeface="Noto Sans Symbols"/>
              <a:buNone/>
            </a:pPr>
            <a:r>
              <a:rPr b="0" i="0" lang="en" sz="1600" u="none" cap="none" strike="noStrike">
                <a:solidFill>
                  <a:schemeClr val="dk1"/>
                </a:solidFill>
                <a:latin typeface="Gill Sans"/>
                <a:ea typeface="Gill Sans"/>
                <a:cs typeface="Gill Sans"/>
                <a:sym typeface="Gill Sans"/>
              </a:rPr>
              <a:t>            ul b {color: blue}</a:t>
            </a:r>
            <a:endParaRPr/>
          </a:p>
          <a:p>
            <a:pPr indent="-109537" lvl="1" marL="639762"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109537" lvl="1" marL="639762"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06057" lvl="1" marL="639762" marR="0" rtl="0" algn="l">
              <a:lnSpc>
                <a:spcPct val="100000"/>
              </a:lnSpc>
              <a:spcBef>
                <a:spcPts val="500"/>
              </a:spcBef>
              <a:spcAft>
                <a:spcPts val="0"/>
              </a:spcAft>
              <a:buClr>
                <a:schemeClr val="accent1"/>
              </a:buClr>
              <a:buSzPct val="100000"/>
              <a:buFont typeface="Gill Sans"/>
              <a:buAutoNum type="arabicPeriod"/>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26" name="Google Shape;426;p5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30000" y="1318650"/>
            <a:ext cx="3300900" cy="677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572314"/>
              </a:buClr>
              <a:buSzPct val="100000"/>
              <a:buFont typeface="Gill Sans"/>
              <a:buNone/>
            </a:pPr>
            <a:r>
              <a:rPr b="0" i="0" lang="en" sz="3900" u="none">
                <a:solidFill>
                  <a:srgbClr val="572314"/>
                </a:solidFill>
                <a:latin typeface="Gill Sans"/>
                <a:ea typeface="Gill Sans"/>
                <a:cs typeface="Gill Sans"/>
                <a:sym typeface="Gill Sans"/>
              </a:rPr>
              <a:t>HTML</a:t>
            </a:r>
            <a:endParaRPr/>
          </a:p>
        </p:txBody>
      </p:sp>
      <p:sp>
        <p:nvSpPr>
          <p:cNvPr id="118" name="Google Shape;118;p1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355600" lvl="0" marL="457200" marR="0" rtl="0" algn="l">
              <a:lnSpc>
                <a:spcPct val="100000"/>
              </a:lnSpc>
              <a:spcBef>
                <a:spcPts val="0"/>
              </a:spcBef>
              <a:spcAft>
                <a:spcPts val="0"/>
              </a:spcAft>
              <a:buClr>
                <a:srgbClr val="434343"/>
              </a:buClr>
              <a:buSzPts val="2000"/>
              <a:buFont typeface="Gill Sans"/>
              <a:buChar char="●"/>
            </a:pPr>
            <a:r>
              <a:rPr b="0" i="0" lang="en" sz="2000" u="none" cap="none" strike="noStrike">
                <a:solidFill>
                  <a:srgbClr val="434343"/>
                </a:solidFill>
                <a:latin typeface="Gill Sans"/>
                <a:ea typeface="Gill Sans"/>
                <a:cs typeface="Gill Sans"/>
                <a:sym typeface="Gill Sans"/>
              </a:rPr>
              <a:t>is an interpreted programming language. </a:t>
            </a:r>
            <a:endParaRPr>
              <a:solidFill>
                <a:srgbClr val="434343"/>
              </a:solidFill>
            </a:endParaRPr>
          </a:p>
          <a:p>
            <a:pPr indent="-355600" lvl="0" marL="457200" marR="0" rtl="0" algn="l">
              <a:lnSpc>
                <a:spcPct val="100000"/>
              </a:lnSpc>
              <a:spcBef>
                <a:spcPts val="0"/>
              </a:spcBef>
              <a:spcAft>
                <a:spcPts val="0"/>
              </a:spcAft>
              <a:buClr>
                <a:srgbClr val="434343"/>
              </a:buClr>
              <a:buSzPts val="2000"/>
              <a:buFont typeface="Gill Sans"/>
              <a:buChar char="●"/>
            </a:pPr>
            <a:r>
              <a:rPr b="0" i="0" lang="en" sz="2000" u="none" cap="none" strike="noStrike">
                <a:solidFill>
                  <a:srgbClr val="434343"/>
                </a:solidFill>
                <a:latin typeface="Gill Sans"/>
                <a:ea typeface="Gill Sans"/>
                <a:cs typeface="Gill Sans"/>
                <a:sym typeface="Gill Sans"/>
              </a:rPr>
              <a:t>That means the program is distributed in human-readable format to users, and the browser in which it is opened takes care of running it. </a:t>
            </a:r>
            <a:endParaRPr>
              <a:solidFill>
                <a:srgbClr val="434343"/>
              </a:solidFill>
            </a:endParaRPr>
          </a:p>
          <a:p>
            <a:pPr indent="-355600" lvl="0" marL="457200" marR="0" rtl="0" algn="l">
              <a:lnSpc>
                <a:spcPct val="100000"/>
              </a:lnSpc>
              <a:spcBef>
                <a:spcPts val="0"/>
              </a:spcBef>
              <a:spcAft>
                <a:spcPts val="0"/>
              </a:spcAft>
              <a:buClr>
                <a:srgbClr val="434343"/>
              </a:buClr>
              <a:buSzPts val="2000"/>
              <a:buFont typeface="Gill Sans"/>
              <a:buChar char="●"/>
            </a:pPr>
            <a:r>
              <a:rPr b="0" i="0" lang="en" sz="2000" u="none" cap="none" strike="noStrike">
                <a:solidFill>
                  <a:srgbClr val="434343"/>
                </a:solidFill>
                <a:latin typeface="Gill Sans"/>
                <a:ea typeface="Gill Sans"/>
                <a:cs typeface="Gill Sans"/>
                <a:sym typeface="Gill Sans"/>
              </a:rPr>
              <a:t>The HTML code for Web pages resides in files. Each time your Web browser opens a Web page, it processes the HTML code within the file.</a:t>
            </a:r>
            <a:endParaRPr>
              <a:solidFill>
                <a:srgbClr val="434343"/>
              </a:solidFill>
            </a:endParaRPr>
          </a:p>
          <a:p>
            <a:pPr indent="-355600" lvl="0" marL="457200" marR="0" rtl="0" algn="l">
              <a:lnSpc>
                <a:spcPct val="100000"/>
              </a:lnSpc>
              <a:spcBef>
                <a:spcPts val="0"/>
              </a:spcBef>
              <a:spcAft>
                <a:spcPts val="0"/>
              </a:spcAft>
              <a:buClr>
                <a:srgbClr val="434343"/>
              </a:buClr>
              <a:buSzPts val="2000"/>
              <a:buFont typeface="Gill Sans"/>
              <a:buChar char="●"/>
            </a:pPr>
            <a:r>
              <a:rPr b="0" i="0" lang="en" sz="3200" u="none" cap="none" strike="noStrike">
                <a:solidFill>
                  <a:srgbClr val="434343"/>
                </a:solidFill>
                <a:latin typeface="Gill Sans"/>
                <a:ea typeface="Gill Sans"/>
                <a:cs typeface="Gill Sans"/>
                <a:sym typeface="Gill Sans"/>
              </a:rPr>
              <a:t>HTML </a:t>
            </a:r>
            <a:r>
              <a:rPr b="0" i="0" lang="en" sz="2400" u="none" cap="none" strike="noStrike">
                <a:solidFill>
                  <a:srgbClr val="434343"/>
                </a:solidFill>
                <a:latin typeface="Gill Sans"/>
                <a:ea typeface="Gill Sans"/>
                <a:cs typeface="Gill Sans"/>
                <a:sym typeface="Gill Sans"/>
              </a:rPr>
              <a:t>Describes the structure of the web page along to the content of the presentation  </a:t>
            </a:r>
            <a:endParaRPr>
              <a:solidFill>
                <a:srgbClr val="434343"/>
              </a:solidFill>
            </a:endParaRPr>
          </a:p>
        </p:txBody>
      </p:sp>
      <p:sp>
        <p:nvSpPr>
          <p:cNvPr id="119" name="Google Shape;119;p1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pic>
        <p:nvPicPr>
          <p:cNvPr id="120" name="Google Shape;120;p17"/>
          <p:cNvPicPr preferRelativeResize="0"/>
          <p:nvPr/>
        </p:nvPicPr>
        <p:blipFill>
          <a:blip r:embed="rId3">
            <a:alphaModFix/>
          </a:blip>
          <a:stretch>
            <a:fillRect/>
          </a:stretch>
        </p:blipFill>
        <p:spPr>
          <a:xfrm>
            <a:off x="417300" y="2086850"/>
            <a:ext cx="4080775" cy="3056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433" name="Google Shape;433;p5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34" name="Google Shape;434;p5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55000" lnSpcReduction="20000"/>
          </a:bodyPr>
          <a:lstStyle/>
          <a:p>
            <a:pPr indent="-241427" lvl="0" marL="365125" marR="0" rtl="0" algn="l">
              <a:lnSpc>
                <a:spcPct val="100000"/>
              </a:lnSpc>
              <a:spcBef>
                <a:spcPts val="0"/>
              </a:spcBef>
              <a:spcAft>
                <a:spcPts val="0"/>
              </a:spcAft>
              <a:buClr>
                <a:schemeClr val="accent1"/>
              </a:buClr>
              <a:buSzPct val="79999"/>
              <a:buFont typeface="Noto Sans Symbols"/>
              <a:buChar char="⚫"/>
            </a:pPr>
            <a:r>
              <a:rPr b="0" i="0" lang="en" sz="1800" u="none">
                <a:solidFill>
                  <a:schemeClr val="dk1"/>
                </a:solidFill>
                <a:latin typeface="Gill Sans"/>
                <a:ea typeface="Gill Sans"/>
                <a:cs typeface="Gill Sans"/>
                <a:sym typeface="Gill Sans"/>
              </a:rPr>
              <a:t>Creating Classes and IDs for Applying Styles</a:t>
            </a:r>
            <a:endParaRPr/>
          </a:p>
          <a:p>
            <a:pPr indent="-185102"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Style rules can modify the built-in tags in HTML by redefining their formatting.</a:t>
            </a:r>
            <a:endParaRPr/>
          </a:p>
          <a:p>
            <a:pPr indent="-185102"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You can make your own styles by creating classes and IDs.  classes and IDs mark certain elements so that you can refer to them in your style sheet. </a:t>
            </a:r>
            <a:endParaRPr/>
          </a:p>
          <a:p>
            <a:pPr indent="-185102"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A class can be applied to multiple selections, whereas an ID uniquely identifies a specific selection within a document</a:t>
            </a:r>
            <a:endParaRPr/>
          </a:p>
          <a:p>
            <a:pPr indent="-19081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Creating Class style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.className</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attribute: value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Ex.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&lt;style &gt;</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.new { Color: red}</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&lt;/style&gt;</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&lt;li class="new"&gt;Spraying Techniques for Fruit Trees &lt;/li&gt;</a:t>
            </a:r>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90817" lvl="1" marL="639762" marR="0" rtl="0" algn="l">
              <a:lnSpc>
                <a:spcPct val="100000"/>
              </a:lnSpc>
              <a:spcBef>
                <a:spcPts val="500"/>
              </a:spcBef>
              <a:spcAft>
                <a:spcPts val="0"/>
              </a:spcAft>
              <a:buClr>
                <a:schemeClr val="accent1"/>
              </a:buClr>
              <a:buSzPct val="100000"/>
              <a:buFont typeface="Gill Sans"/>
              <a:buChar char="◦"/>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35" name="Google Shape;435;p5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442" name="Google Shape;442;p5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43" name="Google Shape;443;p5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62500" lnSpcReduction="20000"/>
          </a:bodyPr>
          <a:lstStyle/>
          <a:p>
            <a:pPr indent="-248284" lvl="0" marL="365125" marR="0" rtl="0" algn="l">
              <a:lnSpc>
                <a:spcPct val="100000"/>
              </a:lnSpc>
              <a:spcBef>
                <a:spcPts val="0"/>
              </a:spcBef>
              <a:spcAft>
                <a:spcPts val="0"/>
              </a:spcAft>
              <a:buClr>
                <a:schemeClr val="accent1"/>
              </a:buClr>
              <a:buSzPct val="79999"/>
              <a:buFont typeface="Noto Sans Symbols"/>
              <a:buChar char="⚫"/>
            </a:pPr>
            <a:r>
              <a:rPr b="0" i="0" lang="en" sz="1800" u="none">
                <a:solidFill>
                  <a:schemeClr val="dk1"/>
                </a:solidFill>
                <a:latin typeface="Gill Sans"/>
                <a:ea typeface="Gill Sans"/>
                <a:cs typeface="Gill Sans"/>
                <a:sym typeface="Gill Sans"/>
              </a:rPr>
              <a:t>Creating Classes and IDs for Applying Styles</a:t>
            </a:r>
            <a:endParaRPr/>
          </a:p>
          <a:p>
            <a:pPr indent="-19367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IDs work the same way, except that you can apply them only once per document.</a:t>
            </a:r>
            <a:endParaRPr/>
          </a:p>
          <a:p>
            <a:pPr indent="-19367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Define the ID in the &lt;style&gt; area, preceding the ID name with a hash symbol (#),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 idName</a:t>
            </a:r>
            <a:endParaRPr b="0" i="0" sz="18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attribute: value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a:t>
            </a:r>
            <a:endParaRPr/>
          </a:p>
          <a:p>
            <a:pPr indent="-19367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Ex. </a:t>
            </a:r>
            <a:endParaRPr/>
          </a:p>
          <a:p>
            <a:pPr indent="0" lvl="3" marL="814387" marR="0" rtl="0" algn="l">
              <a:lnSpc>
                <a:spcPct val="100000"/>
              </a:lnSpc>
              <a:spcBef>
                <a:spcPts val="360"/>
              </a:spcBef>
              <a:spcAft>
                <a:spcPts val="0"/>
              </a:spcAft>
              <a:buClr>
                <a:srgbClr val="C32D2E"/>
              </a:buClr>
              <a:buSzPct val="100000"/>
              <a:buFont typeface="Noto Sans Symbols"/>
              <a:buNone/>
            </a:pPr>
            <a:r>
              <a:rPr b="0" i="0" lang="en" sz="1800" u="none" cap="none" strike="noStrike">
                <a:solidFill>
                  <a:schemeClr val="dk1"/>
                </a:solidFill>
                <a:latin typeface="Gill Sans"/>
                <a:ea typeface="Gill Sans"/>
                <a:cs typeface="Gill Sans"/>
                <a:sym typeface="Gill Sans"/>
              </a:rPr>
              <a:t>&lt;style &gt;</a:t>
            </a:r>
            <a:endParaRPr/>
          </a:p>
          <a:p>
            <a:pPr indent="0" lvl="3" marL="814387" marR="0" rtl="0" algn="l">
              <a:lnSpc>
                <a:spcPct val="100000"/>
              </a:lnSpc>
              <a:spcBef>
                <a:spcPts val="360"/>
              </a:spcBef>
              <a:spcAft>
                <a:spcPts val="0"/>
              </a:spcAft>
              <a:buClr>
                <a:srgbClr val="C32D2E"/>
              </a:buClr>
              <a:buSzPct val="100000"/>
              <a:buFont typeface="Noto Sans Symbols"/>
              <a:buNone/>
            </a:pPr>
            <a:r>
              <a:rPr b="0" i="0" lang="en" sz="1800" u="none" cap="none" strike="noStrike">
                <a:solidFill>
                  <a:schemeClr val="dk1"/>
                </a:solidFill>
                <a:latin typeface="Gill Sans"/>
                <a:ea typeface="Gill Sans"/>
                <a:cs typeface="Gill Sans"/>
                <a:sym typeface="Gill Sans"/>
              </a:rPr>
              <a:t>         #special { color: red } </a:t>
            </a:r>
            <a:endParaRPr/>
          </a:p>
          <a:p>
            <a:pPr indent="0" lvl="3" marL="814387" marR="0" rtl="0" algn="l">
              <a:lnSpc>
                <a:spcPct val="100000"/>
              </a:lnSpc>
              <a:spcBef>
                <a:spcPts val="360"/>
              </a:spcBef>
              <a:spcAft>
                <a:spcPts val="0"/>
              </a:spcAft>
              <a:buClr>
                <a:srgbClr val="C32D2E"/>
              </a:buClr>
              <a:buSzPct val="100000"/>
              <a:buFont typeface="Noto Sans Symbols"/>
              <a:buNone/>
            </a:pPr>
            <a:r>
              <a:rPr b="0" i="0" lang="en" sz="1800" u="none" cap="none" strike="noStrike">
                <a:solidFill>
                  <a:schemeClr val="dk1"/>
                </a:solidFill>
                <a:latin typeface="Gill Sans"/>
                <a:ea typeface="Gill Sans"/>
                <a:cs typeface="Gill Sans"/>
                <a:sym typeface="Gill Sans"/>
              </a:rPr>
              <a:t>&lt;/style&gt;</a:t>
            </a:r>
            <a:endParaRPr/>
          </a:p>
          <a:p>
            <a:pPr indent="-19367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For example, you might apply an ID to a unique heading. To create an ID, add an id= attribute to the tag,  like this: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&lt;li id="special"&gt;Spraying Techniques for Fruit Trees&lt;/li&gt;</a:t>
            </a:r>
            <a:endParaRPr b="0" i="0" sz="18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98437" lvl="1" marL="639762" marR="0" rtl="0" algn="l">
              <a:lnSpc>
                <a:spcPct val="100000"/>
              </a:lnSpc>
              <a:spcBef>
                <a:spcPts val="500"/>
              </a:spcBef>
              <a:spcAft>
                <a:spcPts val="0"/>
              </a:spcAft>
              <a:buClr>
                <a:schemeClr val="accent1"/>
              </a:buClr>
              <a:buSzPct val="100000"/>
              <a:buFont typeface="Gill Sans"/>
              <a:buChar char="◦"/>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44" name="Google Shape;444;p5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200"/>
              <a:buFont typeface="Gill Sans"/>
              <a:buNone/>
            </a:pPr>
            <a:r>
              <a:rPr b="0" i="0" lang="en" sz="3200" u="none">
                <a:solidFill>
                  <a:srgbClr val="572314"/>
                </a:solidFill>
                <a:latin typeface="Gill Sans"/>
                <a:ea typeface="Gill Sans"/>
                <a:cs typeface="Gill Sans"/>
                <a:sym typeface="Gill Sans"/>
              </a:rPr>
              <a:t>Introduction to Style sheets </a:t>
            </a:r>
            <a:endParaRPr/>
          </a:p>
        </p:txBody>
      </p:sp>
      <p:sp>
        <p:nvSpPr>
          <p:cNvPr id="451" name="Google Shape;451;p5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52" name="Google Shape;452;p5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5717" lvl="0" marL="365125" marR="0" rtl="0" algn="l">
              <a:lnSpc>
                <a:spcPct val="100000"/>
              </a:lnSpc>
              <a:spcBef>
                <a:spcPts val="0"/>
              </a:spcBef>
              <a:spcAft>
                <a:spcPts val="0"/>
              </a:spcAft>
              <a:buClr>
                <a:schemeClr val="accent1"/>
              </a:buClr>
              <a:buSzPct val="79999"/>
              <a:buFont typeface="Noto Sans Symbols"/>
              <a:buChar char="⚫"/>
            </a:pPr>
            <a:r>
              <a:rPr b="0" i="0" lang="en" sz="1800" u="none">
                <a:solidFill>
                  <a:schemeClr val="dk1"/>
                </a:solidFill>
                <a:latin typeface="Gill Sans"/>
                <a:ea typeface="Gill Sans"/>
                <a:cs typeface="Gill Sans"/>
                <a:sym typeface="Gill Sans"/>
              </a:rPr>
              <a:t>Applying Styles to Hyperlinks</a:t>
            </a:r>
            <a:endParaRPr/>
          </a:p>
          <a:p>
            <a:pPr indent="-22796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By default in most browsers, textual hyperlinks appear as underlined blue text, and visited hyperlinks (that is, hyperlinks to pages you have already visited) appear as underlined purple text</a:t>
            </a:r>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27964"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You can control hyperlink formatting by placing attributes in the </a:t>
            </a:r>
            <a:r>
              <a:rPr b="0" i="1" lang="en" sz="1800" u="none" cap="none" strike="noStrike">
                <a:solidFill>
                  <a:schemeClr val="dk1"/>
                </a:solidFill>
                <a:latin typeface="Gill Sans"/>
                <a:ea typeface="Gill Sans"/>
                <a:cs typeface="Gill Sans"/>
                <a:sym typeface="Gill Sans"/>
              </a:rPr>
              <a:t>&lt;a&gt; </a:t>
            </a:r>
            <a:r>
              <a:rPr b="0" i="0" lang="en" sz="1800" u="none" cap="none" strike="noStrike">
                <a:solidFill>
                  <a:schemeClr val="dk1"/>
                </a:solidFill>
                <a:latin typeface="Gill Sans"/>
                <a:ea typeface="Gill Sans"/>
                <a:cs typeface="Gill Sans"/>
                <a:sym typeface="Gill Sans"/>
              </a:rPr>
              <a:t>tag for each link, although it’s tedious to do so. For example, to make an individual hyperlink magenta, use the following:</a:t>
            </a:r>
            <a:endParaRPr/>
          </a:p>
          <a:p>
            <a:pPr indent="-122237" lvl="1" marL="639762" marR="0" rtl="0" algn="l">
              <a:lnSpc>
                <a:spcPct val="100000"/>
              </a:lnSpc>
              <a:spcBef>
                <a:spcPts val="500"/>
              </a:spcBef>
              <a:spcAft>
                <a:spcPts val="0"/>
              </a:spcAft>
              <a:buClr>
                <a:schemeClr val="accent1"/>
              </a:buClr>
              <a:buSzPct val="100000"/>
              <a:buFont typeface="Verdana"/>
              <a:buNone/>
            </a:pPr>
            <a:r>
              <a:t/>
            </a:r>
            <a:endParaRPr b="0" i="0" sz="1800" u="none" cap="none" strike="noStrike">
              <a:solidFill>
                <a:schemeClr val="dk1"/>
              </a:solidFill>
              <a:latin typeface="Gill Sans"/>
              <a:ea typeface="Gill Sans"/>
              <a:cs typeface="Gill Sans"/>
              <a:sym typeface="Gill Sans"/>
            </a:endParaRPr>
          </a:p>
          <a:p>
            <a:pPr indent="-220980" lvl="2" marL="885825" marR="0" rtl="0" algn="l">
              <a:lnSpc>
                <a:spcPct val="100000"/>
              </a:lnSpc>
              <a:spcBef>
                <a:spcPts val="320"/>
              </a:spcBef>
              <a:spcAft>
                <a:spcPts val="0"/>
              </a:spcAft>
              <a:buClr>
                <a:schemeClr val="accent2"/>
              </a:buClr>
              <a:buSzPct val="100000"/>
              <a:buFont typeface="Noto Sans Symbols"/>
              <a:buChar char="●"/>
            </a:pPr>
            <a:r>
              <a:rPr b="0" i="0" lang="en" sz="1600" u="none" cap="none" strike="noStrike">
                <a:solidFill>
                  <a:schemeClr val="dk1"/>
                </a:solidFill>
                <a:latin typeface="Gill Sans"/>
                <a:ea typeface="Gill Sans"/>
                <a:cs typeface="Gill Sans"/>
                <a:sym typeface="Gill Sans"/>
              </a:rPr>
              <a:t>&lt;a href="foliage.htm" style="color: magenta"&gt;Diagnosing Foliage Problems &lt;/a&gt;</a:t>
            </a:r>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1349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28917" lvl="1" marL="639762" marR="0" rtl="0" algn="l">
              <a:lnSpc>
                <a:spcPct val="100000"/>
              </a:lnSpc>
              <a:spcBef>
                <a:spcPts val="500"/>
              </a:spcBef>
              <a:spcAft>
                <a:spcPts val="0"/>
              </a:spcAft>
              <a:buClr>
                <a:schemeClr val="accent1"/>
              </a:buClr>
              <a:buSzPct val="100000"/>
              <a:buFont typeface="Gill Sans"/>
              <a:buAutoNum type="arabicPeriod"/>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53" name="Google Shape;453;p5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572314"/>
              </a:buClr>
              <a:buSzPct val="100000"/>
              <a:buFont typeface="Gill Sans"/>
              <a:buNone/>
            </a:pPr>
            <a:r>
              <a:rPr b="1" i="0" lang="en" sz="2800" u="none">
                <a:solidFill>
                  <a:srgbClr val="572314"/>
                </a:solidFill>
                <a:latin typeface="Gill Sans"/>
                <a:ea typeface="Gill Sans"/>
                <a:cs typeface="Gill Sans"/>
                <a:sym typeface="Gill Sans"/>
              </a:rPr>
              <a:t>Creating and Linking to External Style Sheets</a:t>
            </a:r>
            <a:endParaRPr/>
          </a:p>
        </p:txBody>
      </p:sp>
      <p:sp>
        <p:nvSpPr>
          <p:cNvPr id="460" name="Google Shape;460;p5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61" name="Google Shape;461;p5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Embedded style sheets work well for single-page Web sites, but to really take advantage of what cascading style sheets can do, you need to create an </a:t>
            </a:r>
            <a:r>
              <a:rPr b="0" i="1" lang="en" sz="2000" u="none">
                <a:solidFill>
                  <a:schemeClr val="dk1"/>
                </a:solidFill>
                <a:latin typeface="Gill Sans"/>
                <a:ea typeface="Gill Sans"/>
                <a:cs typeface="Gill Sans"/>
                <a:sym typeface="Gill Sans"/>
              </a:rPr>
              <a:t>external style sheet</a:t>
            </a:r>
            <a:r>
              <a:rPr b="0" i="0" lang="en" sz="2000" u="none">
                <a:solidFill>
                  <a:schemeClr val="dk1"/>
                </a:solidFill>
                <a:latin typeface="Gill Sans"/>
                <a:ea typeface="Gill Sans"/>
                <a:cs typeface="Gill Sans"/>
                <a:sym typeface="Gill Sans"/>
              </a:rPr>
              <a:t>.</a:t>
            </a:r>
            <a:endParaRPr/>
          </a:p>
          <a:p>
            <a:pPr indent="-2597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 single external style sheet can be linked to multiple documents, ensuring complete consistency even in a large site. </a:t>
            </a:r>
            <a:endParaRPr/>
          </a:p>
          <a:p>
            <a:pPr indent="-2597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An external style sheet also makes it easy to change the formatting of your site after the pages have been constructed</a:t>
            </a:r>
            <a:endParaRPr/>
          </a:p>
          <a:p>
            <a:pPr indent="-2597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An external style sheet is a plain text file, just like an HTML file. The only difference is that you assign it a .css rather than an .htm extension</a:t>
            </a:r>
            <a:endParaRPr/>
          </a:p>
          <a:p>
            <a:pPr indent="-2597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After creating the style sheet, you create a link to it in the </a:t>
            </a:r>
            <a:r>
              <a:rPr b="0" i="1" lang="en" sz="2000" u="none">
                <a:solidFill>
                  <a:schemeClr val="dk1"/>
                </a:solidFill>
                <a:latin typeface="Gill Sans"/>
                <a:ea typeface="Gill Sans"/>
                <a:cs typeface="Gill Sans"/>
                <a:sym typeface="Gill Sans"/>
              </a:rPr>
              <a:t>&lt;head&gt; </a:t>
            </a:r>
            <a:r>
              <a:rPr b="0" i="0" lang="en" sz="2000" u="none">
                <a:solidFill>
                  <a:schemeClr val="dk1"/>
                </a:solidFill>
                <a:latin typeface="Gill Sans"/>
                <a:ea typeface="Gill Sans"/>
                <a:cs typeface="Gill Sans"/>
                <a:sym typeface="Gill Sans"/>
              </a:rPr>
              <a:t>area of each document that will use it. </a:t>
            </a:r>
            <a:endParaRPr/>
          </a:p>
          <a:p>
            <a:pPr indent="-2597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For example, if the style sheet is named default.css, you would link to it by inserting this code in the document’s </a:t>
            </a:r>
            <a:r>
              <a:rPr b="0" i="1" lang="en" sz="2000" u="none">
                <a:solidFill>
                  <a:schemeClr val="dk1"/>
                </a:solidFill>
                <a:latin typeface="Gill Sans"/>
                <a:ea typeface="Gill Sans"/>
                <a:cs typeface="Gill Sans"/>
                <a:sym typeface="Gill Sans"/>
              </a:rPr>
              <a:t>&lt;head&gt; </a:t>
            </a:r>
            <a:r>
              <a:rPr b="0" i="0" lang="en" sz="2000" u="none">
                <a:solidFill>
                  <a:schemeClr val="dk1"/>
                </a:solidFill>
                <a:latin typeface="Gill Sans"/>
                <a:ea typeface="Gill Sans"/>
                <a:cs typeface="Gill Sans"/>
                <a:sym typeface="Gill Sans"/>
              </a:rPr>
              <a:t>area, as shown in the following:</a:t>
            </a:r>
            <a:endParaRPr/>
          </a:p>
          <a:p>
            <a:pPr indent="-213677" lvl="1" marL="639762" marR="0" rtl="0" algn="l">
              <a:lnSpc>
                <a:spcPct val="100000"/>
              </a:lnSpc>
              <a:spcBef>
                <a:spcPts val="500"/>
              </a:spcBef>
              <a:spcAft>
                <a:spcPts val="0"/>
              </a:spcAft>
              <a:buClr>
                <a:schemeClr val="accent1"/>
              </a:buClr>
              <a:buSzPct val="100000"/>
              <a:buFont typeface="Verdana"/>
              <a:buChar char="◦"/>
            </a:pPr>
            <a:r>
              <a:rPr b="0" i="0" lang="en" sz="1600" u="none" cap="none" strike="noStrike">
                <a:solidFill>
                  <a:schemeClr val="dk1"/>
                </a:solidFill>
                <a:latin typeface="Gill Sans"/>
                <a:ea typeface="Gill Sans"/>
                <a:cs typeface="Gill Sans"/>
                <a:sym typeface="Gill Sans"/>
              </a:rPr>
              <a:t>&lt;link rel="stylesheet" type="text/css" href="default.css" /&gt;</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16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62" name="Google Shape;462;p5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469" name="Google Shape;469;p5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70" name="Google Shape;470;p5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Specify a font family.</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Specify a font size and color.</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Apply bold and italics.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Apply strikethrough and underlining.</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Create inline spans.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Adjust spacing between letters.</a:t>
            </a:r>
            <a:r>
              <a:rPr b="0" i="0" lang="en" sz="1600" u="none">
                <a:solidFill>
                  <a:schemeClr val="dk1"/>
                </a:solidFill>
                <a:latin typeface="Gill Sans"/>
                <a:ea typeface="Gill Sans"/>
                <a:cs typeface="Gill Sans"/>
                <a:sym typeface="Gill Sans"/>
              </a:rPr>
              <a:t>   </a:t>
            </a:r>
            <a:endParaRPr/>
          </a:p>
          <a:p>
            <a:pPr indent="0" lvl="1" marL="357187" marR="0" rtl="0" algn="l">
              <a:lnSpc>
                <a:spcPct val="100000"/>
              </a:lnSpc>
              <a:spcBef>
                <a:spcPts val="500"/>
              </a:spcBef>
              <a:spcAft>
                <a:spcPts val="0"/>
              </a:spcAft>
              <a:buClr>
                <a:schemeClr val="accent1"/>
              </a:buClr>
              <a:buSzPts val="1600"/>
              <a:buFont typeface="Verdana"/>
              <a:buNone/>
            </a:pPr>
            <a:r>
              <a:t/>
            </a:r>
            <a:endParaRPr b="0" i="0" sz="1600" u="none" cap="none" strike="noStrike">
              <a:solidFill>
                <a:schemeClr val="dk1"/>
              </a:solidFill>
              <a:latin typeface="Gill Sans"/>
              <a:ea typeface="Gill Sans"/>
              <a:cs typeface="Gill Sans"/>
              <a:sym typeface="Gill Sans"/>
            </a:endParaRPr>
          </a:p>
          <a:p>
            <a:pPr indent="0" lvl="1" marL="357187"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471" name="Google Shape;471;p5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478" name="Google Shape;478;p5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79" name="Google Shape;479;p5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Common font families, grouped by their similar appearances: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Arial Black, Helvetica Bold</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Arial, Helvetica, sans-serif</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 Verdana, Geneva, Arial, Helvetica, sans-serif</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Times New Roman, Times, serif</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Courier New, Courier, monospace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Georgia, Times New Roman, Times, serif</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Zapf-Chancery, cursive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 Western, fantasy</a:t>
            </a:r>
            <a:endParaRPr/>
          </a:p>
        </p:txBody>
      </p:sp>
      <p:sp>
        <p:nvSpPr>
          <p:cNvPr id="480" name="Google Shape;480;p5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487" name="Google Shape;487;p5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88" name="Google Shape;488;p5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Specify a font family.</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Specifying a certain font to appear on a page can be tricky because not everyone has the same fonts installed.</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To work around this issue, you can specify a </a:t>
            </a:r>
            <a:r>
              <a:rPr b="0" i="1" lang="en" sz="2000" u="none" cap="none" strike="noStrike">
                <a:solidFill>
                  <a:schemeClr val="dk1"/>
                </a:solidFill>
                <a:latin typeface="Gill Sans"/>
                <a:ea typeface="Gill Sans"/>
                <a:cs typeface="Gill Sans"/>
                <a:sym typeface="Gill Sans"/>
              </a:rPr>
              <a:t>font family </a:t>
            </a:r>
            <a:r>
              <a:rPr b="0" i="0" lang="en" sz="2000" u="none" cap="none" strike="noStrike">
                <a:solidFill>
                  <a:schemeClr val="dk1"/>
                </a:solidFill>
                <a:latin typeface="Gill Sans"/>
                <a:ea typeface="Gill Sans"/>
                <a:cs typeface="Gill Sans"/>
                <a:sym typeface="Gill Sans"/>
              </a:rPr>
              <a:t>rather than an individual font.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 font family is a set of fonts listed in order of preference.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Example</a:t>
            </a:r>
            <a:endParaRPr/>
          </a:p>
          <a:p>
            <a:pPr indent="-228600" lvl="2" marL="885825"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 p {font-family: "Arial", "Helvetica", sans-serif}</a:t>
            </a:r>
            <a:r>
              <a:rPr b="0" i="0" lang="en" sz="1600" u="none" cap="none" strike="noStrike">
                <a:solidFill>
                  <a:schemeClr val="dk1"/>
                </a:solidFill>
                <a:latin typeface="Gill Sans"/>
                <a:ea typeface="Gill Sans"/>
                <a:cs typeface="Gill Sans"/>
                <a:sym typeface="Gill Sans"/>
              </a:rPr>
              <a:t>    </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Font is universally available on all PCs, there are a few generic font types that are nearly so: </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 sz="2800" u="none" cap="none" strike="noStrike">
                <a:solidFill>
                  <a:schemeClr val="dk1"/>
                </a:solidFill>
                <a:latin typeface="Gill Sans"/>
                <a:ea typeface="Gill Sans"/>
                <a:cs typeface="Gill Sans"/>
                <a:sym typeface="Gill Sans"/>
              </a:rPr>
              <a:t>serif, sans-serif, cursive, fantasy, and monospace</a:t>
            </a:r>
            <a:endParaRPr/>
          </a:p>
        </p:txBody>
      </p:sp>
      <p:sp>
        <p:nvSpPr>
          <p:cNvPr id="489" name="Google Shape;489;p5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496" name="Google Shape;496;p6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497" name="Google Shape;497;p6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Specify a font size and color.</a:t>
            </a:r>
            <a:endParaRPr b="0" i="0" sz="1600" u="none">
              <a:solidFill>
                <a:schemeClr val="dk1"/>
              </a:solidFill>
              <a:latin typeface="Gill Sans"/>
              <a:ea typeface="Gill Sans"/>
              <a:cs typeface="Gill Sans"/>
              <a:sym typeface="Gill Sans"/>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In HTML there are many strategies to specify font size, but the most used one are  an absolute size or specify a size in relation to the parent tag.</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specify an absolute size, you use a number followed by a unit of measurement. The most common unit of measurement for Web pages is </a:t>
            </a:r>
            <a:r>
              <a:rPr b="0" i="1" lang="en" sz="2000" u="none" cap="none" strike="noStrike">
                <a:solidFill>
                  <a:schemeClr val="dk1"/>
                </a:solidFill>
                <a:latin typeface="Gill Sans"/>
                <a:ea typeface="Gill Sans"/>
                <a:cs typeface="Gill Sans"/>
                <a:sym typeface="Gill Sans"/>
              </a:rPr>
              <a:t>px</a:t>
            </a:r>
            <a:r>
              <a:rPr b="0" i="0" lang="en" sz="2000" u="none" cap="none" strike="noStrike">
                <a:solidFill>
                  <a:schemeClr val="dk1"/>
                </a:solidFill>
                <a:latin typeface="Gill Sans"/>
                <a:ea typeface="Gill Sans"/>
                <a:cs typeface="Gill Sans"/>
                <a:sym typeface="Gill Sans"/>
              </a:rPr>
              <a:t>, which stands for pixels.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HTML also accepts inches (in), centimeters (cm), millimeters (mm), points (pt), and picas (pc), but those units are most appropriate when working with a page designed to be printed.</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specify a relative size, you use a relational description: xx-small, x-small, small, medium, large, x-large, or xx-large. The exact size of each of those specifications depends on the base size within the parent tag</a:t>
            </a:r>
            <a:endParaRPr/>
          </a:p>
        </p:txBody>
      </p:sp>
      <p:pic>
        <p:nvPicPr>
          <p:cNvPr descr="Pink tissue paper" id="498" name="Google Shape;498;p60"/>
          <p:cNvPicPr preferRelativeResize="0"/>
          <p:nvPr/>
        </p:nvPicPr>
        <p:blipFill rotWithShape="1">
          <a:blip r:embed="rId3">
            <a:alphaModFix/>
          </a:blip>
          <a:srcRect b="0" l="0" r="0" t="0"/>
          <a:stretch/>
        </p:blipFill>
        <p:spPr>
          <a:xfrm>
            <a:off x="3276600" y="4080272"/>
            <a:ext cx="1564481" cy="1000125"/>
          </a:xfrm>
          <a:prstGeom prst="rect">
            <a:avLst/>
          </a:prstGeom>
          <a:noFill/>
          <a:ln>
            <a:noFill/>
          </a:ln>
        </p:spPr>
      </p:pic>
      <p:sp>
        <p:nvSpPr>
          <p:cNvPr id="499" name="Google Shape;499;p6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506" name="Google Shape;506;p6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07" name="Google Shape;507;p6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Specify a font size and color.</a:t>
            </a:r>
            <a:endParaRPr b="0" i="0" sz="1600" u="non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define a font size for an entire tag in the style sheet like this:</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p {font-size: 12px}</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Or, embed it in a single paragraph’s tag like this:</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&lt;p style="font-size: x-small"&gt;This text is extra-small.&lt;/p&gt;</a:t>
            </a:r>
            <a:endParaRPr/>
          </a:p>
        </p:txBody>
      </p:sp>
      <p:sp>
        <p:nvSpPr>
          <p:cNvPr id="508" name="Google Shape;508;p6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515" name="Google Shape;515;p6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16" name="Google Shape;516;p6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Apply bold and italics.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To include boldface in a style, use the </a:t>
            </a:r>
            <a:r>
              <a:rPr b="0" i="1" lang="en" sz="2000" u="none" cap="none" strike="noStrike">
                <a:solidFill>
                  <a:schemeClr val="dk1"/>
                </a:solidFill>
                <a:latin typeface="Gill Sans"/>
                <a:ea typeface="Gill Sans"/>
                <a:cs typeface="Gill Sans"/>
                <a:sym typeface="Gill Sans"/>
              </a:rPr>
              <a:t>font-weight </a:t>
            </a:r>
            <a:r>
              <a:rPr b="0" i="0" lang="en" sz="2000" u="none" cap="none" strike="noStrike">
                <a:solidFill>
                  <a:schemeClr val="dk1"/>
                </a:solidFill>
                <a:latin typeface="Gill Sans"/>
                <a:ea typeface="Gill Sans"/>
                <a:cs typeface="Gill Sans"/>
                <a:sym typeface="Gill Sans"/>
              </a:rPr>
              <a:t>attribute. For example, you might create a class called </a:t>
            </a:r>
            <a:r>
              <a:rPr b="0" i="1" lang="en" sz="2000" u="none" cap="none" strike="noStrike">
                <a:solidFill>
                  <a:schemeClr val="dk1"/>
                </a:solidFill>
                <a:latin typeface="Gill Sans"/>
                <a:ea typeface="Gill Sans"/>
                <a:cs typeface="Gill Sans"/>
                <a:sym typeface="Gill Sans"/>
              </a:rPr>
              <a:t>boldface </a:t>
            </a:r>
            <a:r>
              <a:rPr b="0" i="0" lang="en" sz="2000" u="none" cap="none" strike="noStrike">
                <a:solidFill>
                  <a:schemeClr val="dk1"/>
                </a:solidFill>
                <a:latin typeface="Gill Sans"/>
                <a:ea typeface="Gill Sans"/>
                <a:cs typeface="Gill Sans"/>
                <a:sym typeface="Gill Sans"/>
              </a:rPr>
              <a:t>in your style sheet like this:</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.boldface {font-weight: bold}</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apply the boldface class to all text elements of a specified type, for example, all paragraphs, in style sheets.</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p {font-weight: bold}</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also apply it by using a </a:t>
            </a:r>
            <a:r>
              <a:rPr b="0" i="1" lang="en" sz="2000" u="none" cap="none" strike="noStrike">
                <a:solidFill>
                  <a:schemeClr val="dk1"/>
                </a:solidFill>
                <a:latin typeface="Gill Sans"/>
                <a:ea typeface="Gill Sans"/>
                <a:cs typeface="Gill Sans"/>
                <a:sym typeface="Gill Sans"/>
              </a:rPr>
              <a:t>style= </a:t>
            </a:r>
            <a:r>
              <a:rPr b="0" i="0" lang="en" sz="2000" u="none" cap="none" strike="noStrike">
                <a:solidFill>
                  <a:schemeClr val="dk1"/>
                </a:solidFill>
                <a:latin typeface="Gill Sans"/>
                <a:ea typeface="Gill Sans"/>
                <a:cs typeface="Gill Sans"/>
                <a:sym typeface="Gill Sans"/>
              </a:rPr>
              <a:t>attribute in an individual paragraph.</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&lt;p style="font-weight: bold"&gt;This text is bold.&lt;/p&gt;</a:t>
            </a:r>
            <a:endParaRPr b="0" i="0" sz="20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517" name="Google Shape;517;p6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30000" y="1318650"/>
            <a:ext cx="3300900" cy="707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HTML</a:t>
            </a:r>
            <a:endParaRPr/>
          </a:p>
        </p:txBody>
      </p:sp>
      <p:pic>
        <p:nvPicPr>
          <p:cNvPr id="126" name="Google Shape;126;p18"/>
          <p:cNvPicPr preferRelativeResize="0"/>
          <p:nvPr>
            <p:ph idx="2" type="body"/>
          </p:nvPr>
        </p:nvPicPr>
        <p:blipFill rotWithShape="1">
          <a:blip r:embed="rId3">
            <a:alphaModFix/>
          </a:blip>
          <a:srcRect b="0" l="0" r="0" t="0"/>
          <a:stretch/>
        </p:blipFill>
        <p:spPr>
          <a:xfrm>
            <a:off x="4572000" y="0"/>
            <a:ext cx="4572000" cy="5143500"/>
          </a:xfrm>
          <a:prstGeom prst="rect">
            <a:avLst/>
          </a:prstGeom>
          <a:noFill/>
          <a:ln>
            <a:noFill/>
          </a:ln>
        </p:spPr>
      </p:pic>
      <p:sp>
        <p:nvSpPr>
          <p:cNvPr id="127" name="Google Shape;127;p1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pic>
        <p:nvPicPr>
          <p:cNvPr id="128" name="Google Shape;128;p18"/>
          <p:cNvPicPr preferRelativeResize="0"/>
          <p:nvPr/>
        </p:nvPicPr>
        <p:blipFill>
          <a:blip r:embed="rId4">
            <a:alphaModFix/>
          </a:blip>
          <a:stretch>
            <a:fillRect/>
          </a:stretch>
        </p:blipFill>
        <p:spPr>
          <a:xfrm>
            <a:off x="1050100" y="2571750"/>
            <a:ext cx="3466050" cy="2431050"/>
          </a:xfrm>
          <a:prstGeom prst="rect">
            <a:avLst/>
          </a:prstGeom>
          <a:noFill/>
          <a:ln>
            <a:noFill/>
          </a:ln>
        </p:spPr>
      </p:pic>
      <p:sp>
        <p:nvSpPr>
          <p:cNvPr id="129" name="Google Shape;129;p18"/>
          <p:cNvSpPr txBox="1"/>
          <p:nvPr>
            <p:ph idx="1" type="subTitle"/>
          </p:nvPr>
        </p:nvSpPr>
        <p:spPr>
          <a:xfrm>
            <a:off x="775475" y="2111613"/>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HTML?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524" name="Google Shape;524;p6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25" name="Google Shape;525;p6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strikethrough and underlining.</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Strikethrough formatting is typically used to denote text that has changed.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if you have marked down the price of an item, you might strike through the original price.</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To do it onec, we </a:t>
            </a:r>
            <a:r>
              <a:rPr b="0" i="1" lang="en" sz="2000" u="none" cap="none" strike="noStrike">
                <a:solidFill>
                  <a:schemeClr val="dk1"/>
                </a:solidFill>
                <a:latin typeface="Gill Sans"/>
                <a:ea typeface="Gill Sans"/>
                <a:cs typeface="Gill Sans"/>
                <a:sym typeface="Gill Sans"/>
              </a:rPr>
              <a:t>&lt;ins&gt; </a:t>
            </a:r>
            <a:r>
              <a:rPr b="0" i="0" lang="en" sz="2000" u="none" cap="none" strike="noStrike">
                <a:solidFill>
                  <a:schemeClr val="dk1"/>
                </a:solidFill>
                <a:latin typeface="Gill Sans"/>
                <a:ea typeface="Gill Sans"/>
                <a:cs typeface="Gill Sans"/>
                <a:sym typeface="Gill Sans"/>
              </a:rPr>
              <a:t>tag for underlining or the </a:t>
            </a:r>
            <a:r>
              <a:rPr b="0" i="1" lang="en" sz="2000" u="none" cap="none" strike="noStrike">
                <a:solidFill>
                  <a:schemeClr val="dk1"/>
                </a:solidFill>
                <a:latin typeface="Gill Sans"/>
                <a:ea typeface="Gill Sans"/>
                <a:cs typeface="Gill Sans"/>
                <a:sym typeface="Gill Sans"/>
              </a:rPr>
              <a:t>&lt;del&gt; </a:t>
            </a:r>
            <a:r>
              <a:rPr b="0" i="0" lang="en" sz="2000" u="none" cap="none" strike="noStrike">
                <a:solidFill>
                  <a:schemeClr val="dk1"/>
                </a:solidFill>
                <a:latin typeface="Gill Sans"/>
                <a:ea typeface="Gill Sans"/>
                <a:cs typeface="Gill Sans"/>
                <a:sym typeface="Gill Sans"/>
              </a:rPr>
              <a:t>tag for strikethrough.</a:t>
            </a:r>
            <a:endParaRPr/>
          </a:p>
          <a:p>
            <a:pPr indent="-150176" lvl="3" marL="1096962" marR="0" rtl="0" algn="l">
              <a:lnSpc>
                <a:spcPct val="100000"/>
              </a:lnSpc>
              <a:spcBef>
                <a:spcPts val="320"/>
              </a:spcBef>
              <a:spcAft>
                <a:spcPts val="0"/>
              </a:spcAft>
              <a:buClr>
                <a:srgbClr val="C32D2E"/>
              </a:buClr>
              <a:buSzPct val="100000"/>
              <a:buFont typeface="Noto Sans Symbols"/>
              <a:buChar char="●"/>
            </a:pPr>
            <a:r>
              <a:rPr b="0" i="0" lang="en" sz="1600" u="none" cap="none" strike="noStrike">
                <a:solidFill>
                  <a:schemeClr val="dk1"/>
                </a:solidFill>
                <a:latin typeface="Gill Sans"/>
                <a:ea typeface="Gill Sans"/>
                <a:cs typeface="Gill Sans"/>
                <a:sym typeface="Gill Sans"/>
              </a:rPr>
              <a:t>&lt;p&gt;List price: &lt;del&gt;$24.00&lt;/del&gt; &lt;ins&gt;Now only $9.99&lt;/ins&gt;&lt;/p&gt;</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But to do it more place using style is a good approach</a:t>
            </a:r>
            <a:endParaRPr/>
          </a:p>
          <a:p>
            <a:pPr indent="-144462" lvl="3" marL="1096962" marR="0" rtl="0" algn="l">
              <a:lnSpc>
                <a:spcPct val="100000"/>
              </a:lnSpc>
              <a:spcBef>
                <a:spcPts val="400"/>
              </a:spcBef>
              <a:spcAft>
                <a:spcPts val="0"/>
              </a:spcAft>
              <a:buClr>
                <a:srgbClr val="C32D2E"/>
              </a:buClr>
              <a:buSzPct val="100000"/>
              <a:buFont typeface="Noto Sans Symbols"/>
              <a:buChar char="●"/>
            </a:pPr>
            <a:r>
              <a:rPr b="0" i="0" lang="en" sz="2000" u="none" cap="none" strike="noStrike">
                <a:solidFill>
                  <a:schemeClr val="dk1"/>
                </a:solidFill>
                <a:latin typeface="Gill Sans"/>
                <a:ea typeface="Gill Sans"/>
                <a:cs typeface="Gill Sans"/>
                <a:sym typeface="Gill Sans"/>
              </a:rPr>
              <a:t>To strike through or underline text by using a style (a more modern and “correct” method, although it requires a little more typing), use the </a:t>
            </a:r>
            <a:r>
              <a:rPr b="0" i="1" lang="en" sz="2000" u="none" cap="none" strike="noStrike">
                <a:solidFill>
                  <a:schemeClr val="dk1"/>
                </a:solidFill>
                <a:latin typeface="Gill Sans"/>
                <a:ea typeface="Gill Sans"/>
                <a:cs typeface="Gill Sans"/>
                <a:sym typeface="Gill Sans"/>
              </a:rPr>
              <a:t>text-decoration </a:t>
            </a:r>
            <a:r>
              <a:rPr b="0" i="0" lang="en" sz="2000" u="none" cap="none" strike="noStrike">
                <a:solidFill>
                  <a:schemeClr val="dk1"/>
                </a:solidFill>
                <a:latin typeface="Gill Sans"/>
                <a:ea typeface="Gill Sans"/>
                <a:cs typeface="Gill Sans"/>
                <a:sym typeface="Gill Sans"/>
              </a:rPr>
              <a:t>attribute. </a:t>
            </a:r>
            <a:endParaRPr/>
          </a:p>
          <a:p>
            <a:pPr indent="-144462" lvl="3" marL="1096962" marR="0" rtl="0" algn="l">
              <a:lnSpc>
                <a:spcPct val="100000"/>
              </a:lnSpc>
              <a:spcBef>
                <a:spcPts val="400"/>
              </a:spcBef>
              <a:spcAft>
                <a:spcPts val="0"/>
              </a:spcAft>
              <a:buClr>
                <a:srgbClr val="C32D2E"/>
              </a:buClr>
              <a:buSzPct val="100000"/>
              <a:buFont typeface="Noto Sans Symbols"/>
              <a:buChar char="●"/>
            </a:pPr>
            <a:r>
              <a:rPr b="0" i="0" lang="en" sz="2000" u="none" cap="none" strike="noStrike">
                <a:solidFill>
                  <a:schemeClr val="dk1"/>
                </a:solidFill>
                <a:latin typeface="Gill Sans"/>
                <a:ea typeface="Gill Sans"/>
                <a:cs typeface="Gill Sans"/>
                <a:sym typeface="Gill Sans"/>
              </a:rPr>
              <a:t>This attribute accepts several keywords:</a:t>
            </a:r>
            <a:endParaRPr/>
          </a:p>
          <a:p>
            <a:pPr indent="-159701" lvl="4" marL="1296987" marR="0" rtl="0" algn="l">
              <a:lnSpc>
                <a:spcPct val="100000"/>
              </a:lnSpc>
              <a:spcBef>
                <a:spcPts val="320"/>
              </a:spcBef>
              <a:spcAft>
                <a:spcPts val="0"/>
              </a:spcAft>
              <a:buClr>
                <a:srgbClr val="84AA33"/>
              </a:buClr>
              <a:buSzPct val="100000"/>
              <a:buFont typeface="Noto Sans Symbols"/>
              <a:buChar char="●"/>
            </a:pPr>
            <a:r>
              <a:rPr b="0" i="0" lang="en" sz="1600" u="none" cap="none" strike="noStrike">
                <a:solidFill>
                  <a:schemeClr val="dk1"/>
                </a:solidFill>
                <a:latin typeface="Gill Sans"/>
                <a:ea typeface="Gill Sans"/>
                <a:cs typeface="Gill Sans"/>
                <a:sym typeface="Gill Sans"/>
              </a:rPr>
              <a:t>Underline</a:t>
            </a:r>
            <a:endParaRPr/>
          </a:p>
          <a:p>
            <a:pPr indent="-159701" lvl="4" marL="1296987" marR="0" rtl="0" algn="l">
              <a:lnSpc>
                <a:spcPct val="100000"/>
              </a:lnSpc>
              <a:spcBef>
                <a:spcPts val="320"/>
              </a:spcBef>
              <a:spcAft>
                <a:spcPts val="0"/>
              </a:spcAft>
              <a:buClr>
                <a:srgbClr val="84AA33"/>
              </a:buClr>
              <a:buSzPct val="100000"/>
              <a:buFont typeface="Noto Sans Symbols"/>
              <a:buChar char="●"/>
            </a:pPr>
            <a:r>
              <a:rPr b="0" i="0" lang="en" sz="1600" u="none" cap="none" strike="noStrike">
                <a:solidFill>
                  <a:schemeClr val="dk1"/>
                </a:solidFill>
                <a:latin typeface="Gill Sans"/>
                <a:ea typeface="Gill Sans"/>
                <a:cs typeface="Gill Sans"/>
                <a:sym typeface="Gill Sans"/>
              </a:rPr>
              <a:t>overline (line over the text)</a:t>
            </a:r>
            <a:endParaRPr/>
          </a:p>
          <a:p>
            <a:pPr indent="-159701" lvl="4" marL="1296987" marR="0" rtl="0" algn="l">
              <a:lnSpc>
                <a:spcPct val="100000"/>
              </a:lnSpc>
              <a:spcBef>
                <a:spcPts val="320"/>
              </a:spcBef>
              <a:spcAft>
                <a:spcPts val="0"/>
              </a:spcAft>
              <a:buClr>
                <a:srgbClr val="84AA33"/>
              </a:buClr>
              <a:buSzPct val="100000"/>
              <a:buFont typeface="Noto Sans Symbols"/>
              <a:buChar char="●"/>
            </a:pPr>
            <a:r>
              <a:rPr b="0" i="0" lang="en" sz="1600" u="none" cap="none" strike="noStrike">
                <a:solidFill>
                  <a:schemeClr val="dk1"/>
                </a:solidFill>
                <a:latin typeface="Gill Sans"/>
                <a:ea typeface="Gill Sans"/>
                <a:cs typeface="Gill Sans"/>
                <a:sym typeface="Gill Sans"/>
              </a:rPr>
              <a:t>line-through (strikethrough)</a:t>
            </a:r>
            <a:endParaRPr/>
          </a:p>
          <a:p>
            <a:pPr indent="-159701" lvl="4" marL="1296987" marR="0" rtl="0" algn="l">
              <a:lnSpc>
                <a:spcPct val="100000"/>
              </a:lnSpc>
              <a:spcBef>
                <a:spcPts val="320"/>
              </a:spcBef>
              <a:spcAft>
                <a:spcPts val="0"/>
              </a:spcAft>
              <a:buClr>
                <a:srgbClr val="84AA33"/>
              </a:buClr>
              <a:buSzPct val="100000"/>
              <a:buFont typeface="Noto Sans Symbols"/>
              <a:buChar char="●"/>
            </a:pPr>
            <a:r>
              <a:rPr b="0" i="0" lang="en" sz="1600" u="none" cap="none" strike="noStrike">
                <a:solidFill>
                  <a:schemeClr val="dk1"/>
                </a:solidFill>
                <a:latin typeface="Gill Sans"/>
                <a:ea typeface="Gill Sans"/>
                <a:cs typeface="Gill Sans"/>
                <a:sym typeface="Gill Sans"/>
              </a:rPr>
              <a:t>blink (flashing text)</a:t>
            </a:r>
            <a:endParaRPr/>
          </a:p>
          <a:p>
            <a:pPr indent="-159701" lvl="4" marL="1296987" marR="0" rtl="0" algn="l">
              <a:lnSpc>
                <a:spcPct val="100000"/>
              </a:lnSpc>
              <a:spcBef>
                <a:spcPts val="320"/>
              </a:spcBef>
              <a:spcAft>
                <a:spcPts val="0"/>
              </a:spcAft>
              <a:buClr>
                <a:srgbClr val="84AA33"/>
              </a:buClr>
              <a:buSzPct val="100000"/>
              <a:buFont typeface="Noto Sans Symbols"/>
              <a:buChar char="●"/>
            </a:pPr>
            <a:r>
              <a:rPr b="0" i="0" lang="en" sz="1600" u="none" cap="none" strike="noStrike">
                <a:solidFill>
                  <a:schemeClr val="dk1"/>
                </a:solidFill>
                <a:latin typeface="Gill Sans"/>
                <a:ea typeface="Gill Sans"/>
                <a:cs typeface="Gill Sans"/>
                <a:sym typeface="Gill Sans"/>
              </a:rPr>
              <a:t>none (removes all inherited decoration)</a:t>
            </a:r>
            <a:endParaRPr/>
          </a:p>
        </p:txBody>
      </p:sp>
      <p:sp>
        <p:nvSpPr>
          <p:cNvPr id="526" name="Google Shape;526;p6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533" name="Google Shape;533;p6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34" name="Google Shape;534;p6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495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Create inline spans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To replacing the old style tags like </a:t>
            </a:r>
            <a:r>
              <a:rPr b="0" i="1" lang="en" sz="2000" u="none" cap="none" strike="noStrike">
                <a:solidFill>
                  <a:schemeClr val="dk1"/>
                </a:solidFill>
                <a:latin typeface="Gill Sans"/>
                <a:ea typeface="Gill Sans"/>
                <a:cs typeface="Gill Sans"/>
                <a:sym typeface="Gill Sans"/>
              </a:rPr>
              <a:t>&lt;b&gt;</a:t>
            </a:r>
            <a:r>
              <a:rPr b="0" i="0" lang="en" sz="2000" u="none" cap="none" strike="noStrike">
                <a:solidFill>
                  <a:schemeClr val="dk1"/>
                </a:solidFill>
                <a:latin typeface="Gill Sans"/>
                <a:ea typeface="Gill Sans"/>
                <a:cs typeface="Gill Sans"/>
                <a:sym typeface="Gill Sans"/>
              </a:rPr>
              <a:t>, </a:t>
            </a:r>
            <a:r>
              <a:rPr b="0" i="1" lang="en" sz="2000" u="none" cap="none" strike="noStrike">
                <a:solidFill>
                  <a:schemeClr val="dk1"/>
                </a:solidFill>
                <a:latin typeface="Gill Sans"/>
                <a:ea typeface="Gill Sans"/>
                <a:cs typeface="Gill Sans"/>
                <a:sym typeface="Gill Sans"/>
              </a:rPr>
              <a:t>&lt;i&gt;</a:t>
            </a:r>
            <a:r>
              <a:rPr b="0" i="0" lang="en" sz="2000" u="none" cap="none" strike="noStrike">
                <a:solidFill>
                  <a:schemeClr val="dk1"/>
                </a:solidFill>
                <a:latin typeface="Gill Sans"/>
                <a:ea typeface="Gill Sans"/>
                <a:cs typeface="Gill Sans"/>
                <a:sym typeface="Gill Sans"/>
              </a:rPr>
              <a:t>, and </a:t>
            </a:r>
            <a:r>
              <a:rPr b="0" i="1" lang="en" sz="2000" u="none" cap="none" strike="noStrike">
                <a:solidFill>
                  <a:schemeClr val="dk1"/>
                </a:solidFill>
                <a:latin typeface="Gill Sans"/>
                <a:ea typeface="Gill Sans"/>
                <a:cs typeface="Gill Sans"/>
                <a:sym typeface="Gill Sans"/>
              </a:rPr>
              <a:t>&lt;del&gt; </a:t>
            </a:r>
            <a:r>
              <a:rPr b="0" i="0" lang="en" sz="2000" u="none" cap="none" strike="noStrike">
                <a:solidFill>
                  <a:schemeClr val="dk1"/>
                </a:solidFill>
                <a:latin typeface="Gill Sans"/>
                <a:ea typeface="Gill Sans"/>
                <a:cs typeface="Gill Sans"/>
                <a:sym typeface="Gill Sans"/>
              </a:rPr>
              <a:t>with styles for individual items is that the </a:t>
            </a:r>
            <a:r>
              <a:rPr b="0" i="1" lang="en" sz="2000" u="none" cap="none" strike="noStrike">
                <a:solidFill>
                  <a:schemeClr val="dk1"/>
                </a:solidFill>
                <a:latin typeface="Gill Sans"/>
                <a:ea typeface="Gill Sans"/>
                <a:cs typeface="Gill Sans"/>
                <a:sym typeface="Gill Sans"/>
              </a:rPr>
              <a:t>style= </a:t>
            </a:r>
            <a:r>
              <a:rPr b="0" i="0" lang="en" sz="2000" u="none" cap="none" strike="noStrike">
                <a:solidFill>
                  <a:schemeClr val="dk1"/>
                </a:solidFill>
                <a:latin typeface="Gill Sans"/>
                <a:ea typeface="Gill Sans"/>
                <a:cs typeface="Gill Sans"/>
                <a:sym typeface="Gill Sans"/>
              </a:rPr>
              <a:t>attribute must be placed within an existing tag.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in the following sentence, how would you avoid using </a:t>
            </a:r>
            <a:r>
              <a:rPr b="0" i="1" lang="en" sz="2000" u="none" cap="none" strike="noStrike">
                <a:solidFill>
                  <a:schemeClr val="dk1"/>
                </a:solidFill>
                <a:latin typeface="Gill Sans"/>
                <a:ea typeface="Gill Sans"/>
                <a:cs typeface="Gill Sans"/>
                <a:sym typeface="Gill Sans"/>
              </a:rPr>
              <a:t>&lt;b&gt; </a:t>
            </a:r>
            <a:r>
              <a:rPr b="0" i="0" lang="en" sz="2000" u="none" cap="none" strike="noStrike">
                <a:solidFill>
                  <a:schemeClr val="dk1"/>
                </a:solidFill>
                <a:latin typeface="Gill Sans"/>
                <a:ea typeface="Gill Sans"/>
                <a:cs typeface="Gill Sans"/>
                <a:sym typeface="Gill Sans"/>
              </a:rPr>
              <a:t>to make only one word bold?</a:t>
            </a:r>
            <a:endParaRPr/>
          </a:p>
          <a:p>
            <a:pPr indent="-101600" lvl="2" marL="885825" marR="0" rtl="0" algn="l">
              <a:lnSpc>
                <a:spcPct val="100000"/>
              </a:lnSpc>
              <a:spcBef>
                <a:spcPts val="400"/>
              </a:spcBef>
              <a:spcAft>
                <a:spcPts val="0"/>
              </a:spcAft>
              <a:buClr>
                <a:schemeClr val="accent2"/>
              </a:buClr>
              <a:buSzPct val="100000"/>
              <a:buFont typeface="Noto Sans Symbols"/>
              <a:buNone/>
            </a:pPr>
            <a:r>
              <a:t/>
            </a:r>
            <a:endParaRPr b="0" i="0" sz="2000" u="none" cap="none" strike="noStrike">
              <a:solidFill>
                <a:schemeClr val="dk1"/>
              </a:solidFill>
              <a:latin typeface="Gill Sans"/>
              <a:ea typeface="Gill Sans"/>
              <a:cs typeface="Gill Sans"/>
              <a:sym typeface="Gill Sans"/>
            </a:endParaRPr>
          </a:p>
          <a:p>
            <a:pPr indent="-21907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&lt;p&gt;I had a &lt;b&gt;great&lt;/b&gt; time.&lt;/p&gt;</a:t>
            </a:r>
            <a:endParaRPr b="0" i="0" sz="20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solution is a &lt;span&gt; . A span is simply a shell into which you can place any attributes you need.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the preceding example could be written as follows to use a style:</a:t>
            </a:r>
            <a:endParaRPr/>
          </a:p>
          <a:p>
            <a:pPr indent="-220027"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&lt;p&gt;I had a &lt;span style="text-weight: bold"&gt;great&lt;/span&gt; time.&lt;/p&gt;</a:t>
            </a:r>
            <a:endParaRPr/>
          </a:p>
        </p:txBody>
      </p:sp>
      <p:sp>
        <p:nvSpPr>
          <p:cNvPr id="535" name="Google Shape;535;p6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542" name="Google Shape;542;p6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43" name="Google Shape;543;p6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Specify a font family.</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Specify a font size and color.</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Apply bold and italics.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Apply strikethrough and underlining.</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Create inline spans.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 Adjust spacing between letters.</a:t>
            </a:r>
            <a:r>
              <a:rPr b="0" i="0" lang="en" sz="1600" u="none">
                <a:solidFill>
                  <a:schemeClr val="dk1"/>
                </a:solidFill>
                <a:latin typeface="Gill Sans"/>
                <a:ea typeface="Gill Sans"/>
                <a:cs typeface="Gill Sans"/>
                <a:sym typeface="Gill Sans"/>
              </a:rPr>
              <a:t>   </a:t>
            </a:r>
            <a:endParaRPr/>
          </a:p>
          <a:p>
            <a:pPr indent="0" lvl="1" marL="357187" marR="0" rtl="0" algn="l">
              <a:lnSpc>
                <a:spcPct val="100000"/>
              </a:lnSpc>
              <a:spcBef>
                <a:spcPts val="500"/>
              </a:spcBef>
              <a:spcAft>
                <a:spcPts val="0"/>
              </a:spcAft>
              <a:buClr>
                <a:schemeClr val="accent1"/>
              </a:buClr>
              <a:buSzPts val="1600"/>
              <a:buFont typeface="Verdana"/>
              <a:buNone/>
            </a:pPr>
            <a:r>
              <a:t/>
            </a:r>
            <a:endParaRPr b="0" i="0" sz="1600" u="none" cap="none" strike="noStrike">
              <a:solidFill>
                <a:schemeClr val="dk1"/>
              </a:solidFill>
              <a:latin typeface="Gill Sans"/>
              <a:ea typeface="Gill Sans"/>
              <a:cs typeface="Gill Sans"/>
              <a:sym typeface="Gill Sans"/>
            </a:endParaRPr>
          </a:p>
          <a:p>
            <a:pPr indent="0" lvl="1" marL="357187" marR="0" rtl="0" algn="l">
              <a:lnSpc>
                <a:spcPct val="100000"/>
              </a:lnSpc>
              <a:spcBef>
                <a:spcPts val="500"/>
              </a:spcBef>
              <a:spcAft>
                <a:spcPts val="0"/>
              </a:spcAft>
              <a:buClr>
                <a:schemeClr val="accent1"/>
              </a:buClr>
              <a:buSzPts val="16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544" name="Google Shape;544;p6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Text by Using Style Sheets</a:t>
            </a:r>
            <a:endParaRPr/>
          </a:p>
        </p:txBody>
      </p:sp>
      <p:sp>
        <p:nvSpPr>
          <p:cNvPr id="551" name="Google Shape;551;p6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52" name="Google Shape;552;p6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Adjust spacing between letters</a:t>
            </a:r>
            <a:r>
              <a:rPr b="1" i="0" lang="en" sz="1600" u="none">
                <a:solidFill>
                  <a:schemeClr val="dk1"/>
                </a:solidFill>
                <a:latin typeface="Gill Sans"/>
                <a:ea typeface="Gill Sans"/>
                <a:cs typeface="Gill Sans"/>
                <a:sym typeface="Gill Sans"/>
              </a:rPr>
              <a:t> and Words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There are two types of spacing you can control in HTML: word spacing and letter spacing.</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Word spacing controls the amount of space between each word, and letter spacing controls he amount of space between each letter.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default is 0 for each; positive numbers increase the space and negative numbers decrease it. Usually, one or two pixels in either direction is plenty.</a:t>
            </a:r>
            <a:endParaRPr b="1" i="0" sz="20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t/>
            </a:r>
            <a:endParaRPr b="0" i="0" sz="2000" u="none" cap="none" strike="noStrike">
              <a:solidFill>
                <a:schemeClr val="dk1"/>
              </a:solidFill>
              <a:latin typeface="Gill Sans"/>
              <a:ea typeface="Gill Sans"/>
              <a:cs typeface="Gill Sans"/>
              <a:sym typeface="Gill Sans"/>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apply word and/or letter spacing, add spacing to the </a:t>
            </a:r>
            <a:r>
              <a:rPr b="0" i="1" lang="en" sz="2000" u="none" cap="none" strike="noStrike">
                <a:solidFill>
                  <a:schemeClr val="dk1"/>
                </a:solidFill>
                <a:latin typeface="Gill Sans"/>
                <a:ea typeface="Gill Sans"/>
                <a:cs typeface="Gill Sans"/>
                <a:sym typeface="Gill Sans"/>
              </a:rPr>
              <a:t>style= </a:t>
            </a:r>
            <a:r>
              <a:rPr b="0" i="0" lang="en" sz="2000" u="none" cap="none" strike="noStrike">
                <a:solidFill>
                  <a:schemeClr val="dk1"/>
                </a:solidFill>
                <a:latin typeface="Gill Sans"/>
                <a:ea typeface="Gill Sans"/>
                <a:cs typeface="Gill Sans"/>
                <a:sym typeface="Gill Sans"/>
              </a:rPr>
              <a:t>attribute for a specific tag.</a:t>
            </a:r>
            <a:endParaRPr/>
          </a:p>
          <a:p>
            <a:pPr indent="-2095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&lt;p style="letter-spacing: 4px"&gt;This text has increased letter spacing.&lt;/p&gt;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add spacing to a style rule in the style sheet.</a:t>
            </a:r>
            <a:endParaRPr/>
          </a:p>
          <a:p>
            <a:pPr indent="-2095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p {letter-spacing: 4px}</a:t>
            </a:r>
            <a:endParaRPr/>
          </a:p>
        </p:txBody>
      </p:sp>
      <p:sp>
        <p:nvSpPr>
          <p:cNvPr id="553" name="Google Shape;553;p6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560" name="Google Shape;560;p6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61" name="Google Shape;561;p6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Up to now we see Formatting Text by Using Style Sheets,” you learned how to use style rules to apply character formatting, including font style, size, and color. </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Now on we  can go a step further and apply those concepts to paragraph formatting.</a:t>
            </a:r>
            <a:endParaRPr/>
          </a:p>
          <a:p>
            <a:pPr indent="-236537" lvl="1" marL="639762" marR="0" rtl="0" algn="l">
              <a:lnSpc>
                <a:spcPct val="100000"/>
              </a:lnSpc>
              <a:spcBef>
                <a:spcPts val="500"/>
              </a:spcBef>
              <a:spcAft>
                <a:spcPts val="0"/>
              </a:spcAft>
              <a:buClr>
                <a:schemeClr val="accent1"/>
              </a:buClr>
              <a:buSzPts val="2000"/>
              <a:buFont typeface="Verdana"/>
              <a:buChar char="◦"/>
            </a:pPr>
            <a:r>
              <a:rPr b="0" i="1" lang="en" sz="2000" u="none" cap="none" strike="noStrike">
                <a:solidFill>
                  <a:schemeClr val="dk1"/>
                </a:solidFill>
                <a:latin typeface="Gill Sans"/>
                <a:ea typeface="Gill Sans"/>
                <a:cs typeface="Gill Sans"/>
                <a:sym typeface="Gill Sans"/>
              </a:rPr>
              <a:t>Paragraph formatting </a:t>
            </a:r>
            <a:r>
              <a:rPr b="0" i="0" lang="en" sz="2000" u="none" cap="none" strike="noStrike">
                <a:solidFill>
                  <a:schemeClr val="dk1"/>
                </a:solidFill>
                <a:latin typeface="Gill Sans"/>
                <a:ea typeface="Gill Sans"/>
                <a:cs typeface="Gill Sans"/>
                <a:sym typeface="Gill Sans"/>
              </a:rPr>
              <a:t>refers to the layout of entire paragraphs, not the placement or spacing of individual characters.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These includes :-</a:t>
            </a:r>
            <a:endParaRPr/>
          </a:p>
          <a:p>
            <a:pPr indent="-228600" lvl="2" marL="885825"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Indent paragraphs.</a:t>
            </a:r>
            <a:endParaRPr/>
          </a:p>
          <a:p>
            <a:pPr indent="-228600" lvl="2" marL="885825"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Apply a border to a paragraph.</a:t>
            </a:r>
            <a:endParaRPr/>
          </a:p>
          <a:p>
            <a:pPr indent="-228600" lvl="2" marL="885825"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Specify the horizontal alignment of a paragraph.</a:t>
            </a:r>
            <a:endParaRPr/>
          </a:p>
          <a:p>
            <a:pPr indent="-228600" lvl="2" marL="885825" marR="0" rtl="0" algn="l">
              <a:lnSpc>
                <a:spcPct val="100000"/>
              </a:lnSpc>
              <a:spcBef>
                <a:spcPts val="400"/>
              </a:spcBef>
              <a:spcAft>
                <a:spcPts val="0"/>
              </a:spcAft>
              <a:buClr>
                <a:schemeClr val="accent2"/>
              </a:buClr>
              <a:buSzPts val="2000"/>
              <a:buFont typeface="Noto Sans Symbols"/>
              <a:buChar char="●"/>
            </a:pPr>
            <a:r>
              <a:rPr b="0" i="0" lang="en" sz="2000" u="none" cap="none" strike="noStrike">
                <a:solidFill>
                  <a:schemeClr val="dk1"/>
                </a:solidFill>
                <a:latin typeface="Gill Sans"/>
                <a:ea typeface="Gill Sans"/>
                <a:cs typeface="Gill Sans"/>
                <a:sym typeface="Gill Sans"/>
              </a:rPr>
              <a:t>Specify vertical space within a paragraph.</a:t>
            </a:r>
            <a:endParaRPr/>
          </a:p>
        </p:txBody>
      </p:sp>
      <p:sp>
        <p:nvSpPr>
          <p:cNvPr id="562" name="Google Shape;562;p6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569" name="Google Shape;569;p6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70" name="Google Shape;570;p6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0000" lnSpcReduction="2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Indent paragraphs</a:t>
            </a:r>
            <a:endParaRPr/>
          </a:p>
          <a:p>
            <a:pPr indent="-202247" lvl="1" marL="639762" marR="0" rtl="0" algn="l">
              <a:lnSpc>
                <a:spcPct val="15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You can indent any paragraph-level element in HTML. Such elements include regular paragraphs, list items, definitions, quotations, and headings.  </a:t>
            </a:r>
            <a:endParaRPr/>
          </a:p>
          <a:p>
            <a:pPr indent="-202247" lvl="1" marL="639762" marR="0" rtl="0" algn="l">
              <a:lnSpc>
                <a:spcPct val="150000"/>
              </a:lnSpc>
              <a:spcBef>
                <a:spcPts val="500"/>
              </a:spcBef>
              <a:spcAft>
                <a:spcPts val="0"/>
              </a:spcAft>
              <a:buClr>
                <a:schemeClr val="accent1"/>
              </a:buClr>
              <a:buSzPct val="100000"/>
              <a:buFont typeface="Verdana"/>
              <a:buChar char="◦"/>
            </a:pPr>
            <a:r>
              <a:rPr b="0" i="1" lang="en" sz="1800" u="none" cap="none" strike="noStrike">
                <a:solidFill>
                  <a:schemeClr val="dk1"/>
                </a:solidFill>
                <a:latin typeface="Gill Sans"/>
                <a:ea typeface="Gill Sans"/>
                <a:cs typeface="Gill Sans"/>
                <a:sym typeface="Gill Sans"/>
              </a:rPr>
              <a:t>Indenting </a:t>
            </a:r>
            <a:r>
              <a:rPr b="0" i="0" lang="en" sz="1800" u="none" cap="none" strike="noStrike">
                <a:solidFill>
                  <a:schemeClr val="dk1"/>
                </a:solidFill>
                <a:latin typeface="Gill Sans"/>
                <a:ea typeface="Gill Sans"/>
                <a:cs typeface="Gill Sans"/>
                <a:sym typeface="Gill Sans"/>
              </a:rPr>
              <a:t>is the process of offsetting text from its usual position, either to the right or to the left. You can apply three types of indentation in HTML:</a:t>
            </a:r>
            <a:endParaRPr/>
          </a:p>
          <a:p>
            <a:pPr indent="-202247" lvl="1" marL="639762" marR="0" rtl="0" algn="l">
              <a:lnSpc>
                <a:spcPct val="150000"/>
              </a:lnSpc>
              <a:spcBef>
                <a:spcPts val="500"/>
              </a:spcBef>
              <a:spcAft>
                <a:spcPts val="0"/>
              </a:spcAft>
              <a:buClr>
                <a:schemeClr val="accent1"/>
              </a:buClr>
              <a:buSzPct val="100000"/>
              <a:buFont typeface="Verdana"/>
              <a:buChar char="◦"/>
            </a:pPr>
            <a:r>
              <a:rPr b="1" i="0" lang="en" sz="1800" u="none" cap="none" strike="noStrike">
                <a:solidFill>
                  <a:schemeClr val="dk1"/>
                </a:solidFill>
                <a:latin typeface="Gill Sans"/>
                <a:ea typeface="Gill Sans"/>
                <a:cs typeface="Gill Sans"/>
                <a:sym typeface="Gill Sans"/>
              </a:rPr>
              <a:t>First-line indent </a:t>
            </a:r>
            <a:r>
              <a:rPr b="0" i="0" lang="en" sz="1800" u="none" cap="none" strike="noStrike">
                <a:solidFill>
                  <a:schemeClr val="dk1"/>
                </a:solidFill>
                <a:latin typeface="Gill Sans"/>
                <a:ea typeface="Gill Sans"/>
                <a:cs typeface="Gill Sans"/>
                <a:sym typeface="Gill Sans"/>
              </a:rPr>
              <a:t>This indents only the first line of a paragraph. Use the </a:t>
            </a:r>
            <a:r>
              <a:rPr b="0" i="1" lang="en" sz="1800" u="none" cap="none" strike="noStrike">
                <a:solidFill>
                  <a:schemeClr val="dk1"/>
                </a:solidFill>
                <a:latin typeface="Gill Sans"/>
                <a:ea typeface="Gill Sans"/>
                <a:cs typeface="Gill Sans"/>
                <a:sym typeface="Gill Sans"/>
              </a:rPr>
              <a:t>text-indent </a:t>
            </a:r>
            <a:r>
              <a:rPr b="0" i="0" lang="en" sz="1800" u="none" cap="none" strike="noStrike">
                <a:solidFill>
                  <a:schemeClr val="dk1"/>
                </a:solidFill>
                <a:latin typeface="Gill Sans"/>
                <a:ea typeface="Gill Sans"/>
                <a:cs typeface="Gill Sans"/>
                <a:sym typeface="Gill Sans"/>
              </a:rPr>
              <a:t>attribute. For in-line styling of a single paragraph, specify this style:</a:t>
            </a:r>
            <a:endParaRPr/>
          </a:p>
          <a:p>
            <a:pPr indent="-138747" lvl="3" marL="1096962" marR="0" rtl="0" algn="l">
              <a:lnSpc>
                <a:spcPct val="150000"/>
              </a:lnSpc>
              <a:spcBef>
                <a:spcPts val="360"/>
              </a:spcBef>
              <a:spcAft>
                <a:spcPts val="0"/>
              </a:spcAft>
              <a:buClr>
                <a:srgbClr val="C32D2E"/>
              </a:buClr>
              <a:buSzPct val="100000"/>
              <a:buFont typeface="Noto Sans Symbols"/>
              <a:buChar char="●"/>
            </a:pPr>
            <a:r>
              <a:rPr b="0" i="0" lang="en" sz="1800" u="none" cap="none" strike="noStrike">
                <a:solidFill>
                  <a:schemeClr val="dk1"/>
                </a:solidFill>
                <a:latin typeface="Gill Sans"/>
                <a:ea typeface="Gill Sans"/>
                <a:cs typeface="Gill Sans"/>
                <a:sym typeface="Gill Sans"/>
              </a:rPr>
              <a:t>&lt;p style="text-indent: 20px"&gt; or p {text-indent: 20px}</a:t>
            </a:r>
            <a:endParaRPr/>
          </a:p>
          <a:p>
            <a:pPr indent="-202247" lvl="1" marL="639762" marR="0" rtl="0" algn="l">
              <a:lnSpc>
                <a:spcPct val="100000"/>
              </a:lnSpc>
              <a:spcBef>
                <a:spcPts val="500"/>
              </a:spcBef>
              <a:spcAft>
                <a:spcPts val="0"/>
              </a:spcAft>
              <a:buClr>
                <a:schemeClr val="accent1"/>
              </a:buClr>
              <a:buSzPct val="100000"/>
              <a:buFont typeface="Verdana"/>
              <a:buChar char="◦"/>
            </a:pPr>
            <a:r>
              <a:rPr b="1" i="0" lang="en" sz="1800" u="none" cap="none" strike="noStrike">
                <a:solidFill>
                  <a:schemeClr val="dk1"/>
                </a:solidFill>
                <a:latin typeface="Gill Sans"/>
                <a:ea typeface="Gill Sans"/>
                <a:cs typeface="Gill Sans"/>
                <a:sym typeface="Gill Sans"/>
              </a:rPr>
              <a:t>Padding </a:t>
            </a:r>
            <a:r>
              <a:rPr b="0" i="0" lang="en" sz="1800" u="none" cap="none" strike="noStrike">
                <a:solidFill>
                  <a:schemeClr val="dk1"/>
                </a:solidFill>
                <a:latin typeface="Gill Sans"/>
                <a:ea typeface="Gill Sans"/>
                <a:cs typeface="Gill Sans"/>
                <a:sym typeface="Gill Sans"/>
              </a:rPr>
              <a:t>This adds a specified amount of space between the border of an element and its contents (</a:t>
            </a:r>
            <a:r>
              <a:rPr b="0" i="1" lang="en" sz="1800" u="none" cap="none" strike="noStrike">
                <a:solidFill>
                  <a:schemeClr val="dk1"/>
                </a:solidFill>
                <a:latin typeface="Gill Sans"/>
                <a:ea typeface="Gill Sans"/>
                <a:cs typeface="Gill Sans"/>
                <a:sym typeface="Gill Sans"/>
              </a:rPr>
              <a:t>inside </a:t>
            </a:r>
            <a:r>
              <a:rPr b="0" i="0" lang="en" sz="1800" u="none" cap="none" strike="noStrike">
                <a:solidFill>
                  <a:schemeClr val="dk1"/>
                </a:solidFill>
                <a:latin typeface="Gill Sans"/>
                <a:ea typeface="Gill Sans"/>
                <a:cs typeface="Gill Sans"/>
                <a:sym typeface="Gill Sans"/>
              </a:rPr>
              <a:t>of the element). It applies equally to all lines of text in the paragraph. </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Use the </a:t>
            </a:r>
            <a:r>
              <a:rPr b="0" i="1" lang="en" sz="1800" u="none" cap="none" strike="noStrike">
                <a:solidFill>
                  <a:schemeClr val="dk1"/>
                </a:solidFill>
                <a:latin typeface="Gill Sans"/>
                <a:ea typeface="Gill Sans"/>
                <a:cs typeface="Gill Sans"/>
                <a:sym typeface="Gill Sans"/>
              </a:rPr>
              <a:t>padding </a:t>
            </a:r>
            <a:r>
              <a:rPr b="0" i="0" lang="en" sz="1800" u="none" cap="none" strike="noStrike">
                <a:solidFill>
                  <a:schemeClr val="dk1"/>
                </a:solidFill>
                <a:latin typeface="Gill Sans"/>
                <a:ea typeface="Gill Sans"/>
                <a:cs typeface="Gill Sans"/>
                <a:sym typeface="Gill Sans"/>
              </a:rPr>
              <a:t>attribute to create this space. For in-line styling of a</a:t>
            </a:r>
            <a:endParaRPr/>
          </a:p>
          <a:p>
            <a:pPr indent="-138747" lvl="3" marL="1096962" marR="0" rtl="0" algn="l">
              <a:lnSpc>
                <a:spcPct val="100000"/>
              </a:lnSpc>
              <a:spcBef>
                <a:spcPts val="360"/>
              </a:spcBef>
              <a:spcAft>
                <a:spcPts val="0"/>
              </a:spcAft>
              <a:buClr>
                <a:srgbClr val="C32D2E"/>
              </a:buClr>
              <a:buSzPct val="100000"/>
              <a:buFont typeface="Noto Sans Symbols"/>
              <a:buChar char="●"/>
            </a:pPr>
            <a:r>
              <a:rPr b="0" i="0" lang="en" sz="1800" u="none" cap="none" strike="noStrike">
                <a:solidFill>
                  <a:schemeClr val="dk1"/>
                </a:solidFill>
                <a:latin typeface="Gill Sans"/>
                <a:ea typeface="Gill Sans"/>
                <a:cs typeface="Gill Sans"/>
                <a:sym typeface="Gill Sans"/>
              </a:rPr>
              <a:t>&lt;p style="padding: 20px"&gt; or  p {padding: 20px}</a:t>
            </a:r>
            <a:endParaRPr/>
          </a:p>
          <a:p>
            <a:pPr indent="-122237" lvl="1" marL="639762" marR="0" rtl="0" algn="l">
              <a:lnSpc>
                <a:spcPct val="100000"/>
              </a:lnSpc>
              <a:spcBef>
                <a:spcPts val="500"/>
              </a:spcBef>
              <a:spcAft>
                <a:spcPts val="0"/>
              </a:spcAft>
              <a:buClr>
                <a:schemeClr val="accent1"/>
              </a:buClr>
              <a:buSzPct val="100000"/>
              <a:buFont typeface="Verdana"/>
              <a:buNone/>
            </a:pPr>
            <a:r>
              <a:t/>
            </a:r>
            <a:endParaRPr b="0" i="0" sz="1800" u="none" cap="none" strike="noStrike">
              <a:solidFill>
                <a:schemeClr val="dk1"/>
              </a:solidFill>
              <a:latin typeface="Gill Sans"/>
              <a:ea typeface="Gill Sans"/>
              <a:cs typeface="Gill Sans"/>
              <a:sym typeface="Gill Sans"/>
            </a:endParaRPr>
          </a:p>
          <a:p>
            <a:pPr indent="-191135" lvl="0" marL="365125" marR="0" rtl="0" algn="l">
              <a:spcBef>
                <a:spcPts val="600"/>
              </a:spcBef>
              <a:spcAft>
                <a:spcPts val="0"/>
              </a:spcAft>
              <a:buClr>
                <a:schemeClr val="accent1"/>
              </a:buClr>
              <a:buSzPct val="79999"/>
              <a:buFont typeface="Noto Sans Symbols"/>
              <a:buNone/>
            </a:pPr>
            <a:r>
              <a:t/>
            </a:r>
            <a:endParaRPr b="0" i="0" sz="1800" u="none" cap="none" strike="noStrike">
              <a:solidFill>
                <a:schemeClr val="dk1"/>
              </a:solidFill>
              <a:latin typeface="Gill Sans"/>
              <a:ea typeface="Gill Sans"/>
              <a:cs typeface="Gill Sans"/>
              <a:sym typeface="Gill Sans"/>
            </a:endParaRPr>
          </a:p>
        </p:txBody>
      </p:sp>
      <p:sp>
        <p:nvSpPr>
          <p:cNvPr id="571" name="Google Shape;571;p6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578" name="Google Shape;578;p6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79" name="Google Shape;579;p6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Indent paragraphs</a:t>
            </a:r>
            <a:endParaRPr/>
          </a:p>
          <a:p>
            <a:pPr indent="-210819" lvl="1" marL="639762" marR="0" rtl="0" algn="l">
              <a:lnSpc>
                <a:spcPct val="100000"/>
              </a:lnSpc>
              <a:spcBef>
                <a:spcPts val="500"/>
              </a:spcBef>
              <a:spcAft>
                <a:spcPts val="0"/>
              </a:spcAft>
              <a:buClr>
                <a:schemeClr val="accent1"/>
              </a:buClr>
              <a:buSzPct val="100000"/>
              <a:buFont typeface="Verdana"/>
              <a:buChar char="◦"/>
            </a:pPr>
            <a:r>
              <a:rPr b="1" i="0" lang="en" sz="1800" u="none" cap="none" strike="noStrike">
                <a:solidFill>
                  <a:schemeClr val="dk1"/>
                </a:solidFill>
                <a:latin typeface="Gill Sans"/>
                <a:ea typeface="Gill Sans"/>
                <a:cs typeface="Gill Sans"/>
                <a:sym typeface="Gill Sans"/>
              </a:rPr>
              <a:t>Margin </a:t>
            </a:r>
            <a:r>
              <a:rPr b="0" i="0" lang="en" sz="1800" u="none" cap="none" strike="noStrike">
                <a:solidFill>
                  <a:schemeClr val="dk1"/>
                </a:solidFill>
                <a:latin typeface="Gill Sans"/>
                <a:ea typeface="Gill Sans"/>
                <a:cs typeface="Gill Sans"/>
                <a:sym typeface="Gill Sans"/>
              </a:rPr>
              <a:t>This adds a specified amount of white space around an element, on the </a:t>
            </a:r>
            <a:r>
              <a:rPr b="0" i="1" lang="en" sz="1800" u="none" cap="none" strike="noStrike">
                <a:solidFill>
                  <a:schemeClr val="dk1"/>
                </a:solidFill>
                <a:latin typeface="Gill Sans"/>
                <a:ea typeface="Gill Sans"/>
                <a:cs typeface="Gill Sans"/>
                <a:sym typeface="Gill Sans"/>
              </a:rPr>
              <a:t>outside </a:t>
            </a:r>
            <a:r>
              <a:rPr b="0" i="0" lang="en" sz="1800" u="none" cap="none" strike="noStrike">
                <a:solidFill>
                  <a:schemeClr val="dk1"/>
                </a:solidFill>
                <a:latin typeface="Gill Sans"/>
                <a:ea typeface="Gill Sans"/>
                <a:cs typeface="Gill Sans"/>
                <a:sym typeface="Gill Sans"/>
              </a:rPr>
              <a:t>of the element. It applies equally to all lines of text in the paragraph. </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Use the </a:t>
            </a:r>
            <a:r>
              <a:rPr b="0" i="1" lang="en" sz="1800" u="none" cap="none" strike="noStrike">
                <a:solidFill>
                  <a:schemeClr val="dk1"/>
                </a:solidFill>
                <a:latin typeface="Gill Sans"/>
                <a:ea typeface="Gill Sans"/>
                <a:cs typeface="Gill Sans"/>
                <a:sym typeface="Gill Sans"/>
              </a:rPr>
              <a:t>margin </a:t>
            </a:r>
            <a:r>
              <a:rPr b="0" i="0" lang="en" sz="1800" u="none" cap="none" strike="noStrike">
                <a:solidFill>
                  <a:schemeClr val="dk1"/>
                </a:solidFill>
                <a:latin typeface="Gill Sans"/>
                <a:ea typeface="Gill Sans"/>
                <a:cs typeface="Gill Sans"/>
                <a:sym typeface="Gill Sans"/>
              </a:rPr>
              <a:t>attribute to create this space. For a single paragraph, specify this style: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&lt;p style="margin: 20px"&gt; or p {margin: 20px}</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The difference between applying</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By default, </a:t>
            </a:r>
            <a:r>
              <a:rPr b="0" i="1" lang="en" sz="1800" u="none" cap="none" strike="noStrike">
                <a:solidFill>
                  <a:schemeClr val="dk1"/>
                </a:solidFill>
                <a:latin typeface="Gill Sans"/>
                <a:ea typeface="Gill Sans"/>
                <a:cs typeface="Gill Sans"/>
                <a:sym typeface="Gill Sans"/>
              </a:rPr>
              <a:t>margin </a:t>
            </a:r>
            <a:r>
              <a:rPr b="0" i="0" lang="en" sz="1800" u="none" cap="none" strike="noStrike">
                <a:solidFill>
                  <a:schemeClr val="dk1"/>
                </a:solidFill>
                <a:latin typeface="Gill Sans"/>
                <a:ea typeface="Gill Sans"/>
                <a:cs typeface="Gill Sans"/>
                <a:sym typeface="Gill Sans"/>
              </a:rPr>
              <a:t>and </a:t>
            </a:r>
            <a:r>
              <a:rPr b="0" i="1" lang="en" sz="1800" u="none" cap="none" strike="noStrike">
                <a:solidFill>
                  <a:schemeClr val="dk1"/>
                </a:solidFill>
                <a:latin typeface="Gill Sans"/>
                <a:ea typeface="Gill Sans"/>
                <a:cs typeface="Gill Sans"/>
                <a:sym typeface="Gill Sans"/>
              </a:rPr>
              <a:t>padding </a:t>
            </a:r>
            <a:r>
              <a:rPr b="0" i="0" lang="en" sz="1800" u="none" cap="none" strike="noStrike">
                <a:solidFill>
                  <a:schemeClr val="dk1"/>
                </a:solidFill>
                <a:latin typeface="Gill Sans"/>
                <a:ea typeface="Gill Sans"/>
                <a:cs typeface="Gill Sans"/>
                <a:sym typeface="Gill Sans"/>
              </a:rPr>
              <a:t>attributes apply to all four sides of an element, but you can add </a:t>
            </a:r>
            <a:r>
              <a:rPr b="0" i="1" lang="en" sz="1800" u="none" cap="none" strike="noStrike">
                <a:solidFill>
                  <a:schemeClr val="dk1"/>
                </a:solidFill>
                <a:latin typeface="Gill Sans"/>
                <a:ea typeface="Gill Sans"/>
                <a:cs typeface="Gill Sans"/>
                <a:sym typeface="Gill Sans"/>
              </a:rPr>
              <a:t>-top</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-right</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-bottom</a:t>
            </a:r>
            <a:r>
              <a:rPr b="0" i="0" lang="en" sz="1800" u="none" cap="none" strike="noStrike">
                <a:solidFill>
                  <a:schemeClr val="dk1"/>
                </a:solidFill>
                <a:latin typeface="Gill Sans"/>
                <a:ea typeface="Gill Sans"/>
                <a:cs typeface="Gill Sans"/>
                <a:sym typeface="Gill Sans"/>
              </a:rPr>
              <a:t>, or </a:t>
            </a:r>
            <a:r>
              <a:rPr b="0" i="1" lang="en" sz="1800" u="none" cap="none" strike="noStrike">
                <a:solidFill>
                  <a:schemeClr val="dk1"/>
                </a:solidFill>
                <a:latin typeface="Gill Sans"/>
                <a:ea typeface="Gill Sans"/>
                <a:cs typeface="Gill Sans"/>
                <a:sym typeface="Gill Sans"/>
              </a:rPr>
              <a:t>-left </a:t>
            </a:r>
            <a:r>
              <a:rPr b="0" i="0" lang="en" sz="1800" u="none" cap="none" strike="noStrike">
                <a:solidFill>
                  <a:schemeClr val="dk1"/>
                </a:solidFill>
                <a:latin typeface="Gill Sans"/>
                <a:ea typeface="Gill Sans"/>
                <a:cs typeface="Gill Sans"/>
                <a:sym typeface="Gill Sans"/>
              </a:rPr>
              <a:t>arguments to restrict the formatting to one or more specific sides.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p style="padding-left: 10px; padding-top: 5px; padding-bottom: 5px}</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You can use either pixels (</a:t>
            </a:r>
            <a:r>
              <a:rPr b="0" i="1" lang="en" sz="1800" u="none" cap="none" strike="noStrike">
                <a:solidFill>
                  <a:schemeClr val="dk1"/>
                </a:solidFill>
                <a:latin typeface="Gill Sans"/>
                <a:ea typeface="Gill Sans"/>
                <a:cs typeface="Gill Sans"/>
                <a:sym typeface="Gill Sans"/>
              </a:rPr>
              <a:t>px</a:t>
            </a:r>
            <a:r>
              <a:rPr b="0" i="0" lang="en" sz="1800" u="none" cap="none" strike="noStrike">
                <a:solidFill>
                  <a:schemeClr val="dk1"/>
                </a:solidFill>
                <a:latin typeface="Gill Sans"/>
                <a:ea typeface="Gill Sans"/>
                <a:cs typeface="Gill Sans"/>
                <a:sym typeface="Gill Sans"/>
              </a:rPr>
              <a:t>) or percentage (</a:t>
            </a:r>
            <a:r>
              <a:rPr b="0" i="1" lang="en" sz="1800" u="none" cap="none" strike="noStrike">
                <a:solidFill>
                  <a:schemeClr val="dk1"/>
                </a:solidFill>
                <a:latin typeface="Gill Sans"/>
                <a:ea typeface="Gill Sans"/>
                <a:cs typeface="Gill Sans"/>
                <a:sym typeface="Gill Sans"/>
              </a:rPr>
              <a:t>%</a:t>
            </a:r>
            <a:r>
              <a:rPr b="0" i="0" lang="en" sz="1800" u="none" cap="none" strike="noStrike">
                <a:solidFill>
                  <a:schemeClr val="dk1"/>
                </a:solidFill>
                <a:latin typeface="Gill Sans"/>
                <a:ea typeface="Gill Sans"/>
                <a:cs typeface="Gill Sans"/>
                <a:sym typeface="Gill Sans"/>
              </a:rPr>
              <a:t>) as the unit of measure. For example, the following line indents the first line of a paragraph by 10 percent of its total width:</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&lt;p style="text-indent: 10%"&gt; </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  To apply the same formatting using a style sheet, specify the following rule: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p {text-indent: 10%}</a:t>
            </a:r>
            <a:endParaRPr/>
          </a:p>
        </p:txBody>
      </p:sp>
      <p:sp>
        <p:nvSpPr>
          <p:cNvPr id="580" name="Google Shape;580;p6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587" name="Google Shape;587;p7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88" name="Google Shape;588;p7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62500" lnSpcReduction="20000"/>
          </a:bodyPr>
          <a:lstStyle/>
          <a:p>
            <a:pPr indent="-24447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a border to a paragraph</a:t>
            </a:r>
            <a:endParaRPr b="1" i="0" sz="2000" u="none">
              <a:solidFill>
                <a:schemeClr val="dk1"/>
              </a:solidFill>
              <a:latin typeface="Gill Sans"/>
              <a:ea typeface="Gill Sans"/>
              <a:cs typeface="Gill Sans"/>
              <a:sym typeface="Gill Sans"/>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border style rule to almost any two-sided tag. Border style rules are used most commonly with regular paragraphs, but they also work with headings, lists, and even spans. </a:t>
            </a:r>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also apply a border to a division (</a:t>
            </a:r>
            <a:r>
              <a:rPr b="0" i="1" lang="en" sz="2000" u="none" cap="none" strike="noStrike">
                <a:solidFill>
                  <a:schemeClr val="dk1"/>
                </a:solidFill>
                <a:latin typeface="Gill Sans"/>
                <a:ea typeface="Gill Sans"/>
                <a:cs typeface="Gill Sans"/>
                <a:sym typeface="Gill Sans"/>
              </a:rPr>
              <a:t>&lt;div&gt;</a:t>
            </a:r>
            <a:r>
              <a:rPr b="0" i="0" lang="en" sz="2000" u="none" cap="none" strike="noStrike">
                <a:solidFill>
                  <a:schemeClr val="dk1"/>
                </a:solidFill>
                <a:latin typeface="Gill Sans"/>
                <a:ea typeface="Gill Sans"/>
                <a:cs typeface="Gill Sans"/>
                <a:sym typeface="Gill Sans"/>
              </a:rPr>
              <a:t>) tag to differentiate one area of the screen from another.</a:t>
            </a:r>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select the line type for the border, use the </a:t>
            </a:r>
            <a:r>
              <a:rPr b="0" i="1" lang="en" sz="2000" u="none" cap="none" strike="noStrike">
                <a:solidFill>
                  <a:schemeClr val="dk1"/>
                </a:solidFill>
                <a:latin typeface="Gill Sans"/>
                <a:ea typeface="Gill Sans"/>
                <a:cs typeface="Gill Sans"/>
                <a:sym typeface="Gill Sans"/>
              </a:rPr>
              <a:t>border-style </a:t>
            </a:r>
            <a:r>
              <a:rPr b="0" i="0" lang="en" sz="2000" u="none" cap="none" strike="noStrike">
                <a:solidFill>
                  <a:schemeClr val="dk1"/>
                </a:solidFill>
                <a:latin typeface="Gill Sans"/>
                <a:ea typeface="Gill Sans"/>
                <a:cs typeface="Gill Sans"/>
                <a:sym typeface="Gill Sans"/>
              </a:rPr>
              <a:t>attribute along with one of the arguments listed below</a:t>
            </a:r>
            <a:endParaRPr/>
          </a:p>
          <a:p>
            <a:pPr indent="-18097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Solid , Dotted , Dished, Double , Groove ,Ridge , Inset, Outset ,none</a:t>
            </a:r>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Setting Border Padding</a:t>
            </a:r>
            <a:endParaRPr/>
          </a:p>
          <a:p>
            <a:pPr indent="-282575" lvl="0" marL="365125" marR="0" rtl="0" algn="l">
              <a:lnSpc>
                <a:spcPct val="100000"/>
              </a:lnSpc>
              <a:spcBef>
                <a:spcPts val="600"/>
              </a:spcBef>
              <a:spcAft>
                <a:spcPts val="0"/>
              </a:spcAft>
              <a:buClr>
                <a:schemeClr val="accent1"/>
              </a:buClr>
              <a:buSzPct val="80000"/>
              <a:buFont typeface="Noto Sans Symbols"/>
              <a:buNone/>
            </a:pPr>
            <a:r>
              <a:rPr b="0" i="0" lang="en" sz="2000" u="none">
                <a:solidFill>
                  <a:schemeClr val="dk1"/>
                </a:solidFill>
                <a:latin typeface="Gill Sans"/>
                <a:ea typeface="Gill Sans"/>
                <a:cs typeface="Gill Sans"/>
                <a:sym typeface="Gill Sans"/>
              </a:rPr>
              <a:t>	p {border-style: solid; padding: 15px}</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&lt;p style="border-style: solid; padding: 15px"&gt;</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Specifying Border Width and Color</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By default, a border is black and 4 pixels wide. To change these attributes, use the </a:t>
            </a:r>
            <a:r>
              <a:rPr b="0" i="1" lang="en" sz="2000" u="none">
                <a:solidFill>
                  <a:schemeClr val="dk1"/>
                </a:solidFill>
                <a:latin typeface="Gill Sans"/>
                <a:ea typeface="Gill Sans"/>
                <a:cs typeface="Gill Sans"/>
                <a:sym typeface="Gill Sans"/>
              </a:rPr>
              <a:t>bordercolor</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and </a:t>
            </a:r>
            <a:r>
              <a:rPr b="0" i="1" lang="en" sz="2000" u="none">
                <a:solidFill>
                  <a:schemeClr val="dk1"/>
                </a:solidFill>
                <a:latin typeface="Gill Sans"/>
                <a:ea typeface="Gill Sans"/>
                <a:cs typeface="Gill Sans"/>
                <a:sym typeface="Gill Sans"/>
              </a:rPr>
              <a:t>border-width </a:t>
            </a:r>
            <a:r>
              <a:rPr b="0" i="0" lang="en" sz="2000" u="none">
                <a:solidFill>
                  <a:schemeClr val="dk1"/>
                </a:solidFill>
                <a:latin typeface="Gill Sans"/>
                <a:ea typeface="Gill Sans"/>
                <a:cs typeface="Gill Sans"/>
                <a:sym typeface="Gill Sans"/>
              </a:rPr>
              <a:t>attributes. The color can be any basic or extended color name or</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any RGB or hexadecimal color number. (See the discussion of color choices in Chapter 4</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if you need to review the color options in HTML.) For example, to decrease the border</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width and color it blue using a style sheet, write a rule like this:</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p {border-style: solid; border-width: 2px; border-color: blue}</a:t>
            </a:r>
            <a:endParaRPr/>
          </a:p>
        </p:txBody>
      </p:sp>
      <p:sp>
        <p:nvSpPr>
          <p:cNvPr id="589" name="Google Shape;589;p7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596" name="Google Shape;596;p7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597" name="Google Shape;597;p7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55000" lnSpcReduction="20000"/>
          </a:bodyPr>
          <a:lstStyle/>
          <a:p>
            <a:pPr indent="-23685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a border to a paragraph</a:t>
            </a:r>
            <a:endParaRPr b="1" i="0" sz="2000" u="none">
              <a:solidFill>
                <a:schemeClr val="dk1"/>
              </a:solidFill>
              <a:latin typeface="Gill Sans"/>
              <a:ea typeface="Gill Sans"/>
              <a:cs typeface="Gill Sans"/>
              <a:sym typeface="Gill Sans"/>
            </a:endParaRPr>
          </a:p>
          <a:p>
            <a:pPr indent="-1793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Specifying Border Width and Color</a:t>
            </a:r>
            <a:endParaRPr/>
          </a:p>
          <a:p>
            <a:pPr indent="-1714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By default, a border is black and 4 pixels wide. To change these attributes, use the </a:t>
            </a:r>
            <a:r>
              <a:rPr b="0" i="1" lang="en" sz="2000" u="none" cap="none" strike="noStrike">
                <a:solidFill>
                  <a:schemeClr val="dk1"/>
                </a:solidFill>
                <a:latin typeface="Gill Sans"/>
                <a:ea typeface="Gill Sans"/>
                <a:cs typeface="Gill Sans"/>
                <a:sym typeface="Gill Sans"/>
              </a:rPr>
              <a:t>border-color </a:t>
            </a:r>
            <a:r>
              <a:rPr b="0" i="0" lang="en" sz="2000" u="none" cap="none" strike="noStrike">
                <a:solidFill>
                  <a:schemeClr val="dk1"/>
                </a:solidFill>
                <a:latin typeface="Gill Sans"/>
                <a:ea typeface="Gill Sans"/>
                <a:cs typeface="Gill Sans"/>
                <a:sym typeface="Gill Sans"/>
              </a:rPr>
              <a:t>and </a:t>
            </a:r>
            <a:r>
              <a:rPr b="0" i="1" lang="en" sz="2000" u="none" cap="none" strike="noStrike">
                <a:solidFill>
                  <a:schemeClr val="dk1"/>
                </a:solidFill>
                <a:latin typeface="Gill Sans"/>
                <a:ea typeface="Gill Sans"/>
                <a:cs typeface="Gill Sans"/>
                <a:sym typeface="Gill Sans"/>
              </a:rPr>
              <a:t>border-width </a:t>
            </a:r>
            <a:r>
              <a:rPr b="0" i="0" lang="en" sz="2000" u="none" cap="none" strike="noStrike">
                <a:solidFill>
                  <a:schemeClr val="dk1"/>
                </a:solidFill>
                <a:latin typeface="Gill Sans"/>
                <a:ea typeface="Gill Sans"/>
                <a:cs typeface="Gill Sans"/>
                <a:sym typeface="Gill Sans"/>
              </a:rPr>
              <a:t>attributes. The color can be any basic or extended color name or any RGB or hexadecimal color number. </a:t>
            </a:r>
            <a:endParaRPr/>
          </a:p>
          <a:p>
            <a:pPr indent="-1714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For example, to decrease the border width and color it blue using a style sheet, write a rule like this:</a:t>
            </a:r>
            <a:endParaRPr/>
          </a:p>
          <a:p>
            <a:pPr indent="-282575" lvl="0" marL="365125" marR="0" rtl="0" algn="l">
              <a:lnSpc>
                <a:spcPct val="100000"/>
              </a:lnSpc>
              <a:spcBef>
                <a:spcPts val="600"/>
              </a:spcBef>
              <a:spcAft>
                <a:spcPts val="0"/>
              </a:spcAft>
              <a:buClr>
                <a:schemeClr val="accent1"/>
              </a:buClr>
              <a:buSzPct val="80000"/>
              <a:buFont typeface="Noto Sans Symbols"/>
              <a:buNone/>
            </a:pPr>
            <a:r>
              <a:rPr b="0" i="0" lang="en" sz="2000" u="none">
                <a:solidFill>
                  <a:schemeClr val="dk1"/>
                </a:solidFill>
                <a:latin typeface="Gill Sans"/>
                <a:ea typeface="Gill Sans"/>
                <a:cs typeface="Gill Sans"/>
                <a:sym typeface="Gill Sans"/>
              </a:rPr>
              <a:t>              p {border-style: solid; border-width: 2px; border-color: blue}</a:t>
            </a:r>
            <a:endParaRPr/>
          </a:p>
          <a:p>
            <a:pPr indent="-1793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Formatting Border Sides Individually</a:t>
            </a:r>
            <a:endParaRPr/>
          </a:p>
          <a:p>
            <a:pPr indent="-194309" lvl="2" marL="885825" marR="0" rtl="0" algn="l">
              <a:lnSpc>
                <a:spcPct val="100000"/>
              </a:lnSpc>
              <a:spcBef>
                <a:spcPts val="400"/>
              </a:spcBef>
              <a:spcAft>
                <a:spcPts val="0"/>
              </a:spcAft>
              <a:buClr>
                <a:schemeClr val="accent2"/>
              </a:buClr>
              <a:buSzPct val="100000"/>
              <a:buFont typeface="Noto Sans Symbols"/>
              <a:buChar char="●"/>
            </a:pPr>
            <a:r>
              <a:rPr b="0" i="0" lang="en" sz="1200" u="none" cap="none" strike="noStrike">
                <a:solidFill>
                  <a:schemeClr val="dk1"/>
                </a:solidFill>
                <a:latin typeface="Gill Sans"/>
                <a:ea typeface="Gill Sans"/>
                <a:cs typeface="Gill Sans"/>
                <a:sym typeface="Gill Sans"/>
              </a:rPr>
              <a:t>By default, border attributes apply to all four sides of the border unless you specify </a:t>
            </a:r>
            <a:r>
              <a:rPr b="0" i="0" lang="en" sz="2000" u="none" cap="none" strike="noStrike">
                <a:solidFill>
                  <a:schemeClr val="dk1"/>
                </a:solidFill>
                <a:latin typeface="Gill Sans"/>
                <a:ea typeface="Gill Sans"/>
                <a:cs typeface="Gill Sans"/>
                <a:sym typeface="Gill Sans"/>
              </a:rPr>
              <a:t>otherwise. To specify that a certain side of the border has special formatting, include the </a:t>
            </a:r>
            <a:r>
              <a:rPr b="0" i="1" lang="en" sz="2000" u="none" cap="none" strike="noStrike">
                <a:solidFill>
                  <a:schemeClr val="dk1"/>
                </a:solidFill>
                <a:latin typeface="Gill Sans"/>
                <a:ea typeface="Gill Sans"/>
                <a:cs typeface="Gill Sans"/>
                <a:sym typeface="Gill Sans"/>
              </a:rPr>
              <a:t>-top</a:t>
            </a:r>
            <a:r>
              <a:rPr b="0" i="0" lang="en" sz="2000" u="none" cap="none" strike="noStrike">
                <a:solidFill>
                  <a:schemeClr val="dk1"/>
                </a:solidFill>
                <a:latin typeface="Gill Sans"/>
                <a:ea typeface="Gill Sans"/>
                <a:cs typeface="Gill Sans"/>
                <a:sym typeface="Gill Sans"/>
              </a:rPr>
              <a:t>, </a:t>
            </a:r>
            <a:r>
              <a:rPr b="0" i="1" lang="en" sz="2000" u="none" cap="none" strike="noStrike">
                <a:solidFill>
                  <a:schemeClr val="dk1"/>
                </a:solidFill>
                <a:latin typeface="Gill Sans"/>
                <a:ea typeface="Gill Sans"/>
                <a:cs typeface="Gill Sans"/>
                <a:sym typeface="Gill Sans"/>
              </a:rPr>
              <a:t>-right</a:t>
            </a:r>
            <a:r>
              <a:rPr b="0" i="0" lang="en" sz="2000" u="none" cap="none" strike="noStrike">
                <a:solidFill>
                  <a:schemeClr val="dk1"/>
                </a:solidFill>
                <a:latin typeface="Gill Sans"/>
                <a:ea typeface="Gill Sans"/>
                <a:cs typeface="Gill Sans"/>
                <a:sym typeface="Gill Sans"/>
              </a:rPr>
              <a:t>, </a:t>
            </a:r>
            <a:r>
              <a:rPr b="0" i="1" lang="en" sz="2000" u="none" cap="none" strike="noStrike">
                <a:solidFill>
                  <a:schemeClr val="dk1"/>
                </a:solidFill>
                <a:latin typeface="Gill Sans"/>
                <a:ea typeface="Gill Sans"/>
                <a:cs typeface="Gill Sans"/>
                <a:sym typeface="Gill Sans"/>
              </a:rPr>
              <a:t>-left</a:t>
            </a:r>
            <a:r>
              <a:rPr b="0" i="0" lang="en" sz="2000" u="none" cap="none" strike="noStrike">
                <a:solidFill>
                  <a:schemeClr val="dk1"/>
                </a:solidFill>
                <a:latin typeface="Gill Sans"/>
                <a:ea typeface="Gill Sans"/>
                <a:cs typeface="Gill Sans"/>
                <a:sym typeface="Gill Sans"/>
              </a:rPr>
              <a:t>, or </a:t>
            </a:r>
            <a:r>
              <a:rPr b="0" i="1" lang="en" sz="2000" u="none" cap="none" strike="noStrike">
                <a:solidFill>
                  <a:schemeClr val="dk1"/>
                </a:solidFill>
                <a:latin typeface="Gill Sans"/>
                <a:ea typeface="Gill Sans"/>
                <a:cs typeface="Gill Sans"/>
                <a:sym typeface="Gill Sans"/>
              </a:rPr>
              <a:t>-bottom </a:t>
            </a:r>
            <a:r>
              <a:rPr b="0" i="0" lang="en" sz="2000" u="none" cap="none" strike="noStrike">
                <a:solidFill>
                  <a:schemeClr val="dk1"/>
                </a:solidFill>
                <a:latin typeface="Gill Sans"/>
                <a:ea typeface="Gill Sans"/>
                <a:cs typeface="Gill Sans"/>
                <a:sym typeface="Gill Sans"/>
              </a:rPr>
              <a:t>argument between the word </a:t>
            </a:r>
            <a:r>
              <a:rPr b="0" i="1" lang="en" sz="2000" u="none" cap="none" strike="noStrike">
                <a:solidFill>
                  <a:schemeClr val="dk1"/>
                </a:solidFill>
                <a:latin typeface="Gill Sans"/>
                <a:ea typeface="Gill Sans"/>
                <a:cs typeface="Gill Sans"/>
                <a:sym typeface="Gill Sans"/>
              </a:rPr>
              <a:t>border </a:t>
            </a:r>
            <a:r>
              <a:rPr b="0" i="0" lang="en" sz="2000" u="none" cap="none" strike="noStrike">
                <a:solidFill>
                  <a:schemeClr val="dk1"/>
                </a:solidFill>
                <a:latin typeface="Gill Sans"/>
                <a:ea typeface="Gill Sans"/>
                <a:cs typeface="Gill Sans"/>
                <a:sym typeface="Gill Sans"/>
              </a:rPr>
              <a:t>and the property being set.</a:t>
            </a:r>
            <a:endParaRPr/>
          </a:p>
          <a:p>
            <a:pPr indent="-171450"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 For example, to set a color other than black for the top border using a style sheet,</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use the following:</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p {border-style: solid; border-top-color: blue}</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To apply the same formatting to an individual instance of a tag, use this:</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&lt;p style="border-style: solid; border-top-color: blue"&gt;</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You can use this technique not only with </a:t>
            </a:r>
            <a:r>
              <a:rPr b="0" i="1" lang="en" sz="2000" u="none">
                <a:solidFill>
                  <a:schemeClr val="dk1"/>
                </a:solidFill>
                <a:latin typeface="Gill Sans"/>
                <a:ea typeface="Gill Sans"/>
                <a:cs typeface="Gill Sans"/>
                <a:sym typeface="Gill Sans"/>
              </a:rPr>
              <a:t>border-color, </a:t>
            </a:r>
            <a:r>
              <a:rPr b="0" i="0" lang="en" sz="2000" u="none">
                <a:solidFill>
                  <a:schemeClr val="dk1"/>
                </a:solidFill>
                <a:latin typeface="Gill Sans"/>
                <a:ea typeface="Gill Sans"/>
                <a:cs typeface="Gill Sans"/>
                <a:sym typeface="Gill Sans"/>
              </a:rPr>
              <a:t>but with </a:t>
            </a:r>
            <a:r>
              <a:rPr b="0" i="1" lang="en" sz="2000" u="none">
                <a:solidFill>
                  <a:schemeClr val="dk1"/>
                </a:solidFill>
                <a:latin typeface="Gill Sans"/>
                <a:ea typeface="Gill Sans"/>
                <a:cs typeface="Gill Sans"/>
                <a:sym typeface="Gill Sans"/>
              </a:rPr>
              <a:t>style, padding, </a:t>
            </a:r>
            <a:r>
              <a:rPr b="0" i="0" lang="en" sz="2000" u="none">
                <a:solidFill>
                  <a:schemeClr val="dk1"/>
                </a:solidFill>
                <a:latin typeface="Gill Sans"/>
                <a:ea typeface="Gill Sans"/>
                <a:cs typeface="Gill Sans"/>
                <a:sym typeface="Gill Sans"/>
              </a:rPr>
              <a:t>and </a:t>
            </a:r>
            <a:r>
              <a:rPr b="0" i="1" lang="en" sz="2000" u="none">
                <a:solidFill>
                  <a:schemeClr val="dk1"/>
                </a:solidFill>
                <a:latin typeface="Gill Sans"/>
                <a:ea typeface="Gill Sans"/>
                <a:cs typeface="Gill Sans"/>
                <a:sym typeface="Gill Sans"/>
              </a:rPr>
              <a:t>width</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attributes as well. For example, the following rule applies a dotted line and 15 pixels of</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padding to only the top and bottom of a paragraph:</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&lt;p style="border-top-style: dotted; border-bottom-style: dotted; padding-top:</a:t>
            </a:r>
            <a:endParaRPr/>
          </a:p>
          <a:p>
            <a:pPr indent="-23685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15px; padding-bottom: 15px"&gt;</a:t>
            </a:r>
            <a:endParaRPr/>
          </a:p>
        </p:txBody>
      </p:sp>
      <p:sp>
        <p:nvSpPr>
          <p:cNvPr id="598" name="Google Shape;598;p7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605" name="Google Shape;605;p7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06" name="Google Shape;606;p7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0000" lnSpcReduction="1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a border to a paragraph</a:t>
            </a:r>
            <a:endParaRPr b="1" i="0" sz="2000" u="none">
              <a:solidFill>
                <a:schemeClr val="dk1"/>
              </a:solidFill>
              <a:latin typeface="Gill Sans"/>
              <a:ea typeface="Gill Sans"/>
              <a:cs typeface="Gill Sans"/>
              <a:sym typeface="Gill Sans"/>
            </a:endParaRPr>
          </a:p>
          <a:p>
            <a:pPr indent="-202247"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Formatting Border Sides Individually</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By default, border attributes apply to all four sides of the border unless you specify otherwise. </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To specify that a certain side of the border has special formatting, include the </a:t>
            </a:r>
            <a:r>
              <a:rPr b="0" i="1" lang="en" sz="1800" u="none" cap="none" strike="noStrike">
                <a:solidFill>
                  <a:schemeClr val="dk1"/>
                </a:solidFill>
                <a:latin typeface="Gill Sans"/>
                <a:ea typeface="Gill Sans"/>
                <a:cs typeface="Gill Sans"/>
                <a:sym typeface="Gill Sans"/>
              </a:rPr>
              <a:t>-top</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-right</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-left</a:t>
            </a:r>
            <a:r>
              <a:rPr b="0" i="0" lang="en" sz="1800" u="none" cap="none" strike="noStrike">
                <a:solidFill>
                  <a:schemeClr val="dk1"/>
                </a:solidFill>
                <a:latin typeface="Gill Sans"/>
                <a:ea typeface="Gill Sans"/>
                <a:cs typeface="Gill Sans"/>
                <a:sym typeface="Gill Sans"/>
              </a:rPr>
              <a:t>, or </a:t>
            </a:r>
            <a:r>
              <a:rPr b="0" i="1" lang="en" sz="1800" u="none" cap="none" strike="noStrike">
                <a:solidFill>
                  <a:schemeClr val="dk1"/>
                </a:solidFill>
                <a:latin typeface="Gill Sans"/>
                <a:ea typeface="Gill Sans"/>
                <a:cs typeface="Gill Sans"/>
                <a:sym typeface="Gill Sans"/>
              </a:rPr>
              <a:t>-bottom </a:t>
            </a:r>
            <a:r>
              <a:rPr b="0" i="0" lang="en" sz="1800" u="none" cap="none" strike="noStrike">
                <a:solidFill>
                  <a:schemeClr val="dk1"/>
                </a:solidFill>
                <a:latin typeface="Gill Sans"/>
                <a:ea typeface="Gill Sans"/>
                <a:cs typeface="Gill Sans"/>
                <a:sym typeface="Gill Sans"/>
              </a:rPr>
              <a:t>argument between the word </a:t>
            </a:r>
            <a:r>
              <a:rPr b="0" i="1" lang="en" sz="1800" u="none" cap="none" strike="noStrike">
                <a:solidFill>
                  <a:schemeClr val="dk1"/>
                </a:solidFill>
                <a:latin typeface="Gill Sans"/>
                <a:ea typeface="Gill Sans"/>
                <a:cs typeface="Gill Sans"/>
                <a:sym typeface="Gill Sans"/>
              </a:rPr>
              <a:t>border </a:t>
            </a:r>
            <a:r>
              <a:rPr b="0" i="0" lang="en" sz="1800" u="none" cap="none" strike="noStrike">
                <a:solidFill>
                  <a:schemeClr val="dk1"/>
                </a:solidFill>
                <a:latin typeface="Gill Sans"/>
                <a:ea typeface="Gill Sans"/>
                <a:cs typeface="Gill Sans"/>
                <a:sym typeface="Gill Sans"/>
              </a:rPr>
              <a:t>and the property being set.</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 For example, to set a color other than black for the top border using a style sheet, use the following:</a:t>
            </a:r>
            <a:endParaRPr/>
          </a:p>
          <a:p>
            <a:pPr indent="-282575" lvl="0" marL="365125" marR="0" rtl="0" algn="l">
              <a:lnSpc>
                <a:spcPct val="100000"/>
              </a:lnSpc>
              <a:spcBef>
                <a:spcPts val="600"/>
              </a:spcBef>
              <a:spcAft>
                <a:spcPts val="0"/>
              </a:spcAft>
              <a:buClr>
                <a:schemeClr val="accent1"/>
              </a:buClr>
              <a:buSzPct val="79999"/>
              <a:buFont typeface="Noto Sans Symbols"/>
              <a:buNone/>
            </a:pPr>
            <a:r>
              <a:rPr b="0" i="0" lang="en" sz="1800" u="none">
                <a:solidFill>
                  <a:schemeClr val="dk1"/>
                </a:solidFill>
                <a:latin typeface="Gill Sans"/>
                <a:ea typeface="Gill Sans"/>
                <a:cs typeface="Gill Sans"/>
                <a:sym typeface="Gill Sans"/>
              </a:rPr>
              <a:t>		p {border-style: solid; border-top-color: blue}</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To apply the same formatting to an individual instance of a tag, use this:</a:t>
            </a:r>
            <a:endParaRPr/>
          </a:p>
          <a:p>
            <a:pPr indent="-228600" lvl="2" marL="885825" marR="0" rtl="0" algn="l">
              <a:lnSpc>
                <a:spcPct val="100000"/>
              </a:lnSpc>
              <a:spcBef>
                <a:spcPts val="360"/>
              </a:spcBef>
              <a:spcAft>
                <a:spcPts val="0"/>
              </a:spcAft>
              <a:buClr>
                <a:schemeClr val="accent2"/>
              </a:buClr>
              <a:buSzPct val="100000"/>
              <a:buFont typeface="Noto Sans Symbols"/>
              <a:buNone/>
            </a:pPr>
            <a:r>
              <a:rPr b="0" i="0" lang="en" sz="1800" u="none" cap="none" strike="noStrike">
                <a:solidFill>
                  <a:schemeClr val="dk1"/>
                </a:solidFill>
                <a:latin typeface="Gill Sans"/>
                <a:ea typeface="Gill Sans"/>
                <a:cs typeface="Gill Sans"/>
                <a:sym typeface="Gill Sans"/>
              </a:rPr>
              <a:t>            &lt;p style="border-style: solid; border-top-color: blue"&gt;</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You can use this technique not only with </a:t>
            </a:r>
            <a:r>
              <a:rPr b="0" i="1" lang="en" sz="1800" u="none" cap="none" strike="noStrike">
                <a:solidFill>
                  <a:schemeClr val="dk1"/>
                </a:solidFill>
                <a:latin typeface="Gill Sans"/>
                <a:ea typeface="Gill Sans"/>
                <a:cs typeface="Gill Sans"/>
                <a:sym typeface="Gill Sans"/>
              </a:rPr>
              <a:t>border-color, </a:t>
            </a:r>
            <a:r>
              <a:rPr b="0" i="0" lang="en" sz="1800" u="none" cap="none" strike="noStrike">
                <a:solidFill>
                  <a:schemeClr val="dk1"/>
                </a:solidFill>
                <a:latin typeface="Gill Sans"/>
                <a:ea typeface="Gill Sans"/>
                <a:cs typeface="Gill Sans"/>
                <a:sym typeface="Gill Sans"/>
              </a:rPr>
              <a:t>but with </a:t>
            </a:r>
            <a:r>
              <a:rPr b="0" i="1" lang="en" sz="1800" u="none" cap="none" strike="noStrike">
                <a:solidFill>
                  <a:schemeClr val="dk1"/>
                </a:solidFill>
                <a:latin typeface="Gill Sans"/>
                <a:ea typeface="Gill Sans"/>
                <a:cs typeface="Gill Sans"/>
                <a:sym typeface="Gill Sans"/>
              </a:rPr>
              <a:t>style, padding, </a:t>
            </a:r>
            <a:r>
              <a:rPr b="0" i="0" lang="en" sz="1800" u="none" cap="none" strike="noStrike">
                <a:solidFill>
                  <a:schemeClr val="dk1"/>
                </a:solidFill>
                <a:latin typeface="Gill Sans"/>
                <a:ea typeface="Gill Sans"/>
                <a:cs typeface="Gill Sans"/>
                <a:sym typeface="Gill Sans"/>
              </a:rPr>
              <a:t>and </a:t>
            </a:r>
            <a:r>
              <a:rPr b="0" i="1" lang="en" sz="1800" u="none" cap="none" strike="noStrike">
                <a:solidFill>
                  <a:schemeClr val="dk1"/>
                </a:solidFill>
                <a:latin typeface="Gill Sans"/>
                <a:ea typeface="Gill Sans"/>
                <a:cs typeface="Gill Sans"/>
                <a:sym typeface="Gill Sans"/>
              </a:rPr>
              <a:t>width </a:t>
            </a:r>
            <a:r>
              <a:rPr b="0" i="0" lang="en" sz="1800" u="none" cap="none" strike="noStrike">
                <a:solidFill>
                  <a:schemeClr val="dk1"/>
                </a:solidFill>
                <a:latin typeface="Gill Sans"/>
                <a:ea typeface="Gill Sans"/>
                <a:cs typeface="Gill Sans"/>
                <a:sym typeface="Gill Sans"/>
              </a:rPr>
              <a:t>attributes as well. </a:t>
            </a:r>
            <a:endParaRPr/>
          </a:p>
          <a:p>
            <a:pPr indent="-194309"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For example, the following rule applies a dotted line and 15 pixels of padding to only the top and bottom of a paragraph:</a:t>
            </a:r>
            <a:endParaRPr/>
          </a:p>
          <a:p>
            <a:pPr indent="-228600" lvl="2" marL="885825" marR="0" rtl="0" algn="l">
              <a:lnSpc>
                <a:spcPct val="100000"/>
              </a:lnSpc>
              <a:spcBef>
                <a:spcPts val="360"/>
              </a:spcBef>
              <a:spcAft>
                <a:spcPts val="0"/>
              </a:spcAft>
              <a:buClr>
                <a:schemeClr val="accent2"/>
              </a:buClr>
              <a:buSzPct val="100000"/>
              <a:buFont typeface="Noto Sans Symbols"/>
              <a:buNone/>
            </a:pPr>
            <a:r>
              <a:rPr b="0" i="0" lang="en" sz="1800" u="none" cap="none" strike="noStrike">
                <a:solidFill>
                  <a:schemeClr val="dk1"/>
                </a:solidFill>
                <a:latin typeface="Gill Sans"/>
                <a:ea typeface="Gill Sans"/>
                <a:cs typeface="Gill Sans"/>
                <a:sym typeface="Gill Sans"/>
              </a:rPr>
              <a:t>      &lt;p style="border-top-style: dotted; border-bottom-style: dotted;  </a:t>
            </a:r>
            <a:endParaRPr/>
          </a:p>
          <a:p>
            <a:pPr indent="-228600" lvl="2" marL="885825" marR="0" rtl="0" algn="l">
              <a:lnSpc>
                <a:spcPct val="100000"/>
              </a:lnSpc>
              <a:spcBef>
                <a:spcPts val="360"/>
              </a:spcBef>
              <a:spcAft>
                <a:spcPts val="0"/>
              </a:spcAft>
              <a:buClr>
                <a:schemeClr val="accent2"/>
              </a:buClr>
              <a:buSzPct val="100000"/>
              <a:buFont typeface="Noto Sans Symbols"/>
              <a:buNone/>
            </a:pPr>
            <a:r>
              <a:rPr b="0" i="0" lang="en" sz="1800" u="none" cap="none" strike="noStrike">
                <a:solidFill>
                  <a:schemeClr val="dk1"/>
                </a:solidFill>
                <a:latin typeface="Gill Sans"/>
                <a:ea typeface="Gill Sans"/>
                <a:cs typeface="Gill Sans"/>
                <a:sym typeface="Gill Sans"/>
              </a:rPr>
              <a:t>                   padding-top:15px; padding-bottom: 15px"&gt;</a:t>
            </a:r>
            <a:endParaRPr/>
          </a:p>
        </p:txBody>
      </p:sp>
      <p:sp>
        <p:nvSpPr>
          <p:cNvPr id="607" name="Google Shape;607;p7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30000" y="1318650"/>
            <a:ext cx="3300900" cy="707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HTML</a:t>
            </a:r>
            <a:endParaRPr/>
          </a:p>
        </p:txBody>
      </p:sp>
      <p:sp>
        <p:nvSpPr>
          <p:cNvPr id="135" name="Google Shape;135;p19"/>
          <p:cNvSpPr txBox="1"/>
          <p:nvPr/>
        </p:nvSpPr>
        <p:spPr>
          <a:xfrm>
            <a:off x="8613775" y="4914900"/>
            <a:ext cx="457200" cy="1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pic>
        <p:nvPicPr>
          <p:cNvPr id="136" name="Google Shape;136;p19"/>
          <p:cNvPicPr preferRelativeResize="0"/>
          <p:nvPr/>
        </p:nvPicPr>
        <p:blipFill>
          <a:blip r:embed="rId3">
            <a:alphaModFix/>
          </a:blip>
          <a:stretch>
            <a:fillRect/>
          </a:stretch>
        </p:blipFill>
        <p:spPr>
          <a:xfrm>
            <a:off x="1050100" y="2571750"/>
            <a:ext cx="3466050" cy="2431050"/>
          </a:xfrm>
          <a:prstGeom prst="rect">
            <a:avLst/>
          </a:prstGeom>
          <a:noFill/>
          <a:ln>
            <a:noFill/>
          </a:ln>
        </p:spPr>
      </p:pic>
      <p:sp>
        <p:nvSpPr>
          <p:cNvPr id="137" name="Google Shape;137;p19"/>
          <p:cNvSpPr txBox="1"/>
          <p:nvPr>
            <p:ph idx="1" type="subTitle"/>
          </p:nvPr>
        </p:nvSpPr>
        <p:spPr>
          <a:xfrm>
            <a:off x="775475" y="2111613"/>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HTML?</a:t>
            </a:r>
            <a:endParaRPr/>
          </a:p>
        </p:txBody>
      </p:sp>
      <p:sp>
        <p:nvSpPr>
          <p:cNvPr id="138" name="Google Shape;138;p1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62500"/>
          </a:bodyPr>
          <a:lstStyle/>
          <a:p>
            <a:pPr indent="0" lvl="0" marL="0" rtl="0" algn="l">
              <a:lnSpc>
                <a:spcPct val="177777"/>
              </a:lnSpc>
              <a:spcBef>
                <a:spcPts val="0"/>
              </a:spcBef>
              <a:spcAft>
                <a:spcPts val="0"/>
              </a:spcAft>
              <a:buNone/>
            </a:pPr>
            <a:r>
              <a:rPr lang="en" sz="2125">
                <a:solidFill>
                  <a:srgbClr val="29303B"/>
                </a:solidFill>
                <a:highlight>
                  <a:srgbClr val="FFFFFF"/>
                </a:highlight>
                <a:latin typeface="Arial"/>
                <a:ea typeface="Arial"/>
                <a:cs typeface="Arial"/>
                <a:sym typeface="Arial"/>
              </a:rPr>
              <a:t>After learning HTML basics, you will be able to perform many changes to your page:</a:t>
            </a:r>
            <a:endParaRPr sz="2125">
              <a:solidFill>
                <a:srgbClr val="29303B"/>
              </a:solidFill>
              <a:highlight>
                <a:srgbClr val="FFFFFF"/>
              </a:highlight>
              <a:latin typeface="Arial"/>
              <a:ea typeface="Arial"/>
              <a:cs typeface="Arial"/>
              <a:sym typeface="Arial"/>
            </a:endParaRPr>
          </a:p>
          <a:p>
            <a:pPr indent="-228600" lvl="0" marL="457200" rtl="0" algn="l">
              <a:lnSpc>
                <a:spcPct val="177777"/>
              </a:lnSpc>
              <a:spcBef>
                <a:spcPts val="900"/>
              </a:spcBef>
              <a:spcAft>
                <a:spcPts val="0"/>
              </a:spcAft>
              <a:buClr>
                <a:srgbClr val="29303B"/>
              </a:buClr>
              <a:buSzPct val="100000"/>
              <a:buFont typeface="Arial"/>
              <a:buNone/>
            </a:pPr>
            <a:r>
              <a:rPr b="1" lang="en" sz="2125">
                <a:solidFill>
                  <a:srgbClr val="29303B"/>
                </a:solidFill>
                <a:highlight>
                  <a:srgbClr val="FFFFFF"/>
                </a:highlight>
                <a:latin typeface="Arial"/>
                <a:ea typeface="Arial"/>
                <a:cs typeface="Arial"/>
                <a:sym typeface="Arial"/>
              </a:rPr>
              <a:t>Content structure</a:t>
            </a:r>
            <a:r>
              <a:rPr lang="en" sz="2125">
                <a:solidFill>
                  <a:srgbClr val="29303B"/>
                </a:solidFill>
                <a:highlight>
                  <a:srgbClr val="FFFFFF"/>
                </a:highlight>
                <a:latin typeface="Arial"/>
                <a:ea typeface="Arial"/>
                <a:cs typeface="Arial"/>
                <a:sym typeface="Arial"/>
              </a:rPr>
              <a:t>: make your websites easy-to-read and improve user experience by dividing texts into paragraphs, lists, quotes, and headings.</a:t>
            </a:r>
            <a:endParaRPr sz="2125">
              <a:solidFill>
                <a:srgbClr val="29303B"/>
              </a:solidFill>
              <a:highlight>
                <a:srgbClr val="FFFFFF"/>
              </a:highlight>
              <a:latin typeface="Arial"/>
              <a:ea typeface="Arial"/>
              <a:cs typeface="Arial"/>
              <a:sym typeface="Arial"/>
            </a:endParaRPr>
          </a:p>
          <a:p>
            <a:pPr indent="-228600" lvl="0" marL="457200" rtl="0" algn="l">
              <a:lnSpc>
                <a:spcPct val="177777"/>
              </a:lnSpc>
              <a:spcBef>
                <a:spcPts val="0"/>
              </a:spcBef>
              <a:spcAft>
                <a:spcPts val="0"/>
              </a:spcAft>
              <a:buClr>
                <a:srgbClr val="29303B"/>
              </a:buClr>
              <a:buSzPct val="100000"/>
              <a:buFont typeface="Arial"/>
              <a:buNone/>
            </a:pPr>
            <a:r>
              <a:rPr b="1" lang="en" sz="2125">
                <a:solidFill>
                  <a:srgbClr val="29303B"/>
                </a:solidFill>
                <a:highlight>
                  <a:srgbClr val="FFFFFF"/>
                </a:highlight>
                <a:latin typeface="Arial"/>
                <a:ea typeface="Arial"/>
                <a:cs typeface="Arial"/>
                <a:sym typeface="Arial"/>
              </a:rPr>
              <a:t>Graphics:</a:t>
            </a:r>
            <a:r>
              <a:rPr lang="en" sz="2125">
                <a:solidFill>
                  <a:srgbClr val="29303B"/>
                </a:solidFill>
                <a:highlight>
                  <a:srgbClr val="FFFFFF"/>
                </a:highlight>
                <a:latin typeface="Arial"/>
                <a:ea typeface="Arial"/>
                <a:cs typeface="Arial"/>
                <a:sym typeface="Arial"/>
              </a:rPr>
              <a:t> add images, music, video, or interactive content into your website.</a:t>
            </a:r>
            <a:endParaRPr sz="2125">
              <a:solidFill>
                <a:srgbClr val="29303B"/>
              </a:solidFill>
              <a:highlight>
                <a:srgbClr val="FFFFFF"/>
              </a:highlight>
              <a:latin typeface="Arial"/>
              <a:ea typeface="Arial"/>
              <a:cs typeface="Arial"/>
              <a:sym typeface="Arial"/>
            </a:endParaRPr>
          </a:p>
          <a:p>
            <a:pPr indent="-228600" lvl="0" marL="457200" rtl="0" algn="l">
              <a:lnSpc>
                <a:spcPct val="177777"/>
              </a:lnSpc>
              <a:spcBef>
                <a:spcPts val="0"/>
              </a:spcBef>
              <a:spcAft>
                <a:spcPts val="0"/>
              </a:spcAft>
              <a:buClr>
                <a:srgbClr val="29303B"/>
              </a:buClr>
              <a:buSzPct val="100000"/>
              <a:buFont typeface="Arial"/>
              <a:buNone/>
            </a:pPr>
            <a:r>
              <a:rPr b="1" lang="en" sz="2125">
                <a:solidFill>
                  <a:srgbClr val="29303B"/>
                </a:solidFill>
                <a:highlight>
                  <a:srgbClr val="FFFFFF"/>
                </a:highlight>
                <a:latin typeface="Arial"/>
                <a:ea typeface="Arial"/>
                <a:cs typeface="Arial"/>
                <a:sym typeface="Arial"/>
              </a:rPr>
              <a:t>Meta tags:</a:t>
            </a:r>
            <a:r>
              <a:rPr lang="en" sz="2125">
                <a:solidFill>
                  <a:srgbClr val="29303B"/>
                </a:solidFill>
                <a:highlight>
                  <a:srgbClr val="FFFFFF"/>
                </a:highlight>
                <a:latin typeface="Arial"/>
                <a:ea typeface="Arial"/>
                <a:cs typeface="Arial"/>
                <a:sym typeface="Arial"/>
              </a:rPr>
              <a:t> improve the SEO rating and overall findability of your website by telling search engines which keywords are related to your website.</a:t>
            </a:r>
            <a:endParaRPr sz="2125">
              <a:solidFill>
                <a:srgbClr val="29303B"/>
              </a:solidFill>
              <a:highlight>
                <a:srgbClr val="FFFFFF"/>
              </a:highlight>
              <a:latin typeface="Arial"/>
              <a:ea typeface="Arial"/>
              <a:cs typeface="Arial"/>
              <a:sym typeface="Arial"/>
            </a:endParaRPr>
          </a:p>
          <a:p>
            <a:pPr indent="-228600" lvl="0" marL="457200" rtl="0" algn="l">
              <a:lnSpc>
                <a:spcPct val="177777"/>
              </a:lnSpc>
              <a:spcBef>
                <a:spcPts val="0"/>
              </a:spcBef>
              <a:spcAft>
                <a:spcPts val="0"/>
              </a:spcAft>
              <a:buClr>
                <a:srgbClr val="29303B"/>
              </a:buClr>
              <a:buSzPct val="100000"/>
              <a:buFont typeface="Arial"/>
              <a:buNone/>
            </a:pPr>
            <a:r>
              <a:rPr b="1" lang="en" sz="2125">
                <a:solidFill>
                  <a:srgbClr val="29303B"/>
                </a:solidFill>
                <a:highlight>
                  <a:srgbClr val="FFFFFF"/>
                </a:highlight>
                <a:latin typeface="Arial"/>
                <a:ea typeface="Arial"/>
                <a:cs typeface="Arial"/>
                <a:sym typeface="Arial"/>
              </a:rPr>
              <a:t>Comments:</a:t>
            </a:r>
            <a:r>
              <a:rPr lang="en" sz="2125">
                <a:solidFill>
                  <a:srgbClr val="29303B"/>
                </a:solidFill>
                <a:highlight>
                  <a:srgbClr val="FFFFFF"/>
                </a:highlight>
                <a:latin typeface="Arial"/>
                <a:ea typeface="Arial"/>
                <a:cs typeface="Arial"/>
                <a:sym typeface="Arial"/>
              </a:rPr>
              <a:t> include additional information and remarks for people who might read your HTML code.</a:t>
            </a:r>
            <a:endParaRPr>
              <a:solidFill>
                <a:srgbClr val="434343"/>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614" name="Google Shape;614;p7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15" name="Google Shape;615;p7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Apply a border to a paragraph</a:t>
            </a:r>
            <a:endParaRPr b="1" i="0" sz="2000" u="non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1600"/>
              <a:buFont typeface="Verdana"/>
              <a:buChar char="◦"/>
            </a:pPr>
            <a:r>
              <a:rPr b="0" i="0" lang="en" sz="1600" u="none" cap="none" strike="noStrike">
                <a:solidFill>
                  <a:schemeClr val="dk1"/>
                </a:solidFill>
                <a:latin typeface="Gill Sans"/>
                <a:ea typeface="Gill Sans"/>
                <a:cs typeface="Gill Sans"/>
                <a:sym typeface="Gill Sans"/>
              </a:rPr>
              <a:t>Formatting Border Sides Individually</a:t>
            </a:r>
            <a:endParaRPr/>
          </a:p>
          <a:p>
            <a:pPr indent="-285750" lvl="2" marL="889000"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Shortcut </a:t>
            </a:r>
            <a:endParaRPr/>
          </a:p>
          <a:p>
            <a:pPr indent="-285749" lvl="3" marL="1100137" marR="0" rtl="0" algn="l">
              <a:lnSpc>
                <a:spcPct val="100000"/>
              </a:lnSpc>
              <a:spcBef>
                <a:spcPts val="280"/>
              </a:spcBef>
              <a:spcAft>
                <a:spcPts val="0"/>
              </a:spcAft>
              <a:buClr>
                <a:srgbClr val="C32D2E"/>
              </a:buClr>
              <a:buSzPts val="1400"/>
              <a:buFont typeface="Noto Sans Symbols"/>
              <a:buChar char="●"/>
            </a:pPr>
            <a:r>
              <a:rPr b="0" i="0" lang="en" sz="1400" u="none" cap="none" strike="noStrike">
                <a:solidFill>
                  <a:schemeClr val="dk1"/>
                </a:solidFill>
                <a:latin typeface="Gill Sans"/>
                <a:ea typeface="Gill Sans"/>
                <a:cs typeface="Gill Sans"/>
                <a:sym typeface="Gill Sans"/>
              </a:rPr>
              <a:t> &lt;p style="border-style: dotted none dotted none; padding: 15px 0px 15px 0px"&gt;</a:t>
            </a:r>
            <a:endParaRPr/>
          </a:p>
          <a:p>
            <a:pPr indent="-285750" lvl="2" marL="889000" marR="0" rtl="0" algn="l">
              <a:lnSpc>
                <a:spcPct val="100000"/>
              </a:lnSpc>
              <a:spcBef>
                <a:spcPts val="360"/>
              </a:spcBef>
              <a:spcAft>
                <a:spcPts val="0"/>
              </a:spcAft>
              <a:buClr>
                <a:schemeClr val="accent2"/>
              </a:buClr>
              <a:buSzPts val="1800"/>
              <a:buFont typeface="Noto Sans Symbols"/>
              <a:buChar char="●"/>
            </a:pPr>
            <a:r>
              <a:rPr b="0" i="0" lang="en" sz="1800" u="none" cap="none" strike="noStrike">
                <a:solidFill>
                  <a:schemeClr val="dk1"/>
                </a:solidFill>
                <a:latin typeface="Gill Sans"/>
                <a:ea typeface="Gill Sans"/>
                <a:cs typeface="Gill Sans"/>
                <a:sym typeface="Gill Sans"/>
              </a:rPr>
              <a:t>Setting All Border Attributes at Once</a:t>
            </a:r>
            <a:endParaRPr/>
          </a:p>
          <a:p>
            <a:pPr indent="-285750" lvl="2" marL="889000" marR="0" rtl="0" algn="l">
              <a:lnSpc>
                <a:spcPct val="100000"/>
              </a:lnSpc>
              <a:spcBef>
                <a:spcPts val="360"/>
              </a:spcBef>
              <a:spcAft>
                <a:spcPts val="0"/>
              </a:spcAft>
              <a:buClr>
                <a:schemeClr val="accent2"/>
              </a:buClr>
              <a:buSzPts val="1800"/>
              <a:buFont typeface="Noto Sans Symbols"/>
              <a:buNone/>
            </a:pPr>
            <a:r>
              <a:rPr b="0" i="0" lang="en" sz="1800" u="none" cap="none" strike="noStrike">
                <a:solidFill>
                  <a:schemeClr val="dk1"/>
                </a:solidFill>
                <a:latin typeface="Gill Sans"/>
                <a:ea typeface="Gill Sans"/>
                <a:cs typeface="Gill Sans"/>
                <a:sym typeface="Gill Sans"/>
              </a:rPr>
              <a:t>         &lt;p style="border: 2px green solid"&gt;</a:t>
            </a:r>
            <a:endParaRPr/>
          </a:p>
          <a:p>
            <a:pPr indent="-285750" lvl="2" marL="889000" marR="0" rtl="0" algn="l">
              <a:lnSpc>
                <a:spcPct val="100000"/>
              </a:lnSpc>
              <a:spcBef>
                <a:spcPts val="360"/>
              </a:spcBef>
              <a:spcAft>
                <a:spcPts val="0"/>
              </a:spcAft>
              <a:buClr>
                <a:schemeClr val="accent2"/>
              </a:buClr>
              <a:buSzPts val="1800"/>
              <a:buFont typeface="Noto Sans Symbols"/>
              <a:buNone/>
            </a:pPr>
            <a:r>
              <a:rPr b="0" i="0" lang="en" sz="1800" u="none" cap="none" strike="noStrike">
                <a:solidFill>
                  <a:schemeClr val="dk1"/>
                </a:solidFill>
                <a:latin typeface="Gill Sans"/>
                <a:ea typeface="Gill Sans"/>
                <a:cs typeface="Gill Sans"/>
                <a:sym typeface="Gill Sans"/>
              </a:rPr>
              <a:t>         &lt;p style="border: 2px green dotted none dotted none"&gt;</a:t>
            </a:r>
            <a:endParaRPr/>
          </a:p>
        </p:txBody>
      </p:sp>
      <p:sp>
        <p:nvSpPr>
          <p:cNvPr id="616" name="Google Shape;616;p7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623" name="Google Shape;623;p7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24" name="Google Shape;624;p7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Specify the horizontal alignment of a paragraph</a:t>
            </a:r>
            <a:endParaRPr/>
          </a:p>
          <a:p>
            <a:pPr indent="-236537" lvl="1" marL="639762" marR="0" rtl="0" algn="l">
              <a:lnSpc>
                <a:spcPct val="100000"/>
              </a:lnSpc>
              <a:spcBef>
                <a:spcPts val="500"/>
              </a:spcBef>
              <a:spcAft>
                <a:spcPts val="0"/>
              </a:spcAft>
              <a:buClr>
                <a:schemeClr val="accent1"/>
              </a:buClr>
              <a:buSzPts val="2000"/>
              <a:buFont typeface="Verdana"/>
              <a:buChar char="◦"/>
            </a:pPr>
            <a:r>
              <a:rPr b="1" i="1" lang="en" sz="2000" u="none" cap="none" strike="noStrike">
                <a:solidFill>
                  <a:schemeClr val="dk1"/>
                </a:solidFill>
                <a:latin typeface="Gill Sans"/>
                <a:ea typeface="Gill Sans"/>
                <a:cs typeface="Gill Sans"/>
                <a:sym typeface="Gill Sans"/>
              </a:rPr>
              <a:t>Alignment</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refers to the placement of a paragraph within its container.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specify horizontal alignment in a style using the </a:t>
            </a:r>
            <a:r>
              <a:rPr b="0" i="1" lang="en" sz="2000" u="none" cap="none" strike="noStrike">
                <a:solidFill>
                  <a:schemeClr val="dk1"/>
                </a:solidFill>
                <a:latin typeface="Gill Sans"/>
                <a:ea typeface="Gill Sans"/>
                <a:cs typeface="Gill Sans"/>
                <a:sym typeface="Gill Sans"/>
              </a:rPr>
              <a:t>text-align </a:t>
            </a:r>
            <a:r>
              <a:rPr b="0" i="0" lang="en" sz="2000" u="none" cap="none" strike="noStrike">
                <a:solidFill>
                  <a:schemeClr val="dk1"/>
                </a:solidFill>
                <a:latin typeface="Gill Sans"/>
                <a:ea typeface="Gill Sans"/>
                <a:cs typeface="Gill Sans"/>
                <a:sym typeface="Gill Sans"/>
              </a:rPr>
              <a:t>attribute.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apply alignment only to block-level elements, such as paragraphs, list items, headings, and so on. (A </a:t>
            </a:r>
            <a:r>
              <a:rPr b="0" i="1" lang="en" sz="2000" u="none" cap="none" strike="noStrike">
                <a:solidFill>
                  <a:schemeClr val="dk1"/>
                </a:solidFill>
                <a:latin typeface="Gill Sans"/>
                <a:ea typeface="Gill Sans"/>
                <a:cs typeface="Gill Sans"/>
                <a:sym typeface="Gill Sans"/>
              </a:rPr>
              <a:t>block-level element </a:t>
            </a:r>
            <a:r>
              <a:rPr b="0" i="0" lang="en" sz="2000" u="none" cap="none" strike="noStrike">
                <a:solidFill>
                  <a:schemeClr val="dk1"/>
                </a:solidFill>
                <a:latin typeface="Gill Sans"/>
                <a:ea typeface="Gill Sans"/>
                <a:cs typeface="Gill Sans"/>
                <a:sym typeface="Gill Sans"/>
              </a:rPr>
              <a:t>is one that occupies a complete paragraph or more.)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default alignment setting is </a:t>
            </a:r>
            <a:r>
              <a:rPr b="0" i="1" lang="en" sz="2000" u="none" cap="none" strike="noStrike">
                <a:solidFill>
                  <a:schemeClr val="dk1"/>
                </a:solidFill>
                <a:latin typeface="Gill Sans"/>
                <a:ea typeface="Gill Sans"/>
                <a:cs typeface="Gill Sans"/>
                <a:sym typeface="Gill Sans"/>
              </a:rPr>
              <a:t>left</a:t>
            </a:r>
            <a:r>
              <a:rPr b="0" i="0" lang="en" sz="2000" u="none" cap="none" strike="noStrike">
                <a:solidFill>
                  <a:schemeClr val="dk1"/>
                </a:solidFill>
                <a:latin typeface="Gill Sans"/>
                <a:ea typeface="Gill Sans"/>
                <a:cs typeface="Gill Sans"/>
                <a:sym typeface="Gill Sans"/>
              </a:rPr>
              <a:t>; the other choices are </a:t>
            </a:r>
            <a:r>
              <a:rPr b="0" i="1" lang="en" sz="2000" u="none" cap="none" strike="noStrike">
                <a:solidFill>
                  <a:schemeClr val="dk1"/>
                </a:solidFill>
                <a:latin typeface="Gill Sans"/>
                <a:ea typeface="Gill Sans"/>
                <a:cs typeface="Gill Sans"/>
                <a:sym typeface="Gill Sans"/>
              </a:rPr>
              <a:t>center</a:t>
            </a:r>
            <a:r>
              <a:rPr b="0" i="0" lang="en" sz="2000" u="none" cap="none" strike="noStrike">
                <a:solidFill>
                  <a:schemeClr val="dk1"/>
                </a:solidFill>
                <a:latin typeface="Gill Sans"/>
                <a:ea typeface="Gill Sans"/>
                <a:cs typeface="Gill Sans"/>
                <a:sym typeface="Gill Sans"/>
              </a:rPr>
              <a:t>, </a:t>
            </a:r>
            <a:r>
              <a:rPr b="0" i="1" lang="en" sz="2000" u="none" cap="none" strike="noStrike">
                <a:solidFill>
                  <a:schemeClr val="dk1"/>
                </a:solidFill>
                <a:latin typeface="Gill Sans"/>
                <a:ea typeface="Gill Sans"/>
                <a:cs typeface="Gill Sans"/>
                <a:sym typeface="Gill Sans"/>
              </a:rPr>
              <a:t>right</a:t>
            </a:r>
            <a:r>
              <a:rPr b="0" i="0" lang="en" sz="2000" u="none" cap="none" strike="noStrike">
                <a:solidFill>
                  <a:schemeClr val="dk1"/>
                </a:solidFill>
                <a:latin typeface="Gill Sans"/>
                <a:ea typeface="Gill Sans"/>
                <a:cs typeface="Gill Sans"/>
                <a:sym typeface="Gill Sans"/>
              </a:rPr>
              <a:t>, and </a:t>
            </a:r>
            <a:r>
              <a:rPr b="0" i="1" lang="en" sz="2000" u="none" cap="none" strike="noStrike">
                <a:solidFill>
                  <a:schemeClr val="dk1"/>
                </a:solidFill>
                <a:latin typeface="Gill Sans"/>
                <a:ea typeface="Gill Sans"/>
                <a:cs typeface="Gill Sans"/>
                <a:sym typeface="Gill Sans"/>
              </a:rPr>
              <a:t>justify.</a:t>
            </a:r>
            <a:endParaRPr/>
          </a:p>
        </p:txBody>
      </p:sp>
      <p:sp>
        <p:nvSpPr>
          <p:cNvPr id="625" name="Google Shape;625;p7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Formatting Paragraphs by Using Style Sheets</a:t>
            </a:r>
            <a:endParaRPr/>
          </a:p>
        </p:txBody>
      </p:sp>
      <p:sp>
        <p:nvSpPr>
          <p:cNvPr id="632" name="Google Shape;632;p7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33" name="Google Shape;633;p7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Specify vertical space within a paragraph</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line height is the amount of space between each line. This is also referred to as </a:t>
            </a:r>
            <a:r>
              <a:rPr b="0" i="1" lang="en" sz="2000" u="none" cap="none" strike="noStrike">
                <a:solidFill>
                  <a:schemeClr val="dk1"/>
                </a:solidFill>
                <a:latin typeface="Gill Sans"/>
                <a:ea typeface="Gill Sans"/>
                <a:cs typeface="Gill Sans"/>
                <a:sym typeface="Gill Sans"/>
              </a:rPr>
              <a:t>leading</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use this setting to make paragraphs easier to read.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are not limited to just single-spacing or double-spacing like on a typewriter; you can specify any amount of space you like.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To specify the line height in a style sheet, set the </a:t>
            </a:r>
            <a:r>
              <a:rPr b="0" i="1" lang="en" sz="2000" u="none" cap="none" strike="noStrike">
                <a:solidFill>
                  <a:schemeClr val="dk1"/>
                </a:solidFill>
                <a:latin typeface="Gill Sans"/>
                <a:ea typeface="Gill Sans"/>
                <a:cs typeface="Gill Sans"/>
                <a:sym typeface="Gill Sans"/>
              </a:rPr>
              <a:t>line-height </a:t>
            </a:r>
            <a:r>
              <a:rPr b="0" i="0" lang="en" sz="2000" u="none" cap="none" strike="noStrike">
                <a:solidFill>
                  <a:schemeClr val="dk1"/>
                </a:solidFill>
                <a:latin typeface="Gill Sans"/>
                <a:ea typeface="Gill Sans"/>
                <a:cs typeface="Gill Sans"/>
                <a:sym typeface="Gill Sans"/>
              </a:rPr>
              <a:t>attribute, as follows:</a:t>
            </a:r>
            <a:endParaRPr/>
          </a:p>
          <a:p>
            <a:pPr indent="-282575" lvl="0" marL="365125" marR="0" rtl="0" algn="l">
              <a:lnSpc>
                <a:spcPct val="100000"/>
              </a:lnSpc>
              <a:spcBef>
                <a:spcPts val="600"/>
              </a:spcBef>
              <a:spcAft>
                <a:spcPts val="0"/>
              </a:spcAft>
              <a:buClr>
                <a:schemeClr val="accent1"/>
              </a:buClr>
              <a:buSzPts val="2560"/>
              <a:buFont typeface="Noto Sans Symbols"/>
              <a:buNone/>
            </a:pPr>
            <a:r>
              <a:rPr b="0" i="0" lang="en" sz="3200" u="none">
                <a:solidFill>
                  <a:schemeClr val="dk1"/>
                </a:solidFill>
                <a:latin typeface="Gill Sans"/>
                <a:ea typeface="Gill Sans"/>
                <a:cs typeface="Gill Sans"/>
                <a:sym typeface="Gill Sans"/>
              </a:rPr>
              <a:t>	p {line-height: 150%}</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To specify the same formatting in an individual tag, use the following:</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&lt;p style="line-height: 150%"&gt;</a:t>
            </a:r>
            <a:endParaRPr/>
          </a:p>
        </p:txBody>
      </p:sp>
      <p:sp>
        <p:nvSpPr>
          <p:cNvPr id="634" name="Google Shape;634;p7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41" name="Google Shape;641;p7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42" name="Google Shape;642;p7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Select a graphics format.</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Prepare graphics for use on the Web.</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Insert graphics.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Arrange elements on the page.</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Control image size and padding.</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Hyperlink from graphics.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Utilize thumbnail graphics.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Include alternate text for graphics.</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Add figure captions.</a:t>
            </a:r>
            <a:endParaRPr/>
          </a:p>
        </p:txBody>
      </p:sp>
      <p:sp>
        <p:nvSpPr>
          <p:cNvPr id="643" name="Google Shape;643;p7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50" name="Google Shape;650;p7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51" name="Google Shape;651;p7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40000" lnSpcReduction="10000"/>
          </a:bodyPr>
          <a:lstStyle/>
          <a:p>
            <a:pPr indent="-22161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So far you have created text-only Web pages. They’re perfectly functional, but a bit dull. Web pages are more interesting and attractive when they include graphics</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In this sub-topic , you’ll learn how to include images on a Web page and how to format and size the images</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Select a graphics format.</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There are dozens of graphics formats, but most Web browsers can display only a few. The</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most commonly accepted formats are GIF, JPG, and PNG, so most Web designers stick to</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those.</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Graphics formats differ from each other in the following ways:</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 </a:t>
            </a:r>
            <a:r>
              <a:rPr b="1" i="0" lang="en" sz="2000" u="none">
                <a:solidFill>
                  <a:schemeClr val="dk1"/>
                </a:solidFill>
                <a:latin typeface="Gill Sans"/>
                <a:ea typeface="Gill Sans"/>
                <a:cs typeface="Gill Sans"/>
                <a:sym typeface="Gill Sans"/>
              </a:rPr>
              <a:t>Color depth </a:t>
            </a:r>
            <a:r>
              <a:rPr b="0" i="0" lang="en" sz="2000" u="none">
                <a:solidFill>
                  <a:schemeClr val="dk1"/>
                </a:solidFill>
                <a:latin typeface="Gill Sans"/>
                <a:ea typeface="Gill Sans"/>
                <a:cs typeface="Gill Sans"/>
                <a:sym typeface="Gill Sans"/>
              </a:rPr>
              <a:t>The higher the color depth (that is, the more bits used to uniquely</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describe the color of each pixel), the more realistic a photo will look. Color depth</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is not a major issue for drawings. Full color is 24-bit; if a graphic uses more bits per</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pixel than that, the extra bits are typically used to further define the color (not really</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necessary for Web use) and/or to set special image attributes, such as transparency.</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 </a:t>
            </a:r>
            <a:r>
              <a:rPr b="1" i="0" lang="en" sz="2000" u="none">
                <a:solidFill>
                  <a:schemeClr val="dk1"/>
                </a:solidFill>
                <a:latin typeface="Gill Sans"/>
                <a:ea typeface="Gill Sans"/>
                <a:cs typeface="Gill Sans"/>
                <a:sym typeface="Gill Sans"/>
              </a:rPr>
              <a:t>Compression/file size </a:t>
            </a:r>
            <a:r>
              <a:rPr b="0" i="0" lang="en" sz="2000" u="none">
                <a:solidFill>
                  <a:schemeClr val="dk1"/>
                </a:solidFill>
                <a:latin typeface="Gill Sans"/>
                <a:ea typeface="Gill Sans"/>
                <a:cs typeface="Gill Sans"/>
                <a:sym typeface="Gill Sans"/>
              </a:rPr>
              <a:t>Graphics files tend to be large, so there are compression</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schemes that decrease their file size. </a:t>
            </a:r>
            <a:r>
              <a:rPr b="0" i="1" lang="en" sz="2000" u="none">
                <a:solidFill>
                  <a:schemeClr val="dk1"/>
                </a:solidFill>
                <a:latin typeface="Gill Sans"/>
                <a:ea typeface="Gill Sans"/>
                <a:cs typeface="Gill Sans"/>
                <a:sym typeface="Gill Sans"/>
              </a:rPr>
              <a:t>Lossless compression </a:t>
            </a:r>
            <a:r>
              <a:rPr b="0" i="0" lang="en" sz="2000" u="none">
                <a:solidFill>
                  <a:schemeClr val="dk1"/>
                </a:solidFill>
                <a:latin typeface="Gill Sans"/>
                <a:ea typeface="Gill Sans"/>
                <a:cs typeface="Gill Sans"/>
                <a:sym typeface="Gill Sans"/>
              </a:rPr>
              <a:t>makes a file smaller</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without losing any image quality; </a:t>
            </a:r>
            <a:r>
              <a:rPr b="0" i="1" lang="en" sz="2000" u="none">
                <a:solidFill>
                  <a:schemeClr val="dk1"/>
                </a:solidFill>
                <a:latin typeface="Gill Sans"/>
                <a:ea typeface="Gill Sans"/>
                <a:cs typeface="Gill Sans"/>
                <a:sym typeface="Gill Sans"/>
              </a:rPr>
              <a:t>lossy compression </a:t>
            </a:r>
            <a:r>
              <a:rPr b="0" i="0" lang="en" sz="2000" u="none">
                <a:solidFill>
                  <a:schemeClr val="dk1"/>
                </a:solidFill>
                <a:latin typeface="Gill Sans"/>
                <a:ea typeface="Gill Sans"/>
                <a:cs typeface="Gill Sans"/>
                <a:sym typeface="Gill Sans"/>
              </a:rPr>
              <a:t>shrinks a file at the expense of</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some quality. When the image is displayed on a computer monitor, however, the</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difference is minimal.</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 </a:t>
            </a:r>
            <a:r>
              <a:rPr b="1" i="0" lang="en" sz="2000" u="none">
                <a:solidFill>
                  <a:schemeClr val="dk1"/>
                </a:solidFill>
                <a:latin typeface="Gill Sans"/>
                <a:ea typeface="Gill Sans"/>
                <a:cs typeface="Gill Sans"/>
                <a:sym typeface="Gill Sans"/>
              </a:rPr>
              <a:t>Animation </a:t>
            </a:r>
            <a:r>
              <a:rPr b="0" i="0" lang="en" sz="2000" u="none">
                <a:solidFill>
                  <a:schemeClr val="dk1"/>
                </a:solidFill>
                <a:latin typeface="Gill Sans"/>
                <a:ea typeface="Gill Sans"/>
                <a:cs typeface="Gill Sans"/>
                <a:sym typeface="Gill Sans"/>
              </a:rPr>
              <a:t>Some graphics formats support a very primitive kind of animation,</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in which several versions of a graphic are stored in a single file, and the Web page</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displaying the file cycles through the images. Simple animations displayed on a</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Web page are usually animated graphics rather than video clips.</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 </a:t>
            </a:r>
            <a:r>
              <a:rPr b="1" i="0" lang="en" sz="2000" u="none">
                <a:solidFill>
                  <a:schemeClr val="dk1"/>
                </a:solidFill>
                <a:latin typeface="Gill Sans"/>
                <a:ea typeface="Gill Sans"/>
                <a:cs typeface="Gill Sans"/>
                <a:sym typeface="Gill Sans"/>
              </a:rPr>
              <a:t>Transparency </a:t>
            </a:r>
            <a:r>
              <a:rPr b="0" i="0" lang="en" sz="2000" u="none">
                <a:solidFill>
                  <a:schemeClr val="dk1"/>
                </a:solidFill>
                <a:latin typeface="Gill Sans"/>
                <a:ea typeface="Gill Sans"/>
                <a:cs typeface="Gill Sans"/>
                <a:sym typeface="Gill Sans"/>
              </a:rPr>
              <a:t>Some graphics formats can make the background of an image</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transparent. When you place the image in a document, the background color of</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the document shows through the transparent portions of the image. You can use</a:t>
            </a:r>
            <a:endParaRPr/>
          </a:p>
          <a:p>
            <a:pPr indent="-22161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this to create interesting effects.</a:t>
            </a:r>
            <a:endParaRPr/>
          </a:p>
        </p:txBody>
      </p:sp>
      <p:sp>
        <p:nvSpPr>
          <p:cNvPr id="652" name="Google Shape;652;p7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59" name="Google Shape;659;p7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60" name="Google Shape;660;p7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Select a graphics format.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There are dozens of graphics formats, but most Web browsers can display only a few. The most commonly accepted formats are GIF, JPG, and PNG, so most Web designers stick to those.</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Graphics formats differ from each other in the following ways:</a:t>
            </a:r>
            <a:endParaRPr/>
          </a:p>
          <a:p>
            <a:pPr indent="-207962" lvl="1" marL="639762" marR="0" rtl="0" algn="l">
              <a:lnSpc>
                <a:spcPct val="100000"/>
              </a:lnSpc>
              <a:spcBef>
                <a:spcPts val="500"/>
              </a:spcBef>
              <a:spcAft>
                <a:spcPts val="0"/>
              </a:spcAft>
              <a:buClr>
                <a:schemeClr val="accent1"/>
              </a:buClr>
              <a:buSzPct val="100000"/>
              <a:buFont typeface="Verdana"/>
              <a:buChar char="◦"/>
            </a:pPr>
            <a:r>
              <a:rPr b="1" i="0" lang="en" sz="2000" u="none" cap="none" strike="noStrike">
                <a:solidFill>
                  <a:schemeClr val="dk1"/>
                </a:solidFill>
                <a:latin typeface="Gill Sans"/>
                <a:ea typeface="Gill Sans"/>
                <a:cs typeface="Gill Sans"/>
                <a:sym typeface="Gill Sans"/>
              </a:rPr>
              <a:t>Color depth </a:t>
            </a:r>
            <a:r>
              <a:rPr b="0" i="0" lang="en" sz="2000" u="none" cap="none" strike="noStrike">
                <a:solidFill>
                  <a:schemeClr val="dk1"/>
                </a:solidFill>
                <a:latin typeface="Gill Sans"/>
                <a:ea typeface="Gill Sans"/>
                <a:cs typeface="Gill Sans"/>
                <a:sym typeface="Gill Sans"/>
              </a:rPr>
              <a:t>The higher the color depth (that is, the more bits used to uniquely describe the color of each pixel), the more realistic a photo will look. Color depth is not a major issue for drawings. Full color is 24-bit; </a:t>
            </a:r>
            <a:endParaRPr b="0" i="0" sz="2000" u="none" cap="none" strike="noStrik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1" i="0" lang="en" sz="2000" u="none" cap="none" strike="noStrike">
                <a:solidFill>
                  <a:schemeClr val="dk1"/>
                </a:solidFill>
                <a:latin typeface="Gill Sans"/>
                <a:ea typeface="Gill Sans"/>
                <a:cs typeface="Gill Sans"/>
                <a:sym typeface="Gill Sans"/>
              </a:rPr>
              <a:t>Compression/file size </a:t>
            </a:r>
            <a:r>
              <a:rPr b="0" i="0" lang="en" sz="2000" u="none" cap="none" strike="noStrike">
                <a:solidFill>
                  <a:schemeClr val="dk1"/>
                </a:solidFill>
                <a:latin typeface="Gill Sans"/>
                <a:ea typeface="Gill Sans"/>
                <a:cs typeface="Gill Sans"/>
                <a:sym typeface="Gill Sans"/>
              </a:rPr>
              <a:t>Graphics files tend to be large, so there are compression schemes that decrease their file size. </a:t>
            </a:r>
            <a:endParaRPr b="0" i="0" sz="2000" u="none" cap="none" strike="noStrike">
              <a:solidFill>
                <a:schemeClr val="dk1"/>
              </a:solidFill>
              <a:latin typeface="Gill Sans"/>
              <a:ea typeface="Gill Sans"/>
              <a:cs typeface="Gill Sans"/>
              <a:sym typeface="Gill Sans"/>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1" lang="en" sz="2000" u="none" cap="none" strike="noStrike">
                <a:solidFill>
                  <a:schemeClr val="dk1"/>
                </a:solidFill>
                <a:latin typeface="Gill Sans"/>
                <a:ea typeface="Gill Sans"/>
                <a:cs typeface="Gill Sans"/>
                <a:sym typeface="Gill Sans"/>
              </a:rPr>
              <a:t>Lossless compression </a:t>
            </a:r>
            <a:r>
              <a:rPr b="0" i="0" lang="en" sz="2000" u="none" cap="none" strike="noStrike">
                <a:solidFill>
                  <a:schemeClr val="dk1"/>
                </a:solidFill>
                <a:latin typeface="Gill Sans"/>
                <a:ea typeface="Gill Sans"/>
                <a:cs typeface="Gill Sans"/>
                <a:sym typeface="Gill Sans"/>
              </a:rPr>
              <a:t>makes a file smaller without losing any image quality; </a:t>
            </a:r>
            <a:endParaRPr b="0" i="0" sz="2000" u="none" cap="none" strike="noStrike">
              <a:solidFill>
                <a:schemeClr val="dk1"/>
              </a:solidFill>
              <a:latin typeface="Gill Sans"/>
              <a:ea typeface="Gill Sans"/>
              <a:cs typeface="Gill Sans"/>
              <a:sym typeface="Gill Sans"/>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1" lang="en" sz="2000" u="none" cap="none" strike="noStrike">
                <a:solidFill>
                  <a:schemeClr val="dk1"/>
                </a:solidFill>
                <a:latin typeface="Gill Sans"/>
                <a:ea typeface="Gill Sans"/>
                <a:cs typeface="Gill Sans"/>
                <a:sym typeface="Gill Sans"/>
              </a:rPr>
              <a:t>lossy compression </a:t>
            </a:r>
            <a:r>
              <a:rPr b="0" i="0" lang="en" sz="2000" u="none" cap="none" strike="noStrike">
                <a:solidFill>
                  <a:schemeClr val="dk1"/>
                </a:solidFill>
                <a:latin typeface="Gill Sans"/>
                <a:ea typeface="Gill Sans"/>
                <a:cs typeface="Gill Sans"/>
                <a:sym typeface="Gill Sans"/>
              </a:rPr>
              <a:t>shrinks a file at the expense ofsome quality. When the image is displayed on a computer monitor, however, the difference is minimal.</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1600" u="none" cap="none" strike="noStrike">
                <a:solidFill>
                  <a:schemeClr val="dk1"/>
                </a:solidFill>
                <a:latin typeface="Gill Sans"/>
                <a:ea typeface="Gill Sans"/>
                <a:cs typeface="Gill Sans"/>
                <a:sym typeface="Gill Sans"/>
              </a:rPr>
              <a:t> </a:t>
            </a:r>
            <a:endParaRPr/>
          </a:p>
        </p:txBody>
      </p:sp>
      <p:sp>
        <p:nvSpPr>
          <p:cNvPr id="661" name="Google Shape;661;p7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68" name="Google Shape;668;p7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69" name="Google Shape;669;p7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Select a graphics format.</a:t>
            </a:r>
            <a:endParaRPr/>
          </a:p>
          <a:p>
            <a:pPr indent="-236537" lvl="1" marL="639762" marR="0" rtl="0" algn="l">
              <a:lnSpc>
                <a:spcPct val="100000"/>
              </a:lnSpc>
              <a:spcBef>
                <a:spcPts val="500"/>
              </a:spcBef>
              <a:spcAft>
                <a:spcPts val="0"/>
              </a:spcAft>
              <a:buClr>
                <a:schemeClr val="accent1"/>
              </a:buClr>
              <a:buSzPts val="2000"/>
              <a:buFont typeface="Verdana"/>
              <a:buChar char="◦"/>
            </a:pPr>
            <a:r>
              <a:rPr b="1" i="0" lang="en" sz="2000" u="none" cap="none" strike="noStrike">
                <a:solidFill>
                  <a:schemeClr val="dk1"/>
                </a:solidFill>
                <a:latin typeface="Gill Sans"/>
                <a:ea typeface="Gill Sans"/>
                <a:cs typeface="Gill Sans"/>
                <a:sym typeface="Gill Sans"/>
              </a:rPr>
              <a:t>Animation </a:t>
            </a:r>
            <a:r>
              <a:rPr b="0" i="0" lang="en" sz="2000" u="none" cap="none" strike="noStrike">
                <a:solidFill>
                  <a:schemeClr val="dk1"/>
                </a:solidFill>
                <a:latin typeface="Gill Sans"/>
                <a:ea typeface="Gill Sans"/>
                <a:cs typeface="Gill Sans"/>
                <a:sym typeface="Gill Sans"/>
              </a:rPr>
              <a:t>Some graphics formats support a very primitive kind of animation, in which several versions of a graphic are stored in a single file, and the Web page displaying the file cycles through the images. </a:t>
            </a:r>
            <a:endParaRPr/>
          </a:p>
          <a:p>
            <a:pPr indent="-236537" lvl="1" marL="639762" marR="0" rtl="0" algn="l">
              <a:lnSpc>
                <a:spcPct val="100000"/>
              </a:lnSpc>
              <a:spcBef>
                <a:spcPts val="500"/>
              </a:spcBef>
              <a:spcAft>
                <a:spcPts val="0"/>
              </a:spcAft>
              <a:buClr>
                <a:schemeClr val="accent1"/>
              </a:buClr>
              <a:buSzPts val="2000"/>
              <a:buFont typeface="Verdana"/>
              <a:buChar char="◦"/>
            </a:pPr>
            <a:r>
              <a:rPr b="1" i="0" lang="en" sz="2000" u="none" cap="none" strike="noStrike">
                <a:solidFill>
                  <a:schemeClr val="dk1"/>
                </a:solidFill>
                <a:latin typeface="Gill Sans"/>
                <a:ea typeface="Gill Sans"/>
                <a:cs typeface="Gill Sans"/>
                <a:sym typeface="Gill Sans"/>
              </a:rPr>
              <a:t>Transparency </a:t>
            </a:r>
            <a:r>
              <a:rPr b="0" i="0" lang="en" sz="2000" u="none" cap="none" strike="noStrike">
                <a:solidFill>
                  <a:schemeClr val="dk1"/>
                </a:solidFill>
                <a:latin typeface="Gill Sans"/>
                <a:ea typeface="Gill Sans"/>
                <a:cs typeface="Gill Sans"/>
                <a:sym typeface="Gill Sans"/>
              </a:rPr>
              <a:t>Some graphics formats can make the background of an image transparent. When you place the image in a document, the background color of the document shows through the transparent portions of the image. </a:t>
            </a:r>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pic>
        <p:nvPicPr>
          <p:cNvPr id="670" name="Google Shape;670;p79"/>
          <p:cNvPicPr preferRelativeResize="0"/>
          <p:nvPr/>
        </p:nvPicPr>
        <p:blipFill rotWithShape="1">
          <a:blip r:embed="rId3">
            <a:alphaModFix/>
          </a:blip>
          <a:srcRect b="0" l="0" r="0" t="0"/>
          <a:stretch/>
        </p:blipFill>
        <p:spPr>
          <a:xfrm>
            <a:off x="1371600" y="2914650"/>
            <a:ext cx="7359650" cy="1885950"/>
          </a:xfrm>
          <a:prstGeom prst="rect">
            <a:avLst/>
          </a:prstGeom>
          <a:noFill/>
          <a:ln>
            <a:noFill/>
          </a:ln>
        </p:spPr>
      </p:pic>
      <p:sp>
        <p:nvSpPr>
          <p:cNvPr id="671" name="Google Shape;671;p7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78" name="Google Shape;678;p8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79" name="Google Shape;679;p8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Insert graphics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Inserting a graphic on a Web page is as simple as placing an </a:t>
            </a:r>
            <a:r>
              <a:rPr b="0" i="1" lang="en" sz="2000" u="none" cap="none" strike="noStrike">
                <a:solidFill>
                  <a:schemeClr val="dk1"/>
                </a:solidFill>
                <a:latin typeface="Gill Sans"/>
                <a:ea typeface="Gill Sans"/>
                <a:cs typeface="Gill Sans"/>
                <a:sym typeface="Gill Sans"/>
              </a:rPr>
              <a:t>&lt;img&gt; </a:t>
            </a:r>
            <a:r>
              <a:rPr b="0" i="0" lang="en" sz="2000" u="none" cap="none" strike="noStrike">
                <a:solidFill>
                  <a:schemeClr val="dk1"/>
                </a:solidFill>
                <a:latin typeface="Gill Sans"/>
                <a:ea typeface="Gill Sans"/>
                <a:cs typeface="Gill Sans"/>
                <a:sym typeface="Gill Sans"/>
              </a:rPr>
              <a:t>tag where you want the graphic to appear,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&lt;img src="logo.gif"&gt;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you want to store your graphics in a subfolder of the folder containing the text, you must refer to the graphic using the subfolder name,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&lt;img src="images/logo.gif"&gt;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refer to a file that is up one level in the folder structure, use two periods and a forward slash (../), such as the following:</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&lt;img src="../logo.gif"&gt;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refer to an image that is stored somewhere else , use the complete absolute URL to the file, </a:t>
            </a:r>
            <a:endParaRPr b="0" i="0" sz="20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ct val="100000"/>
              <a:buFont typeface="Verdana"/>
              <a:buNone/>
            </a:pPr>
            <a:r>
              <a:rPr b="0" i="0" lang="en" sz="1800" u="none" cap="none" strike="noStrike">
                <a:solidFill>
                  <a:schemeClr val="dk1"/>
                </a:solidFill>
                <a:latin typeface="Gill Sans"/>
                <a:ea typeface="Gill Sans"/>
                <a:cs typeface="Gill Sans"/>
                <a:sym typeface="Gill Sans"/>
              </a:rPr>
              <a:t>    &lt;imgsrc="http://i2.microsoft.com/h/all/i/ms_masthead_8x6a_ltr.jpg"&gt;</a:t>
            </a:r>
            <a:endParaRPr/>
          </a:p>
        </p:txBody>
      </p:sp>
      <p:sp>
        <p:nvSpPr>
          <p:cNvPr id="680" name="Google Shape;680;p8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87" name="Google Shape;687;p8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88" name="Google Shape;688;p8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0000" lnSpcReduction="1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Control image size and padding</a:t>
            </a:r>
            <a:endParaRPr/>
          </a:p>
          <a:p>
            <a:pPr indent="-198437" lvl="1" marL="639762" marR="0" rtl="0" algn="l">
              <a:lnSpc>
                <a:spcPct val="15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Image size is expressed in pixels. If you want, you can specify only the width; the height will be resized proportionally, or vice versa. </a:t>
            </a:r>
            <a:endParaRPr b="0" i="0" sz="2000" u="none" cap="none" strike="noStrike">
              <a:solidFill>
                <a:schemeClr val="dk1"/>
              </a:solidFill>
              <a:latin typeface="Gill Sans"/>
              <a:ea typeface="Gill Sans"/>
              <a:cs typeface="Gill Sans"/>
              <a:sym typeface="Gill Sans"/>
            </a:endParaRPr>
          </a:p>
          <a:p>
            <a:pPr indent="-236537" lvl="1" marL="639762" marR="0" rtl="0" algn="l">
              <a:lnSpc>
                <a:spcPct val="15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&lt;img src="tree.gif" style="float: left" height="75"&gt;</a:t>
            </a:r>
            <a:endParaRPr b="0" i="0" sz="2000" u="none" cap="none" strike="noStrike">
              <a:solidFill>
                <a:schemeClr val="dk1"/>
              </a:solidFill>
              <a:latin typeface="Gill Sans"/>
              <a:ea typeface="Gill Sans"/>
              <a:cs typeface="Gill Sans"/>
              <a:sym typeface="Gill Sans"/>
            </a:endParaRPr>
          </a:p>
          <a:p>
            <a:pPr indent="-198437" lvl="1" marL="639762" marR="0" rtl="0" algn="l">
              <a:lnSpc>
                <a:spcPct val="15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But you also have the option to specify both the width and the height. </a:t>
            </a:r>
            <a:endParaRPr b="0" i="0" sz="2000" u="none" cap="none" strike="noStrike">
              <a:solidFill>
                <a:schemeClr val="dk1"/>
              </a:solidFill>
              <a:latin typeface="Gill Sans"/>
              <a:ea typeface="Gill Sans"/>
              <a:cs typeface="Gill Sans"/>
              <a:sym typeface="Gill Sans"/>
            </a:endParaRPr>
          </a:p>
          <a:p>
            <a:pPr indent="-198437" lvl="1" marL="639762" marR="0" rtl="0" algn="l">
              <a:lnSpc>
                <a:spcPct val="15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For example, suppose the following is your original image, which is 150 pixels high:</a:t>
            </a:r>
            <a:endParaRPr/>
          </a:p>
          <a:p>
            <a:pPr indent="-236537" lvl="1" marL="639762" marR="0" rtl="0" algn="l">
              <a:lnSpc>
                <a:spcPct val="15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&lt;img src="tree.gif" style="float: left" height="75" width="75"&gt;</a:t>
            </a:r>
            <a:endParaRPr/>
          </a:p>
          <a:p>
            <a:pPr indent="-198437" lvl="1" marL="639762" marR="0" rtl="0" algn="l">
              <a:lnSpc>
                <a:spcPct val="15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increase the space around the example, you can insert a right margin specification within the style rule, like this:</a:t>
            </a:r>
            <a:endParaRPr/>
          </a:p>
          <a:p>
            <a:pPr indent="-194309" lvl="2" marL="885825" marR="0" rtl="0" algn="l">
              <a:lnSpc>
                <a:spcPct val="15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&lt;img src="tree.gif" style="float: left; margin-right: 10px" height="75“ width="75"&gt;</a:t>
            </a:r>
            <a:endParaRPr/>
          </a:p>
        </p:txBody>
      </p:sp>
      <p:sp>
        <p:nvSpPr>
          <p:cNvPr id="689" name="Google Shape;689;p8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696" name="Google Shape;696;p8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697" name="Google Shape;697;p8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Hyperlink from graphics</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create a graphical hyperlink, by placing an </a:t>
            </a:r>
            <a:r>
              <a:rPr b="0" i="1" lang="en" sz="2000" u="none" cap="none" strike="noStrike">
                <a:solidFill>
                  <a:schemeClr val="dk1"/>
                </a:solidFill>
                <a:latin typeface="Gill Sans"/>
                <a:ea typeface="Gill Sans"/>
                <a:cs typeface="Gill Sans"/>
                <a:sym typeface="Gill Sans"/>
              </a:rPr>
              <a:t>&lt;img&gt; </a:t>
            </a:r>
            <a:r>
              <a:rPr b="0" i="0" lang="en" sz="2000" u="none" cap="none" strike="noStrike">
                <a:solidFill>
                  <a:schemeClr val="dk1"/>
                </a:solidFill>
                <a:latin typeface="Gill Sans"/>
                <a:ea typeface="Gill Sans"/>
                <a:cs typeface="Gill Sans"/>
                <a:sym typeface="Gill Sans"/>
              </a:rPr>
              <a:t>tag in an </a:t>
            </a:r>
            <a:r>
              <a:rPr b="0" i="1" lang="en" sz="2000" u="none" cap="none" strike="noStrike">
                <a:solidFill>
                  <a:schemeClr val="dk1"/>
                </a:solidFill>
                <a:latin typeface="Gill Sans"/>
                <a:ea typeface="Gill Sans"/>
                <a:cs typeface="Gill Sans"/>
                <a:sym typeface="Gill Sans"/>
              </a:rPr>
              <a:t>&lt;a&gt; </a:t>
            </a:r>
            <a:r>
              <a:rPr b="0" i="0" lang="en" sz="2000" u="none" cap="none" strike="noStrike">
                <a:solidFill>
                  <a:schemeClr val="dk1"/>
                </a:solidFill>
                <a:latin typeface="Gill Sans"/>
                <a:ea typeface="Gill Sans"/>
                <a:cs typeface="Gill Sans"/>
                <a:sym typeface="Gill Sans"/>
              </a:rPr>
              <a:t>tag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&lt;a href="http://www.contoso.com" title="Home page"&gt;</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&lt;img src="images/leaf.gif" style="float: left; margin: 5px"&gt;</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&lt;/a&gt;</a:t>
            </a:r>
            <a:endParaRPr/>
          </a:p>
          <a:p>
            <a:pPr indent="-259715" lvl="0" marL="365125" marR="0" rtl="0" algn="l">
              <a:lnSpc>
                <a:spcPct val="100000"/>
              </a:lnSpc>
              <a:spcBef>
                <a:spcPts val="60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Utilize thumbnail graphics</a:t>
            </a:r>
            <a:endParaRPr b="1" i="0" sz="2000" u="non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High-resolution graphics can make a page load slowly, but avoiding high-resolution graphics altogether can limit your site’s effectiveness in delivering content.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 compromise is to include thumbnail images, which are low-resolution copies of the images that are linked to the larger, high-resolution versions.</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Set each of the larger files to open in its own window by using the </a:t>
            </a:r>
            <a:r>
              <a:rPr b="0" i="1" lang="en" sz="2000" u="none" cap="none" strike="noStrike">
                <a:solidFill>
                  <a:schemeClr val="dk1"/>
                </a:solidFill>
                <a:latin typeface="Gill Sans"/>
                <a:ea typeface="Gill Sans"/>
                <a:cs typeface="Gill Sans"/>
                <a:sym typeface="Gill Sans"/>
              </a:rPr>
              <a:t>target=”_blank” </a:t>
            </a:r>
            <a:r>
              <a:rPr b="0" i="0" lang="en" sz="2000" u="none" cap="none" strike="noStrike">
                <a:solidFill>
                  <a:schemeClr val="dk1"/>
                </a:solidFill>
                <a:latin typeface="Gill Sans"/>
                <a:ea typeface="Gill Sans"/>
                <a:cs typeface="Gill Sans"/>
                <a:sym typeface="Gill Sans"/>
              </a:rPr>
              <a:t>attribute, as shown in the following.</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&lt;a href="tree.jpg" target="_blank"&gt;&lt;img src="sm_tree.jpg"&gt;&lt;/a&gt;</a:t>
            </a:r>
            <a:endParaRPr/>
          </a:p>
        </p:txBody>
      </p:sp>
      <p:sp>
        <p:nvSpPr>
          <p:cNvPr id="698" name="Google Shape;698;p8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30000" y="1318650"/>
            <a:ext cx="3300900" cy="788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HTML Page</a:t>
            </a:r>
            <a:endParaRPr/>
          </a:p>
        </p:txBody>
      </p:sp>
      <p:sp>
        <p:nvSpPr>
          <p:cNvPr id="144" name="Google Shape;144;p2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45" name="Google Shape;145;p2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55000" lnSpcReduction="10000"/>
          </a:bodyPr>
          <a:lstStyle/>
          <a:p>
            <a:pPr indent="-227711" lvl="0" marL="365125" marR="0" rtl="0" algn="l">
              <a:lnSpc>
                <a:spcPct val="100000"/>
              </a:lnSpc>
              <a:spcBef>
                <a:spcPts val="0"/>
              </a:spcBef>
              <a:spcAft>
                <a:spcPts val="0"/>
              </a:spcAft>
              <a:buClr>
                <a:srgbClr val="434343"/>
              </a:buClr>
              <a:buSzPct val="80000"/>
              <a:buFont typeface="Noto Sans Symbols"/>
              <a:buChar char="●"/>
            </a:pPr>
            <a:r>
              <a:rPr b="0" i="0" lang="en" sz="2400" u="none" cap="none" strike="noStrike">
                <a:solidFill>
                  <a:srgbClr val="434343"/>
                </a:solidFill>
                <a:latin typeface="Gill Sans"/>
                <a:ea typeface="Gill Sans"/>
                <a:cs typeface="Gill Sans"/>
                <a:sym typeface="Gill Sans"/>
              </a:rPr>
              <a:t>HTML (Web) page/Document</a:t>
            </a:r>
            <a:endParaRPr>
              <a:solidFill>
                <a:srgbClr val="434343"/>
              </a:solidFill>
            </a:endParaRPr>
          </a:p>
          <a:p>
            <a:pPr indent="-167957" lvl="1" marL="639762" marR="0" rtl="0" algn="l">
              <a:lnSpc>
                <a:spcPct val="100000"/>
              </a:lnSpc>
              <a:spcBef>
                <a:spcPts val="500"/>
              </a:spcBef>
              <a:spcAft>
                <a:spcPts val="0"/>
              </a:spcAft>
              <a:buClr>
                <a:srgbClr val="434343"/>
              </a:buClr>
              <a:buSzPct val="100000"/>
              <a:buFont typeface="Verdana"/>
              <a:buChar char="○"/>
            </a:pPr>
            <a:r>
              <a:rPr b="0" i="0" lang="en" sz="2400" u="none" cap="none" strike="noStrike">
                <a:solidFill>
                  <a:srgbClr val="434343"/>
                </a:solidFill>
                <a:latin typeface="Gill Sans"/>
                <a:ea typeface="Gill Sans"/>
                <a:cs typeface="Gill Sans"/>
                <a:sym typeface="Gill Sans"/>
              </a:rPr>
              <a:t>User interface for the web (site or application)</a:t>
            </a:r>
            <a:endParaRPr>
              <a:solidFill>
                <a:srgbClr val="434343"/>
              </a:solidFill>
            </a:endParaRPr>
          </a:p>
          <a:p>
            <a:pPr indent="-167957" lvl="1" marL="639762" marR="0" rtl="0" algn="l">
              <a:lnSpc>
                <a:spcPct val="100000"/>
              </a:lnSpc>
              <a:spcBef>
                <a:spcPts val="500"/>
              </a:spcBef>
              <a:spcAft>
                <a:spcPts val="0"/>
              </a:spcAft>
              <a:buClr>
                <a:srgbClr val="434343"/>
              </a:buClr>
              <a:buSzPct val="100000"/>
              <a:buFont typeface="Verdana"/>
              <a:buChar char="○"/>
            </a:pPr>
            <a:r>
              <a:rPr b="0" i="0" lang="en" sz="2400" u="none" cap="none" strike="noStrike">
                <a:solidFill>
                  <a:srgbClr val="434343"/>
                </a:solidFill>
                <a:latin typeface="Gill Sans"/>
                <a:ea typeface="Gill Sans"/>
                <a:cs typeface="Gill Sans"/>
                <a:sym typeface="Gill Sans"/>
              </a:rPr>
              <a:t>A plain text file- human readable</a:t>
            </a:r>
            <a:endParaRPr>
              <a:solidFill>
                <a:srgbClr val="434343"/>
              </a:solidFill>
            </a:endParaRPr>
          </a:p>
          <a:p>
            <a:pPr indent="-160019" lvl="2" marL="885825" marR="0" rtl="0" algn="l">
              <a:lnSpc>
                <a:spcPct val="100000"/>
              </a:lnSpc>
              <a:spcBef>
                <a:spcPts val="480"/>
              </a:spcBef>
              <a:spcAft>
                <a:spcPts val="0"/>
              </a:spcAft>
              <a:buClr>
                <a:srgbClr val="434343"/>
              </a:buClr>
              <a:buSzPct val="100000"/>
              <a:buFont typeface="Noto Sans Symbols"/>
              <a:buChar char="■"/>
            </a:pPr>
            <a:r>
              <a:rPr b="0" i="0" lang="en" sz="2400" u="none" cap="none" strike="noStrike">
                <a:solidFill>
                  <a:srgbClr val="434343"/>
                </a:solidFill>
                <a:latin typeface="Gill Sans"/>
                <a:ea typeface="Gill Sans"/>
                <a:cs typeface="Gill Sans"/>
                <a:sym typeface="Gill Sans"/>
              </a:rPr>
              <a:t>Transported on HTTP – HyperText Transfer Protocol</a:t>
            </a:r>
            <a:endParaRPr>
              <a:solidFill>
                <a:srgbClr val="434343"/>
              </a:solidFill>
            </a:endParaRPr>
          </a:p>
          <a:p>
            <a:pPr indent="-227711" lvl="0" marL="365125" marR="0" rtl="0" algn="l">
              <a:lnSpc>
                <a:spcPct val="100000"/>
              </a:lnSpc>
              <a:spcBef>
                <a:spcPts val="600"/>
              </a:spcBef>
              <a:spcAft>
                <a:spcPts val="0"/>
              </a:spcAft>
              <a:buClr>
                <a:srgbClr val="434343"/>
              </a:buClr>
              <a:buSzPct val="80000"/>
              <a:buFont typeface="Noto Sans Symbols"/>
              <a:buChar char="●"/>
            </a:pPr>
            <a:r>
              <a:rPr b="0" i="0" lang="en" sz="2400" u="none" cap="none" strike="noStrike">
                <a:solidFill>
                  <a:srgbClr val="434343"/>
                </a:solidFill>
                <a:latin typeface="Gill Sans"/>
                <a:ea typeface="Gill Sans"/>
                <a:cs typeface="Gill Sans"/>
                <a:sym typeface="Gill Sans"/>
              </a:rPr>
              <a:t>Page Type</a:t>
            </a:r>
            <a:endParaRPr>
              <a:solidFill>
                <a:srgbClr val="434343"/>
              </a:solidFill>
            </a:endParaRPr>
          </a:p>
          <a:p>
            <a:pPr indent="-167957" lvl="1" marL="639762" marR="0" rtl="0" algn="l">
              <a:lnSpc>
                <a:spcPct val="100000"/>
              </a:lnSpc>
              <a:spcBef>
                <a:spcPts val="500"/>
              </a:spcBef>
              <a:spcAft>
                <a:spcPts val="0"/>
              </a:spcAft>
              <a:buClr>
                <a:srgbClr val="434343"/>
              </a:buClr>
              <a:buSzPct val="100000"/>
              <a:buFont typeface="Verdana"/>
              <a:buChar char="○"/>
            </a:pPr>
            <a:r>
              <a:rPr b="1" i="0" lang="en" sz="2400" u="none" cap="none" strike="noStrike">
                <a:solidFill>
                  <a:srgbClr val="434343"/>
                </a:solidFill>
                <a:latin typeface="Gill Sans"/>
                <a:ea typeface="Gill Sans"/>
                <a:cs typeface="Gill Sans"/>
                <a:sym typeface="Gill Sans"/>
              </a:rPr>
              <a:t>Static page- </a:t>
            </a:r>
            <a:endParaRPr b="1" i="0" sz="2400" u="none" cap="none" strike="noStrike">
              <a:solidFill>
                <a:srgbClr val="434343"/>
              </a:solidFill>
              <a:latin typeface="Gill Sans"/>
              <a:ea typeface="Gill Sans"/>
              <a:cs typeface="Gill Sans"/>
              <a:sym typeface="Gill Sans"/>
            </a:endParaRPr>
          </a:p>
          <a:p>
            <a:pPr indent="-312419" lvl="2" marL="1371600" marR="0" rtl="0" algn="l">
              <a:lnSpc>
                <a:spcPct val="100000"/>
              </a:lnSpc>
              <a:spcBef>
                <a:spcPts val="500"/>
              </a:spcBef>
              <a:spcAft>
                <a:spcPts val="0"/>
              </a:spcAft>
              <a:buClr>
                <a:srgbClr val="434343"/>
              </a:buClr>
              <a:buSzPct val="100000"/>
              <a:buFont typeface="Verdana"/>
              <a:buChar char="■"/>
            </a:pPr>
            <a:r>
              <a:rPr lang="en" sz="2400">
                <a:solidFill>
                  <a:srgbClr val="434343"/>
                </a:solidFill>
                <a:latin typeface="Gill Sans"/>
                <a:ea typeface="Gill Sans"/>
                <a:cs typeface="Gill Sans"/>
                <a:sym typeface="Gill Sans"/>
              </a:rPr>
              <a:t>A static website contains Web pages with fixed content. </a:t>
            </a:r>
            <a:endParaRPr sz="2400">
              <a:solidFill>
                <a:srgbClr val="434343"/>
              </a:solidFill>
              <a:latin typeface="Gill Sans"/>
              <a:ea typeface="Gill Sans"/>
              <a:cs typeface="Gill Sans"/>
              <a:sym typeface="Gill Sans"/>
            </a:endParaRPr>
          </a:p>
          <a:p>
            <a:pPr indent="-312419" lvl="2" marL="1371600" marR="0" rtl="0" algn="l">
              <a:lnSpc>
                <a:spcPct val="100000"/>
              </a:lnSpc>
              <a:spcBef>
                <a:spcPts val="500"/>
              </a:spcBef>
              <a:spcAft>
                <a:spcPts val="0"/>
              </a:spcAft>
              <a:buClr>
                <a:srgbClr val="434343"/>
              </a:buClr>
              <a:buSzPct val="100000"/>
              <a:buFont typeface="Verdana"/>
              <a:buChar char="■"/>
            </a:pPr>
            <a:r>
              <a:rPr lang="en" sz="2400">
                <a:solidFill>
                  <a:srgbClr val="434343"/>
                </a:solidFill>
                <a:latin typeface="Gill Sans"/>
                <a:ea typeface="Gill Sans"/>
                <a:cs typeface="Gill Sans"/>
                <a:sym typeface="Gill Sans"/>
              </a:rPr>
              <a:t>Each page is coded in HTML and displays the same information to every visitor. </a:t>
            </a:r>
            <a:endParaRPr sz="2400">
              <a:solidFill>
                <a:srgbClr val="434343"/>
              </a:solidFill>
              <a:latin typeface="Gill Sans"/>
              <a:ea typeface="Gill Sans"/>
              <a:cs typeface="Gill Sans"/>
              <a:sym typeface="Gill Sans"/>
            </a:endParaRPr>
          </a:p>
          <a:p>
            <a:pPr indent="-312419" lvl="2" marL="1371600" marR="0" rtl="0" algn="l">
              <a:lnSpc>
                <a:spcPct val="100000"/>
              </a:lnSpc>
              <a:spcBef>
                <a:spcPts val="500"/>
              </a:spcBef>
              <a:spcAft>
                <a:spcPts val="0"/>
              </a:spcAft>
              <a:buClr>
                <a:srgbClr val="434343"/>
              </a:buClr>
              <a:buSzPct val="100000"/>
              <a:buFont typeface="Verdana"/>
              <a:buChar char="■"/>
            </a:pPr>
            <a:r>
              <a:rPr lang="en" sz="2400">
                <a:solidFill>
                  <a:srgbClr val="434343"/>
                </a:solidFill>
                <a:latin typeface="Gill Sans"/>
                <a:ea typeface="Gill Sans"/>
                <a:cs typeface="Gill Sans"/>
                <a:sym typeface="Gill Sans"/>
              </a:rPr>
              <a:t>Static sites are the most basic type of website and are the easiest to create. Unlike dynamic websites, they do not require any complex Web programming or database design. </a:t>
            </a:r>
            <a:endParaRPr sz="2400">
              <a:solidFill>
                <a:srgbClr val="434343"/>
              </a:solidFill>
              <a:latin typeface="Gill Sans"/>
              <a:ea typeface="Gill Sans"/>
              <a:cs typeface="Gill Sans"/>
              <a:sym typeface="Gill Sans"/>
            </a:endParaRPr>
          </a:p>
          <a:p>
            <a:pPr indent="-312419" lvl="2" marL="1371600" marR="0" rtl="0" algn="l">
              <a:lnSpc>
                <a:spcPct val="100000"/>
              </a:lnSpc>
              <a:spcBef>
                <a:spcPts val="500"/>
              </a:spcBef>
              <a:spcAft>
                <a:spcPts val="0"/>
              </a:spcAft>
              <a:buClr>
                <a:srgbClr val="434343"/>
              </a:buClr>
              <a:buSzPct val="100000"/>
              <a:buFont typeface="Gill Sans"/>
              <a:buChar char="■"/>
            </a:pPr>
            <a:r>
              <a:rPr lang="en" sz="2400">
                <a:solidFill>
                  <a:srgbClr val="434343"/>
                </a:solidFill>
                <a:latin typeface="Gill Sans"/>
                <a:ea typeface="Gill Sans"/>
                <a:cs typeface="Gill Sans"/>
                <a:sym typeface="Gill Sans"/>
              </a:rPr>
              <a:t>Created by mostly with HTML</a:t>
            </a:r>
            <a:endParaRPr sz="2400">
              <a:solidFill>
                <a:srgbClr val="434343"/>
              </a:solidFill>
              <a:latin typeface="Gill Sans"/>
              <a:ea typeface="Gill Sans"/>
              <a:cs typeface="Gill Sans"/>
              <a:sym typeface="Gill Sans"/>
            </a:endParaRPr>
          </a:p>
          <a:p>
            <a:pPr indent="-167957" lvl="1" marL="639762" marR="0" rtl="0" algn="l">
              <a:lnSpc>
                <a:spcPct val="100000"/>
              </a:lnSpc>
              <a:spcBef>
                <a:spcPts val="500"/>
              </a:spcBef>
              <a:spcAft>
                <a:spcPts val="0"/>
              </a:spcAft>
              <a:buClr>
                <a:srgbClr val="434343"/>
              </a:buClr>
              <a:buSzPct val="100000"/>
              <a:buFont typeface="Verdana"/>
              <a:buChar char="○"/>
            </a:pPr>
            <a:r>
              <a:rPr b="1" i="0" lang="en" sz="2400" u="none" cap="none" strike="noStrike">
                <a:solidFill>
                  <a:srgbClr val="434343"/>
                </a:solidFill>
                <a:latin typeface="Gill Sans"/>
                <a:ea typeface="Gill Sans"/>
                <a:cs typeface="Gill Sans"/>
                <a:sym typeface="Gill Sans"/>
              </a:rPr>
              <a:t>Dynamic Page </a:t>
            </a:r>
            <a:r>
              <a:rPr b="0" i="0" lang="en" sz="2400" u="none" cap="none" strike="noStrike">
                <a:solidFill>
                  <a:srgbClr val="434343"/>
                </a:solidFill>
                <a:latin typeface="Gill Sans"/>
                <a:ea typeface="Gill Sans"/>
                <a:cs typeface="Gill Sans"/>
                <a:sym typeface="Gill Sans"/>
              </a:rPr>
              <a:t>– generated on the fly with varying page content </a:t>
            </a:r>
            <a:endParaRPr>
              <a:solidFill>
                <a:srgbClr val="434343"/>
              </a:solidFill>
            </a:endParaRPr>
          </a:p>
          <a:p>
            <a:pPr indent="-298450" lvl="2" marL="1371600"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Generated on the web server</a:t>
            </a:r>
            <a:endParaRPr>
              <a:solidFill>
                <a:srgbClr val="434343"/>
              </a:solidFill>
            </a:endParaRPr>
          </a:p>
          <a:p>
            <a:pPr indent="-298450" lvl="2" marL="1371600"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Created with Javascript, PHP, ASP, JSP</a:t>
            </a:r>
            <a:endParaRPr>
              <a:solidFill>
                <a:srgbClr val="434343"/>
              </a:solidFill>
            </a:endParaRPr>
          </a:p>
          <a:p>
            <a:pPr indent="-298450" lvl="2" marL="1371600" marR="0" rtl="0" algn="l">
              <a:lnSpc>
                <a:spcPct val="100000"/>
              </a:lnSpc>
              <a:spcBef>
                <a:spcPts val="400"/>
              </a:spcBef>
              <a:spcAft>
                <a:spcPts val="0"/>
              </a:spcAft>
              <a:buClr>
                <a:srgbClr val="434343"/>
              </a:buClr>
              <a:buSzPct val="100000"/>
              <a:buFont typeface="Noto Sans Symbols"/>
              <a:buChar char="■"/>
            </a:pPr>
            <a:r>
              <a:rPr b="0" i="0" lang="en" sz="2000" u="none" cap="none" strike="noStrike">
                <a:solidFill>
                  <a:srgbClr val="434343"/>
                </a:solidFill>
                <a:latin typeface="Gill Sans"/>
                <a:ea typeface="Gill Sans"/>
                <a:cs typeface="Gill Sans"/>
                <a:sym typeface="Gill Sans"/>
              </a:rPr>
              <a:t>File extension : .php, .aspx, .jsp</a:t>
            </a:r>
            <a:endParaRPr>
              <a:solidFill>
                <a:srgbClr val="434343"/>
              </a:solidFill>
            </a:endParaRPr>
          </a:p>
          <a:p>
            <a:pPr indent="-180975" lvl="0" marL="365125" marR="0" rtl="0" algn="l">
              <a:spcBef>
                <a:spcPts val="600"/>
              </a:spcBef>
              <a:spcAft>
                <a:spcPts val="0"/>
              </a:spcAft>
              <a:buClr>
                <a:schemeClr val="accent1"/>
              </a:buClr>
              <a:buSzPct val="80000"/>
              <a:buFont typeface="Noto Sans Symbols"/>
              <a:buNone/>
            </a:pPr>
            <a:r>
              <a:t/>
            </a:r>
            <a:endParaRPr b="0" i="0" sz="2000" u="none" cap="none" strike="noStrike">
              <a:solidFill>
                <a:schemeClr val="dk1"/>
              </a:solidFill>
              <a:latin typeface="Gill Sans"/>
              <a:ea typeface="Gill Sans"/>
              <a:cs typeface="Gill Sans"/>
              <a:sym typeface="Gill Sans"/>
            </a:endParaRPr>
          </a:p>
        </p:txBody>
      </p:sp>
      <p:pic>
        <p:nvPicPr>
          <p:cNvPr id="146" name="Google Shape;146;p20"/>
          <p:cNvPicPr preferRelativeResize="0"/>
          <p:nvPr/>
        </p:nvPicPr>
        <p:blipFill>
          <a:blip r:embed="rId3">
            <a:alphaModFix/>
          </a:blip>
          <a:stretch>
            <a:fillRect/>
          </a:stretch>
        </p:blipFill>
        <p:spPr>
          <a:xfrm>
            <a:off x="383150" y="2365425"/>
            <a:ext cx="4148776" cy="2267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705" name="Google Shape;705;p8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06" name="Google Shape;706;p8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Include alternate text for graphics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Placing an </a:t>
            </a:r>
            <a:r>
              <a:rPr b="0" i="1" lang="en" sz="2000" u="none" cap="none" strike="noStrike">
                <a:solidFill>
                  <a:schemeClr val="dk1"/>
                </a:solidFill>
                <a:latin typeface="Gill Sans"/>
                <a:ea typeface="Gill Sans"/>
                <a:cs typeface="Gill Sans"/>
                <a:sym typeface="Gill Sans"/>
              </a:rPr>
              <a:t>alt </a:t>
            </a:r>
            <a:r>
              <a:rPr b="0" i="0" lang="en" sz="2000" u="none" cap="none" strike="noStrike">
                <a:solidFill>
                  <a:schemeClr val="dk1"/>
                </a:solidFill>
                <a:latin typeface="Gill Sans"/>
                <a:ea typeface="Gill Sans"/>
                <a:cs typeface="Gill Sans"/>
                <a:sym typeface="Gill Sans"/>
              </a:rPr>
              <a:t>attribute in an </a:t>
            </a:r>
            <a:r>
              <a:rPr b="0" i="1" lang="en" sz="2000" u="none" cap="none" strike="noStrike">
                <a:solidFill>
                  <a:schemeClr val="dk1"/>
                </a:solidFill>
                <a:latin typeface="Gill Sans"/>
                <a:ea typeface="Gill Sans"/>
                <a:cs typeface="Gill Sans"/>
                <a:sym typeface="Gill Sans"/>
              </a:rPr>
              <a:t>&lt;img&gt; </a:t>
            </a:r>
            <a:r>
              <a:rPr b="0" i="0" lang="en" sz="2000" u="none" cap="none" strike="noStrike">
                <a:solidFill>
                  <a:schemeClr val="dk1"/>
                </a:solidFill>
                <a:latin typeface="Gill Sans"/>
                <a:ea typeface="Gill Sans"/>
                <a:cs typeface="Gill Sans"/>
                <a:sym typeface="Gill Sans"/>
              </a:rPr>
              <a:t>tag creates alternate text for the graphic.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This alternate text is a pop-up box that contains a text explanation of the graphic, much like the title does for a hyperlink.</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Alternate text is not just for decoration; it serves an important purpose for users who might not be able to view your graphics for some reason.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This might include visually impaired users who are accessing your page through the use of a screen-reading program, or people who browse using handheld devices.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Alternate text is simple to include; just place an </a:t>
            </a:r>
            <a:r>
              <a:rPr b="0" i="1" lang="en" sz="2000" u="none" cap="none" strike="noStrike">
                <a:solidFill>
                  <a:schemeClr val="dk1"/>
                </a:solidFill>
                <a:latin typeface="Gill Sans"/>
                <a:ea typeface="Gill Sans"/>
                <a:cs typeface="Gill Sans"/>
                <a:sym typeface="Gill Sans"/>
              </a:rPr>
              <a:t>alt=”text” </a:t>
            </a:r>
            <a:r>
              <a:rPr b="0" i="0" lang="en" sz="2000" u="none" cap="none" strike="noStrike">
                <a:solidFill>
                  <a:schemeClr val="dk1"/>
                </a:solidFill>
                <a:latin typeface="Gill Sans"/>
                <a:ea typeface="Gill Sans"/>
                <a:cs typeface="Gill Sans"/>
                <a:sym typeface="Gill Sans"/>
              </a:rPr>
              <a:t>attribute in the </a:t>
            </a:r>
            <a:r>
              <a:rPr b="0" i="1" lang="en" sz="2000" u="none" cap="none" strike="noStrike">
                <a:solidFill>
                  <a:schemeClr val="dk1"/>
                </a:solidFill>
                <a:latin typeface="Gill Sans"/>
                <a:ea typeface="Gill Sans"/>
                <a:cs typeface="Gill Sans"/>
                <a:sym typeface="Gill Sans"/>
              </a:rPr>
              <a:t>&lt;img&gt; </a:t>
            </a:r>
            <a:r>
              <a:rPr b="0" i="0" lang="en" sz="2000" u="none" cap="none" strike="noStrike">
                <a:solidFill>
                  <a:schemeClr val="dk1"/>
                </a:solidFill>
                <a:latin typeface="Gill Sans"/>
                <a:ea typeface="Gill Sans"/>
                <a:cs typeface="Gill Sans"/>
                <a:sym typeface="Gill Sans"/>
              </a:rPr>
              <a:t>tag,</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&lt;img src="leaf.gif" alt="Leaf logo"&gt;</a:t>
            </a:r>
            <a:endParaRPr/>
          </a:p>
        </p:txBody>
      </p:sp>
      <p:sp>
        <p:nvSpPr>
          <p:cNvPr id="707" name="Google Shape;707;p8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Displaying Graphics</a:t>
            </a:r>
            <a:endParaRPr/>
          </a:p>
        </p:txBody>
      </p:sp>
      <p:sp>
        <p:nvSpPr>
          <p:cNvPr id="714" name="Google Shape;714;p8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15" name="Google Shape;715;p8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Add figure captions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HTML5 includes a new tag for marking figures: </a:t>
            </a:r>
            <a:r>
              <a:rPr b="0" i="1" lang="en" sz="2000" u="none" cap="none" strike="noStrike">
                <a:solidFill>
                  <a:schemeClr val="dk1"/>
                </a:solidFill>
                <a:latin typeface="Gill Sans"/>
                <a:ea typeface="Gill Sans"/>
                <a:cs typeface="Gill Sans"/>
                <a:sym typeface="Gill Sans"/>
              </a:rPr>
              <a:t>&lt;figure&gt;</a:t>
            </a:r>
            <a:r>
              <a:rPr b="0" i="0" lang="en" sz="2000" u="none" cap="none" strike="noStrike">
                <a:solidFill>
                  <a:schemeClr val="dk1"/>
                </a:solidFill>
                <a:latin typeface="Gill Sans"/>
                <a:ea typeface="Gill Sans"/>
                <a:cs typeface="Gill Sans"/>
                <a:sym typeface="Gill Sans"/>
              </a:rPr>
              <a:t>.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It is not a replacement for </a:t>
            </a:r>
            <a:r>
              <a:rPr b="0" i="1" lang="en" sz="2000" u="none" cap="none" strike="noStrike">
                <a:solidFill>
                  <a:schemeClr val="dk1"/>
                </a:solidFill>
                <a:latin typeface="Gill Sans"/>
                <a:ea typeface="Gill Sans"/>
                <a:cs typeface="Gill Sans"/>
                <a:sym typeface="Gill Sans"/>
              </a:rPr>
              <a:t>&lt;img&gt;</a:t>
            </a:r>
            <a:r>
              <a:rPr b="0" i="0" lang="en" sz="2000" u="none" cap="none" strike="noStrike">
                <a:solidFill>
                  <a:schemeClr val="dk1"/>
                </a:solidFill>
                <a:latin typeface="Gill Sans"/>
                <a:ea typeface="Gill Sans"/>
                <a:cs typeface="Gill Sans"/>
                <a:sym typeface="Gill Sans"/>
              </a:rPr>
              <a:t>, rather it is a container into which you place an </a:t>
            </a:r>
            <a:r>
              <a:rPr b="0" i="1" lang="en" sz="2000" u="none" cap="none" strike="noStrike">
                <a:solidFill>
                  <a:schemeClr val="dk1"/>
                </a:solidFill>
                <a:latin typeface="Gill Sans"/>
                <a:ea typeface="Gill Sans"/>
                <a:cs typeface="Gill Sans"/>
                <a:sym typeface="Gill Sans"/>
              </a:rPr>
              <a:t>&lt;img&gt; </a:t>
            </a:r>
            <a:r>
              <a:rPr b="0" i="0" lang="en" sz="2000" u="none" cap="none" strike="noStrike">
                <a:solidFill>
                  <a:schemeClr val="dk1"/>
                </a:solidFill>
                <a:latin typeface="Gill Sans"/>
                <a:ea typeface="Gill Sans"/>
                <a:cs typeface="Gill Sans"/>
                <a:sym typeface="Gill Sans"/>
              </a:rPr>
              <a:t>tag, like this:</a:t>
            </a:r>
            <a:endParaRPr/>
          </a:p>
          <a:p>
            <a:pPr indent="0" lvl="2" marL="657225" marR="0" rtl="0" algn="l">
              <a:lnSpc>
                <a:spcPct val="100000"/>
              </a:lnSpc>
              <a:spcBef>
                <a:spcPts val="400"/>
              </a:spcBef>
              <a:spcAft>
                <a:spcPts val="0"/>
              </a:spcAft>
              <a:buClr>
                <a:schemeClr val="accent2"/>
              </a:buClr>
              <a:buSzPts val="2000"/>
              <a:buFont typeface="Noto Sans Symbols"/>
              <a:buNone/>
            </a:pPr>
            <a:r>
              <a:rPr b="0" i="0" lang="en" sz="2000" u="none" cap="none" strike="noStrike">
                <a:solidFill>
                  <a:schemeClr val="dk1"/>
                </a:solidFill>
                <a:latin typeface="Gill Sans"/>
                <a:ea typeface="Gill Sans"/>
                <a:cs typeface="Gill Sans"/>
                <a:sym typeface="Gill Sans"/>
              </a:rPr>
              <a:t>&lt;figure&gt;</a:t>
            </a:r>
            <a:endParaRPr/>
          </a:p>
          <a:p>
            <a:pPr indent="0" lvl="2" marL="657225" marR="0" rtl="0" algn="l">
              <a:lnSpc>
                <a:spcPct val="100000"/>
              </a:lnSpc>
              <a:spcBef>
                <a:spcPts val="400"/>
              </a:spcBef>
              <a:spcAft>
                <a:spcPts val="0"/>
              </a:spcAft>
              <a:buClr>
                <a:schemeClr val="accent2"/>
              </a:buClr>
              <a:buSzPts val="2000"/>
              <a:buFont typeface="Noto Sans Symbols"/>
              <a:buNone/>
            </a:pPr>
            <a:r>
              <a:rPr b="0" i="0" lang="en" sz="2000" u="none" cap="none" strike="noStrike">
                <a:solidFill>
                  <a:schemeClr val="dk1"/>
                </a:solidFill>
                <a:latin typeface="Gill Sans"/>
                <a:ea typeface="Gill Sans"/>
                <a:cs typeface="Gill Sans"/>
                <a:sym typeface="Gill Sans"/>
              </a:rPr>
              <a:t>	&lt;img src="images/diagram.gif"&gt;</a:t>
            </a:r>
            <a:endParaRPr/>
          </a:p>
          <a:p>
            <a:pPr indent="0" lvl="2" marL="657225" marR="0" rtl="0" algn="l">
              <a:lnSpc>
                <a:spcPct val="100000"/>
              </a:lnSpc>
              <a:spcBef>
                <a:spcPts val="400"/>
              </a:spcBef>
              <a:spcAft>
                <a:spcPts val="0"/>
              </a:spcAft>
              <a:buClr>
                <a:schemeClr val="accent2"/>
              </a:buClr>
              <a:buSzPts val="2000"/>
              <a:buFont typeface="Noto Sans Symbols"/>
              <a:buNone/>
            </a:pPr>
            <a:r>
              <a:rPr b="0" i="0" lang="en" sz="2000" u="none" cap="none" strike="noStrike">
                <a:solidFill>
                  <a:schemeClr val="dk1"/>
                </a:solidFill>
                <a:latin typeface="Gill Sans"/>
                <a:ea typeface="Gill Sans"/>
                <a:cs typeface="Gill Sans"/>
                <a:sym typeface="Gill Sans"/>
              </a:rPr>
              <a:t>&lt;/figure&gt;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main advantage to using </a:t>
            </a:r>
            <a:r>
              <a:rPr b="0" i="1" lang="en" sz="2000" u="none" cap="none" strike="noStrike">
                <a:solidFill>
                  <a:schemeClr val="dk1"/>
                </a:solidFill>
                <a:latin typeface="Gill Sans"/>
                <a:ea typeface="Gill Sans"/>
                <a:cs typeface="Gill Sans"/>
                <a:sym typeface="Gill Sans"/>
              </a:rPr>
              <a:t>&lt;figure&gt; </a:t>
            </a:r>
            <a:r>
              <a:rPr b="0" i="0" lang="en" sz="2000" u="none" cap="none" strike="noStrike">
                <a:solidFill>
                  <a:schemeClr val="dk1"/>
                </a:solidFill>
                <a:latin typeface="Gill Sans"/>
                <a:ea typeface="Gill Sans"/>
                <a:cs typeface="Gill Sans"/>
                <a:sym typeface="Gill Sans"/>
              </a:rPr>
              <a:t>is that you can then use the </a:t>
            </a:r>
            <a:r>
              <a:rPr b="0" i="1" lang="en" sz="2000" u="none" cap="none" strike="noStrike">
                <a:solidFill>
                  <a:schemeClr val="dk1"/>
                </a:solidFill>
                <a:latin typeface="Gill Sans"/>
                <a:ea typeface="Gill Sans"/>
                <a:cs typeface="Gill Sans"/>
                <a:sym typeface="Gill Sans"/>
              </a:rPr>
              <a:t>&lt;figurecaption&gt; </a:t>
            </a:r>
            <a:r>
              <a:rPr b="0" i="0" lang="en" sz="2000" u="none" cap="none" strike="noStrike">
                <a:solidFill>
                  <a:schemeClr val="dk1"/>
                </a:solidFill>
                <a:latin typeface="Gill Sans"/>
                <a:ea typeface="Gill Sans"/>
                <a:cs typeface="Gill Sans"/>
                <a:sym typeface="Gill Sans"/>
              </a:rPr>
              <a:t>tag to associate a caption with the image</a:t>
            </a:r>
            <a:endParaRPr/>
          </a:p>
          <a:p>
            <a:pPr indent="0" lvl="2" marL="657225"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&lt;figure&gt;</a:t>
            </a:r>
            <a:endParaRPr/>
          </a:p>
          <a:p>
            <a:pPr indent="0" lvl="2" marL="657225"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&lt;img src="/images/diagram.gif"&gt;</a:t>
            </a:r>
            <a:endParaRPr/>
          </a:p>
          <a:p>
            <a:pPr indent="0" lvl="2" marL="657225"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&lt;figurecaption&gt;This diagram shows the life cycle of the product.&lt;/figcaption&gt;</a:t>
            </a:r>
            <a:endParaRPr/>
          </a:p>
          <a:p>
            <a:pPr indent="0" lvl="2" marL="657225"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&lt;/figure&gt;</a:t>
            </a:r>
            <a:endParaRPr/>
          </a:p>
        </p:txBody>
      </p:sp>
      <p:sp>
        <p:nvSpPr>
          <p:cNvPr id="716" name="Google Shape;716;p8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23" name="Google Shape;723;p8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24" name="Google Shape;724;p8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280"/>
              <a:buFont typeface="Noto Sans Symbols"/>
              <a:buChar char="⚫"/>
            </a:pPr>
            <a:r>
              <a:rPr b="0" i="0" lang="en" sz="1600" u="none">
                <a:solidFill>
                  <a:schemeClr val="dk1"/>
                </a:solidFill>
                <a:latin typeface="Gill Sans"/>
                <a:ea typeface="Gill Sans"/>
                <a:cs typeface="Gill Sans"/>
                <a:sym typeface="Gill Sans"/>
              </a:rPr>
              <a:t>Plan your site’s organization.</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0" i="0" lang="en" sz="1600" u="none">
                <a:solidFill>
                  <a:schemeClr val="dk1"/>
                </a:solidFill>
                <a:latin typeface="Gill Sans"/>
                <a:ea typeface="Gill Sans"/>
                <a:cs typeface="Gill Sans"/>
                <a:sym typeface="Gill Sans"/>
              </a:rPr>
              <a:t>Create a text-based navigation bar.</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0" i="0" lang="en" sz="1600" u="none">
                <a:solidFill>
                  <a:schemeClr val="dk1"/>
                </a:solidFill>
                <a:latin typeface="Gill Sans"/>
                <a:ea typeface="Gill Sans"/>
                <a:cs typeface="Gill Sans"/>
                <a:sym typeface="Gill Sans"/>
              </a:rPr>
              <a:t>Create a graphical navigation bar.</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0" i="0" lang="en" sz="1600" u="none">
                <a:solidFill>
                  <a:schemeClr val="dk1"/>
                </a:solidFill>
                <a:latin typeface="Gill Sans"/>
                <a:ea typeface="Gill Sans"/>
                <a:cs typeface="Gill Sans"/>
                <a:sym typeface="Gill Sans"/>
              </a:rPr>
              <a:t>Create an image map.</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0" i="0" lang="en" sz="1600" u="none">
                <a:solidFill>
                  <a:schemeClr val="dk1"/>
                </a:solidFill>
                <a:latin typeface="Gill Sans"/>
                <a:ea typeface="Gill Sans"/>
                <a:cs typeface="Gill Sans"/>
                <a:sym typeface="Gill Sans"/>
              </a:rPr>
              <a:t>Redirect to another URL.</a:t>
            </a:r>
            <a:endParaRPr/>
          </a:p>
          <a:p>
            <a:pPr indent="-201295" lvl="0" marL="365125" marR="0" rtl="0" algn="l">
              <a:spcBef>
                <a:spcPts val="600"/>
              </a:spcBef>
              <a:spcAft>
                <a:spcPts val="0"/>
              </a:spcAft>
              <a:buClr>
                <a:schemeClr val="accent1"/>
              </a:buClr>
              <a:buSzPts val="1280"/>
              <a:buFont typeface="Noto Sans Symbols"/>
              <a:buNone/>
            </a:pPr>
            <a:r>
              <a:t/>
            </a:r>
            <a:endParaRPr b="0" i="0" sz="1600" u="none">
              <a:solidFill>
                <a:schemeClr val="dk1"/>
              </a:solidFill>
              <a:latin typeface="Gill Sans"/>
              <a:ea typeface="Gill Sans"/>
              <a:cs typeface="Gill Sans"/>
              <a:sym typeface="Gill Sans"/>
            </a:endParaRPr>
          </a:p>
        </p:txBody>
      </p:sp>
      <p:sp>
        <p:nvSpPr>
          <p:cNvPr id="725" name="Google Shape;725;p8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32" name="Google Shape;732;p8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33" name="Google Shape;733;p8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So far, you have acquired most of the basic skills you need to create simple Web sites. Now it’s a matter of putting all these skills together to make attractive and easy-to-use sites, and that’s what you’ll focus now on ward .</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One way to make your Web site easily accessible is to place a consistent navigation bar on each page. </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A </a:t>
            </a:r>
            <a:r>
              <a:rPr b="0" i="1" lang="en" sz="2000" u="none">
                <a:solidFill>
                  <a:schemeClr val="dk1"/>
                </a:solidFill>
                <a:latin typeface="Gill Sans"/>
                <a:ea typeface="Gill Sans"/>
                <a:cs typeface="Gill Sans"/>
                <a:sym typeface="Gill Sans"/>
              </a:rPr>
              <a:t>navigation bar </a:t>
            </a:r>
            <a:r>
              <a:rPr b="0" i="0" lang="en" sz="2000" u="none">
                <a:solidFill>
                  <a:schemeClr val="dk1"/>
                </a:solidFill>
                <a:latin typeface="Gill Sans"/>
                <a:ea typeface="Gill Sans"/>
                <a:cs typeface="Gill Sans"/>
                <a:sym typeface="Gill Sans"/>
              </a:rPr>
              <a:t>is a set of hyperlinks that connect to the major pages of your Web site. These hyperlinks can be either text-based or graphical. </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You already saw how to create both kinds of hyperlinks in , “Creating Hyperlinks and Anchors,” and  “Displaying Graphics,”</a:t>
            </a:r>
            <a:endParaRPr/>
          </a:p>
        </p:txBody>
      </p:sp>
      <p:sp>
        <p:nvSpPr>
          <p:cNvPr id="734" name="Google Shape;734;p8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41" name="Google Shape;741;p8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42" name="Google Shape;742;p8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Plan your site’s organization</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Navigation bars can be easy to create, but they require some planning to be effective.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Up to this point in the exercise, you’ve been creating single pages with a common theme for eventual inclusion in a Web site, but you probably have not yet given a lot of thought to how the pages fit together.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So before creating a navigation bar, you want to consider the overall structural plan for the site.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A navigation bar should contain links to the most important sections of the Web site, plus a link to the Home page.</a:t>
            </a:r>
            <a:endParaRPr/>
          </a:p>
        </p:txBody>
      </p:sp>
      <p:sp>
        <p:nvSpPr>
          <p:cNvPr id="743" name="Google Shape;743;p8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50" name="Google Shape;750;p8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51" name="Google Shape;751;p8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Create a text-based navigation bar</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 text-based navigation bar is the simplest and easiest, and it is also very user-friendly.</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On simple Web pages, text-based navigation bars are usually placed at the top of the page, in a single horizontal line.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Some Web designers also place a copy at the bottom of each page so visitors don’t need to scroll back up to the top of a page to access the links.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HTML5 includes a </a:t>
            </a:r>
            <a:r>
              <a:rPr b="0" i="1" lang="en" sz="2000" u="none" cap="none" strike="noStrike">
                <a:solidFill>
                  <a:schemeClr val="dk1"/>
                </a:solidFill>
                <a:latin typeface="Gill Sans"/>
                <a:ea typeface="Gill Sans"/>
                <a:cs typeface="Gill Sans"/>
                <a:sym typeface="Gill Sans"/>
              </a:rPr>
              <a:t>&lt;nav&gt; </a:t>
            </a:r>
            <a:r>
              <a:rPr b="0" i="0" lang="en" sz="2000" u="none" cap="none" strike="noStrike">
                <a:solidFill>
                  <a:schemeClr val="dk1"/>
                </a:solidFill>
                <a:latin typeface="Gill Sans"/>
                <a:ea typeface="Gill Sans"/>
                <a:cs typeface="Gill Sans"/>
                <a:sym typeface="Gill Sans"/>
              </a:rPr>
              <a:t>tag, a two-sided container tag in which you can optionally place the code for a navigation bar.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&lt;nav&gt; </a:t>
            </a:r>
            <a:r>
              <a:rPr b="0" i="0" lang="en" sz="2000" u="none" cap="none" strike="noStrike">
                <a:solidFill>
                  <a:schemeClr val="dk1"/>
                </a:solidFill>
                <a:latin typeface="Gill Sans"/>
                <a:ea typeface="Gill Sans"/>
                <a:cs typeface="Gill Sans"/>
                <a:sym typeface="Gill Sans"/>
              </a:rPr>
              <a:t>tag is designed to help browsers and style sheets identify sets of links as a navigational element, and handle them appropriately.</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the browser does not support the </a:t>
            </a:r>
            <a:r>
              <a:rPr b="0" i="1" lang="en" sz="2000" u="none" cap="none" strike="noStrike">
                <a:solidFill>
                  <a:schemeClr val="dk1"/>
                </a:solidFill>
                <a:latin typeface="Gill Sans"/>
                <a:ea typeface="Gill Sans"/>
                <a:cs typeface="Gill Sans"/>
                <a:sym typeface="Gill Sans"/>
              </a:rPr>
              <a:t>&lt;nav&gt; </a:t>
            </a:r>
            <a:r>
              <a:rPr b="0" i="0" lang="en" sz="2000" u="none" cap="none" strike="noStrike">
                <a:solidFill>
                  <a:schemeClr val="dk1"/>
                </a:solidFill>
                <a:latin typeface="Gill Sans"/>
                <a:ea typeface="Gill Sans"/>
                <a:cs typeface="Gill Sans"/>
                <a:sym typeface="Gill Sans"/>
              </a:rPr>
              <a:t>tag, it is ignored.</a:t>
            </a:r>
            <a:endParaRPr/>
          </a:p>
        </p:txBody>
      </p:sp>
      <p:sp>
        <p:nvSpPr>
          <p:cNvPr id="752" name="Google Shape;752;p8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59" name="Google Shape;759;p8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60" name="Google Shape;760;p8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Create a graphical navigation bar</a:t>
            </a:r>
            <a:endParaRPr b="0" i="0" sz="1600" u="non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Text hyperlinks are clear and unambiguous, but not all that attractive. You might prefer to create a navigation bar that uses buttons or other graphics instead of text links.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create the graphics yourself in a graphics-editing program. If you do create your own, it’s a good idea to follow these guidelines:</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Keep the size of each button small (150 pixels wide at the most).</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Make each button the same size and shape. They only variation should be in the text that they present.</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Save each button as a separate file in GIF or JPG format.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set up a graphical navigation bar just like a text-based navigation bar, but instead of hyperlinks from the text, you hyperlink from the graphic by placing the </a:t>
            </a:r>
            <a:r>
              <a:rPr b="0" i="1" lang="en" sz="2000" u="none" cap="none" strike="noStrike">
                <a:solidFill>
                  <a:schemeClr val="dk1"/>
                </a:solidFill>
                <a:latin typeface="Gill Sans"/>
                <a:ea typeface="Gill Sans"/>
                <a:cs typeface="Gill Sans"/>
                <a:sym typeface="Gill Sans"/>
              </a:rPr>
              <a:t>&lt;img&gt; </a:t>
            </a:r>
            <a:r>
              <a:rPr b="0" i="0" lang="en" sz="2000" u="none" cap="none" strike="noStrike">
                <a:solidFill>
                  <a:schemeClr val="dk1"/>
                </a:solidFill>
                <a:latin typeface="Gill Sans"/>
                <a:ea typeface="Gill Sans"/>
                <a:cs typeface="Gill Sans"/>
                <a:sym typeface="Gill Sans"/>
              </a:rPr>
              <a:t>tag within the </a:t>
            </a:r>
            <a:r>
              <a:rPr b="0" i="1" lang="en" sz="2000" u="none" cap="none" strike="noStrike">
                <a:solidFill>
                  <a:schemeClr val="dk1"/>
                </a:solidFill>
                <a:latin typeface="Gill Sans"/>
                <a:ea typeface="Gill Sans"/>
                <a:cs typeface="Gill Sans"/>
                <a:sym typeface="Gill Sans"/>
              </a:rPr>
              <a:t>&lt;a&gt; </a:t>
            </a:r>
            <a:r>
              <a:rPr b="0" i="0" lang="en" sz="2000" u="none" cap="none" strike="noStrike">
                <a:solidFill>
                  <a:schemeClr val="dk1"/>
                </a:solidFill>
                <a:latin typeface="Gill Sans"/>
                <a:ea typeface="Gill Sans"/>
                <a:cs typeface="Gill Sans"/>
                <a:sym typeface="Gill Sans"/>
              </a:rPr>
              <a:t>tag,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&lt;a href="product.htm"&gt;&lt;img src="product_button.gif"&gt;&lt;/a&gt;</a:t>
            </a:r>
            <a:endParaRPr/>
          </a:p>
        </p:txBody>
      </p:sp>
      <p:sp>
        <p:nvSpPr>
          <p:cNvPr id="761" name="Google Shape;761;p8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68" name="Google Shape;768;p9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69" name="Google Shape;769;p9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Create an image map</a:t>
            </a:r>
            <a:endParaRPr b="1" i="0" sz="1600" u="non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have seen how to make an image function as a hyperlink, but sometimes you might want different areas of the image to hyperlink to different locations.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For example, suppose you have a map of the United States, and you want the user to be able to click individual states to view a page containing information specific to her location. To create such an effect, you must use an </a:t>
            </a:r>
            <a:r>
              <a:rPr b="0" i="1" lang="en" sz="2000" u="none" cap="none" strike="noStrike">
                <a:solidFill>
                  <a:schemeClr val="dk1"/>
                </a:solidFill>
                <a:latin typeface="Gill Sans"/>
                <a:ea typeface="Gill Sans"/>
                <a:cs typeface="Gill Sans"/>
                <a:sym typeface="Gill Sans"/>
              </a:rPr>
              <a:t>image map</a:t>
            </a:r>
            <a:r>
              <a:rPr b="0" i="0" lang="en" sz="2000" u="none" cap="none" strike="noStrike">
                <a:solidFill>
                  <a:schemeClr val="dk1"/>
                </a:solidFill>
                <a:latin typeface="Gill Sans"/>
                <a:ea typeface="Gill Sans"/>
                <a:cs typeface="Gill Sans"/>
                <a:sym typeface="Gill Sans"/>
              </a:rPr>
              <a:t>.</a:t>
            </a:r>
            <a:endParaRPr b="0" i="0" sz="2000" u="none" cap="none" strike="noStrike">
              <a:solidFill>
                <a:schemeClr val="dk1"/>
              </a:solidFill>
              <a:latin typeface="Gill Sans"/>
              <a:ea typeface="Gill Sans"/>
              <a:cs typeface="Gill Sans"/>
              <a:sym typeface="Gill Sans"/>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770" name="Google Shape;770;p9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Navigational Aids</a:t>
            </a:r>
            <a:endParaRPr/>
          </a:p>
        </p:txBody>
      </p:sp>
      <p:sp>
        <p:nvSpPr>
          <p:cNvPr id="777" name="Google Shape;777;p9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78" name="Google Shape;778;p9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495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Redirect to another URL</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implement a redirect operation by adding an attribute to a</a:t>
            </a:r>
            <a:r>
              <a:rPr b="0" i="1" lang="en" sz="2000" u="none" cap="none" strike="noStrike">
                <a:solidFill>
                  <a:schemeClr val="dk1"/>
                </a:solidFill>
                <a:latin typeface="Gill Sans"/>
                <a:ea typeface="Gill Sans"/>
                <a:cs typeface="Gill Sans"/>
                <a:sym typeface="Gill Sans"/>
              </a:rPr>
              <a:t>&lt;meta&gt; </a:t>
            </a:r>
            <a:r>
              <a:rPr b="0" i="0" lang="en" sz="2000" u="none" cap="none" strike="noStrike">
                <a:solidFill>
                  <a:schemeClr val="dk1"/>
                </a:solidFill>
                <a:latin typeface="Gill Sans"/>
                <a:ea typeface="Gill Sans"/>
                <a:cs typeface="Gill Sans"/>
                <a:sym typeface="Gill Sans"/>
              </a:rPr>
              <a:t>tag in the </a:t>
            </a:r>
            <a:r>
              <a:rPr b="0" i="1" lang="en" sz="2000" u="none" cap="none" strike="noStrike">
                <a:solidFill>
                  <a:schemeClr val="dk1"/>
                </a:solidFill>
                <a:latin typeface="Gill Sans"/>
                <a:ea typeface="Gill Sans"/>
                <a:cs typeface="Gill Sans"/>
                <a:sym typeface="Gill Sans"/>
              </a:rPr>
              <a:t>&lt;head&gt; </a:t>
            </a:r>
            <a:r>
              <a:rPr b="0" i="0" lang="en" sz="2000" u="none" cap="none" strike="noStrike">
                <a:solidFill>
                  <a:schemeClr val="dk1"/>
                </a:solidFill>
                <a:latin typeface="Gill Sans"/>
                <a:ea typeface="Gill Sans"/>
                <a:cs typeface="Gill Sans"/>
                <a:sym typeface="Gill Sans"/>
              </a:rPr>
              <a:t>section of the page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must create a new </a:t>
            </a:r>
            <a:r>
              <a:rPr b="0" i="1" lang="en" sz="2000" u="none" cap="none" strike="noStrike">
                <a:solidFill>
                  <a:schemeClr val="dk1"/>
                </a:solidFill>
                <a:latin typeface="Gill Sans"/>
                <a:ea typeface="Gill Sans"/>
                <a:cs typeface="Gill Sans"/>
                <a:sym typeface="Gill Sans"/>
              </a:rPr>
              <a:t>&lt;meta&gt; </a:t>
            </a:r>
            <a:r>
              <a:rPr b="0" i="0" lang="en" sz="2000" u="none" cap="none" strike="noStrike">
                <a:solidFill>
                  <a:schemeClr val="dk1"/>
                </a:solidFill>
                <a:latin typeface="Gill Sans"/>
                <a:ea typeface="Gill Sans"/>
                <a:cs typeface="Gill Sans"/>
                <a:sym typeface="Gill Sans"/>
              </a:rPr>
              <a:t>tag for this operation; you cannot add the attributes to any existing </a:t>
            </a:r>
            <a:r>
              <a:rPr b="0" i="1" lang="en" sz="2000" u="none" cap="none" strike="noStrike">
                <a:solidFill>
                  <a:schemeClr val="dk1"/>
                </a:solidFill>
                <a:latin typeface="Gill Sans"/>
                <a:ea typeface="Gill Sans"/>
                <a:cs typeface="Gill Sans"/>
                <a:sym typeface="Gill Sans"/>
              </a:rPr>
              <a:t>&lt;meta&gt; </a:t>
            </a:r>
            <a:r>
              <a:rPr b="0" i="0" lang="en" sz="2000" u="none" cap="none" strike="noStrike">
                <a:solidFill>
                  <a:schemeClr val="dk1"/>
                </a:solidFill>
                <a:latin typeface="Gill Sans"/>
                <a:ea typeface="Gill Sans"/>
                <a:cs typeface="Gill Sans"/>
                <a:sym typeface="Gill Sans"/>
              </a:rPr>
              <a:t>tag that the document might have.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to redirect to the page </a:t>
            </a:r>
            <a:r>
              <a:rPr b="0" i="1" lang="en" sz="2000" u="none" cap="none" strike="noStrike">
                <a:solidFill>
                  <a:schemeClr val="dk1"/>
                </a:solidFill>
                <a:latin typeface="Gill Sans"/>
                <a:ea typeface="Gill Sans"/>
                <a:cs typeface="Gill Sans"/>
                <a:sym typeface="Gill Sans"/>
              </a:rPr>
              <a:t>support.microsoft.com </a:t>
            </a:r>
            <a:r>
              <a:rPr b="0" i="0" lang="en" sz="2000" u="none" cap="none" strike="noStrike">
                <a:solidFill>
                  <a:schemeClr val="dk1"/>
                </a:solidFill>
                <a:latin typeface="Gill Sans"/>
                <a:ea typeface="Gill Sans"/>
                <a:cs typeface="Gill Sans"/>
                <a:sym typeface="Gill Sans"/>
              </a:rPr>
              <a:t>after a five-second delay, use the following:</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&lt;meta http-equiv="refresh" content="5;              		url=http://support.microsoft.com"&gt;</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Be sure to use a semicolon (not a comma) between the delay (the </a:t>
            </a:r>
            <a:r>
              <a:rPr b="0" i="1" lang="en" sz="2000" u="none" cap="none" strike="noStrike">
                <a:solidFill>
                  <a:schemeClr val="dk1"/>
                </a:solidFill>
                <a:latin typeface="Gill Sans"/>
                <a:ea typeface="Gill Sans"/>
                <a:cs typeface="Gill Sans"/>
                <a:sym typeface="Gill Sans"/>
              </a:rPr>
              <a:t>content </a:t>
            </a:r>
            <a:r>
              <a:rPr b="0" i="0" lang="en" sz="2000" u="none" cap="none" strike="noStrike">
                <a:solidFill>
                  <a:schemeClr val="dk1"/>
                </a:solidFill>
                <a:latin typeface="Gill Sans"/>
                <a:ea typeface="Gill Sans"/>
                <a:cs typeface="Gill Sans"/>
                <a:sym typeface="Gill Sans"/>
              </a:rPr>
              <a:t>attribute) and the </a:t>
            </a:r>
            <a:r>
              <a:rPr b="0" i="1" lang="en" sz="2000" u="none" cap="none" strike="noStrike">
                <a:solidFill>
                  <a:schemeClr val="dk1"/>
                </a:solidFill>
                <a:latin typeface="Gill Sans"/>
                <a:ea typeface="Gill Sans"/>
                <a:cs typeface="Gill Sans"/>
                <a:sym typeface="Gill Sans"/>
              </a:rPr>
              <a:t>url </a:t>
            </a:r>
            <a:r>
              <a:rPr b="0" i="0" lang="en" sz="2000" u="none" cap="none" strike="noStrike">
                <a:solidFill>
                  <a:schemeClr val="dk1"/>
                </a:solidFill>
                <a:latin typeface="Gill Sans"/>
                <a:ea typeface="Gill Sans"/>
                <a:cs typeface="Gill Sans"/>
                <a:sym typeface="Gill Sans"/>
              </a:rPr>
              <a:t>attribute.</a:t>
            </a:r>
            <a:endParaRPr/>
          </a:p>
          <a:p>
            <a:pPr indent="-180975" lvl="0" marL="365125" marR="0" rtl="0" algn="l">
              <a:spcBef>
                <a:spcPts val="600"/>
              </a:spcBef>
              <a:spcAft>
                <a:spcPts val="0"/>
              </a:spcAft>
              <a:buClr>
                <a:schemeClr val="accent1"/>
              </a:buClr>
              <a:buSzPct val="80000"/>
              <a:buFont typeface="Noto Sans Symbols"/>
              <a:buNone/>
            </a:pPr>
            <a:r>
              <a:t/>
            </a:r>
            <a:endParaRPr b="0" i="0" sz="2000" u="none" cap="none" strike="noStrike">
              <a:solidFill>
                <a:schemeClr val="dk1"/>
              </a:solidFill>
              <a:latin typeface="Gill Sans"/>
              <a:ea typeface="Gill Sans"/>
              <a:cs typeface="Gill Sans"/>
              <a:sym typeface="Gill Sans"/>
            </a:endParaRPr>
          </a:p>
        </p:txBody>
      </p:sp>
      <p:sp>
        <p:nvSpPr>
          <p:cNvPr id="779" name="Google Shape;779;p9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786" name="Google Shape;786;p9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87" name="Google Shape;787;p9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Understand HTML5 semantic tags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Begin to think in divisions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Create divisions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Create an HTML5 semantic layout</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Position divisions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Format divisions</a:t>
            </a:r>
            <a:endParaRPr/>
          </a:p>
        </p:txBody>
      </p:sp>
      <p:sp>
        <p:nvSpPr>
          <p:cNvPr id="788" name="Google Shape;788;p9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30000" y="1318650"/>
            <a:ext cx="3300900" cy="759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900"/>
              <a:buFont typeface="Gill Sans"/>
              <a:buNone/>
            </a:pPr>
            <a:r>
              <a:rPr b="0" i="0" lang="en" sz="3900" u="none">
                <a:solidFill>
                  <a:srgbClr val="572314"/>
                </a:solidFill>
                <a:latin typeface="Gill Sans"/>
                <a:ea typeface="Gill Sans"/>
                <a:cs typeface="Gill Sans"/>
                <a:sym typeface="Gill Sans"/>
              </a:rPr>
              <a:t>WebSite</a:t>
            </a:r>
            <a:endParaRPr/>
          </a:p>
        </p:txBody>
      </p:sp>
      <p:sp>
        <p:nvSpPr>
          <p:cNvPr id="152" name="Google Shape;152;p2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53" name="Google Shape;153;p2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rgbClr val="434343"/>
              </a:buClr>
              <a:buSzPts val="1920"/>
              <a:buFont typeface="Noto Sans Symbols"/>
              <a:buChar char="●"/>
            </a:pPr>
            <a:r>
              <a:rPr b="0" i="0" lang="en" sz="2400" u="none">
                <a:solidFill>
                  <a:srgbClr val="434343"/>
                </a:solidFill>
                <a:latin typeface="Gill Sans"/>
                <a:ea typeface="Gill Sans"/>
                <a:cs typeface="Gill Sans"/>
                <a:sym typeface="Gill Sans"/>
              </a:rPr>
              <a:t>IT is a serves given by one or more HTML pages</a:t>
            </a:r>
            <a:endParaRPr>
              <a:solidFill>
                <a:srgbClr val="434343"/>
              </a:solidFill>
            </a:endParaRPr>
          </a:p>
          <a:p>
            <a:pPr indent="-236537" lvl="1" marL="639762" marR="0" rtl="0" algn="l">
              <a:lnSpc>
                <a:spcPct val="100000"/>
              </a:lnSpc>
              <a:spcBef>
                <a:spcPts val="500"/>
              </a:spcBef>
              <a:spcAft>
                <a:spcPts val="0"/>
              </a:spcAft>
              <a:buClr>
                <a:srgbClr val="434343"/>
              </a:buClr>
              <a:buSzPts val="2000"/>
              <a:buFont typeface="Verdana"/>
              <a:buChar char="○"/>
            </a:pPr>
            <a:r>
              <a:rPr b="0" i="0" lang="en" sz="2000" u="none" cap="none" strike="noStrike">
                <a:solidFill>
                  <a:srgbClr val="434343"/>
                </a:solidFill>
                <a:latin typeface="Gill Sans"/>
                <a:ea typeface="Gill Sans"/>
                <a:cs typeface="Gill Sans"/>
                <a:sym typeface="Gill Sans"/>
              </a:rPr>
              <a:t>IT have a default page usually named as index.html or index.php</a:t>
            </a:r>
            <a:endParaRPr>
              <a:solidFill>
                <a:srgbClr val="434343"/>
              </a:solidFill>
            </a:endParaRPr>
          </a:p>
          <a:p>
            <a:pPr indent="-282575" lvl="0" marL="365125" marR="0" rtl="0" algn="l">
              <a:lnSpc>
                <a:spcPct val="100000"/>
              </a:lnSpc>
              <a:spcBef>
                <a:spcPts val="600"/>
              </a:spcBef>
              <a:spcAft>
                <a:spcPts val="0"/>
              </a:spcAft>
              <a:buClr>
                <a:srgbClr val="434343"/>
              </a:buClr>
              <a:buSzPts val="1920"/>
              <a:buFont typeface="Noto Sans Symbols"/>
              <a:buChar char="●"/>
            </a:pPr>
            <a:r>
              <a:rPr b="0" i="0" lang="en" sz="2400" u="none">
                <a:solidFill>
                  <a:srgbClr val="434343"/>
                </a:solidFill>
                <a:latin typeface="Gill Sans"/>
                <a:ea typeface="Gill Sans"/>
                <a:cs typeface="Gill Sans"/>
                <a:sym typeface="Gill Sans"/>
              </a:rPr>
              <a:t>A </a:t>
            </a:r>
            <a:r>
              <a:rPr lang="en" sz="2400">
                <a:solidFill>
                  <a:srgbClr val="434343"/>
                </a:solidFill>
                <a:latin typeface="Gill Sans"/>
                <a:ea typeface="Gill Sans"/>
                <a:cs typeface="Gill Sans"/>
                <a:sym typeface="Gill Sans"/>
              </a:rPr>
              <a:t>website</a:t>
            </a:r>
            <a:r>
              <a:rPr b="0" i="0" lang="en" sz="2400" u="none">
                <a:solidFill>
                  <a:srgbClr val="434343"/>
                </a:solidFill>
                <a:latin typeface="Gill Sans"/>
                <a:ea typeface="Gill Sans"/>
                <a:cs typeface="Gill Sans"/>
                <a:sym typeface="Gill Sans"/>
              </a:rPr>
              <a:t> is hosted on the Web server </a:t>
            </a:r>
            <a:endParaRPr>
              <a:solidFill>
                <a:srgbClr val="434343"/>
              </a:solidFill>
            </a:endParaRPr>
          </a:p>
          <a:p>
            <a:pPr indent="-236537" lvl="1" marL="639762" marR="0" rtl="0" algn="l">
              <a:lnSpc>
                <a:spcPct val="100000"/>
              </a:lnSpc>
              <a:spcBef>
                <a:spcPts val="500"/>
              </a:spcBef>
              <a:spcAft>
                <a:spcPts val="0"/>
              </a:spcAft>
              <a:buClr>
                <a:srgbClr val="434343"/>
              </a:buClr>
              <a:buSzPts val="2000"/>
              <a:buFont typeface="Verdana"/>
              <a:buChar char="○"/>
            </a:pPr>
            <a:r>
              <a:rPr lang="en" sz="2000">
                <a:solidFill>
                  <a:srgbClr val="434343"/>
                </a:solidFill>
                <a:latin typeface="Gill Sans"/>
                <a:ea typeface="Gill Sans"/>
                <a:cs typeface="Gill Sans"/>
                <a:sym typeface="Gill Sans"/>
              </a:rPr>
              <a:t>Apache</a:t>
            </a:r>
            <a:r>
              <a:rPr b="0" i="0" lang="en" sz="2000" u="none" cap="none" strike="noStrike">
                <a:solidFill>
                  <a:srgbClr val="434343"/>
                </a:solidFill>
                <a:latin typeface="Gill Sans"/>
                <a:ea typeface="Gill Sans"/>
                <a:cs typeface="Gill Sans"/>
                <a:sym typeface="Gill Sans"/>
              </a:rPr>
              <a:t> HTTP web server </a:t>
            </a:r>
            <a:endParaRPr>
              <a:solidFill>
                <a:srgbClr val="434343"/>
              </a:solidFill>
            </a:endParaRPr>
          </a:p>
          <a:p>
            <a:pPr indent="-236537" lvl="1" marL="639762" marR="0" rtl="0" algn="l">
              <a:lnSpc>
                <a:spcPct val="100000"/>
              </a:lnSpc>
              <a:spcBef>
                <a:spcPts val="500"/>
              </a:spcBef>
              <a:spcAft>
                <a:spcPts val="0"/>
              </a:spcAft>
              <a:buClr>
                <a:srgbClr val="434343"/>
              </a:buClr>
              <a:buSzPts val="2000"/>
              <a:buFont typeface="Verdana"/>
              <a:buChar char="○"/>
            </a:pPr>
            <a:r>
              <a:rPr b="0" i="0" lang="en" sz="2000" u="none" cap="none" strike="noStrike">
                <a:solidFill>
                  <a:srgbClr val="434343"/>
                </a:solidFill>
                <a:latin typeface="Gill Sans"/>
                <a:ea typeface="Gill Sans"/>
                <a:cs typeface="Gill Sans"/>
                <a:sym typeface="Gill Sans"/>
              </a:rPr>
              <a:t>Application Servers</a:t>
            </a:r>
            <a:endParaRPr>
              <a:solidFill>
                <a:srgbClr val="434343"/>
              </a:solidFill>
            </a:endParaRPr>
          </a:p>
          <a:p>
            <a:pPr indent="-236537" lvl="1" marL="639762" marR="0" rtl="0" algn="l">
              <a:lnSpc>
                <a:spcPct val="100000"/>
              </a:lnSpc>
              <a:spcBef>
                <a:spcPts val="500"/>
              </a:spcBef>
              <a:spcAft>
                <a:spcPts val="0"/>
              </a:spcAft>
              <a:buClr>
                <a:srgbClr val="434343"/>
              </a:buClr>
              <a:buSzPts val="2000"/>
              <a:buFont typeface="Verdana"/>
              <a:buChar char="○"/>
            </a:pPr>
            <a:r>
              <a:rPr b="0" i="0" lang="en" sz="2000" u="none" cap="none" strike="noStrike">
                <a:solidFill>
                  <a:srgbClr val="434343"/>
                </a:solidFill>
                <a:latin typeface="Gill Sans"/>
                <a:ea typeface="Gill Sans"/>
                <a:cs typeface="Gill Sans"/>
                <a:sym typeface="Gill Sans"/>
              </a:rPr>
              <a:t>Works based on TCP/IP</a:t>
            </a:r>
            <a:endParaRPr>
              <a:solidFill>
                <a:srgbClr val="434343"/>
              </a:solidFill>
            </a:endParaRPr>
          </a:p>
          <a:p>
            <a:pPr indent="-282575" lvl="0" marL="365125" marR="0" rtl="0" algn="l">
              <a:lnSpc>
                <a:spcPct val="100000"/>
              </a:lnSpc>
              <a:spcBef>
                <a:spcPts val="600"/>
              </a:spcBef>
              <a:spcAft>
                <a:spcPts val="0"/>
              </a:spcAft>
              <a:buClr>
                <a:srgbClr val="434343"/>
              </a:buClr>
              <a:buSzPts val="1920"/>
              <a:buFont typeface="Noto Sans Symbols"/>
              <a:buChar char="●"/>
            </a:pPr>
            <a:r>
              <a:rPr b="0" i="0" lang="en" sz="2400" u="none">
                <a:solidFill>
                  <a:srgbClr val="434343"/>
                </a:solidFill>
                <a:latin typeface="Gill Sans"/>
                <a:ea typeface="Gill Sans"/>
                <a:cs typeface="Gill Sans"/>
                <a:sym typeface="Gill Sans"/>
              </a:rPr>
              <a:t>Runs on Platforms</a:t>
            </a:r>
            <a:endParaRPr>
              <a:solidFill>
                <a:srgbClr val="434343"/>
              </a:solidFill>
            </a:endParaRPr>
          </a:p>
          <a:p>
            <a:pPr indent="-236537" lvl="1" marL="639762" marR="0" rtl="0" algn="l">
              <a:lnSpc>
                <a:spcPct val="100000"/>
              </a:lnSpc>
              <a:spcBef>
                <a:spcPts val="500"/>
              </a:spcBef>
              <a:spcAft>
                <a:spcPts val="0"/>
              </a:spcAft>
              <a:buClr>
                <a:srgbClr val="434343"/>
              </a:buClr>
              <a:buSzPts val="2000"/>
              <a:buFont typeface="Verdana"/>
              <a:buChar char="○"/>
            </a:pPr>
            <a:r>
              <a:rPr b="0" i="0" lang="en" sz="2000" u="none" cap="none" strike="noStrike">
                <a:solidFill>
                  <a:srgbClr val="434343"/>
                </a:solidFill>
                <a:latin typeface="Gill Sans"/>
                <a:ea typeface="Gill Sans"/>
                <a:cs typeface="Gill Sans"/>
                <a:sym typeface="Gill Sans"/>
              </a:rPr>
              <a:t>Window, Linux, MacOS</a:t>
            </a:r>
            <a:endParaRPr>
              <a:solidFill>
                <a:srgbClr val="434343"/>
              </a:solidFill>
            </a:endParaRPr>
          </a:p>
          <a:p>
            <a:pPr indent="-109537" lvl="1" marL="639762" marR="0" rtl="0" algn="l">
              <a:lnSpc>
                <a:spcPct val="100000"/>
              </a:lnSpc>
              <a:spcBef>
                <a:spcPts val="500"/>
              </a:spcBef>
              <a:spcAft>
                <a:spcPts val="0"/>
              </a:spcAft>
              <a:buClr>
                <a:schemeClr val="accent1"/>
              </a:buClr>
              <a:buSzPts val="2000"/>
              <a:buFont typeface="Verdana"/>
              <a:buNone/>
            </a:pPr>
            <a:r>
              <a:t/>
            </a:r>
            <a:endParaRPr b="0" i="0" sz="2000" u="none" cap="none" strike="noStrike">
              <a:solidFill>
                <a:schemeClr val="dk1"/>
              </a:solidFill>
              <a:latin typeface="Gill Sans"/>
              <a:ea typeface="Gill Sans"/>
              <a:cs typeface="Gill Sans"/>
              <a:sym typeface="Gill Sans"/>
            </a:endParaRPr>
          </a:p>
          <a:p>
            <a:pPr indent="-180975" lvl="0" marL="365125" marR="0" rtl="0" algn="l">
              <a:spcBef>
                <a:spcPts val="600"/>
              </a:spcBef>
              <a:spcAft>
                <a:spcPts val="0"/>
              </a:spcAft>
              <a:buClr>
                <a:schemeClr val="accent1"/>
              </a:buClr>
              <a:buSzPts val="1600"/>
              <a:buFont typeface="Noto Sans Symbols"/>
              <a:buNone/>
            </a:pPr>
            <a:r>
              <a:t/>
            </a:r>
            <a:endParaRPr b="0" i="0" sz="2000" u="none" cap="none" strike="noStrike">
              <a:solidFill>
                <a:schemeClr val="dk1"/>
              </a:solidFill>
              <a:latin typeface="Gill Sans"/>
              <a:ea typeface="Gill Sans"/>
              <a:cs typeface="Gill Sans"/>
              <a:sym typeface="Gill Sans"/>
            </a:endParaRPr>
          </a:p>
        </p:txBody>
      </p:sp>
      <p:pic>
        <p:nvPicPr>
          <p:cNvPr id="154" name="Google Shape;154;p21"/>
          <p:cNvPicPr preferRelativeResize="0"/>
          <p:nvPr/>
        </p:nvPicPr>
        <p:blipFill>
          <a:blip r:embed="rId3">
            <a:alphaModFix/>
          </a:blip>
          <a:stretch>
            <a:fillRect/>
          </a:stretch>
        </p:blipFill>
        <p:spPr>
          <a:xfrm>
            <a:off x="615675" y="2077650"/>
            <a:ext cx="381000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9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795" name="Google Shape;795;p9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796" name="Google Shape;796;p9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Understand HTML5 semantic tags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Begin to think in divisions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Create divisions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Create an HTML5 semantic layout</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Position divisions</a:t>
            </a:r>
            <a:endParaRPr/>
          </a:p>
          <a:p>
            <a:pPr indent="-282575" lvl="0" marL="365125" marR="0" rtl="0" algn="l">
              <a:lnSpc>
                <a:spcPct val="100000"/>
              </a:lnSpc>
              <a:spcBef>
                <a:spcPts val="60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Format divisions</a:t>
            </a:r>
            <a:endParaRPr/>
          </a:p>
          <a:p>
            <a:pPr indent="-201295" lvl="0" marL="365125" marR="0" rtl="0" algn="l">
              <a:lnSpc>
                <a:spcPct val="100000"/>
              </a:lnSpc>
              <a:spcBef>
                <a:spcPts val="600"/>
              </a:spcBef>
              <a:spcAft>
                <a:spcPts val="0"/>
              </a:spcAft>
              <a:buClr>
                <a:schemeClr val="accent1"/>
              </a:buClr>
              <a:buSzPts val="1280"/>
              <a:buFont typeface="Noto Sans Symbols"/>
              <a:buNone/>
            </a:pPr>
            <a:r>
              <a:t/>
            </a:r>
            <a:endParaRPr b="1" i="0" sz="1600" u="none">
              <a:solidFill>
                <a:schemeClr val="dk1"/>
              </a:solidFill>
              <a:latin typeface="Gill Sans"/>
              <a:ea typeface="Gill Sans"/>
              <a:cs typeface="Gill Sans"/>
              <a:sym typeface="Gill Sans"/>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A </a:t>
            </a:r>
            <a:r>
              <a:rPr b="0" i="1" lang="en" sz="2000" u="none">
                <a:solidFill>
                  <a:schemeClr val="dk1"/>
                </a:solidFill>
                <a:latin typeface="Gill Sans"/>
                <a:ea typeface="Gill Sans"/>
                <a:cs typeface="Gill Sans"/>
                <a:sym typeface="Gill Sans"/>
              </a:rPr>
              <a:t>division-based layout </a:t>
            </a:r>
            <a:r>
              <a:rPr b="0" i="0" lang="en" sz="2000" u="none">
                <a:solidFill>
                  <a:schemeClr val="dk1"/>
                </a:solidFill>
                <a:latin typeface="Gill Sans"/>
                <a:ea typeface="Gill Sans"/>
                <a:cs typeface="Gill Sans"/>
                <a:sym typeface="Gill Sans"/>
              </a:rPr>
              <a:t>defines the area of a page with </a:t>
            </a:r>
            <a:r>
              <a:rPr b="0" i="1" lang="en" sz="2000" u="none">
                <a:solidFill>
                  <a:schemeClr val="dk1"/>
                </a:solidFill>
                <a:latin typeface="Gill Sans"/>
                <a:ea typeface="Gill Sans"/>
                <a:cs typeface="Gill Sans"/>
                <a:sym typeface="Gill Sans"/>
              </a:rPr>
              <a:t>&lt;div&gt; </a:t>
            </a:r>
            <a:r>
              <a:rPr b="0" i="0" lang="en" sz="2000" u="none">
                <a:solidFill>
                  <a:schemeClr val="dk1"/>
                </a:solidFill>
                <a:latin typeface="Gill Sans"/>
                <a:ea typeface="Gill Sans"/>
                <a:cs typeface="Gill Sans"/>
                <a:sym typeface="Gill Sans"/>
              </a:rPr>
              <a:t>tags, or some of the new HTML5 semantic tags such as </a:t>
            </a:r>
            <a:r>
              <a:rPr b="0" i="1" lang="en" sz="2000" u="none">
                <a:solidFill>
                  <a:schemeClr val="dk1"/>
                </a:solidFill>
                <a:latin typeface="Gill Sans"/>
                <a:ea typeface="Gill Sans"/>
                <a:cs typeface="Gill Sans"/>
                <a:sym typeface="Gill Sans"/>
              </a:rPr>
              <a:t>&lt;article&gt; </a:t>
            </a:r>
            <a:r>
              <a:rPr b="0" i="0" lang="en" sz="2000" u="none">
                <a:solidFill>
                  <a:schemeClr val="dk1"/>
                </a:solidFill>
                <a:latin typeface="Gill Sans"/>
                <a:ea typeface="Gill Sans"/>
                <a:cs typeface="Gill Sans"/>
                <a:sym typeface="Gill Sans"/>
              </a:rPr>
              <a:t>and </a:t>
            </a:r>
            <a:r>
              <a:rPr b="0" i="1" lang="en" sz="2000" u="none">
                <a:solidFill>
                  <a:schemeClr val="dk1"/>
                </a:solidFill>
                <a:latin typeface="Gill Sans"/>
                <a:ea typeface="Gill Sans"/>
                <a:cs typeface="Gill Sans"/>
                <a:sym typeface="Gill Sans"/>
              </a:rPr>
              <a:t>&lt;aside&gt;</a:t>
            </a:r>
            <a:r>
              <a:rPr b="0" i="0" lang="en" sz="2000" u="none">
                <a:solidFill>
                  <a:schemeClr val="dk1"/>
                </a:solidFill>
                <a:latin typeface="Gill Sans"/>
                <a:ea typeface="Gill Sans"/>
                <a:cs typeface="Gill Sans"/>
                <a:sym typeface="Gill Sans"/>
              </a:rPr>
              <a:t>, and then applies formatting to each area using styles. </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One big advantage of division-based layouts is that you can place the styles in an external style sheet, and then make style changes to many pages at once simply by modifying the style sheet</a:t>
            </a:r>
            <a:endParaRPr/>
          </a:p>
        </p:txBody>
      </p:sp>
      <p:sp>
        <p:nvSpPr>
          <p:cNvPr id="797" name="Google Shape;797;p9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04" name="Google Shape;804;p9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05" name="Google Shape;805;p9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62500" lnSpcReduction="20000"/>
          </a:bodyPr>
          <a:lstStyle/>
          <a:p>
            <a:pPr indent="-252095" lvl="0" marL="365125" marR="0" rtl="0" algn="l">
              <a:lnSpc>
                <a:spcPct val="100000"/>
              </a:lnSpc>
              <a:spcBef>
                <a:spcPts val="0"/>
              </a:spcBef>
              <a:spcAft>
                <a:spcPts val="0"/>
              </a:spcAft>
              <a:buClr>
                <a:schemeClr val="accent1"/>
              </a:buClr>
              <a:buSzPct val="80000"/>
              <a:buFont typeface="Noto Sans Symbols"/>
              <a:buChar char="⚫"/>
            </a:pPr>
            <a:r>
              <a:rPr b="1" i="0" lang="en" sz="1600" u="none">
                <a:solidFill>
                  <a:schemeClr val="dk1"/>
                </a:solidFill>
                <a:latin typeface="Gill Sans"/>
                <a:ea typeface="Gill Sans"/>
                <a:cs typeface="Gill Sans"/>
                <a:sym typeface="Gill Sans"/>
              </a:rPr>
              <a:t>Understand HTML5 semantic tags</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HTML5 adds some </a:t>
            </a:r>
            <a:r>
              <a:rPr b="0" i="1" lang="en" sz="2000" u="none">
                <a:solidFill>
                  <a:schemeClr val="dk1"/>
                </a:solidFill>
                <a:latin typeface="Gill Sans"/>
                <a:ea typeface="Gill Sans"/>
                <a:cs typeface="Gill Sans"/>
                <a:sym typeface="Gill Sans"/>
              </a:rPr>
              <a:t>semantic tags </a:t>
            </a:r>
            <a:r>
              <a:rPr b="0" i="0" lang="en" sz="2000" u="none">
                <a:solidFill>
                  <a:schemeClr val="dk1"/>
                </a:solidFill>
                <a:latin typeface="Gill Sans"/>
                <a:ea typeface="Gill Sans"/>
                <a:cs typeface="Gill Sans"/>
                <a:sym typeface="Gill Sans"/>
              </a:rPr>
              <a:t>to define layouts in more intuitive ways than the generic </a:t>
            </a:r>
            <a:r>
              <a:rPr b="0" i="1" lang="en" sz="2000" u="none">
                <a:solidFill>
                  <a:schemeClr val="dk1"/>
                </a:solidFill>
                <a:latin typeface="Gill Sans"/>
                <a:ea typeface="Gill Sans"/>
                <a:cs typeface="Gill Sans"/>
                <a:sym typeface="Gill Sans"/>
              </a:rPr>
              <a:t>&lt;div&gt; </a:t>
            </a:r>
            <a:r>
              <a:rPr b="0" i="0" lang="en" sz="2000" u="none">
                <a:solidFill>
                  <a:schemeClr val="dk1"/>
                </a:solidFill>
                <a:latin typeface="Gill Sans"/>
                <a:ea typeface="Gill Sans"/>
                <a:cs typeface="Gill Sans"/>
                <a:sym typeface="Gill Sans"/>
              </a:rPr>
              <a:t>tag is capable of. A semantic tag is one in which the name of a tag reflects its purpose.</a:t>
            </a:r>
            <a:endParaRPr/>
          </a:p>
          <a:p>
            <a:pPr indent="-24447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Here are the major semantic tags you should know:</a:t>
            </a:r>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a:t>
            </a:r>
            <a:r>
              <a:rPr b="1" i="0" lang="en" sz="2000" u="none" cap="none" strike="noStrike">
                <a:solidFill>
                  <a:schemeClr val="dk1"/>
                </a:solidFill>
                <a:latin typeface="Gill Sans"/>
                <a:ea typeface="Gill Sans"/>
                <a:cs typeface="Gill Sans"/>
                <a:sym typeface="Gill Sans"/>
              </a:rPr>
              <a:t>&lt;header&gt; </a:t>
            </a:r>
            <a:r>
              <a:rPr b="0" i="0" lang="en" sz="2000" u="none" cap="none" strike="noStrike">
                <a:solidFill>
                  <a:schemeClr val="dk1"/>
                </a:solidFill>
                <a:latin typeface="Gill Sans"/>
                <a:ea typeface="Gill Sans"/>
                <a:cs typeface="Gill Sans"/>
                <a:sym typeface="Gill Sans"/>
              </a:rPr>
              <a:t>Defines the masthead or other header information on the page. Typically the header is repeated on every page of a site, although that is not required.</a:t>
            </a:r>
            <a:endParaRPr/>
          </a:p>
          <a:p>
            <a:pPr indent="-188912" lvl="1" marL="639762" marR="0" rtl="0" algn="l">
              <a:lnSpc>
                <a:spcPct val="100000"/>
              </a:lnSpc>
              <a:spcBef>
                <a:spcPts val="500"/>
              </a:spcBef>
              <a:spcAft>
                <a:spcPts val="0"/>
              </a:spcAft>
              <a:buClr>
                <a:schemeClr val="accent1"/>
              </a:buClr>
              <a:buSzPct val="100000"/>
              <a:buFont typeface="Verdana"/>
              <a:buChar char="◦"/>
            </a:pPr>
            <a:r>
              <a:rPr b="1" i="0" lang="en" sz="2000" u="none" cap="none" strike="noStrike">
                <a:solidFill>
                  <a:schemeClr val="dk1"/>
                </a:solidFill>
                <a:latin typeface="Gill Sans"/>
                <a:ea typeface="Gill Sans"/>
                <a:cs typeface="Gill Sans"/>
                <a:sym typeface="Gill Sans"/>
              </a:rPr>
              <a:t>&lt;footer&gt; </a:t>
            </a:r>
            <a:r>
              <a:rPr b="0" i="0" lang="en" sz="2000" u="none" cap="none" strike="noStrike">
                <a:solidFill>
                  <a:schemeClr val="dk1"/>
                </a:solidFill>
                <a:latin typeface="Gill Sans"/>
                <a:ea typeface="Gill Sans"/>
                <a:cs typeface="Gill Sans"/>
                <a:sym typeface="Gill Sans"/>
              </a:rPr>
              <a:t>Defines the text at the bottom of a page, such as the copyright or contact information. Again, it is typically repeated on every page of the site.</a:t>
            </a:r>
            <a:endParaRPr/>
          </a:p>
          <a:p>
            <a:pPr indent="-188912" lvl="1" marL="639762" marR="0" rtl="0" algn="l">
              <a:lnSpc>
                <a:spcPct val="100000"/>
              </a:lnSpc>
              <a:spcBef>
                <a:spcPts val="500"/>
              </a:spcBef>
              <a:spcAft>
                <a:spcPts val="0"/>
              </a:spcAft>
              <a:buClr>
                <a:schemeClr val="accent1"/>
              </a:buClr>
              <a:buSzPct val="100000"/>
              <a:buFont typeface="Verdana"/>
              <a:buChar char="◦"/>
            </a:pPr>
            <a:r>
              <a:rPr b="1" i="0" lang="en" sz="2000" u="none" cap="none" strike="noStrike">
                <a:solidFill>
                  <a:schemeClr val="dk1"/>
                </a:solidFill>
                <a:latin typeface="Gill Sans"/>
                <a:ea typeface="Gill Sans"/>
                <a:cs typeface="Gill Sans"/>
                <a:sym typeface="Gill Sans"/>
              </a:rPr>
              <a:t>&lt;article&gt; </a:t>
            </a:r>
            <a:r>
              <a:rPr b="0" i="0" lang="en" sz="2000" u="none" cap="none" strike="noStrike">
                <a:solidFill>
                  <a:schemeClr val="dk1"/>
                </a:solidFill>
                <a:latin typeface="Gill Sans"/>
                <a:ea typeface="Gill Sans"/>
                <a:cs typeface="Gill Sans"/>
                <a:sym typeface="Gill Sans"/>
              </a:rPr>
              <a:t>Defines a block of text that represents a single article, story, or message. An article can be distinguished from other text in that it can logically stand alone. For example, on a news site, each news story is an article.</a:t>
            </a:r>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a:t>
            </a:r>
            <a:r>
              <a:rPr b="1" i="0" lang="en" sz="2000" u="none" cap="none" strike="noStrike">
                <a:solidFill>
                  <a:schemeClr val="dk1"/>
                </a:solidFill>
                <a:latin typeface="Gill Sans"/>
                <a:ea typeface="Gill Sans"/>
                <a:cs typeface="Gill Sans"/>
                <a:sym typeface="Gill Sans"/>
              </a:rPr>
              <a:t>&lt;aside&gt; </a:t>
            </a:r>
            <a:r>
              <a:rPr b="0" i="0" lang="en" sz="2000" u="none" cap="none" strike="noStrike">
                <a:solidFill>
                  <a:schemeClr val="dk1"/>
                </a:solidFill>
                <a:latin typeface="Gill Sans"/>
                <a:ea typeface="Gill Sans"/>
                <a:cs typeface="Gill Sans"/>
                <a:sym typeface="Gill Sans"/>
              </a:rPr>
              <a:t>Defines a block of text that is tangential to the main discussion, such as a note, tip, or caution. An aside can be distinguished from other text in that it could be pulled out and discarded without disrupting the main document in which it appears.</a:t>
            </a:r>
            <a:endParaRPr/>
          </a:p>
          <a:p>
            <a:pPr indent="-1889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a:t>
            </a:r>
            <a:r>
              <a:rPr b="1" i="0" lang="en" sz="2000" u="none" cap="none" strike="noStrike">
                <a:solidFill>
                  <a:schemeClr val="dk1"/>
                </a:solidFill>
                <a:latin typeface="Gill Sans"/>
                <a:ea typeface="Gill Sans"/>
                <a:cs typeface="Gill Sans"/>
                <a:sym typeface="Gill Sans"/>
              </a:rPr>
              <a:t>&lt;section&gt; </a:t>
            </a:r>
            <a:r>
              <a:rPr b="0" i="0" lang="en" sz="2000" u="none" cap="none" strike="noStrike">
                <a:solidFill>
                  <a:schemeClr val="dk1"/>
                </a:solidFill>
                <a:latin typeface="Gill Sans"/>
                <a:ea typeface="Gill Sans"/>
                <a:cs typeface="Gill Sans"/>
                <a:sym typeface="Gill Sans"/>
              </a:rPr>
              <a:t>Defines a generic content or application section. Examples of sections would be book chapters or the numbered sections of a thesis; a site’s home page could be split into sections such as Introduction, News, and Contact Information. A section begins with a heading such as </a:t>
            </a:r>
            <a:r>
              <a:rPr b="0" i="1" lang="en" sz="2000" u="none" cap="none" strike="noStrike">
                <a:solidFill>
                  <a:schemeClr val="dk1"/>
                </a:solidFill>
                <a:latin typeface="Gill Sans"/>
                <a:ea typeface="Gill Sans"/>
                <a:cs typeface="Gill Sans"/>
                <a:sym typeface="Gill Sans"/>
              </a:rPr>
              <a:t>&lt;h1&gt; </a:t>
            </a:r>
            <a:r>
              <a:rPr b="0" i="0" lang="en" sz="2000" u="none" cap="none" strike="noStrike">
                <a:solidFill>
                  <a:schemeClr val="dk1"/>
                </a:solidFill>
                <a:latin typeface="Gill Sans"/>
                <a:ea typeface="Gill Sans"/>
                <a:cs typeface="Gill Sans"/>
                <a:sym typeface="Gill Sans"/>
              </a:rPr>
              <a:t>followed by other content. A general rule is to use </a:t>
            </a:r>
            <a:r>
              <a:rPr b="0" i="1" lang="en" sz="2000" u="none" cap="none" strike="noStrike">
                <a:solidFill>
                  <a:schemeClr val="dk1"/>
                </a:solidFill>
                <a:latin typeface="Gill Sans"/>
                <a:ea typeface="Gill Sans"/>
                <a:cs typeface="Gill Sans"/>
                <a:sym typeface="Gill Sans"/>
              </a:rPr>
              <a:t>&lt;section&gt; </a:t>
            </a:r>
            <a:r>
              <a:rPr b="0" i="0" lang="en" sz="2000" u="none" cap="none" strike="noStrike">
                <a:solidFill>
                  <a:schemeClr val="dk1"/>
                </a:solidFill>
                <a:latin typeface="Gill Sans"/>
                <a:ea typeface="Gill Sans"/>
                <a:cs typeface="Gill Sans"/>
                <a:sym typeface="Gill Sans"/>
              </a:rPr>
              <a:t>if the area being defined would be included in an outline of the document or page.</a:t>
            </a:r>
            <a:endParaRPr/>
          </a:p>
        </p:txBody>
      </p:sp>
      <p:sp>
        <p:nvSpPr>
          <p:cNvPr id="806" name="Google Shape;806;p9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13" name="Google Shape;813;p9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14" name="Google Shape;814;p9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6479" lvl="0" marL="365125" marR="0" rtl="0" algn="l">
              <a:lnSpc>
                <a:spcPct val="100000"/>
              </a:lnSpc>
              <a:spcBef>
                <a:spcPts val="0"/>
              </a:spcBef>
              <a:spcAft>
                <a:spcPts val="0"/>
              </a:spcAft>
              <a:buClr>
                <a:schemeClr val="accent1"/>
              </a:buClr>
              <a:buSzPct val="80000"/>
              <a:buFont typeface="Noto Sans Symbols"/>
              <a:buChar char="⚫"/>
            </a:pPr>
            <a:r>
              <a:rPr b="1" i="0" lang="en" sz="1600" u="none">
                <a:solidFill>
                  <a:schemeClr val="dk1"/>
                </a:solidFill>
                <a:latin typeface="Gill Sans"/>
                <a:ea typeface="Gill Sans"/>
                <a:cs typeface="Gill Sans"/>
                <a:sym typeface="Gill Sans"/>
              </a:rPr>
              <a:t>Understand HTML5 semantic tags</a:t>
            </a:r>
            <a:endParaRPr/>
          </a:p>
          <a:p>
            <a:pPr indent="-227012" lvl="1" marL="639762" marR="0" rtl="0" algn="l">
              <a:lnSpc>
                <a:spcPct val="100000"/>
              </a:lnSpc>
              <a:spcBef>
                <a:spcPts val="500"/>
              </a:spcBef>
              <a:spcAft>
                <a:spcPts val="0"/>
              </a:spcAft>
              <a:buClr>
                <a:schemeClr val="accent1"/>
              </a:buClr>
              <a:buSzPct val="100000"/>
              <a:buFont typeface="Verdana"/>
              <a:buChar char="◦"/>
            </a:pPr>
            <a:r>
              <a:rPr b="1" i="0" lang="en" sz="2000" u="none" cap="none" strike="noStrike">
                <a:solidFill>
                  <a:schemeClr val="dk1"/>
                </a:solidFill>
                <a:latin typeface="Gill Sans"/>
                <a:ea typeface="Gill Sans"/>
                <a:cs typeface="Gill Sans"/>
                <a:sym typeface="Gill Sans"/>
              </a:rPr>
              <a:t>&lt;aside&gt; </a:t>
            </a:r>
            <a:r>
              <a:rPr b="0" i="0" lang="en" sz="2000" u="none" cap="none" strike="noStrike">
                <a:solidFill>
                  <a:schemeClr val="dk1"/>
                </a:solidFill>
                <a:latin typeface="Gill Sans"/>
                <a:ea typeface="Gill Sans"/>
                <a:cs typeface="Gill Sans"/>
                <a:sym typeface="Gill Sans"/>
              </a:rPr>
              <a:t>Defines a block of text that is tangential to the main discussion, such as a note, tip, or caution. An aside can be distinguished from other text in that it could be pulled out and discarded without disrupting the main document in which it appears.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a:t>
            </a:r>
            <a:r>
              <a:rPr b="1" i="0" lang="en" sz="2000" u="none" cap="none" strike="noStrike">
                <a:solidFill>
                  <a:schemeClr val="dk1"/>
                </a:solidFill>
                <a:latin typeface="Gill Sans"/>
                <a:ea typeface="Gill Sans"/>
                <a:cs typeface="Gill Sans"/>
                <a:sym typeface="Gill Sans"/>
              </a:rPr>
              <a:t>&lt;section&gt; </a:t>
            </a:r>
            <a:r>
              <a:rPr b="0" i="0" lang="en" sz="2000" u="none" cap="none" strike="noStrike">
                <a:solidFill>
                  <a:schemeClr val="dk1"/>
                </a:solidFill>
                <a:latin typeface="Gill Sans"/>
                <a:ea typeface="Gill Sans"/>
                <a:cs typeface="Gill Sans"/>
                <a:sym typeface="Gill Sans"/>
              </a:rPr>
              <a:t>Defines a generic content or application section. Examples of sections would be book chapters or the numbered sections of a thesis; a site’s home page could be split into sections such as Introduction, News, and Contact Information. A section begins with a heading such as </a:t>
            </a:r>
            <a:r>
              <a:rPr b="0" i="1" lang="en" sz="2000" u="none" cap="none" strike="noStrike">
                <a:solidFill>
                  <a:schemeClr val="dk1"/>
                </a:solidFill>
                <a:latin typeface="Gill Sans"/>
                <a:ea typeface="Gill Sans"/>
                <a:cs typeface="Gill Sans"/>
                <a:sym typeface="Gill Sans"/>
              </a:rPr>
              <a:t>&lt;h1&gt; </a:t>
            </a:r>
            <a:r>
              <a:rPr b="0" i="0" lang="en" sz="2000" u="none" cap="none" strike="noStrike">
                <a:solidFill>
                  <a:schemeClr val="dk1"/>
                </a:solidFill>
                <a:latin typeface="Gill Sans"/>
                <a:ea typeface="Gill Sans"/>
                <a:cs typeface="Gill Sans"/>
                <a:sym typeface="Gill Sans"/>
              </a:rPr>
              <a:t>followed by other content. A general rule is to use </a:t>
            </a:r>
            <a:r>
              <a:rPr b="0" i="1" lang="en" sz="2000" u="none" cap="none" strike="noStrike">
                <a:solidFill>
                  <a:schemeClr val="dk1"/>
                </a:solidFill>
                <a:latin typeface="Gill Sans"/>
                <a:ea typeface="Gill Sans"/>
                <a:cs typeface="Gill Sans"/>
                <a:sym typeface="Gill Sans"/>
              </a:rPr>
              <a:t>&lt;section&gt; </a:t>
            </a:r>
            <a:r>
              <a:rPr b="0" i="0" lang="en" sz="2000" u="none" cap="none" strike="noStrike">
                <a:solidFill>
                  <a:schemeClr val="dk1"/>
                </a:solidFill>
                <a:latin typeface="Gill Sans"/>
                <a:ea typeface="Gill Sans"/>
                <a:cs typeface="Gill Sans"/>
                <a:sym typeface="Gill Sans"/>
              </a:rPr>
              <a:t>if the area being defined would be included in an outline of the document or page.</a:t>
            </a:r>
            <a:endParaRPr/>
          </a:p>
        </p:txBody>
      </p:sp>
      <p:sp>
        <p:nvSpPr>
          <p:cNvPr id="815" name="Google Shape;815;p9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22" name="Google Shape;822;p9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23" name="Google Shape;823;p9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92500" lnSpcReduction="20000"/>
          </a:bodyPr>
          <a:lstStyle/>
          <a:p>
            <a:pPr indent="-276479" lvl="0" marL="365125" marR="0" rtl="0" algn="l">
              <a:lnSpc>
                <a:spcPct val="100000"/>
              </a:lnSpc>
              <a:spcBef>
                <a:spcPts val="0"/>
              </a:spcBef>
              <a:spcAft>
                <a:spcPts val="0"/>
              </a:spcAft>
              <a:buClr>
                <a:schemeClr val="accent1"/>
              </a:buClr>
              <a:buSzPct val="80000"/>
              <a:buFont typeface="Noto Sans Symbols"/>
              <a:buChar char="⚫"/>
            </a:pPr>
            <a:r>
              <a:rPr b="1" i="0" lang="en" sz="1600" u="none">
                <a:solidFill>
                  <a:schemeClr val="dk1"/>
                </a:solidFill>
                <a:latin typeface="Gill Sans"/>
                <a:ea typeface="Gill Sans"/>
                <a:cs typeface="Gill Sans"/>
                <a:sym typeface="Gill Sans"/>
              </a:rPr>
              <a:t>Creating Divisions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use an </a:t>
            </a:r>
            <a:r>
              <a:rPr b="0" i="1" lang="en" sz="2000" u="none" cap="none" strike="noStrike">
                <a:solidFill>
                  <a:schemeClr val="dk1"/>
                </a:solidFill>
                <a:latin typeface="Gill Sans"/>
                <a:ea typeface="Gill Sans"/>
                <a:cs typeface="Gill Sans"/>
                <a:sym typeface="Gill Sans"/>
              </a:rPr>
              <a:t>id </a:t>
            </a:r>
            <a:r>
              <a:rPr b="0" i="0" lang="en" sz="2000" u="none" cap="none" strike="noStrike">
                <a:solidFill>
                  <a:schemeClr val="dk1"/>
                </a:solidFill>
                <a:latin typeface="Gill Sans"/>
                <a:ea typeface="Gill Sans"/>
                <a:cs typeface="Gill Sans"/>
                <a:sym typeface="Gill Sans"/>
              </a:rPr>
              <a:t>attribute to give a name to a division, like this:</a:t>
            </a:r>
            <a:endParaRPr/>
          </a:p>
          <a:p>
            <a:pPr indent="0" lvl="2" marL="603250" marR="0" rtl="0" algn="l">
              <a:lnSpc>
                <a:spcPct val="100000"/>
              </a:lnSpc>
              <a:spcBef>
                <a:spcPts val="400"/>
              </a:spcBef>
              <a:spcAft>
                <a:spcPts val="0"/>
              </a:spcAft>
              <a:buClr>
                <a:schemeClr val="accent2"/>
              </a:buClr>
              <a:buSzPct val="100000"/>
              <a:buFont typeface="Noto Sans Symbols"/>
              <a:buNone/>
            </a:pPr>
            <a:r>
              <a:rPr b="0" i="0" lang="en" sz="2000" u="none" cap="none" strike="noStrike">
                <a:solidFill>
                  <a:schemeClr val="dk1"/>
                </a:solidFill>
                <a:latin typeface="Gill Sans"/>
                <a:ea typeface="Gill Sans"/>
                <a:cs typeface="Gill Sans"/>
                <a:sym typeface="Gill Sans"/>
              </a:rPr>
              <a:t>    &lt;div id="masthead"&gt;</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Each ID must be unique within the document, but multiple documents can use the same division names. </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Such reuse is good, in fact, because it lets you define the formatting of multiple documents with a single style sheet.</a:t>
            </a:r>
            <a:endParaRPr/>
          </a:p>
          <a:p>
            <a:pPr indent="-273431" lvl="0" marL="365125" marR="0" rtl="0" algn="l">
              <a:lnSpc>
                <a:spcPct val="100000"/>
              </a:lnSpc>
              <a:spcBef>
                <a:spcPts val="600"/>
              </a:spcBef>
              <a:spcAft>
                <a:spcPts val="0"/>
              </a:spcAft>
              <a:buClr>
                <a:schemeClr val="accent1"/>
              </a:buClr>
              <a:buSzPct val="80000"/>
              <a:buFont typeface="Noto Sans Symbols"/>
              <a:buChar char="⚫"/>
            </a:pPr>
            <a:r>
              <a:rPr b="1" i="0" lang="en" sz="2400" u="none">
                <a:solidFill>
                  <a:schemeClr val="dk1"/>
                </a:solidFill>
                <a:latin typeface="Gill Sans"/>
                <a:ea typeface="Gill Sans"/>
                <a:cs typeface="Gill Sans"/>
                <a:sym typeface="Gill Sans"/>
              </a:rPr>
              <a:t>Creating an HTML5 Semantic Layout</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you prefer to use the HTML5 semantic tags to create your layout, you choose the appropriate tags</a:t>
            </a:r>
            <a:endParaRPr/>
          </a:p>
          <a:p>
            <a:pPr indent="-22701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It’s conceptually very much the same as using a </a:t>
            </a:r>
            <a:r>
              <a:rPr b="0" i="1" lang="en" sz="2000" u="none" cap="none" strike="noStrike">
                <a:solidFill>
                  <a:schemeClr val="dk1"/>
                </a:solidFill>
                <a:latin typeface="Gill Sans"/>
                <a:ea typeface="Gill Sans"/>
                <a:cs typeface="Gill Sans"/>
                <a:sym typeface="Gill Sans"/>
              </a:rPr>
              <a:t>&lt;div&gt; </a:t>
            </a:r>
            <a:r>
              <a:rPr b="0" i="0" lang="en" sz="2000" u="none" cap="none" strike="noStrike">
                <a:solidFill>
                  <a:schemeClr val="dk1"/>
                </a:solidFill>
                <a:latin typeface="Gill Sans"/>
                <a:ea typeface="Gill Sans"/>
                <a:cs typeface="Gill Sans"/>
                <a:sym typeface="Gill Sans"/>
              </a:rPr>
              <a:t>tag with an </a:t>
            </a:r>
            <a:r>
              <a:rPr b="0" i="1" lang="en" sz="2000" u="none" cap="none" strike="noStrike">
                <a:solidFill>
                  <a:schemeClr val="dk1"/>
                </a:solidFill>
                <a:latin typeface="Gill Sans"/>
                <a:ea typeface="Gill Sans"/>
                <a:cs typeface="Gill Sans"/>
                <a:sym typeface="Gill Sans"/>
              </a:rPr>
              <a:t>id </a:t>
            </a:r>
            <a:r>
              <a:rPr b="0" i="0" lang="en" sz="2000" u="none" cap="none" strike="noStrike">
                <a:solidFill>
                  <a:schemeClr val="dk1"/>
                </a:solidFill>
                <a:latin typeface="Gill Sans"/>
                <a:ea typeface="Gill Sans"/>
                <a:cs typeface="Gill Sans"/>
                <a:sym typeface="Gill Sans"/>
              </a:rPr>
              <a:t>attribute, but the tag itself provides the context based on the </a:t>
            </a:r>
            <a:r>
              <a:rPr b="0" i="1" lang="en" sz="2000" u="none" cap="none" strike="noStrike">
                <a:solidFill>
                  <a:schemeClr val="dk1"/>
                </a:solidFill>
                <a:latin typeface="Gill Sans"/>
                <a:ea typeface="Gill Sans"/>
                <a:cs typeface="Gill Sans"/>
                <a:sym typeface="Gill Sans"/>
              </a:rPr>
              <a:t>purpose </a:t>
            </a:r>
            <a:r>
              <a:rPr b="0" i="0" lang="en" sz="2000" u="none" cap="none" strike="noStrike">
                <a:solidFill>
                  <a:schemeClr val="dk1"/>
                </a:solidFill>
                <a:latin typeface="Gill Sans"/>
                <a:ea typeface="Gill Sans"/>
                <a:cs typeface="Gill Sans"/>
                <a:sym typeface="Gill Sans"/>
              </a:rPr>
              <a:t>of the text.</a:t>
            </a:r>
            <a:endParaRPr/>
          </a:p>
        </p:txBody>
      </p:sp>
      <p:sp>
        <p:nvSpPr>
          <p:cNvPr id="824" name="Google Shape;824;p9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31" name="Google Shape;831;p9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32" name="Google Shape;832;p9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64287" lvl="0" marL="365125" marR="0" rtl="0" algn="l">
              <a:lnSpc>
                <a:spcPct val="100000"/>
              </a:lnSpc>
              <a:spcBef>
                <a:spcPts val="0"/>
              </a:spcBef>
              <a:spcAft>
                <a:spcPts val="0"/>
              </a:spcAft>
              <a:buClr>
                <a:schemeClr val="accent1"/>
              </a:buClr>
              <a:buSzPct val="80000"/>
              <a:buFont typeface="Noto Sans Symbols"/>
              <a:buChar char="⚫"/>
            </a:pPr>
            <a:r>
              <a:rPr b="1" i="0" lang="en" sz="1600" u="none">
                <a:solidFill>
                  <a:schemeClr val="dk1"/>
                </a:solidFill>
                <a:latin typeface="Gill Sans"/>
                <a:ea typeface="Gill Sans"/>
                <a:cs typeface="Gill Sans"/>
                <a:sym typeface="Gill Sans"/>
              </a:rPr>
              <a:t>Positioning Divisions</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Floating a Division to the Right or Left</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The easiest way to place one division beside another is to use the </a:t>
            </a:r>
            <a:r>
              <a:rPr b="0" i="1" lang="en" sz="2000" u="none" cap="none" strike="noStrike">
                <a:solidFill>
                  <a:schemeClr val="dk1"/>
                </a:solidFill>
                <a:latin typeface="Gill Sans"/>
                <a:ea typeface="Gill Sans"/>
                <a:cs typeface="Gill Sans"/>
                <a:sym typeface="Gill Sans"/>
              </a:rPr>
              <a:t>float </a:t>
            </a:r>
            <a:r>
              <a:rPr b="0" i="0" lang="en" sz="2000" u="none" cap="none" strike="noStrike">
                <a:solidFill>
                  <a:schemeClr val="dk1"/>
                </a:solidFill>
                <a:latin typeface="Gill Sans"/>
                <a:ea typeface="Gill Sans"/>
                <a:cs typeface="Gill Sans"/>
                <a:sym typeface="Gill Sans"/>
              </a:rPr>
              <a:t>style rule. </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For example, to make a navigation bar that floats to the left of the main body text, you can set the navigation bar’s division to a certain width (perhaps 150 pixels or so), and then float it like this:</a:t>
            </a:r>
            <a:endParaRPr/>
          </a:p>
          <a:p>
            <a:pPr indent="-228600" lvl="2" marL="885825" marR="0" rtl="0" algn="l">
              <a:lnSpc>
                <a:spcPct val="100000"/>
              </a:lnSpc>
              <a:spcBef>
                <a:spcPts val="400"/>
              </a:spcBef>
              <a:spcAft>
                <a:spcPts val="0"/>
              </a:spcAft>
              <a:buClr>
                <a:schemeClr val="accent2"/>
              </a:buClr>
              <a:buSzPct val="100000"/>
              <a:buFont typeface="Noto Sans Symbols"/>
              <a:buNone/>
            </a:pPr>
            <a:r>
              <a:rPr b="0" i="0" lang="en" sz="2000" u="none" cap="none" strike="noStrike">
                <a:solidFill>
                  <a:schemeClr val="dk1"/>
                </a:solidFill>
                <a:latin typeface="Gill Sans"/>
                <a:ea typeface="Gill Sans"/>
                <a:cs typeface="Gill Sans"/>
                <a:sym typeface="Gill Sans"/>
              </a:rPr>
              <a:t>               &lt;div id="topnav" style="width: 150px; float: left"&gt;</a:t>
            </a:r>
            <a:endParaRPr/>
          </a:p>
          <a:p>
            <a:pPr indent="-200025" lvl="2" marL="885825" marR="0" rtl="0" algn="l">
              <a:lnSpc>
                <a:spcPct val="100000"/>
              </a:lnSpc>
              <a:spcBef>
                <a:spcPts val="400"/>
              </a:spcBef>
              <a:spcAft>
                <a:spcPts val="0"/>
              </a:spcAft>
              <a:buClr>
                <a:schemeClr val="accent2"/>
              </a:buClr>
              <a:buSzPct val="100000"/>
              <a:buFont typeface="Noto Sans Symbols"/>
              <a:buChar char="●"/>
            </a:pPr>
            <a:r>
              <a:rPr b="0" i="0" lang="en" sz="2000" u="none" cap="none" strike="noStrike">
                <a:solidFill>
                  <a:schemeClr val="dk1"/>
                </a:solidFill>
                <a:latin typeface="Gill Sans"/>
                <a:ea typeface="Gill Sans"/>
                <a:cs typeface="Gill Sans"/>
                <a:sym typeface="Gill Sans"/>
              </a:rPr>
              <a:t>Alternatively, if you were using the </a:t>
            </a:r>
            <a:r>
              <a:rPr b="0" i="1" lang="en" sz="2000" u="none" cap="none" strike="noStrike">
                <a:solidFill>
                  <a:schemeClr val="dk1"/>
                </a:solidFill>
                <a:latin typeface="Gill Sans"/>
                <a:ea typeface="Gill Sans"/>
                <a:cs typeface="Gill Sans"/>
                <a:sym typeface="Gill Sans"/>
              </a:rPr>
              <a:t>&lt;nav&gt; </a:t>
            </a:r>
            <a:r>
              <a:rPr b="0" i="0" lang="en" sz="2000" u="none" cap="none" strike="noStrike">
                <a:solidFill>
                  <a:schemeClr val="dk1"/>
                </a:solidFill>
                <a:latin typeface="Gill Sans"/>
                <a:ea typeface="Gill Sans"/>
                <a:cs typeface="Gill Sans"/>
                <a:sym typeface="Gill Sans"/>
              </a:rPr>
              <a:t>tag for the navigation bar, it would look like this:</a:t>
            </a:r>
            <a:endParaRPr/>
          </a:p>
          <a:p>
            <a:pPr indent="-228600" lvl="2" marL="885825" marR="0" rtl="0" algn="l">
              <a:lnSpc>
                <a:spcPct val="100000"/>
              </a:lnSpc>
              <a:spcBef>
                <a:spcPts val="400"/>
              </a:spcBef>
              <a:spcAft>
                <a:spcPts val="0"/>
              </a:spcAft>
              <a:buClr>
                <a:schemeClr val="accent2"/>
              </a:buClr>
              <a:buSzPct val="100000"/>
              <a:buFont typeface="Noto Sans Symbols"/>
              <a:buNone/>
            </a:pPr>
            <a:r>
              <a:rPr b="0" i="0" lang="en" sz="2000" u="none" cap="none" strike="noStrike">
                <a:solidFill>
                  <a:schemeClr val="dk1"/>
                </a:solidFill>
                <a:latin typeface="Gill Sans"/>
                <a:ea typeface="Gill Sans"/>
                <a:cs typeface="Gill Sans"/>
                <a:sym typeface="Gill Sans"/>
              </a:rPr>
              <a:t>              &lt;nav style="width: 150px; float: left"&gt;</a:t>
            </a:r>
            <a:endParaRPr/>
          </a:p>
          <a:p>
            <a:pPr indent="-202882"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This can be done in a style sheet,  you precede the names of unique elements such as divisions with a pound sign (#), as shown in the following:</a:t>
            </a:r>
            <a:endParaRPr/>
          </a:p>
          <a:p>
            <a:pPr indent="-228600" lvl="2" marL="885825" marR="0" rtl="0" algn="l">
              <a:lnSpc>
                <a:spcPct val="100000"/>
              </a:lnSpc>
              <a:spcBef>
                <a:spcPts val="360"/>
              </a:spcBef>
              <a:spcAft>
                <a:spcPts val="0"/>
              </a:spcAft>
              <a:buClr>
                <a:schemeClr val="accent2"/>
              </a:buClr>
              <a:buSzPct val="100000"/>
              <a:buFont typeface="Noto Sans Symbols"/>
              <a:buNone/>
            </a:pPr>
            <a:r>
              <a:rPr b="0" i="0" lang="en" sz="1800" u="none" cap="none" strike="noStrike">
                <a:solidFill>
                  <a:schemeClr val="dk1"/>
                </a:solidFill>
                <a:latin typeface="Gill Sans"/>
                <a:ea typeface="Gill Sans"/>
                <a:cs typeface="Gill Sans"/>
                <a:sym typeface="Gill Sans"/>
              </a:rPr>
              <a:t>            #topnav {width: 150px; float: left}</a:t>
            </a:r>
            <a:endParaRPr/>
          </a:p>
          <a:p>
            <a:pPr indent="-202882" lvl="2" marL="885825" marR="0" rtl="0" algn="l">
              <a:lnSpc>
                <a:spcPct val="100000"/>
              </a:lnSpc>
              <a:spcBef>
                <a:spcPts val="360"/>
              </a:spcBef>
              <a:spcAft>
                <a:spcPts val="0"/>
              </a:spcAft>
              <a:buClr>
                <a:schemeClr val="accent2"/>
              </a:buClr>
              <a:buSzPct val="100000"/>
              <a:buFont typeface="Noto Sans Symbols"/>
              <a:buChar char="●"/>
            </a:pPr>
            <a:r>
              <a:rPr b="0" i="0" lang="en" sz="1800" u="none" cap="none" strike="noStrike">
                <a:solidFill>
                  <a:schemeClr val="dk1"/>
                </a:solidFill>
                <a:latin typeface="Gill Sans"/>
                <a:ea typeface="Gill Sans"/>
                <a:cs typeface="Gill Sans"/>
                <a:sym typeface="Gill Sans"/>
              </a:rPr>
              <a:t>Alternatively, if you were using the </a:t>
            </a:r>
            <a:r>
              <a:rPr b="0" i="1" lang="en" sz="1800" u="none" cap="none" strike="noStrike">
                <a:solidFill>
                  <a:schemeClr val="dk1"/>
                </a:solidFill>
                <a:latin typeface="Gill Sans"/>
                <a:ea typeface="Gill Sans"/>
                <a:cs typeface="Gill Sans"/>
                <a:sym typeface="Gill Sans"/>
              </a:rPr>
              <a:t>&lt;nav&gt; </a:t>
            </a:r>
            <a:r>
              <a:rPr b="0" i="0" lang="en" sz="1800" u="none" cap="none" strike="noStrike">
                <a:solidFill>
                  <a:schemeClr val="dk1"/>
                </a:solidFill>
                <a:latin typeface="Gill Sans"/>
                <a:ea typeface="Gill Sans"/>
                <a:cs typeface="Gill Sans"/>
                <a:sym typeface="Gill Sans"/>
              </a:rPr>
              <a:t>tag for the navigation bar, the style rule in the style sheet would look like this:</a:t>
            </a:r>
            <a:endParaRPr/>
          </a:p>
          <a:p>
            <a:pPr indent="-228600" lvl="2" marL="885825" marR="0" rtl="0" algn="l">
              <a:lnSpc>
                <a:spcPct val="100000"/>
              </a:lnSpc>
              <a:spcBef>
                <a:spcPts val="360"/>
              </a:spcBef>
              <a:spcAft>
                <a:spcPts val="0"/>
              </a:spcAft>
              <a:buClr>
                <a:schemeClr val="accent2"/>
              </a:buClr>
              <a:buSzPct val="100000"/>
              <a:buFont typeface="Noto Sans Symbols"/>
              <a:buNone/>
            </a:pPr>
            <a:r>
              <a:rPr b="0" i="0" lang="en" sz="1800" u="none" cap="none" strike="noStrike">
                <a:solidFill>
                  <a:schemeClr val="dk1"/>
                </a:solidFill>
                <a:latin typeface="Gill Sans"/>
                <a:ea typeface="Gill Sans"/>
                <a:cs typeface="Gill Sans"/>
                <a:sym typeface="Gill Sans"/>
              </a:rPr>
              <a:t>         nav {width: 150px; float: left}</a:t>
            </a:r>
            <a:endParaRPr/>
          </a:p>
        </p:txBody>
      </p:sp>
      <p:sp>
        <p:nvSpPr>
          <p:cNvPr id="833" name="Google Shape;833;p9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9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40" name="Google Shape;840;p9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41" name="Google Shape;841;p9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70383" lvl="0" marL="365125" marR="0" rtl="0" algn="l">
              <a:lnSpc>
                <a:spcPct val="100000"/>
              </a:lnSpc>
              <a:spcBef>
                <a:spcPts val="0"/>
              </a:spcBef>
              <a:spcAft>
                <a:spcPts val="0"/>
              </a:spcAft>
              <a:buClr>
                <a:schemeClr val="accent1"/>
              </a:buClr>
              <a:buSzPct val="80000"/>
              <a:buFont typeface="Noto Sans Symbols"/>
              <a:buChar char="⚫"/>
            </a:pPr>
            <a:r>
              <a:rPr b="1" i="0" lang="en" sz="1600" u="none">
                <a:solidFill>
                  <a:schemeClr val="dk1"/>
                </a:solidFill>
                <a:latin typeface="Gill Sans"/>
                <a:ea typeface="Gill Sans"/>
                <a:cs typeface="Gill Sans"/>
                <a:sym typeface="Gill Sans"/>
              </a:rPr>
              <a:t>Positioning Divisions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Positioning a Division on the Page</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If you need a division to be in a specific spot on the page, use the </a:t>
            </a:r>
            <a:r>
              <a:rPr b="0" i="1" lang="en" sz="2000" u="none" cap="none" strike="noStrike">
                <a:solidFill>
                  <a:schemeClr val="dk1"/>
                </a:solidFill>
                <a:latin typeface="Gill Sans"/>
                <a:ea typeface="Gill Sans"/>
                <a:cs typeface="Gill Sans"/>
                <a:sym typeface="Gill Sans"/>
              </a:rPr>
              <a:t>position </a:t>
            </a:r>
            <a:r>
              <a:rPr b="0" i="0" lang="en" sz="2000" u="none" cap="none" strike="noStrike">
                <a:solidFill>
                  <a:schemeClr val="dk1"/>
                </a:solidFill>
                <a:latin typeface="Gill Sans"/>
                <a:ea typeface="Gill Sans"/>
                <a:cs typeface="Gill Sans"/>
                <a:sym typeface="Gill Sans"/>
              </a:rPr>
              <a:t>style rule, which has three possible values:</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position: absolute </a:t>
            </a:r>
            <a:r>
              <a:rPr b="0" i="0" lang="en" sz="2000" u="none" cap="none" strike="noStrike">
                <a:solidFill>
                  <a:schemeClr val="dk1"/>
                </a:solidFill>
                <a:latin typeface="Gill Sans"/>
                <a:ea typeface="Gill Sans"/>
                <a:cs typeface="Gill Sans"/>
                <a:sym typeface="Gill Sans"/>
              </a:rPr>
              <a:t>This value specifies a fixed position with respect to the parent element. Unless the element is within some other tag, the parent element is generally the </a:t>
            </a:r>
            <a:r>
              <a:rPr b="0" i="1" lang="en" sz="2000" u="none" cap="none" strike="noStrike">
                <a:solidFill>
                  <a:schemeClr val="dk1"/>
                </a:solidFill>
                <a:latin typeface="Gill Sans"/>
                <a:ea typeface="Gill Sans"/>
                <a:cs typeface="Gill Sans"/>
                <a:sym typeface="Gill Sans"/>
              </a:rPr>
              <a:t>&lt;body&gt; </a:t>
            </a:r>
            <a:r>
              <a:rPr b="0" i="0" lang="en" sz="2000" u="none" cap="none" strike="noStrike">
                <a:solidFill>
                  <a:schemeClr val="dk1"/>
                </a:solidFill>
                <a:latin typeface="Gill Sans"/>
                <a:ea typeface="Gill Sans"/>
                <a:cs typeface="Gill Sans"/>
                <a:sym typeface="Gill Sans"/>
              </a:rPr>
              <a:t>tag; in this case, the element would have a fixed position relative to the upper-left corner of the page.</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position: relative </a:t>
            </a:r>
            <a:r>
              <a:rPr b="0" i="0" lang="en" sz="2000" u="none" cap="none" strike="noStrike">
                <a:solidFill>
                  <a:schemeClr val="dk1"/>
                </a:solidFill>
                <a:latin typeface="Gill Sans"/>
                <a:ea typeface="Gill Sans"/>
                <a:cs typeface="Gill Sans"/>
                <a:sym typeface="Gill Sans"/>
              </a:rPr>
              <a:t>This value specifies an offset from the element’s natural position. Other elements on the page are not affected, even if the new position causes elements to overlap.</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position: fixed </a:t>
            </a:r>
            <a:r>
              <a:rPr b="0" i="0" lang="en" sz="2000" u="none" cap="none" strike="noStrike">
                <a:solidFill>
                  <a:schemeClr val="dk1"/>
                </a:solidFill>
                <a:latin typeface="Gill Sans"/>
                <a:ea typeface="Gill Sans"/>
                <a:cs typeface="Gill Sans"/>
                <a:sym typeface="Gill Sans"/>
              </a:rPr>
              <a:t>This value specifies a fixed position within the browser window that doesn’t change even when the display is scrolled up or down. </a:t>
            </a:r>
            <a:endParaRPr/>
          </a:p>
        </p:txBody>
      </p:sp>
      <p:sp>
        <p:nvSpPr>
          <p:cNvPr id="842" name="Google Shape;842;p9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9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49" name="Google Shape;849;p9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50" name="Google Shape;850;p9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Positioning Divisions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Positioning a Division on the Page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must use each of these values in conjunction with a </a:t>
            </a:r>
            <a:r>
              <a:rPr b="0" i="1" lang="en" sz="2000" u="none" cap="none" strike="noStrike">
                <a:solidFill>
                  <a:schemeClr val="dk1"/>
                </a:solidFill>
                <a:latin typeface="Gill Sans"/>
                <a:ea typeface="Gill Sans"/>
                <a:cs typeface="Gill Sans"/>
                <a:sym typeface="Gill Sans"/>
              </a:rPr>
              <a:t>top</a:t>
            </a:r>
            <a:r>
              <a:rPr b="0" i="0" lang="en" sz="2000" u="none" cap="none" strike="noStrike">
                <a:solidFill>
                  <a:schemeClr val="dk1"/>
                </a:solidFill>
                <a:latin typeface="Gill Sans"/>
                <a:ea typeface="Gill Sans"/>
                <a:cs typeface="Gill Sans"/>
                <a:sym typeface="Gill Sans"/>
              </a:rPr>
              <a:t>, </a:t>
            </a:r>
            <a:r>
              <a:rPr b="0" i="1" lang="en" sz="2000" u="none" cap="none" strike="noStrike">
                <a:solidFill>
                  <a:schemeClr val="dk1"/>
                </a:solidFill>
                <a:latin typeface="Gill Sans"/>
                <a:ea typeface="Gill Sans"/>
                <a:cs typeface="Gill Sans"/>
                <a:sym typeface="Gill Sans"/>
              </a:rPr>
              <a:t>right</a:t>
            </a:r>
            <a:r>
              <a:rPr b="0" i="0" lang="en" sz="2000" u="none" cap="none" strike="noStrike">
                <a:solidFill>
                  <a:schemeClr val="dk1"/>
                </a:solidFill>
                <a:latin typeface="Gill Sans"/>
                <a:ea typeface="Gill Sans"/>
                <a:cs typeface="Gill Sans"/>
                <a:sym typeface="Gill Sans"/>
              </a:rPr>
              <a:t>, </a:t>
            </a:r>
            <a:r>
              <a:rPr b="0" i="1" lang="en" sz="2000" u="none" cap="none" strike="noStrike">
                <a:solidFill>
                  <a:schemeClr val="dk1"/>
                </a:solidFill>
                <a:latin typeface="Gill Sans"/>
                <a:ea typeface="Gill Sans"/>
                <a:cs typeface="Gill Sans"/>
                <a:sym typeface="Gill Sans"/>
              </a:rPr>
              <a:t>bottom</a:t>
            </a:r>
            <a:r>
              <a:rPr b="0" i="0" lang="en" sz="2000" u="none" cap="none" strike="noStrike">
                <a:solidFill>
                  <a:schemeClr val="dk1"/>
                </a:solidFill>
                <a:latin typeface="Gill Sans"/>
                <a:ea typeface="Gill Sans"/>
                <a:cs typeface="Gill Sans"/>
                <a:sym typeface="Gill Sans"/>
              </a:rPr>
              <a:t>, and/or </a:t>
            </a:r>
            <a:r>
              <a:rPr b="0" i="1" lang="en" sz="2000" u="none" cap="none" strike="noStrike">
                <a:solidFill>
                  <a:schemeClr val="dk1"/>
                </a:solidFill>
                <a:latin typeface="Gill Sans"/>
                <a:ea typeface="Gill Sans"/>
                <a:cs typeface="Gill Sans"/>
                <a:sym typeface="Gill Sans"/>
              </a:rPr>
              <a:t>left </a:t>
            </a:r>
            <a:r>
              <a:rPr b="0" i="0" lang="en" sz="2000" u="none" cap="none" strike="noStrike">
                <a:solidFill>
                  <a:schemeClr val="dk1"/>
                </a:solidFill>
                <a:latin typeface="Gill Sans"/>
                <a:ea typeface="Gill Sans"/>
                <a:cs typeface="Gill Sans"/>
                <a:sym typeface="Gill Sans"/>
              </a:rPr>
              <a:t>style rule that specifies the location to which the </a:t>
            </a:r>
            <a:r>
              <a:rPr b="0" i="1" lang="en" sz="2000" u="none" cap="none" strike="noStrike">
                <a:solidFill>
                  <a:schemeClr val="dk1"/>
                </a:solidFill>
                <a:latin typeface="Gill Sans"/>
                <a:ea typeface="Gill Sans"/>
                <a:cs typeface="Gill Sans"/>
                <a:sym typeface="Gill Sans"/>
              </a:rPr>
              <a:t>position </a:t>
            </a:r>
            <a:r>
              <a:rPr b="0" i="0" lang="en" sz="2000" u="none" cap="none" strike="noStrike">
                <a:solidFill>
                  <a:schemeClr val="dk1"/>
                </a:solidFill>
                <a:latin typeface="Gill Sans"/>
                <a:ea typeface="Gill Sans"/>
                <a:cs typeface="Gill Sans"/>
                <a:sym typeface="Gill Sans"/>
              </a:rPr>
              <a:t>rule refers.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For example, to position a division called </a:t>
            </a:r>
            <a:r>
              <a:rPr b="0" i="1" lang="en" sz="2000" u="none" cap="none" strike="noStrike">
                <a:solidFill>
                  <a:schemeClr val="dk1"/>
                </a:solidFill>
                <a:latin typeface="Gill Sans"/>
                <a:ea typeface="Gill Sans"/>
                <a:cs typeface="Gill Sans"/>
                <a:sym typeface="Gill Sans"/>
              </a:rPr>
              <a:t>main </a:t>
            </a:r>
            <a:r>
              <a:rPr b="0" i="0" lang="en" sz="2000" u="none" cap="none" strike="noStrike">
                <a:solidFill>
                  <a:schemeClr val="dk1"/>
                </a:solidFill>
                <a:latin typeface="Gill Sans"/>
                <a:ea typeface="Gill Sans"/>
                <a:cs typeface="Gill Sans"/>
                <a:sym typeface="Gill Sans"/>
              </a:rPr>
              <a:t>exactly 100 pixels from the top of the page and 200 pixels from the left side, create this style rule in the style sheet:</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#main {position: absolute; top: 100px; left: 200px}</a:t>
            </a:r>
            <a:endParaRPr/>
          </a:p>
        </p:txBody>
      </p:sp>
      <p:sp>
        <p:nvSpPr>
          <p:cNvPr id="851" name="Google Shape;851;p9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0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Division-Based Layouts</a:t>
            </a:r>
            <a:endParaRPr/>
          </a:p>
        </p:txBody>
      </p:sp>
      <p:sp>
        <p:nvSpPr>
          <p:cNvPr id="858" name="Google Shape;858;p10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59" name="Google Shape;859;p10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280"/>
              <a:buFont typeface="Noto Sans Symbols"/>
              <a:buChar char="⚫"/>
            </a:pPr>
            <a:r>
              <a:rPr b="1" i="0" lang="en" sz="1600" u="none">
                <a:solidFill>
                  <a:schemeClr val="dk1"/>
                </a:solidFill>
                <a:latin typeface="Gill Sans"/>
                <a:ea typeface="Gill Sans"/>
                <a:cs typeface="Gill Sans"/>
                <a:sym typeface="Gill Sans"/>
              </a:rPr>
              <a:t>Format divisions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You can change the background color of a division with the </a:t>
            </a:r>
            <a:r>
              <a:rPr b="0" i="1" lang="en" sz="2000" u="none" cap="none" strike="noStrike">
                <a:solidFill>
                  <a:schemeClr val="dk1"/>
                </a:solidFill>
                <a:latin typeface="Gill Sans"/>
                <a:ea typeface="Gill Sans"/>
                <a:cs typeface="Gill Sans"/>
                <a:sym typeface="Gill Sans"/>
              </a:rPr>
              <a:t>background-color </a:t>
            </a:r>
            <a:r>
              <a:rPr b="0" i="0" lang="en" sz="2000" u="none" cap="none" strike="noStrike">
                <a:solidFill>
                  <a:schemeClr val="dk1"/>
                </a:solidFill>
                <a:latin typeface="Gill Sans"/>
                <a:ea typeface="Gill Sans"/>
                <a:cs typeface="Gill Sans"/>
                <a:sym typeface="Gill Sans"/>
              </a:rPr>
              <a:t>style rule.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For example, to add a khaki-colored background to the navigation bar, use the following:</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nav {float: left; width: 150px; padding-top: 15px; </a:t>
            </a:r>
            <a:r>
              <a:rPr b="1" i="0" lang="en" sz="2000" u="none" cap="none" strike="noStrike">
                <a:solidFill>
                  <a:schemeClr val="dk1"/>
                </a:solidFill>
                <a:latin typeface="Gill Sans"/>
                <a:ea typeface="Gill Sans"/>
                <a:cs typeface="Gill Sans"/>
                <a:sym typeface="Gill Sans"/>
              </a:rPr>
              <a:t>background- </a:t>
            </a:r>
            <a:endParaRPr/>
          </a:p>
          <a:p>
            <a:pPr indent="-236537" lvl="1" marL="639762" marR="0" rtl="0" algn="l">
              <a:lnSpc>
                <a:spcPct val="100000"/>
              </a:lnSpc>
              <a:spcBef>
                <a:spcPts val="500"/>
              </a:spcBef>
              <a:spcAft>
                <a:spcPts val="0"/>
              </a:spcAft>
              <a:buClr>
                <a:schemeClr val="accent1"/>
              </a:buClr>
              <a:buSzPts val="2000"/>
              <a:buFont typeface="Verdana"/>
              <a:buNone/>
            </a:pPr>
            <a:r>
              <a:rPr b="1" i="0" lang="en" sz="2000" u="none" cap="none" strike="noStrike">
                <a:solidFill>
                  <a:schemeClr val="dk1"/>
                </a:solidFill>
                <a:latin typeface="Gill Sans"/>
                <a:ea typeface="Gill Sans"/>
                <a:cs typeface="Gill Sans"/>
                <a:sym typeface="Gill Sans"/>
              </a:rPr>
              <a:t>                color: khaki</a:t>
            </a:r>
            <a:r>
              <a:rPr b="0" i="0" lang="en" sz="2000" u="none" cap="none" strike="noStrike">
                <a:solidFill>
                  <a:schemeClr val="dk1"/>
                </a:solidFill>
                <a:latin typeface="Gill Sans"/>
                <a:ea typeface="Gill Sans"/>
                <a:cs typeface="Gill Sans"/>
                <a:sym typeface="Gill Sans"/>
              </a:rPr>
              <a:t>}</a:t>
            </a:r>
            <a:endParaRPr/>
          </a:p>
        </p:txBody>
      </p:sp>
      <p:sp>
        <p:nvSpPr>
          <p:cNvPr id="860" name="Google Shape;860;p10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867" name="Google Shape;867;p10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68" name="Google Shape;868;p10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Create a simple table.</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Specify the size of a table.</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Specify the width of a column.</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Merge table cells.</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Use tables for page layout.</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Apply table borders.</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Apply background and foreground fills.</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Change cell padding, spacing, and alignment.</a:t>
            </a:r>
            <a:endParaRPr/>
          </a:p>
          <a:p>
            <a:pPr indent="-180975" lvl="0" marL="365125" marR="0" rtl="0" algn="l">
              <a:lnSpc>
                <a:spcPct val="100000"/>
              </a:lnSpc>
              <a:spcBef>
                <a:spcPts val="600"/>
              </a:spcBef>
              <a:spcAft>
                <a:spcPts val="0"/>
              </a:spcAft>
              <a:buClr>
                <a:schemeClr val="accent1"/>
              </a:buClr>
              <a:buSzPct val="80000"/>
              <a:buFont typeface="Noto Sans Symbols"/>
              <a:buNone/>
            </a:pPr>
            <a:r>
              <a:t/>
            </a:r>
            <a:endParaRPr b="1" i="0" sz="2000" u="none">
              <a:solidFill>
                <a:schemeClr val="dk1"/>
              </a:solidFill>
              <a:latin typeface="Gill Sans"/>
              <a:ea typeface="Gill Sans"/>
              <a:cs typeface="Gill Sans"/>
              <a:sym typeface="Gill Sans"/>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A </a:t>
            </a:r>
            <a:r>
              <a:rPr b="0" i="1" lang="en" sz="2000" u="none">
                <a:solidFill>
                  <a:schemeClr val="dk1"/>
                </a:solidFill>
                <a:latin typeface="Gill Sans"/>
                <a:ea typeface="Gill Sans"/>
                <a:cs typeface="Gill Sans"/>
                <a:sym typeface="Gill Sans"/>
              </a:rPr>
              <a:t>table </a:t>
            </a:r>
            <a:r>
              <a:rPr b="0" i="0" lang="en" sz="2000" u="none">
                <a:solidFill>
                  <a:schemeClr val="dk1"/>
                </a:solidFill>
                <a:latin typeface="Gill Sans"/>
                <a:ea typeface="Gill Sans"/>
                <a:cs typeface="Gill Sans"/>
                <a:sym typeface="Gill Sans"/>
              </a:rPr>
              <a:t>is a grid of rows and columns, the intersections of which form </a:t>
            </a:r>
            <a:r>
              <a:rPr b="0" i="1" lang="en" sz="2000" u="none">
                <a:solidFill>
                  <a:schemeClr val="dk1"/>
                </a:solidFill>
                <a:latin typeface="Gill Sans"/>
                <a:ea typeface="Gill Sans"/>
                <a:cs typeface="Gill Sans"/>
                <a:sym typeface="Gill Sans"/>
              </a:rPr>
              <a:t>cells</a:t>
            </a:r>
            <a:r>
              <a:rPr b="0" i="0" lang="en" sz="2000" u="none">
                <a:solidFill>
                  <a:schemeClr val="dk1"/>
                </a:solidFill>
                <a:latin typeface="Gill Sans"/>
                <a:ea typeface="Gill Sans"/>
                <a:cs typeface="Gill Sans"/>
                <a:sym typeface="Gill Sans"/>
              </a:rPr>
              <a:t>. Each cell is a distinct area, into which you can place text, graphics, or even other tables.</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HTML handles tables very well, and you can use them to organize and present complex data to your site visitors. </a:t>
            </a:r>
            <a:endParaRPr/>
          </a:p>
          <a:p>
            <a:pPr indent="-267335" lvl="0" marL="365125" marR="0" rtl="0" algn="l">
              <a:lnSpc>
                <a:spcPct val="100000"/>
              </a:lnSpc>
              <a:spcBef>
                <a:spcPts val="60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For example, you could display your store’s inventory in a table.</a:t>
            </a:r>
            <a:endParaRPr/>
          </a:p>
        </p:txBody>
      </p:sp>
      <p:sp>
        <p:nvSpPr>
          <p:cNvPr id="869" name="Google Shape;869;p10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0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876" name="Google Shape;876;p10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77" name="Google Shape;877;p10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Create a simple table.</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&lt;table&gt; </a:t>
            </a:r>
            <a:r>
              <a:rPr b="0" i="0" lang="en" sz="2000" u="none" cap="none" strike="noStrike">
                <a:solidFill>
                  <a:schemeClr val="dk1"/>
                </a:solidFill>
                <a:latin typeface="Gill Sans"/>
                <a:ea typeface="Gill Sans"/>
                <a:cs typeface="Gill Sans"/>
                <a:sym typeface="Gill Sans"/>
              </a:rPr>
              <a:t>tag creates an HTML table. Within that tag, you include one or more </a:t>
            </a:r>
            <a:r>
              <a:rPr b="0" i="1" lang="en" sz="2000" u="none" cap="none" strike="noStrike">
                <a:solidFill>
                  <a:schemeClr val="dk1"/>
                </a:solidFill>
                <a:latin typeface="Gill Sans"/>
                <a:ea typeface="Gill Sans"/>
                <a:cs typeface="Gill Sans"/>
                <a:sym typeface="Gill Sans"/>
              </a:rPr>
              <a:t>&lt;tr&gt; </a:t>
            </a:r>
            <a:r>
              <a:rPr b="0" i="0" lang="en" sz="2000" u="none" cap="none" strike="noStrike">
                <a:solidFill>
                  <a:schemeClr val="dk1"/>
                </a:solidFill>
                <a:latin typeface="Gill Sans"/>
                <a:ea typeface="Gill Sans"/>
                <a:cs typeface="Gill Sans"/>
                <a:sym typeface="Gill Sans"/>
              </a:rPr>
              <a:t>tags, which define the table’s rows, and within each </a:t>
            </a:r>
            <a:r>
              <a:rPr b="0" i="1" lang="en" sz="2000" u="none" cap="none" strike="noStrike">
                <a:solidFill>
                  <a:schemeClr val="dk1"/>
                </a:solidFill>
                <a:latin typeface="Gill Sans"/>
                <a:ea typeface="Gill Sans"/>
                <a:cs typeface="Gill Sans"/>
                <a:sym typeface="Gill Sans"/>
              </a:rPr>
              <a:t>&lt;tr&gt; </a:t>
            </a:r>
            <a:r>
              <a:rPr b="0" i="0" lang="en" sz="2000" u="none" cap="none" strike="noStrike">
                <a:solidFill>
                  <a:schemeClr val="dk1"/>
                </a:solidFill>
                <a:latin typeface="Gill Sans"/>
                <a:ea typeface="Gill Sans"/>
                <a:cs typeface="Gill Sans"/>
                <a:sym typeface="Gill Sans"/>
              </a:rPr>
              <a:t>tag, you define one or more </a:t>
            </a:r>
            <a:r>
              <a:rPr b="0" i="1" lang="en" sz="2000" u="none" cap="none" strike="noStrike">
                <a:solidFill>
                  <a:schemeClr val="dk1"/>
                </a:solidFill>
                <a:latin typeface="Gill Sans"/>
                <a:ea typeface="Gill Sans"/>
                <a:cs typeface="Gill Sans"/>
                <a:sym typeface="Gill Sans"/>
              </a:rPr>
              <a:t>&lt;td&gt; </a:t>
            </a:r>
            <a:r>
              <a:rPr b="0" i="0" lang="en" sz="2000" u="none" cap="none" strike="noStrike">
                <a:solidFill>
                  <a:schemeClr val="dk1"/>
                </a:solidFill>
                <a:latin typeface="Gill Sans"/>
                <a:ea typeface="Gill Sans"/>
                <a:cs typeface="Gill Sans"/>
                <a:sym typeface="Gill Sans"/>
              </a:rPr>
              <a:t>tags, which define the cells.</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&lt;table&gt;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&lt;tr&gt;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&lt;td&gt;Cell 1&lt;/td&gt;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&lt;td&gt;Cell 2&lt;/td&gt;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&lt;/tr&gt;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&lt;tr&gt;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&lt;td&gt;Cell 3&lt;/td&gt;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&lt;td&gt;Cell 4&lt;/td&gt;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	&lt;/tr&gt;</a:t>
            </a:r>
            <a:endParaRPr/>
          </a:p>
          <a:p>
            <a:pPr indent="0" lvl="2" marL="647700" marR="0" rtl="0" algn="l">
              <a:lnSpc>
                <a:spcPct val="100000"/>
              </a:lnSpc>
              <a:spcBef>
                <a:spcPts val="320"/>
              </a:spcBef>
              <a:spcAft>
                <a:spcPts val="0"/>
              </a:spcAft>
              <a:buClr>
                <a:schemeClr val="accent2"/>
              </a:buClr>
              <a:buSzPts val="1600"/>
              <a:buFont typeface="Noto Sans Symbols"/>
              <a:buNone/>
            </a:pPr>
            <a:r>
              <a:rPr b="0" i="0" lang="en" sz="1600" u="none" cap="none" strike="noStrike">
                <a:solidFill>
                  <a:schemeClr val="dk1"/>
                </a:solidFill>
                <a:latin typeface="Gill Sans"/>
                <a:ea typeface="Gill Sans"/>
                <a:cs typeface="Gill Sans"/>
                <a:sym typeface="Gill Sans"/>
              </a:rPr>
              <a:t>&lt;/table&gt;</a:t>
            </a:r>
            <a:endParaRPr/>
          </a:p>
        </p:txBody>
      </p:sp>
      <p:sp>
        <p:nvSpPr>
          <p:cNvPr id="878" name="Google Shape;878;p10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32625" y="1318650"/>
            <a:ext cx="3698400" cy="1051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572314"/>
              </a:buClr>
              <a:buSzPct val="100000"/>
              <a:buFont typeface="Gill Sans"/>
              <a:buNone/>
            </a:pPr>
            <a:r>
              <a:rPr b="0" i="0" lang="en" sz="3900" u="none">
                <a:solidFill>
                  <a:srgbClr val="572314"/>
                </a:solidFill>
                <a:latin typeface="Gill Sans"/>
                <a:ea typeface="Gill Sans"/>
                <a:cs typeface="Gill Sans"/>
                <a:sym typeface="Gill Sans"/>
              </a:rPr>
              <a:t>HTML Document Structure </a:t>
            </a:r>
            <a:endParaRPr/>
          </a:p>
        </p:txBody>
      </p:sp>
      <p:sp>
        <p:nvSpPr>
          <p:cNvPr id="160" name="Google Shape;160;p2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161" name="Google Shape;161;p2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457200" lvl="0" marL="584200" marR="0" rtl="0" algn="l">
              <a:lnSpc>
                <a:spcPct val="100000"/>
              </a:lnSpc>
              <a:spcBef>
                <a:spcPts val="0"/>
              </a:spcBef>
              <a:spcAft>
                <a:spcPts val="0"/>
              </a:spcAft>
              <a:buClr>
                <a:srgbClr val="434343"/>
              </a:buClr>
              <a:buSzPts val="1920"/>
              <a:buFont typeface="Noto Sans Symbols"/>
              <a:buChar char="●"/>
            </a:pPr>
            <a:r>
              <a:rPr b="0" i="0" lang="en" sz="2400" u="none">
                <a:solidFill>
                  <a:srgbClr val="434343"/>
                </a:solidFill>
                <a:latin typeface="Gill Sans"/>
                <a:ea typeface="Gill Sans"/>
                <a:cs typeface="Gill Sans"/>
                <a:sym typeface="Gill Sans"/>
              </a:rPr>
              <a:t>HTML Document contains one of more HTML elements </a:t>
            </a:r>
            <a:endParaRPr>
              <a:solidFill>
                <a:srgbClr val="434343"/>
              </a:solidFill>
            </a:endParaRPr>
          </a:p>
          <a:p>
            <a:pPr indent="-457200" lvl="0" marL="584200" marR="0" rtl="0" algn="l">
              <a:lnSpc>
                <a:spcPct val="100000"/>
              </a:lnSpc>
              <a:spcBef>
                <a:spcPts val="600"/>
              </a:spcBef>
              <a:spcAft>
                <a:spcPts val="0"/>
              </a:spcAft>
              <a:buClr>
                <a:srgbClr val="434343"/>
              </a:buClr>
              <a:buSzPts val="1920"/>
              <a:buFont typeface="Noto Sans Symbols"/>
              <a:buChar char="●"/>
            </a:pPr>
            <a:r>
              <a:rPr b="0" i="0" lang="en" sz="2400" u="none">
                <a:solidFill>
                  <a:srgbClr val="434343"/>
                </a:solidFill>
                <a:latin typeface="Gill Sans"/>
                <a:ea typeface="Gill Sans"/>
                <a:cs typeface="Gill Sans"/>
                <a:sym typeface="Gill Sans"/>
              </a:rPr>
              <a:t>Comprises of Mark-up Components </a:t>
            </a:r>
            <a:endParaRPr>
              <a:solidFill>
                <a:srgbClr val="434343"/>
              </a:solidFill>
            </a:endParaRPr>
          </a:p>
          <a:p>
            <a:pPr indent="-457200" lvl="0" marL="584200" marR="0" rtl="0" algn="l">
              <a:lnSpc>
                <a:spcPct val="100000"/>
              </a:lnSpc>
              <a:spcBef>
                <a:spcPts val="600"/>
              </a:spcBef>
              <a:spcAft>
                <a:spcPts val="0"/>
              </a:spcAft>
              <a:buClr>
                <a:srgbClr val="434343"/>
              </a:buClr>
              <a:buSzPts val="1920"/>
              <a:buFont typeface="Noto Sans Symbols"/>
              <a:buChar char="●"/>
            </a:pPr>
            <a:r>
              <a:rPr b="0" i="0" lang="en" sz="2400" u="none">
                <a:solidFill>
                  <a:srgbClr val="434343"/>
                </a:solidFill>
                <a:latin typeface="Gill Sans"/>
                <a:ea typeface="Gill Sans"/>
                <a:cs typeface="Gill Sans"/>
                <a:sym typeface="Gill Sans"/>
              </a:rPr>
              <a:t>HTML Elements </a:t>
            </a:r>
            <a:endParaRPr>
              <a:solidFill>
                <a:srgbClr val="434343"/>
              </a:solidFill>
            </a:endParaRPr>
          </a:p>
          <a:p>
            <a:pPr indent="-457200" lvl="1" marL="860425" marR="0" rtl="0" algn="l">
              <a:lnSpc>
                <a:spcPct val="100000"/>
              </a:lnSpc>
              <a:spcBef>
                <a:spcPts val="500"/>
              </a:spcBef>
              <a:spcAft>
                <a:spcPts val="0"/>
              </a:spcAft>
              <a:buClr>
                <a:srgbClr val="434343"/>
              </a:buClr>
              <a:buSzPts val="2800"/>
              <a:buFont typeface="Verdana"/>
              <a:buChar char="○"/>
            </a:pPr>
            <a:r>
              <a:rPr b="0" i="0" lang="en" sz="2800" u="none" cap="none" strike="noStrike">
                <a:solidFill>
                  <a:srgbClr val="434343"/>
                </a:solidFill>
                <a:latin typeface="Gill Sans"/>
                <a:ea typeface="Gill Sans"/>
                <a:cs typeface="Gill Sans"/>
                <a:sym typeface="Gill Sans"/>
              </a:rPr>
              <a:t>HTML Tags</a:t>
            </a:r>
            <a:endParaRPr>
              <a:solidFill>
                <a:srgbClr val="434343"/>
              </a:solidFill>
            </a:endParaRPr>
          </a:p>
          <a:p>
            <a:pPr indent="-457200" lvl="2" marL="1104900" marR="0" rtl="0" algn="l">
              <a:lnSpc>
                <a:spcPct val="100000"/>
              </a:lnSpc>
              <a:spcBef>
                <a:spcPts val="480"/>
              </a:spcBef>
              <a:spcAft>
                <a:spcPts val="0"/>
              </a:spcAft>
              <a:buClr>
                <a:srgbClr val="434343"/>
              </a:buClr>
              <a:buSzPts val="2400"/>
              <a:buFont typeface="Noto Sans Symbols"/>
              <a:buChar char="■"/>
            </a:pPr>
            <a:r>
              <a:rPr b="0" i="0" lang="en" sz="2400" u="none" cap="none" strike="noStrike">
                <a:solidFill>
                  <a:srgbClr val="434343"/>
                </a:solidFill>
                <a:latin typeface="Gill Sans"/>
                <a:ea typeface="Gill Sans"/>
                <a:cs typeface="Gill Sans"/>
                <a:sym typeface="Gill Sans"/>
              </a:rPr>
              <a:t>&lt;html&gt;, &lt;h1&gt;,&lt;p&gt;</a:t>
            </a:r>
            <a:endParaRPr>
              <a:solidFill>
                <a:srgbClr val="434343"/>
              </a:solidFill>
            </a:endParaRPr>
          </a:p>
          <a:p>
            <a:pPr indent="-457200" lvl="1" marL="860425" marR="0" rtl="0" algn="l">
              <a:lnSpc>
                <a:spcPct val="100000"/>
              </a:lnSpc>
              <a:spcBef>
                <a:spcPts val="500"/>
              </a:spcBef>
              <a:spcAft>
                <a:spcPts val="0"/>
              </a:spcAft>
              <a:buClr>
                <a:srgbClr val="434343"/>
              </a:buClr>
              <a:buSzPts val="2800"/>
              <a:buFont typeface="Verdana"/>
              <a:buChar char="○"/>
            </a:pPr>
            <a:r>
              <a:rPr b="0" i="0" lang="en" sz="2800" u="none" cap="none" strike="noStrike">
                <a:solidFill>
                  <a:srgbClr val="434343"/>
                </a:solidFill>
                <a:latin typeface="Gill Sans"/>
                <a:ea typeface="Gill Sans"/>
                <a:cs typeface="Gill Sans"/>
                <a:sym typeface="Gill Sans"/>
              </a:rPr>
              <a:t>Tag Attributes </a:t>
            </a:r>
            <a:endParaRPr>
              <a:solidFill>
                <a:srgbClr val="434343"/>
              </a:solidFill>
            </a:endParaRPr>
          </a:p>
          <a:p>
            <a:pPr indent="-457200" lvl="2" marL="1104900" marR="0" rtl="0" algn="l">
              <a:lnSpc>
                <a:spcPct val="100000"/>
              </a:lnSpc>
              <a:spcBef>
                <a:spcPts val="480"/>
              </a:spcBef>
              <a:spcAft>
                <a:spcPts val="0"/>
              </a:spcAft>
              <a:buClr>
                <a:srgbClr val="434343"/>
              </a:buClr>
              <a:buSzPts val="2400"/>
              <a:buFont typeface="Noto Sans Symbols"/>
              <a:buChar char="■"/>
            </a:pPr>
            <a:r>
              <a:rPr b="0" i="0" lang="en" sz="2400" u="none" cap="none" strike="noStrike">
                <a:solidFill>
                  <a:srgbClr val="434343"/>
                </a:solidFill>
                <a:latin typeface="Gill Sans"/>
                <a:ea typeface="Gill Sans"/>
                <a:cs typeface="Gill Sans"/>
                <a:sym typeface="Gill Sans"/>
              </a:rPr>
              <a:t>Id , name, class </a:t>
            </a:r>
            <a:endParaRPr>
              <a:solidFill>
                <a:srgbClr val="434343"/>
              </a:solidFill>
            </a:endParaRPr>
          </a:p>
          <a:p>
            <a:pPr indent="-457200" lvl="1" marL="860425" marR="0" rtl="0" algn="l">
              <a:lnSpc>
                <a:spcPct val="100000"/>
              </a:lnSpc>
              <a:spcBef>
                <a:spcPts val="500"/>
              </a:spcBef>
              <a:spcAft>
                <a:spcPts val="0"/>
              </a:spcAft>
              <a:buClr>
                <a:srgbClr val="434343"/>
              </a:buClr>
              <a:buSzPts val="2800"/>
              <a:buFont typeface="Verdana"/>
              <a:buChar char="○"/>
            </a:pPr>
            <a:r>
              <a:rPr b="0" i="0" lang="en" sz="2800" u="none" cap="none" strike="noStrike">
                <a:solidFill>
                  <a:srgbClr val="434343"/>
                </a:solidFill>
                <a:latin typeface="Gill Sans"/>
                <a:ea typeface="Gill Sans"/>
                <a:cs typeface="Gill Sans"/>
                <a:sym typeface="Gill Sans"/>
              </a:rPr>
              <a:t>Character References </a:t>
            </a:r>
            <a:endParaRPr>
              <a:solidFill>
                <a:srgbClr val="434343"/>
              </a:solidFill>
            </a:endParaRPr>
          </a:p>
          <a:p>
            <a:pPr indent="-457200" lvl="2" marL="1104900" marR="0" rtl="0" algn="l">
              <a:lnSpc>
                <a:spcPct val="100000"/>
              </a:lnSpc>
              <a:spcBef>
                <a:spcPts val="480"/>
              </a:spcBef>
              <a:spcAft>
                <a:spcPts val="0"/>
              </a:spcAft>
              <a:buClr>
                <a:srgbClr val="434343"/>
              </a:buClr>
              <a:buSzPts val="2400"/>
              <a:buFont typeface="Noto Sans Symbols"/>
              <a:buChar char="■"/>
            </a:pPr>
            <a:r>
              <a:rPr b="0" i="0" lang="en" sz="2400" u="none" cap="none" strike="noStrike">
                <a:solidFill>
                  <a:srgbClr val="434343"/>
                </a:solidFill>
                <a:latin typeface="Gill Sans"/>
                <a:ea typeface="Gill Sans"/>
                <a:cs typeface="Gill Sans"/>
                <a:sym typeface="Gill Sans"/>
              </a:rPr>
              <a:t> &amp;amp, &amp;quot, &amp;copy</a:t>
            </a:r>
            <a:endParaRPr>
              <a:solidFill>
                <a:srgbClr val="434343"/>
              </a:solidFill>
            </a:endParaRPr>
          </a:p>
          <a:p>
            <a:pPr indent="-457200" lvl="1" marL="860425" marR="0" rtl="0" algn="l">
              <a:lnSpc>
                <a:spcPct val="100000"/>
              </a:lnSpc>
              <a:spcBef>
                <a:spcPts val="500"/>
              </a:spcBef>
              <a:spcAft>
                <a:spcPts val="0"/>
              </a:spcAft>
              <a:buClr>
                <a:srgbClr val="434343"/>
              </a:buClr>
              <a:buSzPts val="2800"/>
              <a:buFont typeface="Verdana"/>
              <a:buChar char="○"/>
            </a:pPr>
            <a:r>
              <a:rPr b="0" i="0" lang="en" sz="2800" u="none" cap="none" strike="noStrike">
                <a:solidFill>
                  <a:srgbClr val="434343"/>
                </a:solidFill>
                <a:latin typeface="Gill Sans"/>
                <a:ea typeface="Gill Sans"/>
                <a:cs typeface="Gill Sans"/>
                <a:sym typeface="Gill Sans"/>
              </a:rPr>
              <a:t>Entity References</a:t>
            </a:r>
            <a:endParaRPr>
              <a:solidFill>
                <a:srgbClr val="434343"/>
              </a:solidFill>
            </a:endParaRPr>
          </a:p>
          <a:p>
            <a:pPr indent="-457200" lvl="2" marL="1104900" marR="0" rtl="0" algn="l">
              <a:lnSpc>
                <a:spcPct val="100000"/>
              </a:lnSpc>
              <a:spcBef>
                <a:spcPts val="480"/>
              </a:spcBef>
              <a:spcAft>
                <a:spcPts val="0"/>
              </a:spcAft>
              <a:buClr>
                <a:srgbClr val="434343"/>
              </a:buClr>
              <a:buSzPts val="2400"/>
              <a:buFont typeface="Noto Sans Symbols"/>
              <a:buChar char="■"/>
            </a:pPr>
            <a:r>
              <a:rPr b="0" i="0" lang="en" sz="2400" u="none" cap="none" strike="noStrike">
                <a:solidFill>
                  <a:srgbClr val="434343"/>
                </a:solidFill>
                <a:latin typeface="Gill Sans"/>
                <a:ea typeface="Gill Sans"/>
                <a:cs typeface="Gill Sans"/>
                <a:sym typeface="Gill Sans"/>
              </a:rPr>
              <a:t>&amp;#x26, </a:t>
            </a:r>
            <a:endParaRPr>
              <a:solidFill>
                <a:srgbClr val="434343"/>
              </a:solidFill>
            </a:endParaRPr>
          </a:p>
        </p:txBody>
      </p:sp>
      <p:pic>
        <p:nvPicPr>
          <p:cNvPr id="162" name="Google Shape;162;p22"/>
          <p:cNvPicPr preferRelativeResize="0"/>
          <p:nvPr/>
        </p:nvPicPr>
        <p:blipFill>
          <a:blip r:embed="rId3">
            <a:alphaModFix/>
          </a:blip>
          <a:stretch>
            <a:fillRect/>
          </a:stretch>
        </p:blipFill>
        <p:spPr>
          <a:xfrm>
            <a:off x="526275" y="2522250"/>
            <a:ext cx="4133454" cy="24688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3"/>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885" name="Google Shape;885;p103"/>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86" name="Google Shape;886;p103"/>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Specify the size of a table.</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By default, a table sizes itself to accommodate all of its cells, and each cell’s height and width changes to accommodate the largest entry in that row or column.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table structure expands or contracts as needed when you add or remove cells or content within cells.</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One way to add extra spacing in this instance would be to set the overall size of the table to 100 percent.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This forces the table to expand horizontally to fill the available space in the browser window. To do this, add a width attribute to the opening </a:t>
            </a:r>
            <a:r>
              <a:rPr b="0" i="1" lang="en" sz="2000" u="none" cap="none" strike="noStrike">
                <a:solidFill>
                  <a:schemeClr val="dk1"/>
                </a:solidFill>
                <a:latin typeface="Gill Sans"/>
                <a:ea typeface="Gill Sans"/>
                <a:cs typeface="Gill Sans"/>
                <a:sym typeface="Gill Sans"/>
              </a:rPr>
              <a:t>&lt;table&gt; </a:t>
            </a:r>
            <a:r>
              <a:rPr b="0" i="0" lang="en" sz="2000" u="none" cap="none" strike="noStrike">
                <a:solidFill>
                  <a:schemeClr val="dk1"/>
                </a:solidFill>
                <a:latin typeface="Gill Sans"/>
                <a:ea typeface="Gill Sans"/>
                <a:cs typeface="Gill Sans"/>
                <a:sym typeface="Gill Sans"/>
              </a:rPr>
              <a:t>tag like this:</a:t>
            </a:r>
            <a:endParaRPr/>
          </a:p>
          <a:p>
            <a:pPr indent="-282575" lvl="0" marL="365125" marR="0" rtl="0" algn="l">
              <a:lnSpc>
                <a:spcPct val="100000"/>
              </a:lnSpc>
              <a:spcBef>
                <a:spcPts val="600"/>
              </a:spcBef>
              <a:spcAft>
                <a:spcPts val="0"/>
              </a:spcAft>
              <a:buClr>
                <a:schemeClr val="accent1"/>
              </a:buClr>
              <a:buSzPct val="80000"/>
              <a:buFont typeface="Noto Sans Symbols"/>
              <a:buNone/>
            </a:pPr>
            <a:r>
              <a:rPr b="0" i="0" lang="en" sz="2000" u="none">
                <a:solidFill>
                  <a:schemeClr val="dk1"/>
                </a:solidFill>
                <a:latin typeface="Gill Sans"/>
                <a:ea typeface="Gill Sans"/>
                <a:cs typeface="Gill Sans"/>
                <a:sym typeface="Gill Sans"/>
              </a:rPr>
              <a:t>            &lt;table width=100%&gt; or table style="width: 100%"&gt;</a:t>
            </a:r>
            <a:endParaRPr/>
          </a:p>
          <a:p>
            <a:pPr indent="-282575" lvl="0" marL="365125" marR="0" rtl="0" algn="l">
              <a:lnSpc>
                <a:spcPct val="100000"/>
              </a:lnSpc>
              <a:spcBef>
                <a:spcPts val="600"/>
              </a:spcBef>
              <a:spcAft>
                <a:spcPts val="0"/>
              </a:spcAft>
              <a:buClr>
                <a:schemeClr val="accent1"/>
              </a:buClr>
              <a:buSzPct val="80000"/>
              <a:buFont typeface="Noto Sans Symbols"/>
              <a:buNone/>
            </a:pPr>
            <a:r>
              <a:rPr b="0" i="0" lang="en" sz="2000" u="none">
                <a:solidFill>
                  <a:schemeClr val="dk1"/>
                </a:solidFill>
                <a:latin typeface="Gill Sans"/>
                <a:ea typeface="Gill Sans"/>
                <a:cs typeface="Gill Sans"/>
                <a:sym typeface="Gill Sans"/>
              </a:rPr>
              <a:t>            &lt;table height =100%&gt; or table style=" height : 100%"&gt;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apply the width specification to all tables, place it in a style sheet, as shown here:</a:t>
            </a:r>
            <a:endParaRPr/>
          </a:p>
          <a:p>
            <a:pPr indent="-282575" lvl="0" marL="365125" marR="0" rtl="0" algn="l">
              <a:lnSpc>
                <a:spcPct val="100000"/>
              </a:lnSpc>
              <a:spcBef>
                <a:spcPts val="600"/>
              </a:spcBef>
              <a:spcAft>
                <a:spcPts val="0"/>
              </a:spcAft>
              <a:buClr>
                <a:schemeClr val="accent1"/>
              </a:buClr>
              <a:buSzPct val="80000"/>
              <a:buFont typeface="Noto Sans Symbols"/>
              <a:buNone/>
            </a:pPr>
            <a:r>
              <a:rPr b="0" i="0" lang="en" sz="2000" u="none">
                <a:solidFill>
                  <a:schemeClr val="dk1"/>
                </a:solidFill>
                <a:latin typeface="Gill Sans"/>
                <a:ea typeface="Gill Sans"/>
                <a:cs typeface="Gill Sans"/>
                <a:sym typeface="Gill Sans"/>
              </a:rPr>
              <a:t>            table {width: 100%; height:100%}</a:t>
            </a:r>
            <a:endParaRPr/>
          </a:p>
        </p:txBody>
      </p:sp>
      <p:sp>
        <p:nvSpPr>
          <p:cNvPr id="887" name="Google Shape;887;p10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04"/>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894" name="Google Shape;894;p104"/>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895" name="Google Shape;895;p104"/>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59715" lvl="0" marL="365125" marR="0" rtl="0" algn="l">
              <a:lnSpc>
                <a:spcPct val="100000"/>
              </a:lnSpc>
              <a:spcBef>
                <a:spcPts val="0"/>
              </a:spcBef>
              <a:spcAft>
                <a:spcPts val="0"/>
              </a:spcAft>
              <a:buClr>
                <a:schemeClr val="accent1"/>
              </a:buClr>
              <a:buSzPct val="80000"/>
              <a:buFont typeface="Noto Sans Symbols"/>
              <a:buChar char="⚫"/>
            </a:pPr>
            <a:r>
              <a:rPr b="0" i="0" lang="en" sz="2000" u="none">
                <a:solidFill>
                  <a:schemeClr val="dk1"/>
                </a:solidFill>
                <a:latin typeface="Gill Sans"/>
                <a:ea typeface="Gill Sans"/>
                <a:cs typeface="Gill Sans"/>
                <a:sym typeface="Gill Sans"/>
              </a:rPr>
              <a:t>Specify the size of a table.</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Setting with % will have problem when the size of the browser screen small to avoid that problem use fixed size with pixel </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table width="750px"&gt;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When a browser renders a fixed-width table in a smaller browser window, a horizontal scroll bar appears in the window.</a:t>
            </a:r>
            <a:endParaRPr/>
          </a:p>
          <a:p>
            <a:pPr indent="-255143" lvl="0" marL="365125" marR="0" rtl="0" algn="l">
              <a:lnSpc>
                <a:spcPct val="100000"/>
              </a:lnSpc>
              <a:spcBef>
                <a:spcPts val="600"/>
              </a:spcBef>
              <a:spcAft>
                <a:spcPts val="0"/>
              </a:spcAft>
              <a:buClr>
                <a:schemeClr val="accent1"/>
              </a:buClr>
              <a:buSzPct val="80000"/>
              <a:buFont typeface="Noto Sans Symbols"/>
              <a:buChar char="⚫"/>
            </a:pPr>
            <a:r>
              <a:rPr b="0" i="0" lang="en" sz="2400" u="none">
                <a:solidFill>
                  <a:schemeClr val="dk1"/>
                </a:solidFill>
                <a:latin typeface="Gill Sans"/>
                <a:ea typeface="Gill Sans"/>
                <a:cs typeface="Gill Sans"/>
                <a:sym typeface="Gill Sans"/>
              </a:rPr>
              <a:t>Specify the width of a column.</a:t>
            </a:r>
            <a:endParaRPr b="1" i="0" sz="2000" u="none">
              <a:solidFill>
                <a:schemeClr val="dk1"/>
              </a:solidFill>
              <a:latin typeface="Gill Sans"/>
              <a:ea typeface="Gill Sans"/>
              <a:cs typeface="Gill Sans"/>
              <a:sym typeface="Gill Sans"/>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Setting the overall table size is useful, but for more control, you might prefer to set the width of each column separately.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set the width of a column to a certain minimum amount, specify a width in the </a:t>
            </a:r>
            <a:r>
              <a:rPr b="0" i="1" lang="en" sz="2000" u="none" cap="none" strike="noStrike">
                <a:solidFill>
                  <a:schemeClr val="dk1"/>
                </a:solidFill>
                <a:latin typeface="Gill Sans"/>
                <a:ea typeface="Gill Sans"/>
                <a:cs typeface="Gill Sans"/>
                <a:sym typeface="Gill Sans"/>
              </a:rPr>
              <a:t>&lt;td&gt; </a:t>
            </a:r>
            <a:r>
              <a:rPr b="0" i="0" lang="en" sz="2000" u="none" cap="none" strike="noStrike">
                <a:solidFill>
                  <a:schemeClr val="dk1"/>
                </a:solidFill>
                <a:latin typeface="Gill Sans"/>
                <a:ea typeface="Gill Sans"/>
                <a:cs typeface="Gill Sans"/>
                <a:sym typeface="Gill Sans"/>
              </a:rPr>
              <a:t>tag for any cell within that column. </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can use the same method you used for the </a:t>
            </a:r>
            <a:r>
              <a:rPr b="0" i="1" lang="en" sz="2000" u="none" cap="none" strike="noStrike">
                <a:solidFill>
                  <a:schemeClr val="dk1"/>
                </a:solidFill>
                <a:latin typeface="Gill Sans"/>
                <a:ea typeface="Gill Sans"/>
                <a:cs typeface="Gill Sans"/>
                <a:sym typeface="Gill Sans"/>
              </a:rPr>
              <a:t>&lt;table&gt; </a:t>
            </a:r>
            <a:r>
              <a:rPr b="0" i="0" lang="en" sz="2000" u="none" cap="none" strike="noStrike">
                <a:solidFill>
                  <a:schemeClr val="dk1"/>
                </a:solidFill>
                <a:latin typeface="Gill Sans"/>
                <a:ea typeface="Gill Sans"/>
                <a:cs typeface="Gill Sans"/>
                <a:sym typeface="Gill Sans"/>
              </a:rPr>
              <a:t>tag in the preceding section, as shown in the following:</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&lt;td width="200px"&gt;</a:t>
            </a:r>
            <a:endParaRPr/>
          </a:p>
          <a:p>
            <a:pPr indent="-207962"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specify the width of a column by using a style, use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&lt;td style="width: 200px"&gt;</a:t>
            </a:r>
            <a:endParaRPr/>
          </a:p>
        </p:txBody>
      </p:sp>
      <p:sp>
        <p:nvSpPr>
          <p:cNvPr id="896" name="Google Shape;896;p10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5"/>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03" name="Google Shape;903;p105"/>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04" name="Google Shape;904;p105"/>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10000"/>
          </a:bodyPr>
          <a:lstStyle/>
          <a:p>
            <a:pPr indent="-282575" lvl="0" marL="365125" marR="0" rtl="0" algn="l">
              <a:lnSpc>
                <a:spcPct val="100000"/>
              </a:lnSpc>
              <a:spcBef>
                <a:spcPts val="0"/>
              </a:spcBef>
              <a:spcAft>
                <a:spcPts val="0"/>
              </a:spcAft>
              <a:buClr>
                <a:schemeClr val="accent1"/>
              </a:buClr>
              <a:buSzPts val="1920"/>
              <a:buFont typeface="Noto Sans Symbols"/>
              <a:buChar char="⚫"/>
            </a:pPr>
            <a:r>
              <a:rPr b="0" i="0" lang="en" sz="2400" u="none">
                <a:solidFill>
                  <a:schemeClr val="dk1"/>
                </a:solidFill>
                <a:latin typeface="Gill Sans"/>
                <a:ea typeface="Gill Sans"/>
                <a:cs typeface="Gill Sans"/>
                <a:sym typeface="Gill Sans"/>
              </a:rPr>
              <a:t>Specify the width of a column.</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In the following code, specific values are set for the column widths:</a:t>
            </a:r>
            <a:endParaRPr/>
          </a:p>
          <a:p>
            <a:pPr indent="0" lvl="2" marL="657225" marR="0" rtl="0" algn="l">
              <a:lnSpc>
                <a:spcPct val="100000"/>
              </a:lnSpc>
              <a:spcBef>
                <a:spcPts val="360"/>
              </a:spcBef>
              <a:spcAft>
                <a:spcPts val="0"/>
              </a:spcAft>
              <a:buClr>
                <a:schemeClr val="accent2"/>
              </a:buClr>
              <a:buSzPts val="1800"/>
              <a:buFont typeface="Noto Sans Symbols"/>
              <a:buNone/>
            </a:pPr>
            <a:r>
              <a:rPr b="0" i="0" lang="en" sz="1800" u="none" cap="none" strike="noStrike">
                <a:solidFill>
                  <a:schemeClr val="dk1"/>
                </a:solidFill>
                <a:latin typeface="Gill Sans"/>
                <a:ea typeface="Gill Sans"/>
                <a:cs typeface="Gill Sans"/>
                <a:sym typeface="Gill Sans"/>
              </a:rPr>
              <a:t>&lt;table border="1"&gt;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&lt;tr&gt;</a:t>
            </a:r>
            <a:endParaRPr/>
          </a:p>
          <a:p>
            <a:pPr indent="0" lvl="4" marL="1068387" marR="0" rtl="0" algn="l">
              <a:lnSpc>
                <a:spcPct val="100000"/>
              </a:lnSpc>
              <a:spcBef>
                <a:spcPts val="280"/>
              </a:spcBef>
              <a:spcAft>
                <a:spcPts val="0"/>
              </a:spcAft>
              <a:buClr>
                <a:srgbClr val="84AA33"/>
              </a:buClr>
              <a:buSzPts val="1400"/>
              <a:buFont typeface="Noto Sans Symbols"/>
              <a:buNone/>
            </a:pPr>
            <a:r>
              <a:rPr b="0" i="0" lang="en" sz="1400" u="none" cap="none" strike="noStrike">
                <a:solidFill>
                  <a:schemeClr val="dk1"/>
                </a:solidFill>
                <a:latin typeface="Gill Sans"/>
                <a:ea typeface="Gill Sans"/>
                <a:cs typeface="Gill Sans"/>
                <a:sym typeface="Gill Sans"/>
              </a:rPr>
              <a:t>&lt;td </a:t>
            </a:r>
            <a:r>
              <a:rPr b="1" i="0" lang="en" sz="1400" u="none" cap="none" strike="noStrike">
                <a:solidFill>
                  <a:schemeClr val="dk1"/>
                </a:solidFill>
                <a:latin typeface="Gill Sans"/>
                <a:ea typeface="Gill Sans"/>
                <a:cs typeface="Gill Sans"/>
                <a:sym typeface="Gill Sans"/>
              </a:rPr>
              <a:t>width="100px"</a:t>
            </a:r>
            <a:r>
              <a:rPr b="0" i="0" lang="en" sz="1400" u="none" cap="none" strike="noStrike">
                <a:solidFill>
                  <a:schemeClr val="dk1"/>
                </a:solidFill>
                <a:latin typeface="Gill Sans"/>
                <a:ea typeface="Gill Sans"/>
                <a:cs typeface="Gill Sans"/>
                <a:sym typeface="Gill Sans"/>
              </a:rPr>
              <a:t>&gt;&amp;nbsp;&lt;/td&gt;</a:t>
            </a:r>
            <a:endParaRPr/>
          </a:p>
          <a:p>
            <a:pPr indent="0" lvl="4" marL="1068387" marR="0" rtl="0" algn="l">
              <a:lnSpc>
                <a:spcPct val="100000"/>
              </a:lnSpc>
              <a:spcBef>
                <a:spcPts val="280"/>
              </a:spcBef>
              <a:spcAft>
                <a:spcPts val="0"/>
              </a:spcAft>
              <a:buClr>
                <a:srgbClr val="84AA33"/>
              </a:buClr>
              <a:buSzPts val="1400"/>
              <a:buFont typeface="Noto Sans Symbols"/>
              <a:buNone/>
            </a:pPr>
            <a:r>
              <a:rPr b="0" i="0" lang="en" sz="1400" u="none" cap="none" strike="noStrike">
                <a:solidFill>
                  <a:schemeClr val="dk1"/>
                </a:solidFill>
                <a:latin typeface="Gill Sans"/>
                <a:ea typeface="Gill Sans"/>
                <a:cs typeface="Gill Sans"/>
                <a:sym typeface="Gill Sans"/>
              </a:rPr>
              <a:t>&lt;td </a:t>
            </a:r>
            <a:r>
              <a:rPr b="1" i="0" lang="en" sz="1400" u="none" cap="none" strike="noStrike">
                <a:solidFill>
                  <a:schemeClr val="dk1"/>
                </a:solidFill>
                <a:latin typeface="Gill Sans"/>
                <a:ea typeface="Gill Sans"/>
                <a:cs typeface="Gill Sans"/>
                <a:sym typeface="Gill Sans"/>
              </a:rPr>
              <a:t>width="400px"</a:t>
            </a:r>
            <a:r>
              <a:rPr b="0" i="0" lang="en" sz="1400" u="none" cap="none" strike="noStrike">
                <a:solidFill>
                  <a:schemeClr val="dk1"/>
                </a:solidFill>
                <a:latin typeface="Gill Sans"/>
                <a:ea typeface="Gill Sans"/>
                <a:cs typeface="Gill Sans"/>
                <a:sym typeface="Gill Sans"/>
              </a:rPr>
              <a:t>&gt;&amp;nbsp;&lt;/td&gt;</a:t>
            </a:r>
            <a:endParaRPr/>
          </a:p>
          <a:p>
            <a:pPr indent="0" lvl="4" marL="1068387" marR="0" rtl="0" algn="l">
              <a:lnSpc>
                <a:spcPct val="100000"/>
              </a:lnSpc>
              <a:spcBef>
                <a:spcPts val="280"/>
              </a:spcBef>
              <a:spcAft>
                <a:spcPts val="0"/>
              </a:spcAft>
              <a:buClr>
                <a:srgbClr val="84AA33"/>
              </a:buClr>
              <a:buSzPts val="1400"/>
              <a:buFont typeface="Noto Sans Symbols"/>
              <a:buNone/>
            </a:pPr>
            <a:r>
              <a:rPr b="0" i="0" lang="en" sz="1400" u="none" cap="none" strike="noStrike">
                <a:solidFill>
                  <a:schemeClr val="dk1"/>
                </a:solidFill>
                <a:latin typeface="Gill Sans"/>
                <a:ea typeface="Gill Sans"/>
                <a:cs typeface="Gill Sans"/>
                <a:sym typeface="Gill Sans"/>
              </a:rPr>
              <a:t>&lt;td </a:t>
            </a:r>
            <a:r>
              <a:rPr b="1" i="0" lang="en" sz="1400" u="none" cap="none" strike="noStrike">
                <a:solidFill>
                  <a:schemeClr val="dk1"/>
                </a:solidFill>
                <a:latin typeface="Gill Sans"/>
                <a:ea typeface="Gill Sans"/>
                <a:cs typeface="Gill Sans"/>
                <a:sym typeface="Gill Sans"/>
              </a:rPr>
              <a:t>width="100px"</a:t>
            </a:r>
            <a:r>
              <a:rPr b="0" i="0" lang="en" sz="1400" u="none" cap="none" strike="noStrike">
                <a:solidFill>
                  <a:schemeClr val="dk1"/>
                </a:solidFill>
                <a:latin typeface="Gill Sans"/>
                <a:ea typeface="Gill Sans"/>
                <a:cs typeface="Gill Sans"/>
                <a:sym typeface="Gill Sans"/>
              </a:rPr>
              <a:t>&gt;&amp;nbsp;&lt;/td&gt;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&lt;/tr&gt;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&lt;tr&gt;</a:t>
            </a:r>
            <a:endParaRPr/>
          </a:p>
          <a:p>
            <a:pPr indent="0" lvl="4" marL="1068387" marR="0" rtl="0" algn="l">
              <a:lnSpc>
                <a:spcPct val="100000"/>
              </a:lnSpc>
              <a:spcBef>
                <a:spcPts val="280"/>
              </a:spcBef>
              <a:spcAft>
                <a:spcPts val="0"/>
              </a:spcAft>
              <a:buClr>
                <a:srgbClr val="84AA33"/>
              </a:buClr>
              <a:buSzPts val="1400"/>
              <a:buFont typeface="Noto Sans Symbols"/>
              <a:buNone/>
            </a:pPr>
            <a:r>
              <a:rPr b="0" i="0" lang="en" sz="1400" u="none" cap="none" strike="noStrike">
                <a:solidFill>
                  <a:schemeClr val="dk1"/>
                </a:solidFill>
                <a:latin typeface="Gill Sans"/>
                <a:ea typeface="Gill Sans"/>
                <a:cs typeface="Gill Sans"/>
                <a:sym typeface="Gill Sans"/>
              </a:rPr>
              <a:t>&lt;td&gt;&amp;nbsp;&lt;/td&gt;</a:t>
            </a:r>
            <a:endParaRPr/>
          </a:p>
          <a:p>
            <a:pPr indent="0" lvl="4" marL="1068387" marR="0" rtl="0" algn="l">
              <a:lnSpc>
                <a:spcPct val="100000"/>
              </a:lnSpc>
              <a:spcBef>
                <a:spcPts val="280"/>
              </a:spcBef>
              <a:spcAft>
                <a:spcPts val="0"/>
              </a:spcAft>
              <a:buClr>
                <a:srgbClr val="84AA33"/>
              </a:buClr>
              <a:buSzPts val="1400"/>
              <a:buFont typeface="Noto Sans Symbols"/>
              <a:buNone/>
            </a:pPr>
            <a:r>
              <a:rPr b="0" i="0" lang="en" sz="1400" u="none" cap="none" strike="noStrike">
                <a:solidFill>
                  <a:schemeClr val="dk1"/>
                </a:solidFill>
                <a:latin typeface="Gill Sans"/>
                <a:ea typeface="Gill Sans"/>
                <a:cs typeface="Gill Sans"/>
                <a:sym typeface="Gill Sans"/>
              </a:rPr>
              <a:t>&lt;td&gt;&amp;nbsp;&lt;/td&gt;</a:t>
            </a:r>
            <a:endParaRPr/>
          </a:p>
          <a:p>
            <a:pPr indent="0" lvl="4" marL="1068387" marR="0" rtl="0" algn="l">
              <a:lnSpc>
                <a:spcPct val="100000"/>
              </a:lnSpc>
              <a:spcBef>
                <a:spcPts val="280"/>
              </a:spcBef>
              <a:spcAft>
                <a:spcPts val="0"/>
              </a:spcAft>
              <a:buClr>
                <a:srgbClr val="84AA33"/>
              </a:buClr>
              <a:buSzPts val="1400"/>
              <a:buFont typeface="Noto Sans Symbols"/>
              <a:buNone/>
            </a:pPr>
            <a:r>
              <a:rPr b="0" i="0" lang="en" sz="1400" u="none" cap="none" strike="noStrike">
                <a:solidFill>
                  <a:schemeClr val="dk1"/>
                </a:solidFill>
                <a:latin typeface="Gill Sans"/>
                <a:ea typeface="Gill Sans"/>
                <a:cs typeface="Gill Sans"/>
                <a:sym typeface="Gill Sans"/>
              </a:rPr>
              <a:t>&lt;td&gt;&amp;nbsp;&lt;/td&gt;</a:t>
            </a:r>
            <a:endParaRPr/>
          </a:p>
          <a:p>
            <a:pPr indent="0" lvl="3" marL="868362" marR="0" rtl="0" algn="l">
              <a:lnSpc>
                <a:spcPct val="100000"/>
              </a:lnSpc>
              <a:spcBef>
                <a:spcPts val="280"/>
              </a:spcBef>
              <a:spcAft>
                <a:spcPts val="0"/>
              </a:spcAft>
              <a:buClr>
                <a:srgbClr val="C32D2E"/>
              </a:buClr>
              <a:buSzPts val="1400"/>
              <a:buFont typeface="Noto Sans Symbols"/>
              <a:buNone/>
            </a:pPr>
            <a:r>
              <a:rPr b="0" i="0" lang="en" sz="1400" u="none" cap="none" strike="noStrike">
                <a:solidFill>
                  <a:schemeClr val="dk1"/>
                </a:solidFill>
                <a:latin typeface="Gill Sans"/>
                <a:ea typeface="Gill Sans"/>
                <a:cs typeface="Gill Sans"/>
                <a:sym typeface="Gill Sans"/>
              </a:rPr>
              <a:t>&lt;/tr&gt;</a:t>
            </a:r>
            <a:endParaRPr/>
          </a:p>
          <a:p>
            <a:pPr indent="0" lvl="2" marL="657225" marR="0" rtl="0" algn="l">
              <a:lnSpc>
                <a:spcPct val="100000"/>
              </a:lnSpc>
              <a:spcBef>
                <a:spcPts val="360"/>
              </a:spcBef>
              <a:spcAft>
                <a:spcPts val="0"/>
              </a:spcAft>
              <a:buClr>
                <a:schemeClr val="accent2"/>
              </a:buClr>
              <a:buSzPts val="1800"/>
              <a:buFont typeface="Noto Sans Symbols"/>
              <a:buNone/>
            </a:pPr>
            <a:r>
              <a:rPr b="0" i="0" lang="en" sz="1800" u="none" cap="none" strike="noStrike">
                <a:solidFill>
                  <a:schemeClr val="dk1"/>
                </a:solidFill>
                <a:latin typeface="Gill Sans"/>
                <a:ea typeface="Gill Sans"/>
                <a:cs typeface="Gill Sans"/>
                <a:sym typeface="Gill Sans"/>
              </a:rPr>
              <a:t>&lt;/table&gt;</a:t>
            </a:r>
            <a:endParaRPr/>
          </a:p>
          <a:p>
            <a:pPr indent="-282575" lvl="0" marL="365125" marR="0" rtl="0" algn="l">
              <a:lnSpc>
                <a:spcPct val="100000"/>
              </a:lnSpc>
              <a:spcBef>
                <a:spcPts val="600"/>
              </a:spcBef>
              <a:spcAft>
                <a:spcPts val="0"/>
              </a:spcAft>
              <a:buClr>
                <a:schemeClr val="accent1"/>
              </a:buClr>
              <a:buSzPts val="1600"/>
              <a:buFont typeface="Noto Sans Symbols"/>
              <a:buChar char="⚫"/>
            </a:pPr>
            <a:r>
              <a:rPr b="0" i="0" lang="en" sz="2000" u="none">
                <a:solidFill>
                  <a:schemeClr val="dk1"/>
                </a:solidFill>
                <a:latin typeface="Gill Sans"/>
                <a:ea typeface="Gill Sans"/>
                <a:cs typeface="Gill Sans"/>
                <a:sym typeface="Gill Sans"/>
              </a:rPr>
              <a:t>This code creates a table that looks like this:</a:t>
            </a:r>
            <a:endParaRPr/>
          </a:p>
          <a:p>
            <a:pPr indent="-180975" lvl="0" marL="365125" marR="0" rtl="0" algn="l">
              <a:spcBef>
                <a:spcPts val="600"/>
              </a:spcBef>
              <a:spcAft>
                <a:spcPts val="0"/>
              </a:spcAft>
              <a:buClr>
                <a:schemeClr val="accent1"/>
              </a:buClr>
              <a:buSzPts val="1600"/>
              <a:buFont typeface="Noto Sans Symbols"/>
              <a:buNone/>
            </a:pPr>
            <a:r>
              <a:t/>
            </a:r>
            <a:endParaRPr b="0" i="0" sz="2000" u="none">
              <a:solidFill>
                <a:schemeClr val="dk1"/>
              </a:solidFill>
              <a:latin typeface="Gill Sans"/>
              <a:ea typeface="Gill Sans"/>
              <a:cs typeface="Gill Sans"/>
              <a:sym typeface="Gill Sans"/>
            </a:endParaRPr>
          </a:p>
        </p:txBody>
      </p:sp>
      <p:pic>
        <p:nvPicPr>
          <p:cNvPr id="905" name="Google Shape;905;p105"/>
          <p:cNvPicPr preferRelativeResize="0"/>
          <p:nvPr/>
        </p:nvPicPr>
        <p:blipFill rotWithShape="1">
          <a:blip r:embed="rId3">
            <a:alphaModFix/>
          </a:blip>
          <a:srcRect b="0" l="0" r="0" t="0"/>
          <a:stretch/>
        </p:blipFill>
        <p:spPr>
          <a:xfrm>
            <a:off x="1676400" y="4114800"/>
            <a:ext cx="7394575" cy="414338"/>
          </a:xfrm>
          <a:prstGeom prst="rect">
            <a:avLst/>
          </a:prstGeom>
          <a:noFill/>
          <a:ln>
            <a:noFill/>
          </a:ln>
        </p:spPr>
      </p:pic>
      <p:sp>
        <p:nvSpPr>
          <p:cNvPr id="906" name="Google Shape;906;p10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06"/>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13" name="Google Shape;913;p106"/>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14" name="Google Shape;914;p106"/>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Merging Table Cells</a:t>
            </a:r>
            <a:endParaRPr/>
          </a:p>
          <a:p>
            <a:pPr indent="-236537" lvl="1" marL="639762" marR="0" rtl="0" algn="l">
              <a:lnSpc>
                <a:spcPct val="100000"/>
              </a:lnSpc>
              <a:spcBef>
                <a:spcPts val="500"/>
              </a:spcBef>
              <a:spcAft>
                <a:spcPts val="0"/>
              </a:spcAft>
              <a:buClr>
                <a:schemeClr val="accent1"/>
              </a:buClr>
              <a:buSzPts val="2000"/>
              <a:buFont typeface="Verdana"/>
              <a:buChar char="◦"/>
            </a:pPr>
            <a:r>
              <a:rPr b="0" i="1" lang="en" sz="2000" u="none" cap="none" strike="noStrike">
                <a:solidFill>
                  <a:schemeClr val="dk1"/>
                </a:solidFill>
                <a:latin typeface="Gill Sans"/>
                <a:ea typeface="Gill Sans"/>
                <a:cs typeface="Gill Sans"/>
                <a:sym typeface="Gill Sans"/>
              </a:rPr>
              <a:t>Span </a:t>
            </a:r>
            <a:r>
              <a:rPr b="0" i="0" lang="en" sz="2000" u="none" cap="none" strike="noStrike">
                <a:solidFill>
                  <a:schemeClr val="dk1"/>
                </a:solidFill>
                <a:latin typeface="Gill Sans"/>
                <a:ea typeface="Gill Sans"/>
                <a:cs typeface="Gill Sans"/>
                <a:sym typeface="Gill Sans"/>
              </a:rPr>
              <a:t>(merge) two or more adjacent cells so that one cell spans multiple rows and/or columns. </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This technique is useful for centering text across several columns.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To merge a cell into adjacent cells to its right, use the </a:t>
            </a:r>
            <a:r>
              <a:rPr b="0" i="1" lang="en" sz="2000" u="none" cap="none" strike="noStrike">
                <a:solidFill>
                  <a:schemeClr val="dk1"/>
                </a:solidFill>
                <a:latin typeface="Gill Sans"/>
                <a:ea typeface="Gill Sans"/>
                <a:cs typeface="Gill Sans"/>
                <a:sym typeface="Gill Sans"/>
              </a:rPr>
              <a:t>colspan </a:t>
            </a:r>
            <a:r>
              <a:rPr b="0" i="0" lang="en" sz="2000" u="none" cap="none" strike="noStrike">
                <a:solidFill>
                  <a:schemeClr val="dk1"/>
                </a:solidFill>
                <a:latin typeface="Gill Sans"/>
                <a:ea typeface="Gill Sans"/>
                <a:cs typeface="Gill Sans"/>
                <a:sym typeface="Gill Sans"/>
              </a:rPr>
              <a:t>attribute and specify the number of columns to be spanned, like this:</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&lt;td colspan="3"&gt;</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To merge a cell into adjacent cells below it, use the </a:t>
            </a:r>
            <a:r>
              <a:rPr b="0" i="1" lang="en" sz="2000" u="none" cap="none" strike="noStrike">
                <a:solidFill>
                  <a:schemeClr val="dk1"/>
                </a:solidFill>
                <a:latin typeface="Gill Sans"/>
                <a:ea typeface="Gill Sans"/>
                <a:cs typeface="Gill Sans"/>
                <a:sym typeface="Gill Sans"/>
              </a:rPr>
              <a:t>rowspan </a:t>
            </a:r>
            <a:r>
              <a:rPr b="0" i="0" lang="en" sz="2000" u="none" cap="none" strike="noStrike">
                <a:solidFill>
                  <a:schemeClr val="dk1"/>
                </a:solidFill>
                <a:latin typeface="Gill Sans"/>
                <a:ea typeface="Gill Sans"/>
                <a:cs typeface="Gill Sans"/>
                <a:sym typeface="Gill Sans"/>
              </a:rPr>
              <a:t>attribute and specify the number of rows to be spanned, as shown in the following:</a:t>
            </a:r>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         &lt;td rowspan="2"&gt;</a:t>
            </a:r>
            <a:endParaRPr/>
          </a:p>
        </p:txBody>
      </p:sp>
      <p:sp>
        <p:nvSpPr>
          <p:cNvPr id="915" name="Google Shape;915;p10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07"/>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22" name="Google Shape;922;p107"/>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23" name="Google Shape;923;p107"/>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1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table borders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Tables created using the default settings are pretty plain—in fact, they’re invisible—so it can be difficult to distinguish where one cell ends and the next cell begins.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help with this problem, you can place borders around cells, either globally or selectively.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You might also choose to fill (shade) certain cells to help them stand out. For example, the spacing in the following table makes it difficult for a reader to follow a line across the page.</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By default, a table has no border. To add a one-pixel border around both the table as a whole and around each individual cell, you can add this attribute to the </a:t>
            </a:r>
            <a:r>
              <a:rPr b="0" i="1" lang="en" sz="2000" u="none" cap="none" strike="noStrike">
                <a:solidFill>
                  <a:schemeClr val="dk1"/>
                </a:solidFill>
                <a:latin typeface="Gill Sans"/>
                <a:ea typeface="Gill Sans"/>
                <a:cs typeface="Gill Sans"/>
                <a:sym typeface="Gill Sans"/>
              </a:rPr>
              <a:t>&lt;table&gt; </a:t>
            </a:r>
            <a:r>
              <a:rPr b="0" i="0" lang="en" sz="2000" u="none" cap="none" strike="noStrike">
                <a:solidFill>
                  <a:schemeClr val="dk1"/>
                </a:solidFill>
                <a:latin typeface="Gill Sans"/>
                <a:ea typeface="Gill Sans"/>
                <a:cs typeface="Gill Sans"/>
                <a:sym typeface="Gill Sans"/>
              </a:rPr>
              <a:t>tag, as shown in the following code:</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&lt;table </a:t>
            </a:r>
            <a:r>
              <a:rPr b="1" i="0" lang="en" sz="2000" u="none" cap="none" strike="noStrike">
                <a:solidFill>
                  <a:schemeClr val="dk1"/>
                </a:solidFill>
                <a:latin typeface="Gill Sans"/>
                <a:ea typeface="Gill Sans"/>
                <a:cs typeface="Gill Sans"/>
                <a:sym typeface="Gill Sans"/>
              </a:rPr>
              <a:t>border="1"</a:t>
            </a:r>
            <a:r>
              <a:rPr b="0" i="0" lang="en" sz="2000" u="none" cap="none" strike="noStrike">
                <a:solidFill>
                  <a:schemeClr val="dk1"/>
                </a:solidFill>
                <a:latin typeface="Gill Sans"/>
                <a:ea typeface="Gill Sans"/>
                <a:cs typeface="Gill Sans"/>
                <a:sym typeface="Gill Sans"/>
              </a:rPr>
              <a:t>&gt;</a:t>
            </a:r>
            <a:endParaRPr/>
          </a:p>
        </p:txBody>
      </p:sp>
      <p:sp>
        <p:nvSpPr>
          <p:cNvPr id="924" name="Google Shape;924;p10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08"/>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31" name="Google Shape;931;p108"/>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32" name="Google Shape;932;p108"/>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table borders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border </a:t>
            </a:r>
            <a:r>
              <a:rPr b="0" i="0" lang="en" sz="2000" u="none" cap="none" strike="noStrike">
                <a:solidFill>
                  <a:schemeClr val="dk1"/>
                </a:solidFill>
                <a:latin typeface="Gill Sans"/>
                <a:ea typeface="Gill Sans"/>
                <a:cs typeface="Gill Sans"/>
                <a:sym typeface="Gill Sans"/>
              </a:rPr>
              <a:t>attribute applies a border to all sides of all cells. If you do not want the borderon some of the sides, you can use the </a:t>
            </a:r>
            <a:r>
              <a:rPr b="0" i="1" lang="en" sz="2000" u="none" cap="none" strike="noStrike">
                <a:solidFill>
                  <a:schemeClr val="dk1"/>
                </a:solidFill>
                <a:latin typeface="Gill Sans"/>
                <a:ea typeface="Gill Sans"/>
                <a:cs typeface="Gill Sans"/>
                <a:sym typeface="Gill Sans"/>
              </a:rPr>
              <a:t>frame </a:t>
            </a:r>
            <a:r>
              <a:rPr b="0" i="0" lang="en" sz="2000" u="none" cap="none" strike="noStrike">
                <a:solidFill>
                  <a:schemeClr val="dk1"/>
                </a:solidFill>
                <a:latin typeface="Gill Sans"/>
                <a:ea typeface="Gill Sans"/>
                <a:cs typeface="Gill Sans"/>
                <a:sym typeface="Gill Sans"/>
              </a:rPr>
              <a:t>and/or </a:t>
            </a:r>
            <a:r>
              <a:rPr b="0" i="1" lang="en" sz="2000" u="none" cap="none" strike="noStrike">
                <a:solidFill>
                  <a:schemeClr val="dk1"/>
                </a:solidFill>
                <a:latin typeface="Gill Sans"/>
                <a:ea typeface="Gill Sans"/>
                <a:cs typeface="Gill Sans"/>
                <a:sym typeface="Gill Sans"/>
              </a:rPr>
              <a:t>rules </a:t>
            </a:r>
            <a:r>
              <a:rPr b="0" i="0" lang="en" sz="2000" u="none" cap="none" strike="noStrike">
                <a:solidFill>
                  <a:schemeClr val="dk1"/>
                </a:solidFill>
                <a:latin typeface="Gill Sans"/>
                <a:ea typeface="Gill Sans"/>
                <a:cs typeface="Gill Sans"/>
                <a:sym typeface="Gill Sans"/>
              </a:rPr>
              <a:t>attributes.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frame </a:t>
            </a:r>
            <a:r>
              <a:rPr b="0" i="0" lang="en" sz="2000" u="none" cap="none" strike="noStrike">
                <a:solidFill>
                  <a:schemeClr val="dk1"/>
                </a:solidFill>
                <a:latin typeface="Gill Sans"/>
                <a:ea typeface="Gill Sans"/>
                <a:cs typeface="Gill Sans"/>
                <a:sym typeface="Gill Sans"/>
              </a:rPr>
              <a:t>attribute specifies which sides of the outer frame of the table will display the border. The valid values are:</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above</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Top border only</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below</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Bottom border only</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border</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All four sides</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box</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All four sides</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hsides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Top and bottom only (stands for horizontal sides)</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vsides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Left and right only (stands for vertical sides)</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lhs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Left side only (stands for left-hand side)</a:t>
            </a:r>
            <a:endParaRPr/>
          </a:p>
          <a:p>
            <a:pPr indent="-217487" lvl="1" marL="639762" marR="0" rtl="0" algn="l">
              <a:lnSpc>
                <a:spcPct val="100000"/>
              </a:lnSpc>
              <a:spcBef>
                <a:spcPts val="500"/>
              </a:spcBef>
              <a:spcAft>
                <a:spcPts val="0"/>
              </a:spcAft>
              <a:buClr>
                <a:schemeClr val="accent1"/>
              </a:buClr>
              <a:buSzPct val="100000"/>
              <a:buFont typeface="Verdana"/>
              <a:buChar char="◦"/>
            </a:pPr>
            <a:r>
              <a:rPr b="1" i="1" lang="en" sz="2000" u="none" cap="none" strike="noStrike">
                <a:solidFill>
                  <a:schemeClr val="dk1"/>
                </a:solidFill>
                <a:latin typeface="Gill Sans"/>
                <a:ea typeface="Gill Sans"/>
                <a:cs typeface="Gill Sans"/>
                <a:sym typeface="Gill Sans"/>
              </a:rPr>
              <a:t>rhs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Right side only (stands for right-hand side)</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 </a:t>
            </a:r>
            <a:r>
              <a:rPr b="1" i="1" lang="en" sz="2000" u="none" cap="none" strike="noStrike">
                <a:solidFill>
                  <a:schemeClr val="dk1"/>
                </a:solidFill>
                <a:latin typeface="Gill Sans"/>
                <a:ea typeface="Gill Sans"/>
                <a:cs typeface="Gill Sans"/>
                <a:sym typeface="Gill Sans"/>
              </a:rPr>
              <a:t>void</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No outer border</a:t>
            </a:r>
            <a:endParaRPr/>
          </a:p>
        </p:txBody>
      </p:sp>
      <p:sp>
        <p:nvSpPr>
          <p:cNvPr id="933" name="Google Shape;933;p10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9"/>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40" name="Google Shape;940;p109"/>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41" name="Google Shape;941;p109"/>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Apply table borders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a:t>
            </a:r>
            <a:r>
              <a:rPr b="0" i="1" lang="en" sz="2000" u="none" cap="none" strike="noStrike">
                <a:solidFill>
                  <a:schemeClr val="dk1"/>
                </a:solidFill>
                <a:latin typeface="Gill Sans"/>
                <a:ea typeface="Gill Sans"/>
                <a:cs typeface="Gill Sans"/>
                <a:sym typeface="Gill Sans"/>
              </a:rPr>
              <a:t>rules </a:t>
            </a:r>
            <a:r>
              <a:rPr b="0" i="0" lang="en" sz="2000" u="none" cap="none" strike="noStrike">
                <a:solidFill>
                  <a:schemeClr val="dk1"/>
                </a:solidFill>
                <a:latin typeface="Gill Sans"/>
                <a:ea typeface="Gill Sans"/>
                <a:cs typeface="Gill Sans"/>
                <a:sym typeface="Gill Sans"/>
              </a:rPr>
              <a:t>attribute does the same thing for the inner lines of the table (the cell borders).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The valid values are:</a:t>
            </a:r>
            <a:endParaRPr/>
          </a:p>
          <a:p>
            <a:pPr indent="-236537" lvl="1" marL="639762" marR="0" rtl="0" algn="l">
              <a:lnSpc>
                <a:spcPct val="100000"/>
              </a:lnSpc>
              <a:spcBef>
                <a:spcPts val="500"/>
              </a:spcBef>
              <a:spcAft>
                <a:spcPts val="0"/>
              </a:spcAft>
              <a:buClr>
                <a:schemeClr val="accent1"/>
              </a:buClr>
              <a:buSzPts val="2000"/>
              <a:buFont typeface="Verdana"/>
              <a:buChar char="◦"/>
            </a:pPr>
            <a:r>
              <a:rPr b="1" i="1" lang="en" sz="2000" u="none" cap="none" strike="noStrike">
                <a:solidFill>
                  <a:schemeClr val="dk1"/>
                </a:solidFill>
                <a:latin typeface="Gill Sans"/>
                <a:ea typeface="Gill Sans"/>
                <a:cs typeface="Gill Sans"/>
                <a:sym typeface="Gill Sans"/>
              </a:rPr>
              <a:t>all</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All inner lines</a:t>
            </a:r>
            <a:endParaRPr/>
          </a:p>
          <a:p>
            <a:pPr indent="-236537" lvl="1" marL="639762" marR="0" rtl="0" algn="l">
              <a:lnSpc>
                <a:spcPct val="100000"/>
              </a:lnSpc>
              <a:spcBef>
                <a:spcPts val="500"/>
              </a:spcBef>
              <a:spcAft>
                <a:spcPts val="0"/>
              </a:spcAft>
              <a:buClr>
                <a:schemeClr val="accent1"/>
              </a:buClr>
              <a:buSzPts val="2000"/>
              <a:buFont typeface="Verdana"/>
              <a:buChar char="◦"/>
            </a:pPr>
            <a:r>
              <a:rPr b="1" i="1" lang="en" sz="2000" u="none" cap="none" strike="noStrike">
                <a:solidFill>
                  <a:schemeClr val="dk1"/>
                </a:solidFill>
                <a:latin typeface="Gill Sans"/>
                <a:ea typeface="Gill Sans"/>
                <a:cs typeface="Gill Sans"/>
                <a:sym typeface="Gill Sans"/>
              </a:rPr>
              <a:t>cols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Only vertical inner lines</a:t>
            </a:r>
            <a:endParaRPr/>
          </a:p>
          <a:p>
            <a:pPr indent="-236537" lvl="1" marL="639762" marR="0" rtl="0" algn="l">
              <a:lnSpc>
                <a:spcPct val="100000"/>
              </a:lnSpc>
              <a:spcBef>
                <a:spcPts val="500"/>
              </a:spcBef>
              <a:spcAft>
                <a:spcPts val="0"/>
              </a:spcAft>
              <a:buClr>
                <a:schemeClr val="accent1"/>
              </a:buClr>
              <a:buSzPts val="2000"/>
              <a:buFont typeface="Verdana"/>
              <a:buChar char="◦"/>
            </a:pPr>
            <a:r>
              <a:rPr b="1" i="1" lang="en" sz="2000" u="none" cap="none" strike="noStrike">
                <a:solidFill>
                  <a:schemeClr val="dk1"/>
                </a:solidFill>
                <a:latin typeface="Gill Sans"/>
                <a:ea typeface="Gill Sans"/>
                <a:cs typeface="Gill Sans"/>
                <a:sym typeface="Gill Sans"/>
              </a:rPr>
              <a:t>rows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Only horizontal inner lines</a:t>
            </a:r>
            <a:endParaRPr/>
          </a:p>
          <a:p>
            <a:pPr indent="-236537" lvl="1" marL="639762" marR="0" rtl="0" algn="l">
              <a:lnSpc>
                <a:spcPct val="100000"/>
              </a:lnSpc>
              <a:spcBef>
                <a:spcPts val="500"/>
              </a:spcBef>
              <a:spcAft>
                <a:spcPts val="0"/>
              </a:spcAft>
              <a:buClr>
                <a:schemeClr val="accent1"/>
              </a:buClr>
              <a:buSzPts val="2000"/>
              <a:buFont typeface="Verdana"/>
              <a:buChar char="◦"/>
            </a:pPr>
            <a:r>
              <a:rPr b="1" i="1" lang="en" sz="2000" u="none" cap="none" strike="noStrike">
                <a:solidFill>
                  <a:schemeClr val="dk1"/>
                </a:solidFill>
                <a:latin typeface="Gill Sans"/>
                <a:ea typeface="Gill Sans"/>
                <a:cs typeface="Gill Sans"/>
                <a:sym typeface="Gill Sans"/>
              </a:rPr>
              <a:t>none</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No inner lines</a:t>
            </a:r>
            <a:endParaRPr/>
          </a:p>
          <a:p>
            <a:pPr indent="-236537" lvl="1" marL="639762" marR="0" rtl="0" algn="l">
              <a:lnSpc>
                <a:spcPct val="100000"/>
              </a:lnSpc>
              <a:spcBef>
                <a:spcPts val="500"/>
              </a:spcBef>
              <a:spcAft>
                <a:spcPts val="0"/>
              </a:spcAft>
              <a:buClr>
                <a:schemeClr val="accent1"/>
              </a:buClr>
              <a:buSzPts val="2000"/>
              <a:buFont typeface="Verdana"/>
              <a:buChar char="◦"/>
            </a:pPr>
            <a:r>
              <a:rPr b="0" i="0" lang="en" sz="2000" u="none" cap="none" strike="noStrike">
                <a:solidFill>
                  <a:schemeClr val="dk1"/>
                </a:solidFill>
                <a:latin typeface="Gill Sans"/>
                <a:ea typeface="Gill Sans"/>
                <a:cs typeface="Gill Sans"/>
                <a:sym typeface="Gill Sans"/>
              </a:rPr>
              <a:t> </a:t>
            </a:r>
            <a:r>
              <a:rPr b="1" i="1" lang="en" sz="2000" u="none" cap="none" strike="noStrike">
                <a:solidFill>
                  <a:schemeClr val="dk1"/>
                </a:solidFill>
                <a:latin typeface="Gill Sans"/>
                <a:ea typeface="Gill Sans"/>
                <a:cs typeface="Gill Sans"/>
                <a:sym typeface="Gill Sans"/>
              </a:rPr>
              <a:t>groups</a:t>
            </a:r>
            <a:r>
              <a:rPr b="0" i="1" lang="en" sz="2000" u="none" cap="none" strike="noStrike">
                <a:solidFill>
                  <a:schemeClr val="dk1"/>
                </a:solidFill>
                <a:latin typeface="Gill Sans"/>
                <a:ea typeface="Gill Sans"/>
                <a:cs typeface="Gill Sans"/>
                <a:sym typeface="Gill Sans"/>
              </a:rPr>
              <a:t> </a:t>
            </a:r>
            <a:r>
              <a:rPr b="0" i="0" lang="en" sz="2000" u="none" cap="none" strike="noStrike">
                <a:solidFill>
                  <a:schemeClr val="dk1"/>
                </a:solidFill>
                <a:latin typeface="Gill Sans"/>
                <a:ea typeface="Gill Sans"/>
                <a:cs typeface="Gill Sans"/>
                <a:sym typeface="Gill Sans"/>
              </a:rPr>
              <a:t>Lines around defined groups, if any</a:t>
            </a:r>
            <a:endParaRPr/>
          </a:p>
          <a:p>
            <a:pPr indent="-109537" lvl="1" marL="639762" marR="0" rtl="0" algn="l">
              <a:lnSpc>
                <a:spcPct val="100000"/>
              </a:lnSpc>
              <a:spcBef>
                <a:spcPts val="500"/>
              </a:spcBef>
              <a:spcAft>
                <a:spcPts val="0"/>
              </a:spcAft>
              <a:buClr>
                <a:schemeClr val="accent1"/>
              </a:buClr>
              <a:buSzPts val="2000"/>
              <a:buFont typeface="Verdana"/>
              <a:buNone/>
            </a:pPr>
            <a:r>
              <a:t/>
            </a:r>
            <a:endParaRPr b="1" i="0" sz="2000" u="none" cap="none" strike="noStrike">
              <a:solidFill>
                <a:schemeClr val="dk1"/>
              </a:solidFill>
              <a:latin typeface="Gill Sans"/>
              <a:ea typeface="Gill Sans"/>
              <a:cs typeface="Gill Sans"/>
              <a:sym typeface="Gill Sans"/>
            </a:endParaRPr>
          </a:p>
          <a:p>
            <a:pPr indent="-236537" lvl="1" marL="639762" marR="0" rtl="0" algn="l">
              <a:lnSpc>
                <a:spcPct val="100000"/>
              </a:lnSpc>
              <a:spcBef>
                <a:spcPts val="500"/>
              </a:spcBef>
              <a:spcAft>
                <a:spcPts val="0"/>
              </a:spcAft>
              <a:buClr>
                <a:schemeClr val="accent1"/>
              </a:buClr>
              <a:buSzPts val="2000"/>
              <a:buFont typeface="Verdana"/>
              <a:buNone/>
            </a:pPr>
            <a:r>
              <a:rPr b="0" i="0" lang="en" sz="2000" u="none" cap="none" strike="noStrike">
                <a:solidFill>
                  <a:schemeClr val="dk1"/>
                </a:solidFill>
                <a:latin typeface="Gill Sans"/>
                <a:ea typeface="Gill Sans"/>
                <a:cs typeface="Gill Sans"/>
                <a:sym typeface="Gill Sans"/>
              </a:rPr>
              <a:t>&lt;table border="1" </a:t>
            </a:r>
            <a:r>
              <a:rPr b="1" i="0" lang="en" sz="2000" u="none" cap="none" strike="noStrike">
                <a:solidFill>
                  <a:schemeClr val="dk1"/>
                </a:solidFill>
                <a:latin typeface="Gill Sans"/>
                <a:ea typeface="Gill Sans"/>
                <a:cs typeface="Gill Sans"/>
                <a:sym typeface="Gill Sans"/>
              </a:rPr>
              <a:t>frame="vsides" rules="cols"</a:t>
            </a:r>
            <a:r>
              <a:rPr b="0" i="0" lang="en" sz="2000" u="none" cap="none" strike="noStrike">
                <a:solidFill>
                  <a:schemeClr val="dk1"/>
                </a:solidFill>
                <a:latin typeface="Gill Sans"/>
                <a:ea typeface="Gill Sans"/>
                <a:cs typeface="Gill Sans"/>
                <a:sym typeface="Gill Sans"/>
              </a:rPr>
              <a:t>&gt;</a:t>
            </a:r>
            <a:endParaRPr/>
          </a:p>
        </p:txBody>
      </p:sp>
      <p:sp>
        <p:nvSpPr>
          <p:cNvPr id="942" name="Google Shape;942;p10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10"/>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49" name="Google Shape;949;p110"/>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50" name="Google Shape;950;p110"/>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77500" lnSpcReduction="20000"/>
          </a:bodyPr>
          <a:lstStyle/>
          <a:p>
            <a:pPr indent="-207962" lvl="1" marL="639762" marR="0" rtl="0" algn="l">
              <a:lnSpc>
                <a:spcPct val="100000"/>
              </a:lnSpc>
              <a:spcBef>
                <a:spcPts val="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Applying Borders by Using Styles</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You can also apply borders by using cascading style sheets (CSS), which is the most flexible and consistent method. </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Previously , you learned about style-based borders for paragraphs. You use them the same way for the </a:t>
            </a:r>
            <a:r>
              <a:rPr b="0" i="1" lang="en" sz="1800" u="none" cap="none" strike="noStrike">
                <a:solidFill>
                  <a:schemeClr val="dk1"/>
                </a:solidFill>
                <a:latin typeface="Gill Sans"/>
                <a:ea typeface="Gill Sans"/>
                <a:cs typeface="Gill Sans"/>
                <a:sym typeface="Gill Sans"/>
              </a:rPr>
              <a:t>&lt;table&gt; </a:t>
            </a:r>
            <a:r>
              <a:rPr b="0" i="0" lang="en" sz="1800" u="none" cap="none" strike="noStrike">
                <a:solidFill>
                  <a:schemeClr val="dk1"/>
                </a:solidFill>
                <a:latin typeface="Gill Sans"/>
                <a:ea typeface="Gill Sans"/>
                <a:cs typeface="Gill Sans"/>
                <a:sym typeface="Gill Sans"/>
              </a:rPr>
              <a:t>and </a:t>
            </a:r>
            <a:r>
              <a:rPr b="0" i="1" lang="en" sz="1800" u="none" cap="none" strike="noStrike">
                <a:solidFill>
                  <a:schemeClr val="dk1"/>
                </a:solidFill>
                <a:latin typeface="Gill Sans"/>
                <a:ea typeface="Gill Sans"/>
                <a:cs typeface="Gill Sans"/>
                <a:sym typeface="Gill Sans"/>
              </a:rPr>
              <a:t>&lt;td&gt; </a:t>
            </a:r>
            <a:r>
              <a:rPr b="0" i="0" lang="en" sz="1800" u="none" cap="none" strike="noStrike">
                <a:solidFill>
                  <a:schemeClr val="dk1"/>
                </a:solidFill>
                <a:latin typeface="Gill Sans"/>
                <a:ea typeface="Gill Sans"/>
                <a:cs typeface="Gill Sans"/>
                <a:sym typeface="Gill Sans"/>
              </a:rPr>
              <a:t>tags. To review:</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The </a:t>
            </a:r>
            <a:r>
              <a:rPr b="1" i="1" lang="en" sz="1800" u="none" cap="none" strike="noStrike">
                <a:solidFill>
                  <a:schemeClr val="dk1"/>
                </a:solidFill>
                <a:latin typeface="Gill Sans"/>
                <a:ea typeface="Gill Sans"/>
                <a:cs typeface="Gill Sans"/>
                <a:sym typeface="Gill Sans"/>
              </a:rPr>
              <a:t>border-width</a:t>
            </a:r>
            <a:r>
              <a:rPr b="0" i="1" lang="en" sz="1800" u="none" cap="none" strike="noStrike">
                <a:solidFill>
                  <a:schemeClr val="dk1"/>
                </a:solidFill>
                <a:latin typeface="Gill Sans"/>
                <a:ea typeface="Gill Sans"/>
                <a:cs typeface="Gill Sans"/>
                <a:sym typeface="Gill Sans"/>
              </a:rPr>
              <a:t> </a:t>
            </a:r>
            <a:r>
              <a:rPr b="0" i="0" lang="en" sz="1800" u="none" cap="none" strike="noStrike">
                <a:solidFill>
                  <a:schemeClr val="dk1"/>
                </a:solidFill>
                <a:latin typeface="Gill Sans"/>
                <a:ea typeface="Gill Sans"/>
                <a:cs typeface="Gill Sans"/>
                <a:sym typeface="Gill Sans"/>
              </a:rPr>
              <a:t>attribute controls the thickness of the border. Specify a value in pixels.</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The </a:t>
            </a:r>
            <a:r>
              <a:rPr b="1" i="1" lang="en" sz="1800" u="none" cap="none" strike="noStrike">
                <a:solidFill>
                  <a:schemeClr val="dk1"/>
                </a:solidFill>
                <a:latin typeface="Gill Sans"/>
                <a:ea typeface="Gill Sans"/>
                <a:cs typeface="Gill Sans"/>
                <a:sym typeface="Gill Sans"/>
              </a:rPr>
              <a:t>border-color</a:t>
            </a:r>
            <a:r>
              <a:rPr b="0" i="1" lang="en" sz="1800" u="none" cap="none" strike="noStrike">
                <a:solidFill>
                  <a:schemeClr val="dk1"/>
                </a:solidFill>
                <a:latin typeface="Gill Sans"/>
                <a:ea typeface="Gill Sans"/>
                <a:cs typeface="Gill Sans"/>
                <a:sym typeface="Gill Sans"/>
              </a:rPr>
              <a:t> </a:t>
            </a:r>
            <a:r>
              <a:rPr b="0" i="0" lang="en" sz="1800" u="none" cap="none" strike="noStrike">
                <a:solidFill>
                  <a:schemeClr val="dk1"/>
                </a:solidFill>
                <a:latin typeface="Gill Sans"/>
                <a:ea typeface="Gill Sans"/>
                <a:cs typeface="Gill Sans"/>
                <a:sym typeface="Gill Sans"/>
              </a:rPr>
              <a:t>attribute controls the color of the border. Specify a color by name, hexadecimal number, or RGB value.</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 The </a:t>
            </a:r>
            <a:r>
              <a:rPr b="1" i="1" lang="en" sz="1800" u="none" cap="none" strike="noStrike">
                <a:solidFill>
                  <a:schemeClr val="dk1"/>
                </a:solidFill>
                <a:latin typeface="Gill Sans"/>
                <a:ea typeface="Gill Sans"/>
                <a:cs typeface="Gill Sans"/>
                <a:sym typeface="Gill Sans"/>
              </a:rPr>
              <a:t>border-style</a:t>
            </a:r>
            <a:r>
              <a:rPr b="0" i="1" lang="en" sz="1800" u="none" cap="none" strike="noStrike">
                <a:solidFill>
                  <a:schemeClr val="dk1"/>
                </a:solidFill>
                <a:latin typeface="Gill Sans"/>
                <a:ea typeface="Gill Sans"/>
                <a:cs typeface="Gill Sans"/>
                <a:sym typeface="Gill Sans"/>
              </a:rPr>
              <a:t> </a:t>
            </a:r>
            <a:r>
              <a:rPr b="0" i="0" lang="en" sz="1800" u="none" cap="none" strike="noStrike">
                <a:solidFill>
                  <a:schemeClr val="dk1"/>
                </a:solidFill>
                <a:latin typeface="Gill Sans"/>
                <a:ea typeface="Gill Sans"/>
                <a:cs typeface="Gill Sans"/>
                <a:sym typeface="Gill Sans"/>
              </a:rPr>
              <a:t>attribute controls the line style. Choose among solid, dotted, dashed, double, groove, ridge, inset, outset, or none.</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To set all three attributes at once, use the </a:t>
            </a:r>
            <a:r>
              <a:rPr b="0" i="1" lang="en" sz="1800" u="none" cap="none" strike="noStrike">
                <a:solidFill>
                  <a:schemeClr val="dk1"/>
                </a:solidFill>
                <a:latin typeface="Gill Sans"/>
                <a:ea typeface="Gill Sans"/>
                <a:cs typeface="Gill Sans"/>
                <a:sym typeface="Gill Sans"/>
              </a:rPr>
              <a:t>border </a:t>
            </a:r>
            <a:r>
              <a:rPr b="0" i="0" lang="en" sz="1800" u="none" cap="none" strike="noStrike">
                <a:solidFill>
                  <a:schemeClr val="dk1"/>
                </a:solidFill>
                <a:latin typeface="Gill Sans"/>
                <a:ea typeface="Gill Sans"/>
                <a:cs typeface="Gill Sans"/>
                <a:sym typeface="Gill Sans"/>
              </a:rPr>
              <a:t>attribute and then place the settings after it in this order: </a:t>
            </a:r>
            <a:r>
              <a:rPr b="0" i="1" lang="en" sz="1800" u="none" cap="none" strike="noStrike">
                <a:solidFill>
                  <a:schemeClr val="dk1"/>
                </a:solidFill>
                <a:latin typeface="Gill Sans"/>
                <a:ea typeface="Gill Sans"/>
                <a:cs typeface="Gill Sans"/>
                <a:sym typeface="Gill Sans"/>
              </a:rPr>
              <a:t>width</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color</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style</a:t>
            </a:r>
            <a:r>
              <a:rPr b="0" i="0" lang="en" sz="1800" u="none" cap="none" strike="noStrike">
                <a:solidFill>
                  <a:schemeClr val="dk1"/>
                </a:solidFill>
                <a:latin typeface="Gill Sans"/>
                <a:ea typeface="Gill Sans"/>
                <a:cs typeface="Gill Sans"/>
                <a:sym typeface="Gill Sans"/>
              </a:rPr>
              <a:t>.</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To format the border sides individually, replace the border attribute with the </a:t>
            </a:r>
            <a:r>
              <a:rPr b="0" i="1" lang="en" sz="1800" u="none" cap="none" strike="noStrike">
                <a:solidFill>
                  <a:schemeClr val="dk1"/>
                </a:solidFill>
                <a:latin typeface="Gill Sans"/>
                <a:ea typeface="Gill Sans"/>
                <a:cs typeface="Gill Sans"/>
                <a:sym typeface="Gill Sans"/>
              </a:rPr>
              <a:t>bordertop</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border-bottom</a:t>
            </a:r>
            <a:r>
              <a:rPr b="0" i="0" lang="en" sz="1800" u="none" cap="none" strike="noStrike">
                <a:solidFill>
                  <a:schemeClr val="dk1"/>
                </a:solidFill>
                <a:latin typeface="Gill Sans"/>
                <a:ea typeface="Gill Sans"/>
                <a:cs typeface="Gill Sans"/>
                <a:sym typeface="Gill Sans"/>
              </a:rPr>
              <a:t>, </a:t>
            </a:r>
            <a:r>
              <a:rPr b="0" i="1" lang="en" sz="1800" u="none" cap="none" strike="noStrike">
                <a:solidFill>
                  <a:schemeClr val="dk1"/>
                </a:solidFill>
                <a:latin typeface="Gill Sans"/>
                <a:ea typeface="Gill Sans"/>
                <a:cs typeface="Gill Sans"/>
                <a:sym typeface="Gill Sans"/>
              </a:rPr>
              <a:t>border-left</a:t>
            </a:r>
            <a:r>
              <a:rPr b="0" i="0" lang="en" sz="1800" u="none" cap="none" strike="noStrike">
                <a:solidFill>
                  <a:schemeClr val="dk1"/>
                </a:solidFill>
                <a:latin typeface="Gill Sans"/>
                <a:ea typeface="Gill Sans"/>
                <a:cs typeface="Gill Sans"/>
                <a:sym typeface="Gill Sans"/>
              </a:rPr>
              <a:t>, or </a:t>
            </a:r>
            <a:r>
              <a:rPr b="0" i="1" lang="en" sz="1800" u="none" cap="none" strike="noStrike">
                <a:solidFill>
                  <a:schemeClr val="dk1"/>
                </a:solidFill>
                <a:latin typeface="Gill Sans"/>
                <a:ea typeface="Gill Sans"/>
                <a:cs typeface="Gill Sans"/>
                <a:sym typeface="Gill Sans"/>
              </a:rPr>
              <a:t>border-right </a:t>
            </a:r>
            <a:r>
              <a:rPr b="0" i="0" lang="en" sz="1800" u="none" cap="none" strike="noStrike">
                <a:solidFill>
                  <a:schemeClr val="dk1"/>
                </a:solidFill>
                <a:latin typeface="Gill Sans"/>
                <a:ea typeface="Gill Sans"/>
                <a:cs typeface="Gill Sans"/>
                <a:sym typeface="Gill Sans"/>
              </a:rPr>
              <a:t>attribute.</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You can apply these attributes either to the entire table (by using the </a:t>
            </a:r>
            <a:r>
              <a:rPr b="0" i="1" lang="en" sz="1800" u="none" cap="none" strike="noStrike">
                <a:solidFill>
                  <a:schemeClr val="dk1"/>
                </a:solidFill>
                <a:latin typeface="Gill Sans"/>
                <a:ea typeface="Gill Sans"/>
                <a:cs typeface="Gill Sans"/>
                <a:sym typeface="Gill Sans"/>
              </a:rPr>
              <a:t>&lt;table&gt; </a:t>
            </a:r>
            <a:r>
              <a:rPr b="0" i="0" lang="en" sz="1800" u="none" cap="none" strike="noStrike">
                <a:solidFill>
                  <a:schemeClr val="dk1"/>
                </a:solidFill>
                <a:latin typeface="Gill Sans"/>
                <a:ea typeface="Gill Sans"/>
                <a:cs typeface="Gill Sans"/>
                <a:sym typeface="Gill Sans"/>
              </a:rPr>
              <a:t>tag or a</a:t>
            </a:r>
            <a:endParaRPr/>
          </a:p>
          <a:p>
            <a:pPr indent="-210819" lvl="1" marL="639762" marR="0" rtl="0" algn="l">
              <a:lnSpc>
                <a:spcPct val="100000"/>
              </a:lnSpc>
              <a:spcBef>
                <a:spcPts val="500"/>
              </a:spcBef>
              <a:spcAft>
                <a:spcPts val="0"/>
              </a:spcAft>
              <a:buClr>
                <a:schemeClr val="accent1"/>
              </a:buClr>
              <a:buSzPct val="100000"/>
              <a:buFont typeface="Verdana"/>
              <a:buChar char="◦"/>
            </a:pPr>
            <a:r>
              <a:rPr b="0" i="0" lang="en" sz="1800" u="none" cap="none" strike="noStrike">
                <a:solidFill>
                  <a:schemeClr val="dk1"/>
                </a:solidFill>
                <a:latin typeface="Gill Sans"/>
                <a:ea typeface="Gill Sans"/>
                <a:cs typeface="Gill Sans"/>
                <a:sym typeface="Gill Sans"/>
              </a:rPr>
              <a:t>style rule) or to individual cells (by using the </a:t>
            </a:r>
            <a:r>
              <a:rPr b="0" i="1" lang="en" sz="1800" u="none" cap="none" strike="noStrike">
                <a:solidFill>
                  <a:schemeClr val="dk1"/>
                </a:solidFill>
                <a:latin typeface="Gill Sans"/>
                <a:ea typeface="Gill Sans"/>
                <a:cs typeface="Gill Sans"/>
                <a:sym typeface="Gill Sans"/>
              </a:rPr>
              <a:t>&lt;td&gt; </a:t>
            </a:r>
            <a:r>
              <a:rPr b="0" i="0" lang="en" sz="1800" u="none" cap="none" strike="noStrike">
                <a:solidFill>
                  <a:schemeClr val="dk1"/>
                </a:solidFill>
                <a:latin typeface="Gill Sans"/>
                <a:ea typeface="Gill Sans"/>
                <a:cs typeface="Gill Sans"/>
                <a:sym typeface="Gill Sans"/>
              </a:rPr>
              <a:t>tags).</a:t>
            </a:r>
            <a:endParaRPr/>
          </a:p>
        </p:txBody>
      </p:sp>
      <p:sp>
        <p:nvSpPr>
          <p:cNvPr id="951" name="Google Shape;951;p11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11"/>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58" name="Google Shape;958;p111"/>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59" name="Google Shape;959;p111"/>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fontScale="85000" lnSpcReduction="20000"/>
          </a:bodyPr>
          <a:lstStyle/>
          <a:p>
            <a:pPr indent="-267335" lvl="0" marL="365125" marR="0" rtl="0" algn="l">
              <a:lnSpc>
                <a:spcPct val="100000"/>
              </a:lnSpc>
              <a:spcBef>
                <a:spcPts val="0"/>
              </a:spcBef>
              <a:spcAft>
                <a:spcPts val="0"/>
              </a:spcAft>
              <a:buClr>
                <a:schemeClr val="accent1"/>
              </a:buClr>
              <a:buSzPct val="80000"/>
              <a:buFont typeface="Noto Sans Symbols"/>
              <a:buChar char="⚫"/>
            </a:pPr>
            <a:r>
              <a:rPr b="1" i="0" lang="en" sz="2000" u="none">
                <a:solidFill>
                  <a:schemeClr val="dk1"/>
                </a:solidFill>
                <a:latin typeface="Gill Sans"/>
                <a:ea typeface="Gill Sans"/>
                <a:cs typeface="Gill Sans"/>
                <a:sym typeface="Gill Sans"/>
              </a:rPr>
              <a:t>Apply background and foreground fills</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Each table, row, and cell is its own distinct area, and each can have its own background</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To apply a background color to a table, use the same </a:t>
            </a:r>
            <a:r>
              <a:rPr b="0" i="1" lang="en" sz="2000" u="none" cap="none" strike="noStrike">
                <a:solidFill>
                  <a:schemeClr val="dk1"/>
                </a:solidFill>
                <a:latin typeface="Gill Sans"/>
                <a:ea typeface="Gill Sans"/>
                <a:cs typeface="Gill Sans"/>
                <a:sym typeface="Gill Sans"/>
              </a:rPr>
              <a:t>background-color </a:t>
            </a:r>
            <a:r>
              <a:rPr b="0" i="0" lang="en" sz="2000" u="none" cap="none" strike="noStrike">
                <a:solidFill>
                  <a:schemeClr val="dk1"/>
                </a:solidFill>
                <a:latin typeface="Gill Sans"/>
                <a:ea typeface="Gill Sans"/>
                <a:cs typeface="Gill Sans"/>
                <a:sym typeface="Gill Sans"/>
              </a:rPr>
              <a:t>style rule that you use for documents.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For example, to make a certain row orange, use the following:</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&lt;tr style="background-color: orange"&gt;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table background can also be a picture, just like a document background. </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Apply the </a:t>
            </a:r>
            <a:r>
              <a:rPr b="0" i="1" lang="en" sz="2000" u="none" cap="none" strike="noStrike">
                <a:solidFill>
                  <a:schemeClr val="dk1"/>
                </a:solidFill>
                <a:latin typeface="Gill Sans"/>
                <a:ea typeface="Gill Sans"/>
                <a:cs typeface="Gill Sans"/>
                <a:sym typeface="Gill Sans"/>
              </a:rPr>
              <a:t>background-image </a:t>
            </a:r>
            <a:r>
              <a:rPr b="0" i="0" lang="en" sz="2000" u="none" cap="none" strike="noStrike">
                <a:solidFill>
                  <a:schemeClr val="dk1"/>
                </a:solidFill>
                <a:latin typeface="Gill Sans"/>
                <a:ea typeface="Gill Sans"/>
                <a:cs typeface="Gill Sans"/>
                <a:sym typeface="Gill Sans"/>
              </a:rPr>
              <a:t>attribute to any portion of a table. For example, to apply it to the entire table, use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&lt;table style="background-image: url(images/leaf.gif)&gt;</a:t>
            </a:r>
            <a:endParaRPr/>
          </a:p>
          <a:p>
            <a:pPr indent="-217487" lvl="1" marL="639762" marR="0" rtl="0" algn="l">
              <a:lnSpc>
                <a:spcPct val="100000"/>
              </a:lnSpc>
              <a:spcBef>
                <a:spcPts val="500"/>
              </a:spcBef>
              <a:spcAft>
                <a:spcPts val="0"/>
              </a:spcAft>
              <a:buClr>
                <a:schemeClr val="accent1"/>
              </a:buClr>
              <a:buSzPct val="100000"/>
              <a:buFont typeface="Verdana"/>
              <a:buChar char="◦"/>
            </a:pPr>
            <a:r>
              <a:rPr b="0" i="0" lang="en" sz="2000" u="none" cap="none" strike="noStrike">
                <a:solidFill>
                  <a:schemeClr val="dk1"/>
                </a:solidFill>
                <a:latin typeface="Gill Sans"/>
                <a:ea typeface="Gill Sans"/>
                <a:cs typeface="Gill Sans"/>
                <a:sym typeface="Gill Sans"/>
              </a:rPr>
              <a:t>The foreground of an element is its text,  You can set the color of any table element like this:</a:t>
            </a:r>
            <a:endParaRPr/>
          </a:p>
          <a:p>
            <a:pPr indent="-236537" lvl="1" marL="639762" marR="0" rtl="0" algn="l">
              <a:lnSpc>
                <a:spcPct val="100000"/>
              </a:lnSpc>
              <a:spcBef>
                <a:spcPts val="500"/>
              </a:spcBef>
              <a:spcAft>
                <a:spcPts val="0"/>
              </a:spcAft>
              <a:buClr>
                <a:schemeClr val="accent1"/>
              </a:buClr>
              <a:buSzPct val="100000"/>
              <a:buFont typeface="Verdana"/>
              <a:buNone/>
            </a:pPr>
            <a:r>
              <a:rPr b="0" i="0" lang="en" sz="2000" u="none" cap="none" strike="noStrike">
                <a:solidFill>
                  <a:schemeClr val="dk1"/>
                </a:solidFill>
                <a:latin typeface="Gill Sans"/>
                <a:ea typeface="Gill Sans"/>
                <a:cs typeface="Gill Sans"/>
                <a:sym typeface="Gill Sans"/>
              </a:rPr>
              <a:t>             &lt;table style="color: blue"&gt;</a:t>
            </a:r>
            <a:endParaRPr/>
          </a:p>
        </p:txBody>
      </p:sp>
      <p:sp>
        <p:nvSpPr>
          <p:cNvPr id="960" name="Google Shape;960;p11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12"/>
          <p:cNvSpPr txBox="1"/>
          <p:nvPr>
            <p:ph type="title"/>
          </p:nvPr>
        </p:nvSpPr>
        <p:spPr>
          <a:xfrm>
            <a:off x="730000" y="1318650"/>
            <a:ext cx="3300900" cy="168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2800"/>
              <a:buFont typeface="Gill Sans"/>
              <a:buNone/>
            </a:pPr>
            <a:r>
              <a:rPr b="0" i="0" lang="en" sz="2800" u="none">
                <a:solidFill>
                  <a:srgbClr val="572314"/>
                </a:solidFill>
                <a:latin typeface="Gill Sans"/>
                <a:ea typeface="Gill Sans"/>
                <a:cs typeface="Gill Sans"/>
                <a:sym typeface="Gill Sans"/>
              </a:rPr>
              <a:t>Creating  and Formatting Tables</a:t>
            </a:r>
            <a:endParaRPr/>
          </a:p>
        </p:txBody>
      </p:sp>
      <p:sp>
        <p:nvSpPr>
          <p:cNvPr id="967" name="Google Shape;967;p112"/>
          <p:cNvSpPr txBox="1"/>
          <p:nvPr/>
        </p:nvSpPr>
        <p:spPr>
          <a:xfrm>
            <a:off x="8613775" y="4914900"/>
            <a:ext cx="457200" cy="1714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B5A788"/>
              </a:buClr>
              <a:buSzPts val="1200"/>
              <a:buFont typeface="Arial"/>
              <a:buNone/>
            </a:pPr>
            <a:r>
              <a:rPr b="0" i="0" lang="en" sz="1200" u="none">
                <a:solidFill>
                  <a:srgbClr val="B5A788"/>
                </a:solidFill>
                <a:latin typeface="Arial"/>
                <a:ea typeface="Arial"/>
                <a:cs typeface="Arial"/>
                <a:sym typeface="Arial"/>
              </a:rPr>
              <a:t> </a:t>
            </a:r>
            <a:fld id="{00000000-1234-1234-1234-123412341234}" type="slidenum">
              <a:rPr b="0" i="0" lang="en" sz="1200" u="none">
                <a:solidFill>
                  <a:srgbClr val="B5A788"/>
                </a:solidFill>
                <a:latin typeface="Arial"/>
                <a:ea typeface="Arial"/>
                <a:cs typeface="Arial"/>
                <a:sym typeface="Arial"/>
              </a:rPr>
              <a:t>‹#›</a:t>
            </a:fld>
            <a:endParaRPr/>
          </a:p>
        </p:txBody>
      </p:sp>
      <p:sp>
        <p:nvSpPr>
          <p:cNvPr id="968" name="Google Shape;968;p112"/>
          <p:cNvSpPr txBox="1"/>
          <p:nvPr>
            <p:ph idx="2" type="body"/>
          </p:nvPr>
        </p:nvSpPr>
        <p:spPr>
          <a:xfrm>
            <a:off x="4572000" y="0"/>
            <a:ext cx="4572000" cy="5143500"/>
          </a:xfrm>
          <a:prstGeom prst="rect">
            <a:avLst/>
          </a:prstGeom>
          <a:noFill/>
          <a:ln>
            <a:noFill/>
          </a:ln>
        </p:spPr>
        <p:txBody>
          <a:bodyPr anchorCtr="0" anchor="t" bIns="45700" lIns="91425" spcFirstLastPara="1" rIns="91425" wrap="square" tIns="45700">
            <a:normAutofit lnSpcReduction="20000"/>
          </a:bodyPr>
          <a:lstStyle/>
          <a:p>
            <a:pPr indent="-282575" lvl="0" marL="365125" marR="0" rtl="0" algn="l">
              <a:lnSpc>
                <a:spcPct val="100000"/>
              </a:lnSpc>
              <a:spcBef>
                <a:spcPts val="0"/>
              </a:spcBef>
              <a:spcAft>
                <a:spcPts val="0"/>
              </a:spcAft>
              <a:buClr>
                <a:schemeClr val="accent1"/>
              </a:buClr>
              <a:buSzPts val="1600"/>
              <a:buFont typeface="Noto Sans Symbols"/>
              <a:buChar char="⚫"/>
            </a:pPr>
            <a:r>
              <a:rPr b="1" i="0" lang="en" sz="2000" u="none">
                <a:solidFill>
                  <a:schemeClr val="dk1"/>
                </a:solidFill>
                <a:latin typeface="Gill Sans"/>
                <a:ea typeface="Gill Sans"/>
                <a:cs typeface="Gill Sans"/>
                <a:sym typeface="Gill Sans"/>
              </a:rPr>
              <a:t>Change cell padding, spacing, and alignment</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Cell padding, cell spacing, and cell alignment are three different ways you can control how cell content appears on a page. </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You learned about these features in earlier classes, but let’s briefly review them.</a:t>
            </a:r>
            <a:endParaRPr/>
          </a:p>
          <a:p>
            <a:pPr indent="-236537" lvl="1" marL="639762" marR="0" rtl="0" algn="l">
              <a:lnSpc>
                <a:spcPct val="100000"/>
              </a:lnSpc>
              <a:spcBef>
                <a:spcPts val="500"/>
              </a:spcBef>
              <a:spcAft>
                <a:spcPts val="0"/>
              </a:spcAft>
              <a:buClr>
                <a:schemeClr val="accent1"/>
              </a:buClr>
              <a:buSzPts val="1800"/>
              <a:buFont typeface="Verdana"/>
              <a:buChar char="◦"/>
            </a:pPr>
            <a:r>
              <a:rPr b="1" i="0" lang="en" sz="1800" u="none" cap="none" strike="noStrike">
                <a:solidFill>
                  <a:schemeClr val="dk1"/>
                </a:solidFill>
                <a:latin typeface="Gill Sans"/>
                <a:ea typeface="Gill Sans"/>
                <a:cs typeface="Gill Sans"/>
                <a:sym typeface="Gill Sans"/>
              </a:rPr>
              <a:t>Padding</a:t>
            </a:r>
            <a:r>
              <a:rPr b="0" i="0" lang="en" sz="1800" u="none" cap="none" strike="noStrike">
                <a:solidFill>
                  <a:schemeClr val="dk1"/>
                </a:solidFill>
                <a:latin typeface="Gill Sans"/>
                <a:ea typeface="Gill Sans"/>
                <a:cs typeface="Gill Sans"/>
                <a:sym typeface="Gill Sans"/>
              </a:rPr>
              <a:t> refers to the amount of space between an element’s content and its outer edge. For a table cell, padding refers to space between the cell border and the text or graphic within it.</a:t>
            </a:r>
            <a:endParaRPr/>
          </a:p>
          <a:p>
            <a:pPr indent="-236537" lvl="1" marL="639762" marR="0" rtl="0" algn="l">
              <a:lnSpc>
                <a:spcPct val="100000"/>
              </a:lnSpc>
              <a:spcBef>
                <a:spcPts val="500"/>
              </a:spcBef>
              <a:spcAft>
                <a:spcPts val="0"/>
              </a:spcAft>
              <a:buClr>
                <a:schemeClr val="accent1"/>
              </a:buClr>
              <a:buSzPts val="1800"/>
              <a:buFont typeface="Verdana"/>
              <a:buChar char="◦"/>
            </a:pPr>
            <a:r>
              <a:rPr b="0" i="0" lang="en" sz="1800" u="none" cap="none" strike="noStrike">
                <a:solidFill>
                  <a:schemeClr val="dk1"/>
                </a:solidFill>
                <a:latin typeface="Gill Sans"/>
                <a:ea typeface="Gill Sans"/>
                <a:cs typeface="Gill Sans"/>
                <a:sym typeface="Gill Sans"/>
              </a:rPr>
              <a:t> </a:t>
            </a:r>
            <a:r>
              <a:rPr b="1" i="0" lang="en" sz="1800" u="none" cap="none" strike="noStrike">
                <a:solidFill>
                  <a:schemeClr val="dk1"/>
                </a:solidFill>
                <a:latin typeface="Gill Sans"/>
                <a:ea typeface="Gill Sans"/>
                <a:cs typeface="Gill Sans"/>
                <a:sym typeface="Gill Sans"/>
              </a:rPr>
              <a:t>Spacing</a:t>
            </a:r>
            <a:r>
              <a:rPr b="0" i="0" lang="en" sz="1800" u="none" cap="none" strike="noStrike">
                <a:solidFill>
                  <a:schemeClr val="dk1"/>
                </a:solidFill>
                <a:latin typeface="Gill Sans"/>
                <a:ea typeface="Gill Sans"/>
                <a:cs typeface="Gill Sans"/>
                <a:sym typeface="Gill Sans"/>
              </a:rPr>
              <a:t> refers to the amount of space between the outside of an element and the adjacent element. For a table cell, spacing refers to the space between the border of one cell and the border of the adjacent cell.</a:t>
            </a:r>
            <a:endParaRPr/>
          </a:p>
        </p:txBody>
      </p:sp>
      <p:pic>
        <p:nvPicPr>
          <p:cNvPr id="969" name="Google Shape;969;p112"/>
          <p:cNvPicPr preferRelativeResize="0"/>
          <p:nvPr/>
        </p:nvPicPr>
        <p:blipFill rotWithShape="1">
          <a:blip r:embed="rId3">
            <a:alphaModFix/>
          </a:blip>
          <a:srcRect b="0" l="0" r="0" t="0"/>
          <a:stretch/>
        </p:blipFill>
        <p:spPr>
          <a:xfrm>
            <a:off x="1600200" y="3257550"/>
            <a:ext cx="1985963" cy="1064419"/>
          </a:xfrm>
          <a:prstGeom prst="rect">
            <a:avLst/>
          </a:prstGeom>
          <a:noFill/>
          <a:ln>
            <a:noFill/>
          </a:ln>
        </p:spPr>
      </p:pic>
      <p:pic>
        <p:nvPicPr>
          <p:cNvPr id="970" name="Google Shape;970;p112"/>
          <p:cNvPicPr preferRelativeResize="0"/>
          <p:nvPr/>
        </p:nvPicPr>
        <p:blipFill rotWithShape="1">
          <a:blip r:embed="rId4">
            <a:alphaModFix/>
          </a:blip>
          <a:srcRect b="0" l="0" r="0" t="0"/>
          <a:stretch/>
        </p:blipFill>
        <p:spPr>
          <a:xfrm>
            <a:off x="3049100" y="4076200"/>
            <a:ext cx="1943100" cy="1057275"/>
          </a:xfrm>
          <a:prstGeom prst="rect">
            <a:avLst/>
          </a:prstGeom>
          <a:noFill/>
          <a:ln>
            <a:noFill/>
          </a:ln>
        </p:spPr>
      </p:pic>
      <p:sp>
        <p:nvSpPr>
          <p:cNvPr id="971" name="Google Shape;971;p11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