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Lst>
  <p:sldSz cy="5143500" cx="9144000"/>
  <p:notesSz cx="6858000" cy="9144000"/>
  <p:embeddedFontLst>
    <p:embeddedFont>
      <p:font typeface="Tahoma"/>
      <p:regular r:id="rId55"/>
      <p:bold r:id="rId56"/>
    </p:embeddedFont>
    <p:embeddedFont>
      <p:font typeface="Gill Sans"/>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Tahoma-regular.fntdata"/><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GillSans-regular.fntdata"/><Relationship Id="rId12" Type="http://schemas.openxmlformats.org/officeDocument/2006/relationships/slide" Target="slides/slide4.xml"/><Relationship Id="rId56" Type="http://schemas.openxmlformats.org/officeDocument/2006/relationships/font" Target="fonts/Tahoma-bold.fntdata"/><Relationship Id="rId15" Type="http://schemas.openxmlformats.org/officeDocument/2006/relationships/slide" Target="slides/slide7.xml"/><Relationship Id="rId14" Type="http://schemas.openxmlformats.org/officeDocument/2006/relationships/slide" Target="slides/slide6.xml"/><Relationship Id="rId58" Type="http://schemas.openxmlformats.org/officeDocument/2006/relationships/font" Target="fonts/GillSans-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79aa97f24_2_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124" name="Google Shape;124;gb79aa97f24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b79aa97f24_2_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79aa97f24_2_1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b79aa97f24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79aa97f24_2_1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b79aa97f24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79aa97f24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gb79aa97f24_2_1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b79aa97f24_2_1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79aa97f24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gb79aa97f24_2_1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b79aa97f24_2_17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79aa97f24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b79aa97f24_2_1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b79aa97f24_2_18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79aa97f24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gb79aa97f24_2_1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b79aa97f24_2_18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79aa97f24_2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b79aa97f24_2_1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b79aa97f24_2_19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79aa97f24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gb79aa97f24_2_2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b79aa97f24_2_20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79aa97f24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gb79aa97f24_2_2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b79aa97f24_2_20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79aa97f24_2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79aa97f24_2_2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b79aa97f24_2_2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79aa97f24_2_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133" name="Google Shape;133;gb79aa97f24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gb79aa97f24_2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79aa97f24_2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gb79aa97f24_2_2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b79aa97f24_2_2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79aa97f24_2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b79aa97f24_2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b79aa97f24_2_2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79aa97f24_2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b79aa97f24_2_2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b79aa97f24_2_2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79aa97f24_2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gb79aa97f24_2_2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b79aa97f24_2_2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79aa97f24_2_2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b79aa97f24_2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79aa97f24_2_27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51" name="Google Shape;351;gb79aa97f24_2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gb79aa97f24_2_2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79aa97f24_2_2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57" name="Google Shape;357;gb79aa97f24_2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gb79aa97f24_2_2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79aa97f24_2_28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65" name="Google Shape;365;gb79aa97f24_2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gb79aa97f24_2_2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79aa97f24_2_29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73" name="Google Shape;373;gb79aa97f24_2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gb79aa97f24_2_2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79aa97f24_2_30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81" name="Google Shape;381;gb79aa97f24_2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b79aa97f24_2_3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9aa97f24_2_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139" name="Google Shape;139;gb79aa97f24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b79aa97f24_2_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79aa97f24_2_3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89" name="Google Shape;389;gb79aa97f24_2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gb79aa97f24_2_3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79aa97f24_2_3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397" name="Google Shape;397;gb79aa97f24_2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gb79aa97f24_2_3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79aa97f24_2_3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05" name="Google Shape;405;gb79aa97f24_2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gb79aa97f24_2_3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79aa97f24_2_3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13" name="Google Shape;413;gb79aa97f24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gb79aa97f24_2_3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79aa97f24_2_3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21" name="Google Shape;421;gb79aa97f24_2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gb79aa97f24_2_3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79aa97f24_2_3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29" name="Google Shape;429;gb79aa97f24_2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gb79aa97f24_2_3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79aa97f24_2_35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37" name="Google Shape;437;gb79aa97f24_2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gb79aa97f24_2_3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79aa97f24_2_3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45" name="Google Shape;445;gb79aa97f24_2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gb79aa97f24_2_3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79aa97f24_2_3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b79aa97f24_2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79aa97f24_2_3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59" name="Google Shape;459;gb79aa97f24_2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gb79aa97f24_2_3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9aa97f24_2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b79aa97f24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79aa97f24_2_3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65" name="Google Shape;465;gb79aa97f24_2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gb79aa97f24_2_3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79aa97f24_2_38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73" name="Google Shape;473;gb79aa97f24_2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gb79aa97f24_2_3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79aa97f24_2_39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81" name="Google Shape;481;gb79aa97f24_2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gb79aa97f24_2_3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79aa97f24_2_39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89" name="Google Shape;489;gb79aa97f24_2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gb79aa97f24_2_3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79aa97f24_2_40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497" name="Google Shape;497;gb79aa97f24_2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gb79aa97f24_2_40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79aa97f24_2_4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505" name="Google Shape;505;gb79aa97f24_2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gb79aa97f24_2_4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79aa97f24_2_4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b79aa97f24_2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9aa97f24_2_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b79aa97f24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79aa97f24_2_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b79aa97f24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79aa97f24_2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b79aa97f24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79aa97f24_2_1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b79aa97f24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79aa97f24_2_1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b79aa97f24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4"/>
          <p:cNvSpPr txBox="1"/>
          <p:nvPr>
            <p:ph type="title"/>
          </p:nvPr>
        </p:nvSpPr>
        <p:spPr>
          <a:xfrm>
            <a:off x="1435608" y="205740"/>
            <a:ext cx="749808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Slide 1- </a:t>
            </a: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5"/>
          <p:cNvSpPr txBox="1"/>
          <p:nvPr>
            <p:ph type="title"/>
          </p:nvPr>
        </p:nvSpPr>
        <p:spPr>
          <a:xfrm rot="5400000">
            <a:off x="5578078" y="1485901"/>
            <a:ext cx="4388644" cy="1828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 type="body"/>
          </p:nvPr>
        </p:nvSpPr>
        <p:spPr>
          <a:xfrm rot="5400000">
            <a:off x="1729978" y="-380998"/>
            <a:ext cx="4388644"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p15"/>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Slide 1- </a:t>
            </a: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1036637" y="0"/>
            <a:ext cx="8107362"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 type="body"/>
          </p:nvPr>
        </p:nvSpPr>
        <p:spPr>
          <a:xfrm rot="5400000">
            <a:off x="2994620" y="-1253530"/>
            <a:ext cx="4032647" cy="7847012"/>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16"/>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Slide 1- </a:t>
            </a: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type="title"/>
          </p:nvPr>
        </p:nvSpPr>
        <p:spPr>
          <a:xfrm>
            <a:off x="1066800" y="0"/>
            <a:ext cx="8077200" cy="537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 type="body"/>
          </p:nvPr>
        </p:nvSpPr>
        <p:spPr>
          <a:xfrm>
            <a:off x="1143000" y="685800"/>
            <a:ext cx="3950208" cy="395478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17"/>
          <p:cNvSpPr txBox="1"/>
          <p:nvPr>
            <p:ph idx="2" type="body"/>
          </p:nvPr>
        </p:nvSpPr>
        <p:spPr>
          <a:xfrm>
            <a:off x="5276088" y="685800"/>
            <a:ext cx="3657600" cy="395478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7"/>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Slide 1- </a:t>
            </a: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9"/>
          <p:cNvSpPr txBox="1"/>
          <p:nvPr>
            <p:ph type="title"/>
          </p:nvPr>
        </p:nvSpPr>
        <p:spPr>
          <a:xfrm>
            <a:off x="990600" y="57150"/>
            <a:ext cx="8153400" cy="179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0" name="Google Shape;100;p19"/>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5715000" y="4800600"/>
            <a:ext cx="2895600" cy="2857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21"/>
          <p:cNvSpPr txBox="1"/>
          <p:nvPr>
            <p:ph type="ctrTitle"/>
          </p:nvPr>
        </p:nvSpPr>
        <p:spPr>
          <a:xfrm>
            <a:off x="1432560" y="269923"/>
            <a:ext cx="7406640" cy="11041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 type="subTitle"/>
          </p:nvPr>
        </p:nvSpPr>
        <p:spPr>
          <a:xfrm>
            <a:off x="1432560" y="1387548"/>
            <a:ext cx="7406640" cy="131445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19" name="Google Shape;119;p21"/>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1"/>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1"/>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5.png"/><Relationship Id="rId3" Type="http://schemas.openxmlformats.org/officeDocument/2006/relationships/slideLayout" Target="../slideLayouts/slideLayout16.xml"/><Relationship Id="rId4"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815975" y="-611981"/>
            <a:ext cx="1638300" cy="1228725"/>
          </a:xfrm>
          <a:custGeom>
            <a:rect b="b" l="l" r="r" t="t"/>
            <a:pathLst>
              <a:path extrusionOk="0" h="1638300" w="163830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cap="rnd" cmpd="sng" w="9525">
            <a:solidFill>
              <a:srgbClr val="D2C3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 name="Google Shape;52;p13"/>
          <p:cNvSpPr/>
          <p:nvPr/>
        </p:nvSpPr>
        <p:spPr>
          <a:xfrm>
            <a:off x="168275" y="15478"/>
            <a:ext cx="1703387" cy="1277540"/>
          </a:xfrm>
          <a:prstGeom prst="ellipse">
            <a:avLst/>
          </a:prstGeom>
          <a:noFill/>
          <a:ln cap="rnd" cmpd="sng" w="27300">
            <a:solidFill>
              <a:srgbClr val="FFF6DB"/>
            </a:solidFill>
            <a:prstDash val="solid"/>
            <a:miter lim="800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13"/>
          <p:cNvSpPr/>
          <p:nvPr/>
        </p:nvSpPr>
        <p:spPr>
          <a:xfrm rot="1854287">
            <a:off x="233027" y="732866"/>
            <a:ext cx="1025425" cy="943853"/>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t/>
            </a:r>
            <a:endParaRPr b="0" i="0" sz="2400" u="none" cap="none" strike="noStrike">
              <a:solidFill>
                <a:schemeClr val="lt1"/>
              </a:solidFill>
              <a:latin typeface="Gill Sans"/>
              <a:ea typeface="Gill Sans"/>
              <a:cs typeface="Gill Sans"/>
              <a:sym typeface="Gill Sans"/>
            </a:endParaRPr>
          </a:p>
        </p:txBody>
      </p:sp>
      <p:sp>
        <p:nvSpPr>
          <p:cNvPr id="54" name="Google Shape;54;p13"/>
          <p:cNvSpPr txBox="1"/>
          <p:nvPr/>
        </p:nvSpPr>
        <p:spPr>
          <a:xfrm>
            <a:off x="1012825" y="0"/>
            <a:ext cx="8131175"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13"/>
          <p:cNvSpPr txBox="1"/>
          <p:nvPr>
            <p:ph type="title"/>
          </p:nvPr>
        </p:nvSpPr>
        <p:spPr>
          <a:xfrm>
            <a:off x="1036637" y="0"/>
            <a:ext cx="8107362"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2pPr>
            <a:lvl3pPr lvl="2"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3pPr>
            <a:lvl4pPr lvl="3"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4pPr>
            <a:lvl5pPr lvl="4"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5pPr>
            <a:lvl6pPr lvl="5"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6pPr>
            <a:lvl7pPr lvl="6"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7pPr>
            <a:lvl8pPr lvl="7"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8pPr>
            <a:lvl9pPr lvl="8"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9pPr>
          </a:lstStyle>
          <a:p/>
        </p:txBody>
      </p:sp>
      <p:sp>
        <p:nvSpPr>
          <p:cNvPr id="56" name="Google Shape;56;p13"/>
          <p:cNvSpPr txBox="1"/>
          <p:nvPr>
            <p:ph idx="1" type="body"/>
          </p:nvPr>
        </p:nvSpPr>
        <p:spPr>
          <a:xfrm>
            <a:off x="1087437" y="653653"/>
            <a:ext cx="7847012" cy="403264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57" name="Google Shape;57;p13"/>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B5A788"/>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8" name="Google Shape;58;p13"/>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9" name="Google Shape;59;p13"/>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Slide 1- </a:t>
            </a:r>
            <a:fld id="{00000000-1234-1234-1234-123412341234}" type="slidenum">
              <a:rPr lang="en"/>
              <a:t>‹#›</a:t>
            </a:fld>
            <a:endParaRPr sz="1400">
              <a:solidFill>
                <a:srgbClr val="000000"/>
              </a:solidFill>
            </a:endParaRPr>
          </a:p>
        </p:txBody>
      </p:sp>
      <p:sp>
        <p:nvSpPr>
          <p:cNvPr id="60" name="Google Shape;60;p13"/>
          <p:cNvSpPr txBox="1"/>
          <p:nvPr/>
        </p:nvSpPr>
        <p:spPr>
          <a:xfrm>
            <a:off x="1014412" y="0"/>
            <a:ext cx="73025" cy="51435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5" name="Shape 85"/>
        <p:cNvGrpSpPr/>
        <p:nvPr/>
      </p:nvGrpSpPr>
      <p:grpSpPr>
        <a:xfrm>
          <a:off x="0" y="0"/>
          <a:ext cx="0" cy="0"/>
          <a:chOff x="0" y="0"/>
          <a:chExt cx="0" cy="0"/>
        </a:xfrm>
      </p:grpSpPr>
      <p:sp>
        <p:nvSpPr>
          <p:cNvPr id="86" name="Google Shape;86;p18"/>
          <p:cNvSpPr/>
          <p:nvPr/>
        </p:nvSpPr>
        <p:spPr>
          <a:xfrm>
            <a:off x="-815975" y="-611981"/>
            <a:ext cx="1638300" cy="1228725"/>
          </a:xfrm>
          <a:custGeom>
            <a:rect b="b" l="l" r="r" t="t"/>
            <a:pathLst>
              <a:path extrusionOk="0" h="1638300" w="163830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cap="rnd" cmpd="sng" w="9525">
            <a:solidFill>
              <a:srgbClr val="D2C3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 name="Google Shape;87;p18"/>
          <p:cNvSpPr/>
          <p:nvPr/>
        </p:nvSpPr>
        <p:spPr>
          <a:xfrm>
            <a:off x="168275" y="15478"/>
            <a:ext cx="1703387" cy="1277540"/>
          </a:xfrm>
          <a:prstGeom prst="ellipse">
            <a:avLst/>
          </a:prstGeom>
          <a:noFill/>
          <a:ln cap="rnd" cmpd="sng" w="27300">
            <a:solidFill>
              <a:srgbClr val="FFF6DB"/>
            </a:solidFill>
            <a:prstDash val="solid"/>
            <a:miter lim="800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8" name="Google Shape;88;p18"/>
          <p:cNvSpPr/>
          <p:nvPr/>
        </p:nvSpPr>
        <p:spPr>
          <a:xfrm rot="1854287">
            <a:off x="233027" y="732866"/>
            <a:ext cx="1025425" cy="943853"/>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t/>
            </a:r>
            <a:endParaRPr b="0" i="0" sz="2400" u="none" cap="none" strike="noStrike">
              <a:solidFill>
                <a:schemeClr val="lt1"/>
              </a:solidFill>
              <a:latin typeface="Gill Sans"/>
              <a:ea typeface="Gill Sans"/>
              <a:cs typeface="Gill Sans"/>
              <a:sym typeface="Gill Sans"/>
            </a:endParaRPr>
          </a:p>
        </p:txBody>
      </p:sp>
      <p:sp>
        <p:nvSpPr>
          <p:cNvPr id="89" name="Google Shape;89;p18"/>
          <p:cNvSpPr txBox="1"/>
          <p:nvPr/>
        </p:nvSpPr>
        <p:spPr>
          <a:xfrm>
            <a:off x="1012825" y="0"/>
            <a:ext cx="8131175"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 name="Google Shape;90;p18"/>
          <p:cNvSpPr txBox="1"/>
          <p:nvPr/>
        </p:nvSpPr>
        <p:spPr>
          <a:xfrm>
            <a:off x="1014412" y="0"/>
            <a:ext cx="73025" cy="51435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91" name="Google Shape;91;p18"/>
          <p:cNvPicPr preferRelativeResize="0"/>
          <p:nvPr/>
        </p:nvPicPr>
        <p:blipFill rotWithShape="1">
          <a:blip r:embed="rId2">
            <a:alphaModFix/>
          </a:blip>
          <a:srcRect b="0" l="0" r="0" t="0"/>
          <a:stretch/>
        </p:blipFill>
        <p:spPr>
          <a:xfrm>
            <a:off x="1022350" y="514350"/>
            <a:ext cx="8107375" cy="103925"/>
          </a:xfrm>
          <a:prstGeom prst="rect">
            <a:avLst/>
          </a:prstGeom>
          <a:noFill/>
          <a:ln>
            <a:noFill/>
          </a:ln>
        </p:spPr>
      </p:pic>
      <p:sp>
        <p:nvSpPr>
          <p:cNvPr id="92" name="Google Shape;92;p18"/>
          <p:cNvSpPr txBox="1"/>
          <p:nvPr>
            <p:ph type="title"/>
          </p:nvPr>
        </p:nvSpPr>
        <p:spPr>
          <a:xfrm>
            <a:off x="1036637" y="0"/>
            <a:ext cx="8107362"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2pPr>
            <a:lvl3pPr lvl="2"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3pPr>
            <a:lvl4pPr lvl="3"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4pPr>
            <a:lvl5pPr lvl="4"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5pPr>
            <a:lvl6pPr lvl="5"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6pPr>
            <a:lvl7pPr lvl="6"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7pPr>
            <a:lvl8pPr lvl="7"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8pPr>
            <a:lvl9pPr lvl="8"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9pPr>
          </a:lstStyle>
          <a:p/>
        </p:txBody>
      </p:sp>
      <p:sp>
        <p:nvSpPr>
          <p:cNvPr id="93" name="Google Shape;93;p18"/>
          <p:cNvSpPr txBox="1"/>
          <p:nvPr>
            <p:ph idx="1" type="body"/>
          </p:nvPr>
        </p:nvSpPr>
        <p:spPr>
          <a:xfrm>
            <a:off x="1087425" y="653650"/>
            <a:ext cx="7847100" cy="4432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94" name="Google Shape;94;p18"/>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B5A788"/>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5" name="Google Shape;95;p18"/>
          <p:cNvSpPr txBox="1"/>
          <p:nvPr>
            <p:ph idx="11" type="ftr"/>
          </p:nvPr>
        </p:nvSpPr>
        <p:spPr>
          <a:xfrm>
            <a:off x="5715000" y="4800600"/>
            <a:ext cx="2895600" cy="2857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6" name="Google Shape;96;p18"/>
          <p:cNvSpPr txBox="1"/>
          <p:nvPr>
            <p:ph idx="12" type="sldNum"/>
          </p:nvPr>
        </p:nvSpPr>
        <p:spPr>
          <a:xfrm>
            <a:off x="8613775" y="4914900"/>
            <a:ext cx="457200" cy="1714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 </a:t>
            </a: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p:nvPr/>
        </p:nvSpPr>
        <p:spPr>
          <a:xfrm>
            <a:off x="-815975" y="-611981"/>
            <a:ext cx="1638300" cy="1228725"/>
          </a:xfrm>
          <a:custGeom>
            <a:rect b="b" l="l" r="r" t="t"/>
            <a:pathLst>
              <a:path extrusionOk="0" h="1638300" w="163830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cap="rnd" cmpd="sng" w="9525">
            <a:solidFill>
              <a:srgbClr val="D2C3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4" name="Google Shape;104;p20"/>
          <p:cNvSpPr/>
          <p:nvPr/>
        </p:nvSpPr>
        <p:spPr>
          <a:xfrm>
            <a:off x="168275" y="15478"/>
            <a:ext cx="1703387" cy="1277540"/>
          </a:xfrm>
          <a:prstGeom prst="ellipse">
            <a:avLst/>
          </a:prstGeom>
          <a:noFill/>
          <a:ln cap="rnd" cmpd="sng" w="27300">
            <a:solidFill>
              <a:srgbClr val="FFF6DB"/>
            </a:solidFill>
            <a:prstDash val="solid"/>
            <a:miter lim="800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5" name="Google Shape;105;p20"/>
          <p:cNvSpPr/>
          <p:nvPr/>
        </p:nvSpPr>
        <p:spPr>
          <a:xfrm rot="1854287">
            <a:off x="233027" y="732866"/>
            <a:ext cx="1025425" cy="943853"/>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t/>
            </a:r>
            <a:endParaRPr b="0" i="0" sz="2400" u="none" cap="none" strike="noStrike">
              <a:solidFill>
                <a:schemeClr val="lt1"/>
              </a:solidFill>
              <a:latin typeface="Gill Sans"/>
              <a:ea typeface="Gill Sans"/>
              <a:cs typeface="Gill Sans"/>
              <a:sym typeface="Gill Sans"/>
            </a:endParaRPr>
          </a:p>
        </p:txBody>
      </p:sp>
      <p:sp>
        <p:nvSpPr>
          <p:cNvPr id="106" name="Google Shape;106;p20"/>
          <p:cNvSpPr txBox="1"/>
          <p:nvPr/>
        </p:nvSpPr>
        <p:spPr>
          <a:xfrm>
            <a:off x="1012825" y="0"/>
            <a:ext cx="8131175"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20"/>
          <p:cNvSpPr txBox="1"/>
          <p:nvPr/>
        </p:nvSpPr>
        <p:spPr>
          <a:xfrm>
            <a:off x="1014412" y="0"/>
            <a:ext cx="73025" cy="51435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8" name="Google Shape;108;p20"/>
          <p:cNvSpPr/>
          <p:nvPr/>
        </p:nvSpPr>
        <p:spPr>
          <a:xfrm>
            <a:off x="921433" y="1060351"/>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109" name="Google Shape;109;p20"/>
          <p:cNvSpPr/>
          <p:nvPr/>
        </p:nvSpPr>
        <p:spPr>
          <a:xfrm>
            <a:off x="1157287" y="1008459"/>
            <a:ext cx="63500" cy="48815"/>
          </a:xfrm>
          <a:prstGeom prst="ellipse">
            <a:avLst/>
          </a:prstGeom>
          <a:noFill/>
          <a:ln cap="rnd" cmpd="sng" w="12700">
            <a:solidFill>
              <a:srgbClr val="307F93">
                <a:alpha val="5960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20"/>
          <p:cNvSpPr txBox="1"/>
          <p:nvPr/>
        </p:nvSpPr>
        <p:spPr>
          <a:xfrm>
            <a:off x="7315200" y="1828800"/>
            <a:ext cx="1828800" cy="17180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1" name="Google Shape;111;p20"/>
          <p:cNvSpPr txBox="1"/>
          <p:nvPr>
            <p:ph type="title"/>
          </p:nvPr>
        </p:nvSpPr>
        <p:spPr>
          <a:xfrm>
            <a:off x="1036637" y="0"/>
            <a:ext cx="8107362"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2pPr>
            <a:lvl3pPr lvl="2"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3pPr>
            <a:lvl4pPr lvl="3"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4pPr>
            <a:lvl5pPr lvl="4"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5pPr>
            <a:lvl6pPr lvl="5"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6pPr>
            <a:lvl7pPr lvl="6"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7pPr>
            <a:lvl8pPr lvl="7"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8pPr>
            <a:lvl9pPr lvl="8"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9pPr>
          </a:lstStyle>
          <a:p/>
        </p:txBody>
      </p:sp>
      <p:sp>
        <p:nvSpPr>
          <p:cNvPr id="112" name="Google Shape;112;p20"/>
          <p:cNvSpPr txBox="1"/>
          <p:nvPr>
            <p:ph idx="1" type="body"/>
          </p:nvPr>
        </p:nvSpPr>
        <p:spPr>
          <a:xfrm>
            <a:off x="1087437" y="653653"/>
            <a:ext cx="7847012" cy="403264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13" name="Google Shape;113;p20"/>
          <p:cNvSpPr txBox="1"/>
          <p:nvPr>
            <p:ph idx="10" type="dt"/>
          </p:nvPr>
        </p:nvSpPr>
        <p:spPr>
          <a:xfrm>
            <a:off x="3581400" y="4729163"/>
            <a:ext cx="2133600" cy="357187"/>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B5A788"/>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4" name="Google Shape;114;p20"/>
          <p:cNvSpPr txBox="1"/>
          <p:nvPr>
            <p:ph idx="11" type="ftr"/>
          </p:nvPr>
        </p:nvSpPr>
        <p:spPr>
          <a:xfrm>
            <a:off x="5715000" y="4729163"/>
            <a:ext cx="2895600" cy="3571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B5A788"/>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5" name="Google Shape;115;p20"/>
          <p:cNvSpPr txBox="1"/>
          <p:nvPr>
            <p:ph idx="12" type="sldNum"/>
          </p:nvPr>
        </p:nvSpPr>
        <p:spPr>
          <a:xfrm>
            <a:off x="8613775" y="4729163"/>
            <a:ext cx="457200" cy="3571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hyperlink" Target="mailto:welde@hot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en.wikipedia.org/wiki/ARPANET" TargetMode="External"/><Relationship Id="rId4" Type="http://schemas.openxmlformats.org/officeDocument/2006/relationships/hyperlink" Target="http://en.wikipedia.org/wiki/Tim_Berners-Lee" TargetMode="External"/><Relationship Id="rId5" Type="http://schemas.openxmlformats.org/officeDocument/2006/relationships/hyperlink" Target="http://www.webhamst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990600" y="606028"/>
            <a:ext cx="7620000" cy="1908572"/>
          </a:xfrm>
          <a:prstGeom prst="rect">
            <a:avLst/>
          </a:prstGeom>
          <a:noFill/>
          <a:ln>
            <a:noFill/>
          </a:ln>
        </p:spPr>
        <p:txBody>
          <a:bodyPr anchorCtr="0" anchor="ctr" bIns="45700" lIns="91425" spcFirstLastPara="1" rIns="91425" wrap="square" tIns="45700">
            <a:noAutofit/>
          </a:bodyPr>
          <a:lstStyle/>
          <a:p>
            <a:pPr indent="0" lvl="0" marL="539750" marR="0" rtl="0" algn="ctr">
              <a:lnSpc>
                <a:spcPct val="90000"/>
              </a:lnSpc>
              <a:spcBef>
                <a:spcPts val="0"/>
              </a:spcBef>
              <a:spcAft>
                <a:spcPts val="0"/>
              </a:spcAft>
              <a:buClr>
                <a:srgbClr val="572314"/>
              </a:buClr>
              <a:buSzPts val="3300"/>
              <a:buFont typeface="Gill Sans"/>
              <a:buNone/>
            </a:pPr>
            <a:r>
              <a:rPr b="0" i="0" lang="en" sz="3300" u="none">
                <a:solidFill>
                  <a:srgbClr val="572314"/>
                </a:solidFill>
                <a:latin typeface="Gill Sans"/>
                <a:ea typeface="Gill Sans"/>
                <a:cs typeface="Gill Sans"/>
                <a:sym typeface="Gill Sans"/>
              </a:rPr>
              <a:t>CoSc  333 </a:t>
            </a:r>
            <a:endParaRPr/>
          </a:p>
          <a:p>
            <a:pPr indent="0" lvl="0" marL="539750" marR="0" rtl="0" algn="ctr">
              <a:lnSpc>
                <a:spcPct val="90000"/>
              </a:lnSpc>
              <a:spcBef>
                <a:spcPts val="0"/>
              </a:spcBef>
              <a:spcAft>
                <a:spcPts val="0"/>
              </a:spcAft>
              <a:buClr>
                <a:srgbClr val="572314"/>
              </a:buClr>
              <a:buSzPts val="3300"/>
              <a:buFont typeface="Gill Sans"/>
              <a:buNone/>
            </a:pPr>
            <a:r>
              <a:rPr b="0" i="0" lang="en" sz="3300" u="none">
                <a:solidFill>
                  <a:srgbClr val="572314"/>
                </a:solidFill>
                <a:latin typeface="Gill Sans"/>
                <a:ea typeface="Gill Sans"/>
                <a:cs typeface="Gill Sans"/>
                <a:sym typeface="Gill Sans"/>
              </a:rPr>
              <a:t>  </a:t>
            </a:r>
            <a:br>
              <a:rPr b="0" i="0" lang="en" sz="3300" u="none">
                <a:solidFill>
                  <a:srgbClr val="572314"/>
                </a:solidFill>
                <a:latin typeface="Gill Sans"/>
                <a:ea typeface="Gill Sans"/>
                <a:cs typeface="Gill Sans"/>
                <a:sym typeface="Gill Sans"/>
              </a:rPr>
            </a:br>
            <a:r>
              <a:rPr b="1" i="0" lang="en" sz="3300" u="none">
                <a:solidFill>
                  <a:srgbClr val="572314"/>
                </a:solidFill>
                <a:latin typeface="Gill Sans"/>
                <a:ea typeface="Gill Sans"/>
                <a:cs typeface="Gill Sans"/>
                <a:sym typeface="Gill Sans"/>
              </a:rPr>
              <a:t>Internet </a:t>
            </a:r>
            <a:endParaRPr/>
          </a:p>
          <a:p>
            <a:pPr indent="0" lvl="0" marL="539750" marR="0" rtl="0" algn="ctr">
              <a:lnSpc>
                <a:spcPct val="90000"/>
              </a:lnSpc>
              <a:spcBef>
                <a:spcPts val="0"/>
              </a:spcBef>
              <a:spcAft>
                <a:spcPts val="0"/>
              </a:spcAft>
              <a:buClr>
                <a:srgbClr val="572314"/>
              </a:buClr>
              <a:buSzPts val="3300"/>
              <a:buFont typeface="Gill Sans"/>
              <a:buNone/>
            </a:pPr>
            <a:r>
              <a:rPr b="1" i="0" lang="en" sz="3300" u="none">
                <a:solidFill>
                  <a:srgbClr val="572314"/>
                </a:solidFill>
                <a:latin typeface="Gill Sans"/>
                <a:ea typeface="Gill Sans"/>
                <a:cs typeface="Gill Sans"/>
                <a:sym typeface="Gill Sans"/>
              </a:rPr>
              <a:t>and </a:t>
            </a:r>
            <a:endParaRPr/>
          </a:p>
          <a:p>
            <a:pPr indent="0" lvl="0" marL="539750" marR="0" rtl="0" algn="ctr">
              <a:lnSpc>
                <a:spcPct val="90000"/>
              </a:lnSpc>
              <a:spcBef>
                <a:spcPts val="0"/>
              </a:spcBef>
              <a:spcAft>
                <a:spcPts val="0"/>
              </a:spcAft>
              <a:buClr>
                <a:srgbClr val="572314"/>
              </a:buClr>
              <a:buSzPts val="3300"/>
              <a:buFont typeface="Gill Sans"/>
              <a:buNone/>
            </a:pPr>
            <a:r>
              <a:rPr b="1" i="0" lang="en" sz="3300" u="none">
                <a:solidFill>
                  <a:srgbClr val="572314"/>
                </a:solidFill>
                <a:latin typeface="Gill Sans"/>
                <a:ea typeface="Gill Sans"/>
                <a:cs typeface="Gill Sans"/>
                <a:sym typeface="Gill Sans"/>
              </a:rPr>
              <a:t>Website Development</a:t>
            </a:r>
            <a:endParaRPr/>
          </a:p>
        </p:txBody>
      </p:sp>
      <p:sp>
        <p:nvSpPr>
          <p:cNvPr id="128" name="Google Shape;128;p22"/>
          <p:cNvSpPr txBox="1"/>
          <p:nvPr/>
        </p:nvSpPr>
        <p:spPr>
          <a:xfrm>
            <a:off x="1600200" y="4057650"/>
            <a:ext cx="7315200" cy="857250"/>
          </a:xfrm>
          <a:prstGeom prst="rect">
            <a:avLst/>
          </a:prstGeom>
          <a:noFill/>
          <a:ln>
            <a:noFill/>
          </a:ln>
        </p:spPr>
        <p:txBody>
          <a:bodyPr anchorCtr="0" anchor="t" bIns="45700" lIns="91425" spcFirstLastPara="1" rIns="91425" wrap="square" tIns="45700">
            <a:noAutofit/>
          </a:bodyPr>
          <a:lstStyle/>
          <a:p>
            <a:pPr indent="0" lvl="3" marL="250825"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Gill Sans"/>
              <a:ea typeface="Gill Sans"/>
              <a:cs typeface="Gill Sans"/>
              <a:sym typeface="Gill Sans"/>
            </a:endParaRPr>
          </a:p>
          <a:p>
            <a:pPr indent="0" lvl="3" marL="250825" marR="0" rtl="0" algn="l">
              <a:lnSpc>
                <a:spcPct val="100000"/>
              </a:lnSpc>
              <a:spcBef>
                <a:spcPts val="400"/>
              </a:spcBef>
              <a:spcAft>
                <a:spcPts val="0"/>
              </a:spcAft>
              <a:buClr>
                <a:schemeClr val="dk1"/>
              </a:buClr>
              <a:buSzPts val="2000"/>
              <a:buFont typeface="Gill Sans"/>
              <a:buNone/>
            </a:pPr>
            <a:r>
              <a:rPr b="0" i="0" lang="en" sz="2000" u="none" cap="none" strike="noStrike">
                <a:solidFill>
                  <a:schemeClr val="dk1"/>
                </a:solidFill>
                <a:latin typeface="Gill Sans"/>
                <a:ea typeface="Gill Sans"/>
                <a:cs typeface="Gill Sans"/>
                <a:sym typeface="Gill Sans"/>
              </a:rPr>
              <a:t>			</a:t>
            </a:r>
            <a:endParaRPr/>
          </a:p>
          <a:p>
            <a:pPr indent="0" lvl="3" marL="250825" marR="0" rtl="0" algn="l">
              <a:lnSpc>
                <a:spcPct val="100000"/>
              </a:lnSpc>
              <a:spcBef>
                <a:spcPts val="400"/>
              </a:spcBef>
              <a:spcAft>
                <a:spcPts val="0"/>
              </a:spcAft>
              <a:buClr>
                <a:schemeClr val="dk1"/>
              </a:buClr>
              <a:buSzPts val="2000"/>
              <a:buFont typeface="Gill Sans"/>
              <a:buNone/>
            </a:pPr>
            <a:r>
              <a:rPr b="0" i="0" lang="en" sz="2000" u="none" cap="none" strike="noStrike">
                <a:solidFill>
                  <a:schemeClr val="dk1"/>
                </a:solidFill>
                <a:latin typeface="Gill Sans"/>
                <a:ea typeface="Gill Sans"/>
                <a:cs typeface="Gill Sans"/>
                <a:sym typeface="Gill Sans"/>
              </a:rPr>
              <a:t>                                            Instructor : Welde Janfa</a:t>
            </a:r>
            <a:endParaRPr/>
          </a:p>
        </p:txBody>
      </p:sp>
      <p:cxnSp>
        <p:nvCxnSpPr>
          <p:cNvPr id="129" name="Google Shape;129;p22"/>
          <p:cNvCxnSpPr/>
          <p:nvPr/>
        </p:nvCxnSpPr>
        <p:spPr>
          <a:xfrm>
            <a:off x="4724400" y="4724400"/>
            <a:ext cx="3200400" cy="0"/>
          </a:xfrm>
          <a:prstGeom prst="straightConnector1">
            <a:avLst/>
          </a:prstGeom>
          <a:noFill/>
          <a:ln cap="flat" cmpd="sng" w="25400">
            <a:solidFill>
              <a:schemeClr val="accent1"/>
            </a:solidFill>
            <a:prstDash val="solid"/>
            <a:miter lim="800000"/>
            <a:headEnd len="med" w="med" type="none"/>
            <a:tailEnd len="med" w="med" type="none"/>
          </a:ln>
          <a:effectLst>
            <a:outerShdw blurRad="63500" dir="5400000" dist="25400">
              <a:srgbClr val="000000">
                <a:alpha val="42745"/>
              </a:srgbClr>
            </a:outerShdw>
          </a:effectLst>
        </p:spPr>
      </p:cxnSp>
      <p:cxnSp>
        <p:nvCxnSpPr>
          <p:cNvPr id="130" name="Google Shape;130;p22"/>
          <p:cNvCxnSpPr/>
          <p:nvPr/>
        </p:nvCxnSpPr>
        <p:spPr>
          <a:xfrm>
            <a:off x="1752600" y="2781300"/>
            <a:ext cx="6400800" cy="0"/>
          </a:xfrm>
          <a:prstGeom prst="straightConnector1">
            <a:avLst/>
          </a:prstGeom>
          <a:noFill/>
          <a:ln cap="flat" cmpd="sng" w="25400">
            <a:solidFill>
              <a:schemeClr val="accent1"/>
            </a:solidFill>
            <a:prstDash val="solid"/>
            <a:miter lim="800000"/>
            <a:headEnd len="med" w="med" type="none"/>
            <a:tailEnd len="med" w="med" type="none"/>
          </a:ln>
          <a:effectLst>
            <a:outerShdw blurRad="63500" dir="5400000" dist="25400">
              <a:srgbClr val="000000">
                <a:alpha val="42745"/>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600"/>
              <a:buFont typeface="Gill Sans"/>
              <a:buNone/>
            </a:pPr>
            <a:r>
              <a:rPr b="0" i="0" lang="en" sz="3600" u="none">
                <a:solidFill>
                  <a:srgbClr val="572314"/>
                </a:solidFill>
                <a:latin typeface="Gill Sans"/>
                <a:ea typeface="Gill Sans"/>
                <a:cs typeface="Gill Sans"/>
                <a:sym typeface="Gill Sans"/>
              </a:rPr>
              <a:t>Terminologies in the Internet </a:t>
            </a:r>
            <a:r>
              <a:rPr b="0" i="0" lang="en" sz="3900" u="none">
                <a:solidFill>
                  <a:srgbClr val="572314"/>
                </a:solidFill>
                <a:latin typeface="Gill Sans"/>
                <a:ea typeface="Gill Sans"/>
                <a:cs typeface="Gill Sans"/>
                <a:sym typeface="Gill Sans"/>
              </a:rPr>
              <a:t> </a:t>
            </a:r>
            <a:endParaRPr/>
          </a:p>
        </p:txBody>
      </p:sp>
      <p:sp>
        <p:nvSpPr>
          <p:cNvPr id="237" name="Google Shape;237;p31"/>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Server and client relationship</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 How to access the Web? How to access the Web?</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Once you have your Internet connection, then you need special software called a browser to access the Web.</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Web browsers are used to connect you to remote computers, open and transfer files, display text and images.</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Web browsers are specialized programs.</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Examples of Web browser: Netscape Navigator (Navigator) and Internet Explorer</a:t>
            </a:r>
            <a:endParaRPr/>
          </a:p>
        </p:txBody>
      </p:sp>
      <p:sp>
        <p:nvSpPr>
          <p:cNvPr id="238" name="Google Shape;238;p3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600"/>
              <a:buFont typeface="Gill Sans"/>
              <a:buNone/>
            </a:pPr>
            <a:r>
              <a:rPr b="0" i="0" lang="en" sz="3600" u="none">
                <a:solidFill>
                  <a:srgbClr val="572314"/>
                </a:solidFill>
                <a:latin typeface="Gill Sans"/>
                <a:ea typeface="Gill Sans"/>
                <a:cs typeface="Gill Sans"/>
                <a:sym typeface="Gill Sans"/>
              </a:rPr>
              <a:t>Terminologies in the Internet </a:t>
            </a:r>
            <a:r>
              <a:rPr b="0" i="0" lang="en" sz="3900" u="none">
                <a:solidFill>
                  <a:srgbClr val="572314"/>
                </a:solidFill>
                <a:latin typeface="Gill Sans"/>
                <a:ea typeface="Gill Sans"/>
                <a:cs typeface="Gill Sans"/>
                <a:sym typeface="Gill Sans"/>
              </a:rPr>
              <a:t> </a:t>
            </a:r>
            <a:endParaRPr/>
          </a:p>
        </p:txBody>
      </p:sp>
      <p:sp>
        <p:nvSpPr>
          <p:cNvPr id="244" name="Google Shape;244;p32"/>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Server and client relationship</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 Client/Server Structure of the Web</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Web is a collection of files that reside on computers, called </a:t>
            </a:r>
            <a:r>
              <a:rPr b="1" i="0" lang="en" sz="2400" u="none" cap="none" strike="noStrike">
                <a:solidFill>
                  <a:schemeClr val="dk1"/>
                </a:solidFill>
                <a:latin typeface="Gill Sans"/>
                <a:ea typeface="Gill Sans"/>
                <a:cs typeface="Gill Sans"/>
                <a:sym typeface="Gill Sans"/>
              </a:rPr>
              <a:t>Web servers</a:t>
            </a:r>
            <a:r>
              <a:rPr b="0" i="0" lang="en" sz="2400" u="none" cap="none" strike="noStrike">
                <a:solidFill>
                  <a:schemeClr val="dk1"/>
                </a:solidFill>
                <a:latin typeface="Gill Sans"/>
                <a:ea typeface="Gill Sans"/>
                <a:cs typeface="Gill Sans"/>
                <a:sym typeface="Gill Sans"/>
              </a:rPr>
              <a:t>, that are located all over the world and are connected to each other through the Internet.</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When you use your Internet connection to become part of the Web, your computer becomes a </a:t>
            </a:r>
            <a:r>
              <a:rPr b="1" i="0" lang="en" sz="2400" u="none" cap="none" strike="noStrike">
                <a:solidFill>
                  <a:schemeClr val="dk1"/>
                </a:solidFill>
                <a:latin typeface="Gill Sans"/>
                <a:ea typeface="Gill Sans"/>
                <a:cs typeface="Gill Sans"/>
                <a:sym typeface="Gill Sans"/>
              </a:rPr>
              <a:t>Web client</a:t>
            </a:r>
            <a:r>
              <a:rPr b="0" i="0" lang="en" sz="2400" u="none" cap="none" strike="noStrike">
                <a:solidFill>
                  <a:schemeClr val="dk1"/>
                </a:solidFill>
                <a:latin typeface="Gill Sans"/>
                <a:ea typeface="Gill Sans"/>
                <a:cs typeface="Gill Sans"/>
                <a:sym typeface="Gill Sans"/>
              </a:rPr>
              <a:t> in a worldwide client/server network.</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A </a:t>
            </a:r>
            <a:r>
              <a:rPr b="1" i="0" lang="en" sz="2400" u="none" cap="none" strike="noStrike">
                <a:solidFill>
                  <a:schemeClr val="dk1"/>
                </a:solidFill>
                <a:latin typeface="Gill Sans"/>
                <a:ea typeface="Gill Sans"/>
                <a:cs typeface="Gill Sans"/>
                <a:sym typeface="Gill Sans"/>
              </a:rPr>
              <a:t>Web browser</a:t>
            </a:r>
            <a:r>
              <a:rPr b="0" i="0" lang="en" sz="2400" u="none" cap="none" strike="noStrike">
                <a:solidFill>
                  <a:schemeClr val="dk1"/>
                </a:solidFill>
                <a:latin typeface="Gill Sans"/>
                <a:ea typeface="Gill Sans"/>
                <a:cs typeface="Gill Sans"/>
                <a:sym typeface="Gill Sans"/>
              </a:rPr>
              <a:t> is the software that you run on your computer to make it work as a web client.</a:t>
            </a:r>
            <a:endParaRPr/>
          </a:p>
          <a:p>
            <a:pPr indent="-160655" lvl="0" marL="365125" marR="0" rtl="0" algn="l">
              <a:spcBef>
                <a:spcPts val="600"/>
              </a:spcBef>
              <a:spcAft>
                <a:spcPts val="0"/>
              </a:spcAft>
              <a:buClr>
                <a:schemeClr val="accent1"/>
              </a:buClr>
              <a:buSzPts val="1920"/>
              <a:buFont typeface="Noto Sans Symbols"/>
              <a:buNone/>
            </a:pPr>
            <a:r>
              <a:t/>
            </a:r>
            <a:endParaRPr b="0" i="0" sz="2400" u="none" cap="none" strike="noStrike">
              <a:solidFill>
                <a:schemeClr val="dk1"/>
              </a:solidFill>
              <a:latin typeface="Gill Sans"/>
              <a:ea typeface="Gill Sans"/>
              <a:cs typeface="Gill Sans"/>
              <a:sym typeface="Gill Sans"/>
            </a:endParaRPr>
          </a:p>
        </p:txBody>
      </p:sp>
      <p:sp>
        <p:nvSpPr>
          <p:cNvPr id="245" name="Google Shape;245;p3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600"/>
              <a:buFont typeface="Gill Sans"/>
              <a:buNone/>
            </a:pPr>
            <a:r>
              <a:rPr b="0" i="0" lang="en" sz="3600" u="none">
                <a:solidFill>
                  <a:srgbClr val="572314"/>
                </a:solidFill>
                <a:latin typeface="Gill Sans"/>
                <a:ea typeface="Gill Sans"/>
                <a:cs typeface="Gill Sans"/>
                <a:sym typeface="Gill Sans"/>
              </a:rPr>
              <a:t>Terminologies in the Internet </a:t>
            </a:r>
            <a:r>
              <a:rPr b="0" i="0" lang="en" sz="3900" u="none">
                <a:solidFill>
                  <a:srgbClr val="572314"/>
                </a:solidFill>
                <a:latin typeface="Gill Sans"/>
                <a:ea typeface="Gill Sans"/>
                <a:cs typeface="Gill Sans"/>
                <a:sym typeface="Gill Sans"/>
              </a:rPr>
              <a:t> </a:t>
            </a:r>
            <a:endParaRPr/>
          </a:p>
        </p:txBody>
      </p:sp>
      <p:sp>
        <p:nvSpPr>
          <p:cNvPr id="252" name="Google Shape;252;p33"/>
          <p:cNvSpPr txBox="1"/>
          <p:nvPr>
            <p:ph idx="1" type="body"/>
          </p:nvPr>
        </p:nvSpPr>
        <p:spPr>
          <a:xfrm>
            <a:off x="1048150" y="556975"/>
            <a:ext cx="8095800" cy="4864500"/>
          </a:xfrm>
          <a:prstGeom prst="rect">
            <a:avLst/>
          </a:prstGeom>
          <a:noFill/>
          <a:ln>
            <a:noFill/>
          </a:ln>
        </p:spPr>
        <p:txBody>
          <a:bodyPr anchorCtr="0" anchor="t" bIns="45700" lIns="91425" spcFirstLastPara="1" rIns="91425" wrap="square" tIns="45700">
            <a:normAutofit/>
          </a:bodyPr>
          <a:lstStyle/>
          <a:p>
            <a:pPr indent="-225425" lvl="0" marL="365125" marR="0" rtl="0" algn="l">
              <a:lnSpc>
                <a:spcPct val="100000"/>
              </a:lnSpc>
              <a:spcBef>
                <a:spcPts val="0"/>
              </a:spcBef>
              <a:spcAft>
                <a:spcPts val="0"/>
              </a:spcAft>
              <a:buClr>
                <a:schemeClr val="accent1"/>
              </a:buClr>
              <a:buSzPts val="1020"/>
              <a:buFont typeface="Noto Sans Symbols"/>
              <a:buChar char="●"/>
            </a:pPr>
            <a:r>
              <a:rPr b="1" i="0" lang="en" sz="2000" u="none">
                <a:solidFill>
                  <a:schemeClr val="dk1"/>
                </a:solidFill>
                <a:latin typeface="Gill Sans"/>
                <a:ea typeface="Gill Sans"/>
                <a:cs typeface="Gill Sans"/>
                <a:sym typeface="Gill Sans"/>
              </a:rPr>
              <a:t>Domain name</a:t>
            </a:r>
            <a:r>
              <a:rPr b="1" i="0" lang="en" sz="1500" u="none">
                <a:solidFill>
                  <a:schemeClr val="dk1"/>
                </a:solidFill>
                <a:latin typeface="Gill Sans"/>
                <a:ea typeface="Gill Sans"/>
                <a:cs typeface="Gill Sans"/>
                <a:sym typeface="Gill Sans"/>
              </a:rPr>
              <a:t> </a:t>
            </a:r>
            <a:endParaRPr b="1" i="0" sz="1500" u="non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A </a:t>
            </a:r>
            <a:r>
              <a:rPr b="1" i="0" lang="en" sz="1600" u="none" cap="none" strike="noStrike">
                <a:solidFill>
                  <a:schemeClr val="dk1"/>
                </a:solidFill>
                <a:latin typeface="Gill Sans"/>
                <a:ea typeface="Gill Sans"/>
                <a:cs typeface="Gill Sans"/>
                <a:sym typeface="Gill Sans"/>
              </a:rPr>
              <a:t>domain name</a:t>
            </a:r>
            <a:r>
              <a:rPr b="0" i="0" lang="en" sz="1600" u="none" cap="none" strike="noStrike">
                <a:solidFill>
                  <a:schemeClr val="dk1"/>
                </a:solidFill>
                <a:latin typeface="Gill Sans"/>
                <a:ea typeface="Gill Sans"/>
                <a:cs typeface="Gill Sans"/>
                <a:sym typeface="Gill Sans"/>
              </a:rPr>
              <a:t> is a unique name associated with a specific IP address by a program that runs on an Internet host computer</a:t>
            </a:r>
            <a:endParaRPr/>
          </a:p>
          <a:p>
            <a:pPr indent="-204787" lvl="1" marL="639762" marR="0" rtl="0" algn="l">
              <a:lnSpc>
                <a:spcPct val="100000"/>
              </a:lnSpc>
              <a:spcBef>
                <a:spcPts val="500"/>
              </a:spcBef>
              <a:spcAft>
                <a:spcPts val="0"/>
              </a:spcAft>
              <a:buClr>
                <a:schemeClr val="accent1"/>
              </a:buClr>
              <a:buSzPts val="1500"/>
              <a:buFont typeface="Verdana"/>
              <a:buChar char="○"/>
            </a:pPr>
            <a:r>
              <a:rPr b="0" i="0" lang="en" sz="1500" u="none" cap="none" strike="noStrike">
                <a:solidFill>
                  <a:schemeClr val="dk1"/>
                </a:solidFill>
                <a:latin typeface="Gill Sans"/>
                <a:ea typeface="Gill Sans"/>
                <a:cs typeface="Gill Sans"/>
                <a:sym typeface="Gill Sans"/>
              </a:rPr>
              <a:t>The domain name consists of two parts. </a:t>
            </a:r>
            <a:endParaRPr sz="2300"/>
          </a:p>
          <a:p>
            <a:pPr indent="-204787" lvl="1" marL="639762" marR="0" rtl="0" algn="l">
              <a:lnSpc>
                <a:spcPct val="100000"/>
              </a:lnSpc>
              <a:spcBef>
                <a:spcPts val="500"/>
              </a:spcBef>
              <a:spcAft>
                <a:spcPts val="0"/>
              </a:spcAft>
              <a:buClr>
                <a:schemeClr val="accent1"/>
              </a:buClr>
              <a:buSzPts val="1500"/>
              <a:buFont typeface="Verdana"/>
              <a:buChar char="○"/>
            </a:pPr>
            <a:r>
              <a:rPr b="0" i="0" lang="en" sz="1500" u="none" cap="none" strike="noStrike">
                <a:solidFill>
                  <a:schemeClr val="dk1"/>
                </a:solidFill>
                <a:latin typeface="Gill Sans"/>
                <a:ea typeface="Gill Sans"/>
                <a:cs typeface="Gill Sans"/>
                <a:sym typeface="Gill Sans"/>
              </a:rPr>
              <a:t>In our example, “admas.edu” is the domain name. where “admas” is the host and “.edu” is the top-level domain. </a:t>
            </a:r>
            <a:endParaRPr sz="2300"/>
          </a:p>
          <a:p>
            <a:pPr indent="-285750" lvl="2" marL="889000" marR="0" rtl="0" algn="l">
              <a:lnSpc>
                <a:spcPct val="100000"/>
              </a:lnSpc>
              <a:spcBef>
                <a:spcPts val="32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This suffix indicates the type of organization to which the host belongs. As you can probably guess, “.edu” indicates that the host, “admas,” is an educational institution.</a:t>
            </a:r>
            <a:endParaRPr/>
          </a:p>
          <a:p>
            <a:pPr indent="-2238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Common Top-Level Domains</a:t>
            </a:r>
            <a:endParaRPr sz="2600"/>
          </a:p>
          <a:p>
            <a:pPr indent="-273050" lvl="2" marL="889000"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.com Commercial or business websites, however anyone may use this now</a:t>
            </a:r>
            <a:endParaRPr sz="2200"/>
          </a:p>
          <a:p>
            <a:pPr indent="-273050" lvl="2" marL="889000"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.gov United States Government websites</a:t>
            </a:r>
            <a:endParaRPr sz="2200"/>
          </a:p>
          <a:p>
            <a:pPr indent="-273050" lvl="2" marL="889000"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.mil United States Military websites</a:t>
            </a:r>
            <a:endParaRPr sz="2200"/>
          </a:p>
          <a:p>
            <a:pPr indent="-273050" lvl="2" marL="889000"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.org Organizational websites (often non-profit organizations)</a:t>
            </a:r>
            <a:endParaRPr sz="2200"/>
          </a:p>
          <a:p>
            <a:pPr indent="-2238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 Directory/Page: The next part of the URL tells the web browser where to find the specific web page on the website. </a:t>
            </a:r>
            <a:endParaRPr sz="2600"/>
          </a:p>
        </p:txBody>
      </p:sp>
      <p:sp>
        <p:nvSpPr>
          <p:cNvPr id="253" name="Google Shape;253;p3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600"/>
              <a:buFont typeface="Gill Sans"/>
              <a:buNone/>
            </a:pPr>
            <a:r>
              <a:rPr b="0" i="0" lang="en" sz="3600" u="none">
                <a:solidFill>
                  <a:srgbClr val="572314"/>
                </a:solidFill>
                <a:latin typeface="Gill Sans"/>
                <a:ea typeface="Gill Sans"/>
                <a:cs typeface="Gill Sans"/>
                <a:sym typeface="Gill Sans"/>
              </a:rPr>
              <a:t>Terminologies in the Internet </a:t>
            </a:r>
            <a:r>
              <a:rPr b="0" i="0" lang="en" sz="3900" u="none">
                <a:solidFill>
                  <a:srgbClr val="572314"/>
                </a:solidFill>
                <a:latin typeface="Gill Sans"/>
                <a:ea typeface="Gill Sans"/>
                <a:cs typeface="Gill Sans"/>
                <a:sym typeface="Gill Sans"/>
              </a:rPr>
              <a:t> </a:t>
            </a:r>
            <a:endParaRPr/>
          </a:p>
        </p:txBody>
      </p:sp>
      <p:sp>
        <p:nvSpPr>
          <p:cNvPr id="260" name="Google Shape;260;p34"/>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Domain name service</a:t>
            </a:r>
            <a:endParaRPr/>
          </a:p>
          <a:p>
            <a:pPr indent="-236537" lvl="1" marL="639762" marR="0" rtl="0" algn="l">
              <a:lnSpc>
                <a:spcPct val="9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This program, which coordinates the IP addresses and domain names for all computers attached to it, is called </a:t>
            </a:r>
            <a:r>
              <a:rPr b="1" i="0" lang="en" sz="2000" u="none" cap="none" strike="noStrike">
                <a:solidFill>
                  <a:schemeClr val="dk1"/>
                </a:solidFill>
                <a:latin typeface="Gill Sans"/>
                <a:ea typeface="Gill Sans"/>
                <a:cs typeface="Gill Sans"/>
                <a:sym typeface="Gill Sans"/>
              </a:rPr>
              <a:t>DNS (Domain Name System ) software</a:t>
            </a:r>
            <a:r>
              <a:rPr b="0" i="0" lang="en" sz="2000" u="none" cap="none" strike="noStrike">
                <a:solidFill>
                  <a:schemeClr val="dk1"/>
                </a:solidFill>
                <a:latin typeface="Gill Sans"/>
                <a:ea typeface="Gill Sans"/>
                <a:cs typeface="Gill Sans"/>
                <a:sym typeface="Gill Sans"/>
              </a:rPr>
              <a:t>.</a:t>
            </a:r>
            <a:endParaRPr/>
          </a:p>
          <a:p>
            <a:pPr indent="-236537" lvl="1" marL="639762" marR="0" rtl="0" algn="l">
              <a:lnSpc>
                <a:spcPct val="9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host computer that runs this software is called a </a:t>
            </a:r>
            <a:r>
              <a:rPr b="1" i="0" lang="en" sz="2000" u="none" cap="none" strike="noStrike">
                <a:solidFill>
                  <a:schemeClr val="dk1"/>
                </a:solidFill>
                <a:latin typeface="Gill Sans"/>
                <a:ea typeface="Gill Sans"/>
                <a:cs typeface="Gill Sans"/>
                <a:sym typeface="Gill Sans"/>
              </a:rPr>
              <a:t>domain name server</a:t>
            </a:r>
            <a:endParaRPr/>
          </a:p>
        </p:txBody>
      </p:sp>
      <p:sp>
        <p:nvSpPr>
          <p:cNvPr id="261" name="Google Shape;261;p3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268" name="Google Shape;268;p35"/>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There are five types of internet connections which are as follows: </a:t>
            </a:r>
            <a:endParaRPr/>
          </a:p>
          <a:p>
            <a:pPr indent="-457200" lvl="1" marL="860425" marR="0" rtl="0" algn="l">
              <a:lnSpc>
                <a:spcPct val="100000"/>
              </a:lnSpc>
              <a:spcBef>
                <a:spcPts val="500"/>
              </a:spcBef>
              <a:spcAft>
                <a:spcPts val="0"/>
              </a:spcAft>
              <a:buClr>
                <a:schemeClr val="accent1"/>
              </a:buClr>
              <a:buSzPts val="2000"/>
              <a:buFont typeface="Gill Sans"/>
              <a:buChar char="○"/>
            </a:pPr>
            <a:r>
              <a:rPr b="0" i="0" lang="en" sz="2000" u="none" cap="none" strike="noStrike">
                <a:solidFill>
                  <a:schemeClr val="dk1"/>
                </a:solidFill>
                <a:latin typeface="Gill Sans"/>
                <a:ea typeface="Gill Sans"/>
                <a:cs typeface="Gill Sans"/>
                <a:sym typeface="Gill Sans"/>
              </a:rPr>
              <a:t>Dial up Connection </a:t>
            </a:r>
            <a:endParaRPr/>
          </a:p>
          <a:p>
            <a:pPr indent="-457200" lvl="1" marL="860425" marR="0" rtl="0" algn="l">
              <a:lnSpc>
                <a:spcPct val="100000"/>
              </a:lnSpc>
              <a:spcBef>
                <a:spcPts val="500"/>
              </a:spcBef>
              <a:spcAft>
                <a:spcPts val="0"/>
              </a:spcAft>
              <a:buClr>
                <a:schemeClr val="accent1"/>
              </a:buClr>
              <a:buSzPts val="2000"/>
              <a:buFont typeface="Gill Sans"/>
              <a:buChar char="○"/>
            </a:pPr>
            <a:r>
              <a:rPr b="0" i="0" lang="en" sz="2000" u="none" cap="none" strike="noStrike">
                <a:solidFill>
                  <a:schemeClr val="dk1"/>
                </a:solidFill>
                <a:latin typeface="Gill Sans"/>
                <a:ea typeface="Gill Sans"/>
                <a:cs typeface="Gill Sans"/>
                <a:sym typeface="Gill Sans"/>
              </a:rPr>
              <a:t>Leased Connection </a:t>
            </a:r>
            <a:endParaRPr/>
          </a:p>
          <a:p>
            <a:pPr indent="-457200" lvl="1" marL="860425" marR="0" rtl="0" algn="l">
              <a:lnSpc>
                <a:spcPct val="100000"/>
              </a:lnSpc>
              <a:spcBef>
                <a:spcPts val="500"/>
              </a:spcBef>
              <a:spcAft>
                <a:spcPts val="0"/>
              </a:spcAft>
              <a:buClr>
                <a:schemeClr val="accent1"/>
              </a:buClr>
              <a:buSzPts val="2000"/>
              <a:buFont typeface="Gill Sans"/>
              <a:buChar char="○"/>
            </a:pPr>
            <a:r>
              <a:rPr b="0" i="0" lang="en" sz="2000" u="none" cap="none" strike="noStrike">
                <a:solidFill>
                  <a:schemeClr val="dk1"/>
                </a:solidFill>
                <a:latin typeface="Gill Sans"/>
                <a:ea typeface="Gill Sans"/>
                <a:cs typeface="Gill Sans"/>
                <a:sym typeface="Gill Sans"/>
              </a:rPr>
              <a:t>DSL connection </a:t>
            </a:r>
            <a:endParaRPr/>
          </a:p>
          <a:p>
            <a:pPr indent="-457200" lvl="1" marL="860425" marR="0" rtl="0" algn="l">
              <a:lnSpc>
                <a:spcPct val="100000"/>
              </a:lnSpc>
              <a:spcBef>
                <a:spcPts val="500"/>
              </a:spcBef>
              <a:spcAft>
                <a:spcPts val="0"/>
              </a:spcAft>
              <a:buClr>
                <a:schemeClr val="accent1"/>
              </a:buClr>
              <a:buSzPts val="2000"/>
              <a:buFont typeface="Gill Sans"/>
              <a:buChar char="○"/>
            </a:pPr>
            <a:r>
              <a:rPr b="0" i="0" lang="en" sz="2000" u="none" cap="none" strike="noStrike">
                <a:solidFill>
                  <a:schemeClr val="dk1"/>
                </a:solidFill>
                <a:latin typeface="Gill Sans"/>
                <a:ea typeface="Gill Sans"/>
                <a:cs typeface="Gill Sans"/>
                <a:sym typeface="Gill Sans"/>
              </a:rPr>
              <a:t>Cable Modem Connection </a:t>
            </a:r>
            <a:endParaRPr/>
          </a:p>
          <a:p>
            <a:pPr indent="-457200" lvl="1" marL="860425" marR="0" rtl="0" algn="l">
              <a:lnSpc>
                <a:spcPct val="100000"/>
              </a:lnSpc>
              <a:spcBef>
                <a:spcPts val="500"/>
              </a:spcBef>
              <a:spcAft>
                <a:spcPts val="0"/>
              </a:spcAft>
              <a:buClr>
                <a:schemeClr val="accent1"/>
              </a:buClr>
              <a:buSzPts val="2000"/>
              <a:buFont typeface="Gill Sans"/>
              <a:buChar char="○"/>
            </a:pPr>
            <a:r>
              <a:rPr b="0" i="0" lang="en" sz="2000" u="none" cap="none" strike="noStrike">
                <a:solidFill>
                  <a:schemeClr val="dk1"/>
                </a:solidFill>
                <a:latin typeface="Gill Sans"/>
                <a:ea typeface="Gill Sans"/>
                <a:cs typeface="Gill Sans"/>
                <a:sym typeface="Gill Sans"/>
              </a:rPr>
              <a:t>VSAT</a:t>
            </a:r>
            <a:endParaRPr/>
          </a:p>
        </p:txBody>
      </p:sp>
      <p:sp>
        <p:nvSpPr>
          <p:cNvPr id="269" name="Google Shape;269;p3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276" name="Google Shape;276;p36"/>
          <p:cNvSpPr txBox="1"/>
          <p:nvPr>
            <p:ph idx="1" type="body"/>
          </p:nvPr>
        </p:nvSpPr>
        <p:spPr>
          <a:xfrm>
            <a:off x="1143000" y="598875"/>
            <a:ext cx="7848600" cy="4487400"/>
          </a:xfrm>
          <a:prstGeom prst="rect">
            <a:avLst/>
          </a:prstGeom>
          <a:noFill/>
          <a:ln>
            <a:noFill/>
          </a:ln>
        </p:spPr>
        <p:txBody>
          <a:bodyPr anchorCtr="0" anchor="t" bIns="45700" lIns="91425" spcFirstLastPara="1" rIns="91425" wrap="square" tIns="45700">
            <a:normAutofit fontScale="92500" lnSpcReduction="20000"/>
          </a:bodyPr>
          <a:lstStyle/>
          <a:p>
            <a:pPr indent="-448056" lvl="0" marL="584200" marR="0" rtl="0" algn="l">
              <a:lnSpc>
                <a:spcPct val="100000"/>
              </a:lnSpc>
              <a:spcBef>
                <a:spcPts val="0"/>
              </a:spcBef>
              <a:spcAft>
                <a:spcPts val="0"/>
              </a:spcAft>
              <a:buClr>
                <a:schemeClr val="accent1"/>
              </a:buClr>
              <a:buSzPct val="80000"/>
              <a:buFont typeface="Gill Sans"/>
              <a:buAutoNum type="arabicPeriod"/>
            </a:pPr>
            <a:r>
              <a:rPr b="1" i="0" lang="en" sz="2400" u="none">
                <a:solidFill>
                  <a:schemeClr val="dk1"/>
                </a:solidFill>
                <a:latin typeface="Gill Sans"/>
                <a:ea typeface="Gill Sans"/>
                <a:cs typeface="Gill Sans"/>
                <a:sym typeface="Gill Sans"/>
              </a:rPr>
              <a:t>Dial up Connection </a:t>
            </a:r>
            <a:endParaRPr/>
          </a:p>
          <a:p>
            <a:pPr indent="-22796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Dial-up refers to an Internet connection that is established using a modem. </a:t>
            </a:r>
            <a:endParaRPr/>
          </a:p>
          <a:p>
            <a:pPr indent="-22796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The modem connects the computer to standard phone lines, which serve as the data transfer medium. </a:t>
            </a:r>
            <a:endParaRPr/>
          </a:p>
          <a:p>
            <a:pPr indent="-22796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When a user initiates a dial-up connection, the modem dials a phone number of an Internet Service Provider (ISP) that is designated to receive dial-up calls. The ISP then establishes the connection, which usually takes about ten seconds and is accompanied by several beepings and a buzzing sound</a:t>
            </a:r>
            <a:endParaRPr/>
          </a:p>
          <a:p>
            <a:pPr indent="-227964" lvl="1" marL="639762" marR="0" rtl="0" algn="l">
              <a:lnSpc>
                <a:spcPct val="10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Advantages</a:t>
            </a:r>
            <a:r>
              <a:rPr b="0" i="0" lang="en" sz="1800" u="none" cap="none" strike="noStrike">
                <a:solidFill>
                  <a:schemeClr val="dk1"/>
                </a:solidFill>
                <a:latin typeface="Gill Sans"/>
                <a:ea typeface="Gill Sans"/>
                <a:cs typeface="Gill Sans"/>
                <a:sym typeface="Gill Sans"/>
              </a:rPr>
              <a:t>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Low Price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Secure connection – your IP address continually changes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Offered in rural areas – you need a phone line </a:t>
            </a:r>
            <a:endParaRPr/>
          </a:p>
          <a:p>
            <a:pPr indent="-227964" lvl="1" marL="639762" marR="0" rtl="0" algn="l">
              <a:lnSpc>
                <a:spcPct val="10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Disadvantages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Slow speed.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Phone line is required. </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Busy signals for friends and family members</a:t>
            </a:r>
            <a:r>
              <a:rPr b="0" i="0" lang="en" sz="1400" u="none" cap="none" strike="noStrike">
                <a:solidFill>
                  <a:schemeClr val="dk1"/>
                </a:solidFill>
                <a:latin typeface="Gill Sans"/>
                <a:ea typeface="Gill Sans"/>
                <a:cs typeface="Gill Sans"/>
                <a:sym typeface="Gill Sans"/>
              </a:rPr>
              <a:t>.</a:t>
            </a:r>
            <a:endParaRPr b="1" i="0" sz="1400" u="none" cap="none" strike="noStrike">
              <a:solidFill>
                <a:schemeClr val="dk1"/>
              </a:solidFill>
              <a:latin typeface="Gill Sans"/>
              <a:ea typeface="Gill Sans"/>
              <a:cs typeface="Gill Sans"/>
              <a:sym typeface="Gill Sans"/>
            </a:endParaRPr>
          </a:p>
          <a:p>
            <a:pPr indent="-211455" lvl="0" marL="365125" marR="0" rtl="0" algn="l">
              <a:spcBef>
                <a:spcPts val="600"/>
              </a:spcBef>
              <a:spcAft>
                <a:spcPts val="0"/>
              </a:spcAft>
              <a:buClr>
                <a:schemeClr val="accent1"/>
              </a:buClr>
              <a:buSzPct val="80000"/>
              <a:buFont typeface="Noto Sans Symbols"/>
              <a:buNone/>
            </a:pPr>
            <a:r>
              <a:t/>
            </a:r>
            <a:endParaRPr b="1" i="0" sz="1400" u="none" cap="none" strike="noStrike">
              <a:solidFill>
                <a:schemeClr val="dk1"/>
              </a:solidFill>
              <a:latin typeface="Gill Sans"/>
              <a:ea typeface="Gill Sans"/>
              <a:cs typeface="Gill Sans"/>
              <a:sym typeface="Gill Sans"/>
            </a:endParaRPr>
          </a:p>
        </p:txBody>
      </p:sp>
      <p:sp>
        <p:nvSpPr>
          <p:cNvPr id="277" name="Google Shape;277;p3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284" name="Google Shape;284;p37"/>
          <p:cNvSpPr txBox="1"/>
          <p:nvPr>
            <p:ph idx="1" type="body"/>
          </p:nvPr>
        </p:nvSpPr>
        <p:spPr>
          <a:xfrm>
            <a:off x="1048150" y="633175"/>
            <a:ext cx="7848600" cy="4185300"/>
          </a:xfrm>
          <a:prstGeom prst="rect">
            <a:avLst/>
          </a:prstGeom>
          <a:noFill/>
          <a:ln>
            <a:noFill/>
          </a:ln>
        </p:spPr>
        <p:txBody>
          <a:bodyPr anchorCtr="0" anchor="t" bIns="45700" lIns="91425" spcFirstLastPara="1" rIns="91425" wrap="square" tIns="45700">
            <a:normAutofit/>
          </a:bodyPr>
          <a:lstStyle/>
          <a:p>
            <a:pPr indent="-457200" lvl="0" marL="584200" marR="0" rtl="0" algn="l">
              <a:lnSpc>
                <a:spcPct val="100000"/>
              </a:lnSpc>
              <a:spcBef>
                <a:spcPts val="0"/>
              </a:spcBef>
              <a:spcAft>
                <a:spcPts val="0"/>
              </a:spcAft>
              <a:buClr>
                <a:schemeClr val="accent1"/>
              </a:buClr>
              <a:buSzPts val="1920"/>
              <a:buFont typeface="Gill Sans"/>
              <a:buAutoNum type="arabicPeriod" startAt="2"/>
            </a:pPr>
            <a:r>
              <a:rPr b="1" i="0" lang="en" sz="2400" u="none">
                <a:solidFill>
                  <a:schemeClr val="dk1"/>
                </a:solidFill>
                <a:latin typeface="Gill Sans"/>
                <a:ea typeface="Gill Sans"/>
                <a:cs typeface="Gill Sans"/>
                <a:sym typeface="Gill Sans"/>
              </a:rPr>
              <a:t>Leased Connection </a:t>
            </a:r>
            <a:endParaRPr/>
          </a:p>
          <a:p>
            <a:pPr indent="-230187" lvl="1" marL="639762" marR="0" rtl="0" algn="l">
              <a:lnSpc>
                <a:spcPct val="100000"/>
              </a:lnSpc>
              <a:spcBef>
                <a:spcPts val="500"/>
              </a:spcBef>
              <a:spcAft>
                <a:spcPts val="0"/>
              </a:spcAft>
              <a:buClr>
                <a:schemeClr val="accent1"/>
              </a:buClr>
              <a:buSzPts val="1700"/>
              <a:buFont typeface="Verdana"/>
              <a:buChar char="◦"/>
            </a:pPr>
            <a:r>
              <a:rPr b="0" i="0" lang="en" sz="1700" u="none" cap="none" strike="noStrike">
                <a:solidFill>
                  <a:schemeClr val="dk1"/>
                </a:solidFill>
                <a:latin typeface="Gill Sans"/>
                <a:ea typeface="Gill Sans"/>
                <a:cs typeface="Gill Sans"/>
                <a:sym typeface="Gill Sans"/>
              </a:rPr>
              <a:t>Leased connection is a permanent telephone connection between two points set up by a telecommunications common carrier. </a:t>
            </a:r>
            <a:endParaRPr sz="2700"/>
          </a:p>
          <a:p>
            <a:pPr indent="-230187" lvl="1" marL="639762" marR="0" rtl="0" algn="l">
              <a:lnSpc>
                <a:spcPct val="100000"/>
              </a:lnSpc>
              <a:spcBef>
                <a:spcPts val="500"/>
              </a:spcBef>
              <a:spcAft>
                <a:spcPts val="0"/>
              </a:spcAft>
              <a:buClr>
                <a:schemeClr val="accent1"/>
              </a:buClr>
              <a:buSzPts val="1700"/>
              <a:buFont typeface="Verdana"/>
              <a:buChar char="◦"/>
            </a:pPr>
            <a:r>
              <a:rPr b="0" i="0" lang="en" sz="1700" u="none" cap="none" strike="noStrike">
                <a:solidFill>
                  <a:schemeClr val="dk1"/>
                </a:solidFill>
                <a:latin typeface="Gill Sans"/>
                <a:ea typeface="Gill Sans"/>
                <a:cs typeface="Gill Sans"/>
                <a:sym typeface="Gill Sans"/>
              </a:rPr>
              <a:t>Typically, leased lines are used by businesses to connect geographically distant offices. Unlike normal dial-up connections, a leased line is always active.</a:t>
            </a:r>
            <a:endParaRPr sz="2700"/>
          </a:p>
          <a:p>
            <a:pPr indent="-230187" lvl="1" marL="639762" marR="0" rtl="0" algn="l">
              <a:lnSpc>
                <a:spcPct val="100000"/>
              </a:lnSpc>
              <a:spcBef>
                <a:spcPts val="500"/>
              </a:spcBef>
              <a:spcAft>
                <a:spcPts val="0"/>
              </a:spcAft>
              <a:buClr>
                <a:schemeClr val="accent1"/>
              </a:buClr>
              <a:buSzPts val="1700"/>
              <a:buFont typeface="Verdana"/>
              <a:buChar char="◦"/>
            </a:pPr>
            <a:r>
              <a:rPr b="0" i="0" lang="en" sz="1700" u="none" cap="none" strike="noStrike">
                <a:solidFill>
                  <a:schemeClr val="dk1"/>
                </a:solidFill>
                <a:latin typeface="Gill Sans"/>
                <a:ea typeface="Gill Sans"/>
                <a:cs typeface="Gill Sans"/>
                <a:sym typeface="Gill Sans"/>
              </a:rPr>
              <a:t>The fee for the connection is a fixed monthly rate. The primary factors affecting the monthly fee are distance between end points and the speed of the circuit.</a:t>
            </a:r>
            <a:endParaRPr sz="2700"/>
          </a:p>
          <a:p>
            <a:pPr indent="-236537" lvl="1" marL="639762" marR="0" rtl="0" algn="l">
              <a:lnSpc>
                <a:spcPct val="100000"/>
              </a:lnSpc>
              <a:spcBef>
                <a:spcPts val="500"/>
              </a:spcBef>
              <a:spcAft>
                <a:spcPts val="0"/>
              </a:spcAft>
              <a:buClr>
                <a:schemeClr val="accent1"/>
              </a:buClr>
              <a:buSzPts val="1800"/>
              <a:buFont typeface="Verdana"/>
              <a:buChar char="◦"/>
            </a:pPr>
            <a:r>
              <a:rPr b="1" i="0" lang="en" sz="1800" u="none" cap="none" strike="noStrike">
                <a:solidFill>
                  <a:schemeClr val="dk1"/>
                </a:solidFill>
                <a:latin typeface="Gill Sans"/>
                <a:ea typeface="Gill Sans"/>
                <a:cs typeface="Gill Sans"/>
                <a:sym typeface="Gill Sans"/>
              </a:rPr>
              <a:t>Advantage</a:t>
            </a:r>
            <a:r>
              <a:rPr b="0" i="0" lang="en" sz="1800" u="none" cap="none" strike="noStrike">
                <a:solidFill>
                  <a:schemeClr val="dk1"/>
                </a:solidFill>
                <a:latin typeface="Gill Sans"/>
                <a:ea typeface="Gill Sans"/>
                <a:cs typeface="Gill Sans"/>
                <a:sym typeface="Gill Sans"/>
              </a:rPr>
              <a:t>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Secure and private: dedicated exclusively to the customer,</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Speed: symmetrical and direct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Reliable: minimum down time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Wide choice of speeds: bandwidth on demand, easily upgradeable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Leased lines are suitable for in-house office web hosting</a:t>
            </a:r>
            <a:endParaRPr/>
          </a:p>
        </p:txBody>
      </p:sp>
      <p:sp>
        <p:nvSpPr>
          <p:cNvPr id="285" name="Google Shape;285;p3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292" name="Google Shape;292;p38"/>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457200" lvl="0" marL="584200" marR="0" rtl="0" algn="l">
              <a:lnSpc>
                <a:spcPct val="100000"/>
              </a:lnSpc>
              <a:spcBef>
                <a:spcPts val="0"/>
              </a:spcBef>
              <a:spcAft>
                <a:spcPts val="0"/>
              </a:spcAft>
              <a:buClr>
                <a:schemeClr val="accent1"/>
              </a:buClr>
              <a:buSzPts val="1920"/>
              <a:buFont typeface="Gill Sans"/>
              <a:buAutoNum type="arabicPeriod" startAt="2"/>
            </a:pPr>
            <a:r>
              <a:rPr b="1" i="0" lang="en" sz="2400" u="none">
                <a:solidFill>
                  <a:schemeClr val="dk1"/>
                </a:solidFill>
                <a:latin typeface="Gill Sans"/>
                <a:ea typeface="Gill Sans"/>
                <a:cs typeface="Gill Sans"/>
                <a:sym typeface="Gill Sans"/>
              </a:rPr>
              <a:t>Leased Connection </a:t>
            </a:r>
            <a:endParaRPr/>
          </a:p>
          <a:p>
            <a:pPr indent="-236537" lvl="1" marL="639762" marR="0" rtl="0" algn="l">
              <a:lnSpc>
                <a:spcPct val="100000"/>
              </a:lnSpc>
              <a:spcBef>
                <a:spcPts val="500"/>
              </a:spcBef>
              <a:spcAft>
                <a:spcPts val="0"/>
              </a:spcAft>
              <a:buClr>
                <a:schemeClr val="accent1"/>
              </a:buClr>
              <a:buSzPts val="1800"/>
              <a:buFont typeface="Verdana"/>
              <a:buChar char="◦"/>
            </a:pPr>
            <a:r>
              <a:rPr b="1" i="0" lang="en" sz="1800" u="none" cap="none" strike="noStrike">
                <a:solidFill>
                  <a:schemeClr val="dk1"/>
                </a:solidFill>
                <a:latin typeface="Gill Sans"/>
                <a:ea typeface="Gill Sans"/>
                <a:cs typeface="Gill Sans"/>
                <a:sym typeface="Gill Sans"/>
              </a:rPr>
              <a:t>Disadvantages </a:t>
            </a:r>
            <a:r>
              <a:rPr b="0" i="0" lang="en" sz="1800" u="none" cap="none" strike="noStrike">
                <a:solidFill>
                  <a:schemeClr val="dk1"/>
                </a:solidFill>
                <a:latin typeface="Gill Sans"/>
                <a:ea typeface="Gill Sans"/>
                <a:cs typeface="Gill Sans"/>
                <a:sym typeface="Gill Sans"/>
              </a:rPr>
              <a:t> </a:t>
            </a:r>
            <a:endParaRPr/>
          </a:p>
          <a:p>
            <a:pPr indent="-228600" lvl="2" marL="885825" marR="0" rtl="0" algn="l">
              <a:lnSpc>
                <a:spcPct val="100000"/>
              </a:lnSpc>
              <a:spcBef>
                <a:spcPts val="360"/>
              </a:spcBef>
              <a:spcAft>
                <a:spcPts val="0"/>
              </a:spcAft>
              <a:buClr>
                <a:schemeClr val="accent2"/>
              </a:buClr>
              <a:buSzPts val="1400"/>
              <a:buFont typeface="Noto Sans Symbols"/>
              <a:buChar char="●"/>
            </a:pPr>
            <a:r>
              <a:rPr b="0" i="0" lang="en" sz="1400" u="none" cap="none" strike="noStrike">
                <a:solidFill>
                  <a:schemeClr val="dk1"/>
                </a:solidFill>
                <a:latin typeface="Gill Sans"/>
                <a:ea typeface="Gill Sans"/>
                <a:cs typeface="Gill Sans"/>
                <a:sym typeface="Gill Sans"/>
              </a:rPr>
              <a:t> </a:t>
            </a:r>
            <a:r>
              <a:rPr b="0" i="0" lang="en" sz="1800" u="none" cap="none" strike="noStrike">
                <a:solidFill>
                  <a:schemeClr val="dk1"/>
                </a:solidFill>
                <a:latin typeface="Gill Sans"/>
                <a:ea typeface="Gill Sans"/>
                <a:cs typeface="Gill Sans"/>
                <a:sym typeface="Gill Sans"/>
              </a:rPr>
              <a:t>Leased lines can be expensive to install and rent.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Not suitable for single or home workers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Lead times can be as long as 65 working days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Distance dependent to nearest POP </a:t>
            </a:r>
            <a:endParaRPr/>
          </a:p>
          <a:p>
            <a:pPr indent="-228600" lvl="2" marL="885825"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 Leased lines have traditionally been the more expensive access option. A Service Level Agreement    (SLA) confirms an ISP’s contractual requirement in ensuring the service is maintained. This is often lacking in cheaper alternatives</a:t>
            </a:r>
            <a:endParaRPr/>
          </a:p>
        </p:txBody>
      </p:sp>
      <p:sp>
        <p:nvSpPr>
          <p:cNvPr id="293" name="Google Shape;293;p3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00" name="Google Shape;300;p39"/>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457200" lvl="0" marL="584200" marR="0" rtl="0" algn="l">
              <a:lnSpc>
                <a:spcPct val="100000"/>
              </a:lnSpc>
              <a:spcBef>
                <a:spcPts val="0"/>
              </a:spcBef>
              <a:spcAft>
                <a:spcPts val="0"/>
              </a:spcAft>
              <a:buClr>
                <a:schemeClr val="accent1"/>
              </a:buClr>
              <a:buSzPts val="1920"/>
              <a:buFont typeface="Gill Sans"/>
              <a:buAutoNum type="arabicPeriod" startAt="3"/>
            </a:pPr>
            <a:r>
              <a:rPr b="1" i="0" lang="en" sz="2400" u="none">
                <a:solidFill>
                  <a:schemeClr val="dk1"/>
                </a:solidFill>
                <a:latin typeface="Gill Sans"/>
                <a:ea typeface="Gill Sans"/>
                <a:cs typeface="Gill Sans"/>
                <a:sym typeface="Gill Sans"/>
              </a:rPr>
              <a:t>DSL /ADSL Connection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Digital Subscriber Line (DSL) is a family of technologies that provides digital data transmission over the wires of a local telephone network.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DSL originally stood for digital subscriber loop. In telecommunications marketing, the term DSL is widely understood to mean Asymmetric Digital Subscriber Line (ADSL), the most commonly installed DSL technology.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DSL service is delivered simultaneously with wired telephone service on the same telephone line.</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The data bit rate of consumer DSL services typically ranges from 256 kbit/s to 40 Mbit/s in the direction to the customer (downstream), depending on DSL technology, line conditions, and service-level implementation.</a:t>
            </a:r>
            <a:endParaRPr/>
          </a:p>
        </p:txBody>
      </p:sp>
      <p:sp>
        <p:nvSpPr>
          <p:cNvPr id="301" name="Google Shape;301;p3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08" name="Google Shape;308;p40"/>
          <p:cNvSpPr txBox="1"/>
          <p:nvPr>
            <p:ph idx="1" type="body"/>
          </p:nvPr>
        </p:nvSpPr>
        <p:spPr>
          <a:xfrm>
            <a:off x="1033850" y="690300"/>
            <a:ext cx="8037000" cy="4453200"/>
          </a:xfrm>
          <a:prstGeom prst="rect">
            <a:avLst/>
          </a:prstGeom>
          <a:noFill/>
          <a:ln>
            <a:noFill/>
          </a:ln>
        </p:spPr>
        <p:txBody>
          <a:bodyPr anchorCtr="0" anchor="t" bIns="45700" lIns="91425" spcFirstLastPara="1" rIns="91425" wrap="square" tIns="45700">
            <a:normAutofit/>
          </a:bodyPr>
          <a:lstStyle/>
          <a:p>
            <a:pPr indent="-444500" lvl="0" marL="584200" marR="0" rtl="0" algn="l">
              <a:lnSpc>
                <a:spcPct val="100000"/>
              </a:lnSpc>
              <a:spcBef>
                <a:spcPts val="0"/>
              </a:spcBef>
              <a:spcAft>
                <a:spcPts val="0"/>
              </a:spcAft>
              <a:buClr>
                <a:schemeClr val="accent1"/>
              </a:buClr>
              <a:buSzPts val="1720"/>
              <a:buFont typeface="Gill Sans"/>
              <a:buAutoNum type="arabicPeriod" startAt="3"/>
            </a:pPr>
            <a:r>
              <a:rPr b="1" i="0" lang="en" sz="2200" u="none">
                <a:solidFill>
                  <a:schemeClr val="dk1"/>
                </a:solidFill>
                <a:latin typeface="Gill Sans"/>
                <a:ea typeface="Gill Sans"/>
                <a:cs typeface="Gill Sans"/>
                <a:sym typeface="Gill Sans"/>
              </a:rPr>
              <a:t>DSL /ADSL Connection </a:t>
            </a:r>
            <a:endParaRPr sz="3000"/>
          </a:p>
          <a:p>
            <a:pPr indent="-223837" lvl="1" marL="639762" marR="0" rtl="0" algn="l">
              <a:lnSpc>
                <a:spcPct val="100000"/>
              </a:lnSpc>
              <a:spcBef>
                <a:spcPts val="500"/>
              </a:spcBef>
              <a:spcAft>
                <a:spcPts val="0"/>
              </a:spcAft>
              <a:buClr>
                <a:schemeClr val="accent1"/>
              </a:buClr>
              <a:buSzPts val="1600"/>
              <a:buFont typeface="Verdana"/>
              <a:buChar char="◦"/>
            </a:pPr>
            <a:r>
              <a:rPr b="1" i="0" lang="en" sz="1600" u="none" cap="none" strike="noStrike">
                <a:solidFill>
                  <a:schemeClr val="dk1"/>
                </a:solidFill>
                <a:latin typeface="Gill Sans"/>
                <a:ea typeface="Gill Sans"/>
                <a:cs typeface="Gill Sans"/>
                <a:sym typeface="Gill Sans"/>
              </a:rPr>
              <a:t>Advantages</a:t>
            </a:r>
            <a:r>
              <a:rPr b="0" i="0" lang="en" sz="1600" u="none" cap="none" strike="noStrike">
                <a:solidFill>
                  <a:schemeClr val="dk1"/>
                </a:solidFill>
                <a:latin typeface="Gill Sans"/>
                <a:ea typeface="Gill Sans"/>
                <a:cs typeface="Gill Sans"/>
                <a:sym typeface="Gill Sans"/>
              </a:rPr>
              <a:t>: </a:t>
            </a:r>
            <a:endParaRPr sz="26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Security: Unlike cable modems, each subscriber can be configured so that it will not be on the same network</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Integration: DSL will easily interface with ATM and WAN technology. </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High bandwidth </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Cheap line charges from the phone company. </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 Good for “bursty” traffic patterns </a:t>
            </a:r>
            <a:endParaRPr sz="2200"/>
          </a:p>
          <a:p>
            <a:pPr indent="-223837" lvl="1" marL="639762" marR="0" rtl="0" algn="l">
              <a:lnSpc>
                <a:spcPct val="100000"/>
              </a:lnSpc>
              <a:spcBef>
                <a:spcPts val="500"/>
              </a:spcBef>
              <a:spcAft>
                <a:spcPts val="0"/>
              </a:spcAft>
              <a:buClr>
                <a:schemeClr val="accent1"/>
              </a:buClr>
              <a:buSzPts val="2000"/>
              <a:buFont typeface="Verdana"/>
              <a:buChar char="◦"/>
            </a:pPr>
            <a:r>
              <a:rPr b="1" i="0" lang="en" sz="2000" u="none" cap="none" strike="noStrike">
                <a:solidFill>
                  <a:schemeClr val="dk1"/>
                </a:solidFill>
                <a:latin typeface="Gill Sans"/>
                <a:ea typeface="Gill Sans"/>
                <a:cs typeface="Gill Sans"/>
                <a:sym typeface="Gill Sans"/>
              </a:rPr>
              <a:t>Disadvantages</a:t>
            </a:r>
            <a:endParaRPr sz="26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No current standardization: Equipment might vary from place to place or when we change ISPs. </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Expensive</a:t>
            </a:r>
            <a:endParaRPr sz="2200"/>
          </a:p>
          <a:p>
            <a:pPr indent="-215900" lvl="2" marL="885825" marR="0" rtl="0" algn="l">
              <a:lnSpc>
                <a:spcPct val="100000"/>
              </a:lnSpc>
              <a:spcBef>
                <a:spcPts val="36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Distance Dependence: The farther you live from the DSLAM (DSL Access Multiplexer), the lower the data rate. The longest run lengths are 18,000 feet, or a little over 3 miles.</a:t>
            </a:r>
            <a:endParaRPr sz="2200"/>
          </a:p>
        </p:txBody>
      </p:sp>
      <p:sp>
        <p:nvSpPr>
          <p:cNvPr id="309" name="Google Shape;309;p4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90600" y="606028"/>
            <a:ext cx="8001000" cy="24800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70C0"/>
              </a:buClr>
              <a:buSzPts val="4800"/>
              <a:buFont typeface="Gill Sans"/>
              <a:buNone/>
            </a:pPr>
            <a:r>
              <a:rPr b="1" i="0" lang="en" sz="4800" u="none">
                <a:solidFill>
                  <a:srgbClr val="0070C0"/>
                </a:solidFill>
                <a:latin typeface="Gill Sans"/>
                <a:ea typeface="Gill Sans"/>
                <a:cs typeface="Gill Sans"/>
                <a:sym typeface="Gill Sans"/>
              </a:rPr>
              <a:t>Chapter 1</a:t>
            </a:r>
            <a:br>
              <a:rPr b="1" i="0" lang="en" sz="4800" u="none">
                <a:solidFill>
                  <a:srgbClr val="0070C0"/>
                </a:solidFill>
                <a:latin typeface="Gill Sans"/>
                <a:ea typeface="Gill Sans"/>
                <a:cs typeface="Gill Sans"/>
                <a:sym typeface="Gill Sans"/>
              </a:rPr>
            </a:br>
            <a:r>
              <a:rPr b="1" i="0" lang="en" sz="5400" u="none">
                <a:solidFill>
                  <a:srgbClr val="0070C0"/>
                </a:solidFill>
                <a:latin typeface="Gill Sans"/>
                <a:ea typeface="Gill Sans"/>
                <a:cs typeface="Gill Sans"/>
                <a:sym typeface="Gill Sans"/>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16" name="Google Shape;316;p41"/>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457200" lvl="0" marL="584200" marR="0" rtl="0" algn="l">
              <a:lnSpc>
                <a:spcPct val="100000"/>
              </a:lnSpc>
              <a:spcBef>
                <a:spcPts val="0"/>
              </a:spcBef>
              <a:spcAft>
                <a:spcPts val="0"/>
              </a:spcAft>
              <a:buClr>
                <a:schemeClr val="accent1"/>
              </a:buClr>
              <a:buSzPts val="1920"/>
              <a:buFont typeface="Gill Sans"/>
              <a:buAutoNum type="arabicPeriod" startAt="4"/>
            </a:pPr>
            <a:r>
              <a:rPr b="1" i="0" lang="en" sz="2400" u="none">
                <a:solidFill>
                  <a:schemeClr val="dk1"/>
                </a:solidFill>
                <a:latin typeface="Gill Sans"/>
                <a:ea typeface="Gill Sans"/>
                <a:cs typeface="Gill Sans"/>
                <a:sym typeface="Gill Sans"/>
              </a:rPr>
              <a:t>Cable Modem Connection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Cable Modem Connection A cable modem is a type of Network Bridge and modem that provides bi-directional data communication via radio frequency channels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 Cable modems re primarily used to deliver broadband Internet access in the form of cable Internet, taking advantage of the high bandwidth</a:t>
            </a:r>
            <a:endParaRPr/>
          </a:p>
        </p:txBody>
      </p:sp>
      <p:sp>
        <p:nvSpPr>
          <p:cNvPr id="317" name="Google Shape;317;p4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pic>
        <p:nvPicPr>
          <p:cNvPr id="318" name="Google Shape;318;p41"/>
          <p:cNvPicPr preferRelativeResize="0"/>
          <p:nvPr/>
        </p:nvPicPr>
        <p:blipFill rotWithShape="1">
          <a:blip r:embed="rId3">
            <a:alphaModFix/>
          </a:blip>
          <a:srcRect b="0" l="0" r="0" t="0"/>
          <a:stretch/>
        </p:blipFill>
        <p:spPr>
          <a:xfrm>
            <a:off x="1600200" y="2228850"/>
            <a:ext cx="7013575" cy="25015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25" name="Google Shape;325;p42"/>
          <p:cNvSpPr txBox="1"/>
          <p:nvPr>
            <p:ph idx="1" type="body"/>
          </p:nvPr>
        </p:nvSpPr>
        <p:spPr>
          <a:xfrm>
            <a:off x="1048150" y="633175"/>
            <a:ext cx="8095800" cy="4510200"/>
          </a:xfrm>
          <a:prstGeom prst="rect">
            <a:avLst/>
          </a:prstGeom>
          <a:noFill/>
          <a:ln>
            <a:noFill/>
          </a:ln>
        </p:spPr>
        <p:txBody>
          <a:bodyPr anchorCtr="0" anchor="t" bIns="45700" lIns="91425" spcFirstLastPara="1" rIns="91425" wrap="square" tIns="45700">
            <a:normAutofit fontScale="92500" lnSpcReduction="20000"/>
          </a:bodyPr>
          <a:lstStyle/>
          <a:p>
            <a:pPr indent="-448056" lvl="0" marL="584200" marR="0" rtl="0" algn="l">
              <a:lnSpc>
                <a:spcPct val="100000"/>
              </a:lnSpc>
              <a:spcBef>
                <a:spcPts val="0"/>
              </a:spcBef>
              <a:spcAft>
                <a:spcPts val="0"/>
              </a:spcAft>
              <a:buClr>
                <a:schemeClr val="accent1"/>
              </a:buClr>
              <a:buSzPct val="80000"/>
              <a:buFont typeface="Gill Sans"/>
              <a:buAutoNum type="arabicPeriod" startAt="4"/>
            </a:pPr>
            <a:r>
              <a:rPr b="1" i="0" lang="en" sz="2400" u="none">
                <a:solidFill>
                  <a:schemeClr val="dk1"/>
                </a:solidFill>
                <a:latin typeface="Gill Sans"/>
                <a:ea typeface="Gill Sans"/>
                <a:cs typeface="Gill Sans"/>
                <a:sym typeface="Gill Sans"/>
              </a:rPr>
              <a:t>Cable Modem Connection </a:t>
            </a:r>
            <a:endParaRPr/>
          </a:p>
          <a:p>
            <a:pPr indent="-448056" lvl="0" marL="584200"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Advantages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Always Connected: A cable modem connection is always connected to the Internet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Bandwidth: Cable modems have the potential to receive data from their cable provider at speeds greater than 30 megabits per second.</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File Transfer Capabilities: Downloads may be faster, but uploads are typically slower</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Routing: Cable routers allow multiple computers to be hooked up to one cable modem, allowing several devices to be directly connected through a single modem. Wireless routers can also be attached to your cable modem</a:t>
            </a:r>
            <a:endParaRPr/>
          </a:p>
          <a:p>
            <a:pPr indent="-448056" lvl="0" marL="584200" marR="0" rtl="0" algn="l">
              <a:lnSpc>
                <a:spcPct val="10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Disadvantage</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Week signal strength over long distance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Expansive </a:t>
            </a:r>
            <a:endParaRPr/>
          </a:p>
          <a:p>
            <a:pPr indent="-180975" lvl="0" marL="365125" marR="0" rtl="0" algn="l">
              <a:spcBef>
                <a:spcPts val="600"/>
              </a:spcBef>
              <a:spcAft>
                <a:spcPts val="0"/>
              </a:spcAft>
              <a:buClr>
                <a:schemeClr val="accent1"/>
              </a:buClr>
              <a:buSzPct val="800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326" name="Google Shape;326;p4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33" name="Google Shape;333;p43"/>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514350" lvl="0" marL="641350" marR="0" rtl="0" algn="l">
              <a:lnSpc>
                <a:spcPct val="100000"/>
              </a:lnSpc>
              <a:spcBef>
                <a:spcPts val="0"/>
              </a:spcBef>
              <a:spcAft>
                <a:spcPts val="0"/>
              </a:spcAft>
              <a:buClr>
                <a:schemeClr val="accent1"/>
              </a:buClr>
              <a:buSzPts val="1920"/>
              <a:buFont typeface="Gill Sans"/>
              <a:buAutoNum type="arabicPeriod" startAt="5"/>
            </a:pPr>
            <a:r>
              <a:rPr b="1" i="0" lang="en" sz="2400" u="none">
                <a:solidFill>
                  <a:schemeClr val="dk1"/>
                </a:solidFill>
                <a:latin typeface="Gill Sans"/>
                <a:ea typeface="Gill Sans"/>
                <a:cs typeface="Gill Sans"/>
                <a:sym typeface="Gill Sans"/>
              </a:rPr>
              <a:t>VSAT</a:t>
            </a:r>
            <a:endParaRPr/>
          </a:p>
          <a:p>
            <a:pPr indent="-342900" lvl="1" marL="746125"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Used in satellite communications of data, voice and video signals, excluding broadcast television.</a:t>
            </a:r>
            <a:endParaRPr/>
          </a:p>
          <a:p>
            <a:pPr indent="-342900" lvl="1" marL="746125"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VSAT consists of two parts, </a:t>
            </a:r>
            <a:endParaRPr/>
          </a:p>
          <a:p>
            <a:pPr indent="-342900" lvl="2" marL="990600"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A transceiver that is placed outdoors in direct line of sight to the satellite and </a:t>
            </a:r>
            <a:endParaRPr/>
          </a:p>
          <a:p>
            <a:pPr indent="-342900" lvl="2" marL="990600"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A device that is placed indoors to interface the transceiver with the end user’s communications device, such as a PC.</a:t>
            </a:r>
            <a:endParaRPr/>
          </a:p>
          <a:p>
            <a:pPr indent="-342900" lvl="1" marL="746125"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transceiver receives or sends a signal to a satellite transponder in the sky. </a:t>
            </a:r>
            <a:endParaRPr/>
          </a:p>
          <a:p>
            <a:pPr indent="-342900" lvl="1" marL="746125"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satellite sends and receives signals from a ground station computer that acts as a hub for the system</a:t>
            </a:r>
            <a:endParaRPr/>
          </a:p>
        </p:txBody>
      </p:sp>
      <p:sp>
        <p:nvSpPr>
          <p:cNvPr id="334" name="Google Shape;334;p4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TYPES OF INTERNET CONNECTIONS</a:t>
            </a:r>
            <a:endParaRPr/>
          </a:p>
        </p:txBody>
      </p:sp>
      <p:sp>
        <p:nvSpPr>
          <p:cNvPr id="341" name="Google Shape;341;p44"/>
          <p:cNvSpPr txBox="1"/>
          <p:nvPr>
            <p:ph idx="1" type="body"/>
          </p:nvPr>
        </p:nvSpPr>
        <p:spPr>
          <a:xfrm>
            <a:off x="1048150" y="633175"/>
            <a:ext cx="8022900" cy="4333500"/>
          </a:xfrm>
          <a:prstGeom prst="rect">
            <a:avLst/>
          </a:prstGeom>
          <a:noFill/>
          <a:ln>
            <a:noFill/>
          </a:ln>
        </p:spPr>
        <p:txBody>
          <a:bodyPr anchorCtr="0" anchor="t" bIns="45700" lIns="91425" spcFirstLastPara="1" rIns="91425" wrap="square" tIns="45700">
            <a:normAutofit fontScale="92500" lnSpcReduction="20000"/>
          </a:bodyPr>
          <a:lstStyle/>
          <a:p>
            <a:pPr indent="-505206" lvl="0" marL="641350" marR="0" rtl="0" algn="l">
              <a:lnSpc>
                <a:spcPct val="100000"/>
              </a:lnSpc>
              <a:spcBef>
                <a:spcPts val="0"/>
              </a:spcBef>
              <a:spcAft>
                <a:spcPts val="0"/>
              </a:spcAft>
              <a:buClr>
                <a:schemeClr val="accent1"/>
              </a:buClr>
              <a:buSzPct val="80000"/>
              <a:buFont typeface="Gill Sans"/>
              <a:buAutoNum type="arabicPeriod" startAt="5"/>
            </a:pPr>
            <a:r>
              <a:rPr b="1" i="0" lang="en" sz="2400" u="none">
                <a:solidFill>
                  <a:schemeClr val="dk1"/>
                </a:solidFill>
                <a:latin typeface="Gill Sans"/>
                <a:ea typeface="Gill Sans"/>
                <a:cs typeface="Gill Sans"/>
                <a:sym typeface="Gill Sans"/>
              </a:rPr>
              <a:t>VSAT</a:t>
            </a:r>
            <a:endParaRPr/>
          </a:p>
          <a:p>
            <a:pPr indent="-346075" lvl="0" marL="457200" marR="0" rtl="0" algn="l">
              <a:lnSpc>
                <a:spcPct val="100000"/>
              </a:lnSpc>
              <a:spcBef>
                <a:spcPts val="0"/>
              </a:spcBef>
              <a:spcAft>
                <a:spcPts val="0"/>
              </a:spcAft>
              <a:buClr>
                <a:schemeClr val="dk1"/>
              </a:buClr>
              <a:buSzPct val="100000"/>
              <a:buFont typeface="Gill Sans"/>
              <a:buChar char="●"/>
            </a:pPr>
            <a:r>
              <a:rPr b="1" i="0" lang="en" sz="2000" u="none" cap="none" strike="noStrike">
                <a:solidFill>
                  <a:schemeClr val="dk1"/>
                </a:solidFill>
                <a:latin typeface="Gill Sans"/>
                <a:ea typeface="Gill Sans"/>
                <a:cs typeface="Gill Sans"/>
                <a:sym typeface="Gill Sans"/>
              </a:rPr>
              <a:t>Advantages</a:t>
            </a:r>
            <a:r>
              <a:rPr b="0" i="0" lang="en" sz="2000" u="none" cap="none" strike="noStrike">
                <a:solidFill>
                  <a:schemeClr val="dk1"/>
                </a:solidFill>
                <a:latin typeface="Gill Sans"/>
                <a:ea typeface="Gill Sans"/>
                <a:cs typeface="Gill Sans"/>
                <a:sym typeface="Gill Sans"/>
              </a:rPr>
              <a:t> </a:t>
            </a:r>
            <a:endParaRPr/>
          </a:p>
          <a:p>
            <a:pPr indent="0" lvl="2" marL="647700"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Satellite communication systems have some advantages that can be exploited for the provision of connectivity. These are: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Costs Insensitive to Distance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Single Platform service delivery (one-stop-shop)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Flexibility , Upgradeable </a:t>
            </a:r>
            <a:endParaRPr b="0" i="0" sz="1800" u="none" cap="none" strike="noStrike">
              <a:solidFill>
                <a:schemeClr val="dk1"/>
              </a:solidFill>
              <a:latin typeface="Gill Sans"/>
              <a:ea typeface="Gill Sans"/>
              <a:cs typeface="Gill Sans"/>
              <a:sym typeface="Gill Sans"/>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Low incremental costs per unit</a:t>
            </a:r>
            <a:endParaRPr/>
          </a:p>
          <a:p>
            <a:pPr indent="-346075" lvl="0" marL="457200" marR="0" rtl="0" algn="l">
              <a:lnSpc>
                <a:spcPct val="100000"/>
              </a:lnSpc>
              <a:spcBef>
                <a:spcPts val="0"/>
              </a:spcBef>
              <a:spcAft>
                <a:spcPts val="0"/>
              </a:spcAft>
              <a:buClr>
                <a:schemeClr val="dk1"/>
              </a:buClr>
              <a:buSzPct val="100000"/>
              <a:buFont typeface="Gill Sans"/>
              <a:buChar char="●"/>
            </a:pPr>
            <a:r>
              <a:rPr b="1" i="0" lang="en" sz="2000" u="none" cap="none" strike="noStrike">
                <a:solidFill>
                  <a:schemeClr val="dk1"/>
                </a:solidFill>
                <a:latin typeface="Gill Sans"/>
                <a:ea typeface="Gill Sans"/>
                <a:cs typeface="Gill Sans"/>
                <a:sym typeface="Gill Sans"/>
              </a:rPr>
              <a:t>Disadvantage</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High start-up costs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Higher than normal risk profiles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Severe regulatory restrictions imposed by countries that prevent VSAT networks and solutions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Some service quality limitations such the high signal delays (latency)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Natural availability limits that cannot be mitigated against </a:t>
            </a:r>
            <a:endParaRPr/>
          </a:p>
          <a:p>
            <a:pPr indent="-105727" lvl="2" marL="647700"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Lack of skills required in the developing world to design, install and maintain satellite communication systems adequately</a:t>
            </a:r>
            <a:endParaRPr/>
          </a:p>
        </p:txBody>
      </p:sp>
      <p:sp>
        <p:nvSpPr>
          <p:cNvPr id="342" name="Google Shape;342;p4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ctrTitle"/>
          </p:nvPr>
        </p:nvSpPr>
        <p:spPr>
          <a:xfrm>
            <a:off x="1431925" y="1868090"/>
            <a:ext cx="7407275" cy="110370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572314"/>
              </a:buClr>
              <a:buSzPts val="4300"/>
              <a:buFont typeface="Gill Sans"/>
              <a:buNone/>
            </a:pPr>
            <a:r>
              <a:rPr b="0" i="0" lang="en" sz="4300" u="none">
                <a:solidFill>
                  <a:srgbClr val="572314"/>
                </a:solidFill>
                <a:latin typeface="Gill Sans"/>
                <a:ea typeface="Gill Sans"/>
                <a:cs typeface="Gill Sans"/>
                <a:sym typeface="Gill Sans"/>
              </a:rPr>
              <a:t>End of Chapter One </a:t>
            </a:r>
            <a:br>
              <a:rPr b="0" i="0" lang="en" sz="4300" u="none">
                <a:solidFill>
                  <a:srgbClr val="572314"/>
                </a:solidFill>
                <a:latin typeface="Gill Sans"/>
                <a:ea typeface="Gill Sans"/>
                <a:cs typeface="Gill Sans"/>
                <a:sym typeface="Gill Sans"/>
              </a:rPr>
            </a:br>
            <a:r>
              <a:rPr b="0" i="0" lang="en" sz="4300" u="none">
                <a:solidFill>
                  <a:srgbClr val="572314"/>
                </a:solidFill>
                <a:latin typeface="Gill Sans"/>
                <a:ea typeface="Gill Sans"/>
                <a:cs typeface="Gill Sans"/>
                <a:sym typeface="Gill Sans"/>
              </a:rPr>
              <a:t>Thank You </a:t>
            </a:r>
            <a:endParaRPr/>
          </a:p>
        </p:txBody>
      </p:sp>
      <p:sp>
        <p:nvSpPr>
          <p:cNvPr id="348" name="Google Shape;348;p45"/>
          <p:cNvSpPr txBox="1"/>
          <p:nvPr/>
        </p:nvSpPr>
        <p:spPr>
          <a:xfrm>
            <a:off x="8613775" y="4729163"/>
            <a:ext cx="457200" cy="3571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990600" y="606028"/>
            <a:ext cx="8001000" cy="24800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70C0"/>
              </a:buClr>
              <a:buSzPts val="4800"/>
              <a:buFont typeface="Gill Sans"/>
              <a:buNone/>
            </a:pPr>
            <a:r>
              <a:rPr b="1" i="0" lang="en" sz="4800" u="none">
                <a:solidFill>
                  <a:srgbClr val="0070C0"/>
                </a:solidFill>
                <a:latin typeface="Gill Sans"/>
                <a:ea typeface="Gill Sans"/>
                <a:cs typeface="Gill Sans"/>
                <a:sym typeface="Gill Sans"/>
              </a:rPr>
              <a:t>Chapter 2</a:t>
            </a:r>
            <a:br>
              <a:rPr b="1" i="0" lang="en" sz="4800" u="none">
                <a:solidFill>
                  <a:srgbClr val="0070C0"/>
                </a:solidFill>
                <a:latin typeface="Gill Sans"/>
                <a:ea typeface="Gill Sans"/>
                <a:cs typeface="Gill Sans"/>
                <a:sym typeface="Gill Sans"/>
              </a:rPr>
            </a:br>
            <a:r>
              <a:rPr b="1" i="0" lang="en" sz="5400" u="none">
                <a:solidFill>
                  <a:srgbClr val="0070C0"/>
                </a:solidFill>
                <a:latin typeface="Gill Sans"/>
                <a:ea typeface="Gill Sans"/>
                <a:cs typeface="Gill Sans"/>
                <a:sym typeface="Gill Sans"/>
              </a:rPr>
              <a:t>Internet Basics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OUTLINE</a:t>
            </a:r>
            <a:endParaRPr/>
          </a:p>
        </p:txBody>
      </p:sp>
      <p:sp>
        <p:nvSpPr>
          <p:cNvPr id="361" name="Google Shape;361;p47"/>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Advantage and disadvantage of the Internet</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Virus and antivirus </a:t>
            </a:r>
            <a:endParaRPr/>
          </a:p>
        </p:txBody>
      </p:sp>
      <p:sp>
        <p:nvSpPr>
          <p:cNvPr id="362" name="Google Shape;362;p4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Advantage and disadvantage of the Internet</a:t>
            </a:r>
            <a:endParaRPr/>
          </a:p>
        </p:txBody>
      </p:sp>
      <p:sp>
        <p:nvSpPr>
          <p:cNvPr id="369" name="Google Shape;369;p48"/>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Internet has been the most useful technology of the modern times which helps us not only in our daily lives, but also our personal and professional lives developments. </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The internet helps us achieve this in several different ways.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As a students and educational purposes the internet is widely used to gather information so as to do the research or add to the knowledge of various subjects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The internet has served to be more useful in maintaining contacts with friends and relatives who live abroad permanently</a:t>
            </a:r>
            <a:endParaRPr/>
          </a:p>
        </p:txBody>
      </p:sp>
      <p:sp>
        <p:nvSpPr>
          <p:cNvPr id="370" name="Google Shape;370;p4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Advantage of the Internet</a:t>
            </a:r>
            <a:endParaRPr/>
          </a:p>
        </p:txBody>
      </p:sp>
      <p:sp>
        <p:nvSpPr>
          <p:cNvPr id="377" name="Google Shape;377;p49"/>
          <p:cNvSpPr txBox="1"/>
          <p:nvPr>
            <p:ph idx="1" type="body"/>
          </p:nvPr>
        </p:nvSpPr>
        <p:spPr>
          <a:xfrm>
            <a:off x="1143000" y="685800"/>
            <a:ext cx="7928100" cy="4400700"/>
          </a:xfrm>
          <a:prstGeom prst="rect">
            <a:avLst/>
          </a:prstGeom>
          <a:noFill/>
          <a:ln>
            <a:noFill/>
          </a:ln>
        </p:spPr>
        <p:txBody>
          <a:bodyPr anchorCtr="0" anchor="t" bIns="45700" lIns="91425" spcFirstLastPara="1" rIns="91425" wrap="square" tIns="45700">
            <a:normAutofit fontScale="92500" lnSpcReduction="2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E-mail</a:t>
            </a:r>
            <a:r>
              <a:rPr b="0" i="0" lang="en" sz="2400" u="none">
                <a:solidFill>
                  <a:schemeClr val="dk1"/>
                </a:solidFill>
                <a:latin typeface="Gill Sans"/>
                <a:ea typeface="Gill Sans"/>
                <a:cs typeface="Gill Sans"/>
                <a:sym typeface="Gill Sans"/>
              </a:rPr>
              <a:t>: Email is now an essential communication tools in business. With e-mail you can send and receive instant electronic messages, which works like writing letters.</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24 hours a day - 7 days a week</a:t>
            </a:r>
            <a:r>
              <a:rPr b="0" i="0" lang="en" sz="2400" u="none">
                <a:solidFill>
                  <a:schemeClr val="dk1"/>
                </a:solidFill>
                <a:latin typeface="Gill Sans"/>
                <a:ea typeface="Gill Sans"/>
                <a:cs typeface="Gill Sans"/>
                <a:sym typeface="Gill Sans"/>
              </a:rPr>
              <a:t>: Internet is available, 24x7 days for usage.</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Information</a:t>
            </a:r>
            <a:r>
              <a:rPr b="0" i="0" lang="en" sz="2400" u="none">
                <a:solidFill>
                  <a:schemeClr val="dk1"/>
                </a:solidFill>
                <a:latin typeface="Gill Sans"/>
                <a:ea typeface="Gill Sans"/>
                <a:cs typeface="Gill Sans"/>
                <a:sym typeface="Gill Sans"/>
              </a:rPr>
              <a:t>: Information is probably the biggest advantage internet is offering.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is a huge amount of information available on the internet for just about every subject, ranging from government law and services, trade fairs and conferences, market information, new ideas and technical support</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Online Chat: </a:t>
            </a:r>
            <a:r>
              <a:rPr b="0" i="0" lang="en" sz="2400" u="none">
                <a:solidFill>
                  <a:schemeClr val="dk1"/>
                </a:solidFill>
                <a:latin typeface="Gill Sans"/>
                <a:ea typeface="Gill Sans"/>
                <a:cs typeface="Gill Sans"/>
                <a:sym typeface="Gill Sans"/>
              </a:rPr>
              <a:t>You can access many ‘chat rooms’ on the web that can be used to meet new people, make new friends, as well as to stay in touch with old friends</a:t>
            </a:r>
            <a:endParaRPr/>
          </a:p>
        </p:txBody>
      </p:sp>
      <p:sp>
        <p:nvSpPr>
          <p:cNvPr id="378" name="Google Shape;378;p4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Advantage of the Internet</a:t>
            </a:r>
            <a:endParaRPr/>
          </a:p>
        </p:txBody>
      </p:sp>
      <p:sp>
        <p:nvSpPr>
          <p:cNvPr id="385" name="Google Shape;385;p50"/>
          <p:cNvSpPr txBox="1"/>
          <p:nvPr>
            <p:ph idx="1" type="body"/>
          </p:nvPr>
        </p:nvSpPr>
        <p:spPr>
          <a:xfrm>
            <a:off x="1143000" y="685800"/>
            <a:ext cx="7848600" cy="4400400"/>
          </a:xfrm>
          <a:prstGeom prst="rect">
            <a:avLst/>
          </a:prstGeom>
          <a:noFill/>
          <a:ln>
            <a:noFill/>
          </a:ln>
        </p:spPr>
        <p:txBody>
          <a:bodyPr anchorCtr="0" anchor="t" bIns="45700" lIns="91425" spcFirstLastPara="1" rIns="91425" wrap="square" tIns="45700">
            <a:noAutofit/>
          </a:bodyPr>
          <a:lstStyle/>
          <a:p>
            <a:pPr indent="-286131" lvl="0" marL="365125" marR="0" rtl="0" algn="l">
              <a:lnSpc>
                <a:spcPct val="80000"/>
              </a:lnSpc>
              <a:spcBef>
                <a:spcPts val="0"/>
              </a:spcBef>
              <a:spcAft>
                <a:spcPts val="0"/>
              </a:spcAft>
              <a:buClr>
                <a:schemeClr val="accent1"/>
              </a:buClr>
              <a:buSzPts val="1976"/>
              <a:buFont typeface="Noto Sans Symbols"/>
              <a:buChar char="●"/>
            </a:pPr>
            <a:r>
              <a:rPr b="1" i="0" lang="en" sz="2420" u="none">
                <a:solidFill>
                  <a:schemeClr val="dk1"/>
                </a:solidFill>
                <a:latin typeface="Gill Sans"/>
                <a:ea typeface="Gill Sans"/>
                <a:cs typeface="Gill Sans"/>
                <a:sym typeface="Gill Sans"/>
              </a:rPr>
              <a:t>Services: </a:t>
            </a:r>
            <a:r>
              <a:rPr b="0" i="0" lang="en" sz="2420" u="none">
                <a:solidFill>
                  <a:schemeClr val="dk1"/>
                </a:solidFill>
                <a:latin typeface="Gill Sans"/>
                <a:ea typeface="Gill Sans"/>
                <a:cs typeface="Gill Sans"/>
                <a:sym typeface="Gill Sans"/>
              </a:rPr>
              <a:t>Many services are provided on the internet like net banking, job searching, purchasing tickets, hotel reservations</a:t>
            </a:r>
            <a:endParaRPr sz="3160"/>
          </a:p>
          <a:p>
            <a:pPr indent="-286131" lvl="0" marL="365125" marR="0" rtl="0" algn="l">
              <a:lnSpc>
                <a:spcPct val="80000"/>
              </a:lnSpc>
              <a:spcBef>
                <a:spcPts val="600"/>
              </a:spcBef>
              <a:spcAft>
                <a:spcPts val="0"/>
              </a:spcAft>
              <a:buClr>
                <a:schemeClr val="accent1"/>
              </a:buClr>
              <a:buSzPts val="1976"/>
              <a:buFont typeface="Noto Sans Symbols"/>
              <a:buChar char="●"/>
            </a:pPr>
            <a:r>
              <a:rPr b="1" i="0" lang="en" sz="2420" u="none">
                <a:solidFill>
                  <a:schemeClr val="dk1"/>
                </a:solidFill>
                <a:latin typeface="Gill Sans"/>
                <a:ea typeface="Gill Sans"/>
                <a:cs typeface="Gill Sans"/>
                <a:sym typeface="Gill Sans"/>
              </a:rPr>
              <a:t>Communities</a:t>
            </a:r>
            <a:r>
              <a:rPr b="0" i="0" lang="en" sz="2420" u="none">
                <a:solidFill>
                  <a:schemeClr val="dk1"/>
                </a:solidFill>
                <a:latin typeface="Gill Sans"/>
                <a:ea typeface="Gill Sans"/>
                <a:cs typeface="Gill Sans"/>
                <a:sym typeface="Gill Sans"/>
              </a:rPr>
              <a:t>: Communities of all types have sprung up on the internet. Its a great way to meet up with people of similar interest and discuss common issues. </a:t>
            </a:r>
            <a:endParaRPr sz="3160"/>
          </a:p>
          <a:p>
            <a:pPr indent="-286131" lvl="0" marL="365125" marR="0" rtl="0" algn="l">
              <a:lnSpc>
                <a:spcPct val="80000"/>
              </a:lnSpc>
              <a:spcBef>
                <a:spcPts val="600"/>
              </a:spcBef>
              <a:spcAft>
                <a:spcPts val="0"/>
              </a:spcAft>
              <a:buClr>
                <a:schemeClr val="accent1"/>
              </a:buClr>
              <a:buSzPts val="1976"/>
              <a:buFont typeface="Noto Sans Symbols"/>
              <a:buChar char="●"/>
            </a:pPr>
            <a:r>
              <a:rPr b="0" i="0" lang="en" sz="2420" u="none">
                <a:solidFill>
                  <a:schemeClr val="dk1"/>
                </a:solidFill>
                <a:latin typeface="Gill Sans"/>
                <a:ea typeface="Gill Sans"/>
                <a:cs typeface="Gill Sans"/>
                <a:sym typeface="Gill Sans"/>
              </a:rPr>
              <a:t> </a:t>
            </a:r>
            <a:r>
              <a:rPr b="1" i="0" lang="en" sz="2420" u="none">
                <a:solidFill>
                  <a:schemeClr val="dk1"/>
                </a:solidFill>
                <a:latin typeface="Gill Sans"/>
                <a:ea typeface="Gill Sans"/>
                <a:cs typeface="Gill Sans"/>
                <a:sym typeface="Gill Sans"/>
              </a:rPr>
              <a:t>E-commerce</a:t>
            </a:r>
            <a:r>
              <a:rPr b="0" i="0" lang="en" sz="2420" u="none">
                <a:solidFill>
                  <a:schemeClr val="dk1"/>
                </a:solidFill>
                <a:latin typeface="Gill Sans"/>
                <a:ea typeface="Gill Sans"/>
                <a:cs typeface="Gill Sans"/>
                <a:sym typeface="Gill Sans"/>
              </a:rPr>
              <a:t>: Along with getting information on the Internet, you can also shop online.</a:t>
            </a:r>
            <a:endParaRPr sz="3160"/>
          </a:p>
          <a:p>
            <a:pPr indent="-286131" lvl="0" marL="365125" marR="0" rtl="0" algn="l">
              <a:lnSpc>
                <a:spcPct val="80000"/>
              </a:lnSpc>
              <a:spcBef>
                <a:spcPts val="600"/>
              </a:spcBef>
              <a:spcAft>
                <a:spcPts val="0"/>
              </a:spcAft>
              <a:buClr>
                <a:schemeClr val="accent1"/>
              </a:buClr>
              <a:buSzPts val="1976"/>
              <a:buFont typeface="Noto Sans Symbols"/>
              <a:buChar char="●"/>
            </a:pPr>
            <a:r>
              <a:rPr b="1" i="0" lang="en" sz="2420" u="none">
                <a:solidFill>
                  <a:schemeClr val="dk1"/>
                </a:solidFill>
                <a:latin typeface="Gill Sans"/>
                <a:ea typeface="Gill Sans"/>
                <a:cs typeface="Gill Sans"/>
                <a:sym typeface="Gill Sans"/>
              </a:rPr>
              <a:t>Entertainment</a:t>
            </a:r>
            <a:r>
              <a:rPr b="0" i="0" lang="en" sz="2420" u="none">
                <a:solidFill>
                  <a:schemeClr val="dk1"/>
                </a:solidFill>
                <a:latin typeface="Gill Sans"/>
                <a:ea typeface="Gill Sans"/>
                <a:cs typeface="Gill Sans"/>
                <a:sym typeface="Gill Sans"/>
              </a:rPr>
              <a:t>: Internet provides facility to access wide range of Audio/Video songs, plays films.</a:t>
            </a:r>
            <a:endParaRPr sz="3160"/>
          </a:p>
          <a:p>
            <a:pPr indent="-286131" lvl="0" marL="365125" marR="0" rtl="0" algn="l">
              <a:lnSpc>
                <a:spcPct val="80000"/>
              </a:lnSpc>
              <a:spcBef>
                <a:spcPts val="600"/>
              </a:spcBef>
              <a:spcAft>
                <a:spcPts val="0"/>
              </a:spcAft>
              <a:buClr>
                <a:schemeClr val="accent1"/>
              </a:buClr>
              <a:buSzPts val="1976"/>
              <a:buFont typeface="Noto Sans Symbols"/>
              <a:buChar char="●"/>
            </a:pPr>
            <a:r>
              <a:rPr b="1" i="0" lang="en" sz="2420" u="none">
                <a:solidFill>
                  <a:schemeClr val="dk1"/>
                </a:solidFill>
                <a:latin typeface="Gill Sans"/>
                <a:ea typeface="Gill Sans"/>
                <a:cs typeface="Gill Sans"/>
                <a:sym typeface="Gill Sans"/>
              </a:rPr>
              <a:t>Software Downloads</a:t>
            </a:r>
            <a:r>
              <a:rPr b="0" i="0" lang="en" sz="2420" u="none">
                <a:solidFill>
                  <a:schemeClr val="dk1"/>
                </a:solidFill>
                <a:latin typeface="Gill Sans"/>
                <a:ea typeface="Gill Sans"/>
                <a:cs typeface="Gill Sans"/>
                <a:sym typeface="Gill Sans"/>
              </a:rPr>
              <a:t>: You can freely download innumerable, software like utilities, games, music, videos, movies, etc. from the Internet</a:t>
            </a:r>
            <a:endParaRPr sz="3160"/>
          </a:p>
          <a:p>
            <a:pPr indent="-160655" lvl="0" marL="365125" marR="0" rtl="0" algn="l">
              <a:lnSpc>
                <a:spcPct val="80000"/>
              </a:lnSpc>
              <a:spcBef>
                <a:spcPts val="600"/>
              </a:spcBef>
              <a:spcAft>
                <a:spcPts val="0"/>
              </a:spcAft>
              <a:buClr>
                <a:schemeClr val="accent1"/>
              </a:buClr>
              <a:buSzPts val="1776"/>
              <a:buFont typeface="Noto Sans Symbols"/>
              <a:buNone/>
            </a:pPr>
            <a:r>
              <a:t/>
            </a:r>
            <a:endParaRPr b="0" i="0" sz="2220" u="none">
              <a:solidFill>
                <a:schemeClr val="dk1"/>
              </a:solidFill>
              <a:latin typeface="Gill Sans"/>
              <a:ea typeface="Gill Sans"/>
              <a:cs typeface="Gill Sans"/>
              <a:sym typeface="Gill Sans"/>
            </a:endParaRPr>
          </a:p>
        </p:txBody>
      </p:sp>
      <p:sp>
        <p:nvSpPr>
          <p:cNvPr id="386" name="Google Shape;386;p5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OUTLINE</a:t>
            </a:r>
            <a:endParaRPr/>
          </a:p>
        </p:txBody>
      </p:sp>
      <p:sp>
        <p:nvSpPr>
          <p:cNvPr id="143" name="Google Shape;143;p24"/>
          <p:cNvSpPr txBox="1"/>
          <p:nvPr>
            <p:ph idx="1" type="body"/>
          </p:nvPr>
        </p:nvSpPr>
        <p:spPr>
          <a:xfrm>
            <a:off x="1143000" y="685800"/>
            <a:ext cx="7848600" cy="42291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 sz="3200" u="none" cap="none" strike="noStrike">
                <a:solidFill>
                  <a:schemeClr val="dk1"/>
                </a:solidFill>
                <a:latin typeface="Gill Sans"/>
                <a:ea typeface="Gill Sans"/>
                <a:cs typeface="Gill Sans"/>
                <a:sym typeface="Gill Sans"/>
              </a:rPr>
              <a:t>What is the Internet and its historical development</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cap="none" strike="noStrike">
                <a:solidFill>
                  <a:schemeClr val="dk1"/>
                </a:solidFill>
                <a:latin typeface="Gill Sans"/>
                <a:ea typeface="Gill Sans"/>
                <a:cs typeface="Gill Sans"/>
                <a:sym typeface="Gill Sans"/>
              </a:rPr>
              <a:t>Protocols</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cap="none" strike="noStrike">
                <a:solidFill>
                  <a:schemeClr val="dk1"/>
                </a:solidFill>
                <a:latin typeface="Gill Sans"/>
                <a:ea typeface="Gill Sans"/>
                <a:cs typeface="Gill Sans"/>
                <a:sym typeface="Gill Sans"/>
              </a:rPr>
              <a:t>Terminologies in the Internet </a:t>
            </a:r>
            <a:endParaRPr b="0" i="0" sz="32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IP address, </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Server and client relationship,</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Internet Service Provider, </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Domain name and Domain name service</a:t>
            </a:r>
            <a:endParaRPr b="0" i="0" sz="2800" u="none" cap="none" strike="noStrike">
              <a:solidFill>
                <a:schemeClr val="dk1"/>
              </a:solidFill>
              <a:latin typeface="Gill Sans"/>
              <a:ea typeface="Gill Sans"/>
              <a:cs typeface="Gill Sans"/>
              <a:sym typeface="Gill Sans"/>
            </a:endParaRPr>
          </a:p>
          <a:p>
            <a:pPr indent="-140334" lvl="0" marL="365125" marR="0" rtl="0" algn="l">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p:txBody>
      </p:sp>
      <p:sp>
        <p:nvSpPr>
          <p:cNvPr id="144" name="Google Shape;144;p2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Disadvantage of the Internet</a:t>
            </a:r>
            <a:endParaRPr/>
          </a:p>
        </p:txBody>
      </p:sp>
      <p:sp>
        <p:nvSpPr>
          <p:cNvPr id="393" name="Google Shape;393;p51"/>
          <p:cNvSpPr txBox="1"/>
          <p:nvPr>
            <p:ph idx="1" type="body"/>
          </p:nvPr>
        </p:nvSpPr>
        <p:spPr>
          <a:xfrm>
            <a:off x="1143000" y="685800"/>
            <a:ext cx="7848600" cy="4400400"/>
          </a:xfrm>
          <a:prstGeom prst="rect">
            <a:avLst/>
          </a:prstGeom>
          <a:noFill/>
          <a:ln>
            <a:noFill/>
          </a:ln>
        </p:spPr>
        <p:txBody>
          <a:bodyPr anchorCtr="0" anchor="t" bIns="45700" lIns="91425" spcFirstLastPara="1" rIns="91425" wrap="square" tIns="45700">
            <a:normAutofit fontScale="92500" lnSpcReduction="10000"/>
          </a:bodyPr>
          <a:lstStyle/>
          <a:p>
            <a:pPr indent="-273431" lvl="0" marL="365125" marR="0" rtl="0" algn="l">
              <a:lnSpc>
                <a:spcPct val="9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Theft of Personal information</a:t>
            </a:r>
            <a:r>
              <a:rPr b="0" i="0" lang="en" sz="2400" u="none">
                <a:solidFill>
                  <a:schemeClr val="dk1"/>
                </a:solidFill>
                <a:latin typeface="Gill Sans"/>
                <a:ea typeface="Gill Sans"/>
                <a:cs typeface="Gill Sans"/>
                <a:sym typeface="Gill Sans"/>
              </a:rPr>
              <a:t>: Electronic messages sent over the Internet can be easily snooped and tracked, revealing who is talking to whom and what they are talking about. </a:t>
            </a:r>
            <a:endParaRPr/>
          </a:p>
          <a:p>
            <a:pPr indent="-227012" lvl="1" marL="639762" marR="0" rtl="0" algn="l">
              <a:lnSpc>
                <a:spcPct val="9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you use the Internet, your personal information such as your name, address, password, bank details and other information can be accessed by unauthorized persons.</a:t>
            </a:r>
            <a:endParaRPr/>
          </a:p>
          <a:p>
            <a:pPr indent="-273431" lvl="0" marL="365125" marR="0" rtl="0" algn="l">
              <a:lnSpc>
                <a:spcPct val="9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Negative effects on family communication</a:t>
            </a:r>
            <a:r>
              <a:rPr b="0" i="0" lang="en" sz="2400" u="none">
                <a:solidFill>
                  <a:schemeClr val="dk1"/>
                </a:solidFill>
                <a:latin typeface="Gill Sans"/>
                <a:ea typeface="Gill Sans"/>
                <a:cs typeface="Gill Sans"/>
                <a:sym typeface="Gill Sans"/>
              </a:rPr>
              <a:t>: It is generally observed that due to more time spent on Internet, there is a decrease in communication and feeling of togetherness among the family members.</a:t>
            </a:r>
            <a:endParaRPr/>
          </a:p>
          <a:p>
            <a:pPr indent="-273431" lvl="0" marL="365125" marR="0" rtl="0" algn="l">
              <a:lnSpc>
                <a:spcPct val="9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Internet addiction</a:t>
            </a:r>
            <a:r>
              <a:rPr b="0" i="0" lang="en" sz="2400" u="none">
                <a:solidFill>
                  <a:schemeClr val="dk1"/>
                </a:solidFill>
                <a:latin typeface="Gill Sans"/>
                <a:ea typeface="Gill Sans"/>
                <a:cs typeface="Gill Sans"/>
                <a:sym typeface="Gill Sans"/>
              </a:rPr>
              <a:t>: Some researchers, claim that it is simply people trying to escape their problems in an online world.</a:t>
            </a:r>
            <a:endParaRPr/>
          </a:p>
          <a:p>
            <a:pPr indent="-227012" lvl="1" marL="639762" marR="0" rtl="0" algn="l">
              <a:lnSpc>
                <a:spcPct val="9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is some controversy over whether it is possible to actually be addicted to the Internet or not</a:t>
            </a:r>
            <a:endParaRPr/>
          </a:p>
        </p:txBody>
      </p:sp>
      <p:sp>
        <p:nvSpPr>
          <p:cNvPr id="394" name="Google Shape;394;p5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Disadvantage of the Internet</a:t>
            </a:r>
            <a:endParaRPr/>
          </a:p>
        </p:txBody>
      </p:sp>
      <p:sp>
        <p:nvSpPr>
          <p:cNvPr id="401" name="Google Shape;401;p52"/>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Children using the Internet </a:t>
            </a:r>
            <a:r>
              <a:rPr b="0" i="0" lang="en" sz="2400" u="none">
                <a:solidFill>
                  <a:schemeClr val="dk1"/>
                </a:solidFill>
                <a:latin typeface="Gill Sans"/>
                <a:ea typeface="Gill Sans"/>
                <a:cs typeface="Gill Sans"/>
                <a:sym typeface="Gill Sans"/>
              </a:rPr>
              <a:t>has become a big concern.</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Virus threat: </a:t>
            </a:r>
            <a:r>
              <a:rPr b="0" i="0" lang="en" sz="2400" u="none">
                <a:solidFill>
                  <a:schemeClr val="dk1"/>
                </a:solidFill>
                <a:latin typeface="Gill Sans"/>
                <a:ea typeface="Gill Sans"/>
                <a:cs typeface="Gill Sans"/>
                <a:sym typeface="Gill Sans"/>
              </a:rPr>
              <a:t>Computers getting viruses from the internet  .</a:t>
            </a:r>
            <a:endParaRPr/>
          </a:p>
          <a:p>
            <a:pPr indent="-236537" lvl="1" marL="639762" marR="0" rtl="0" algn="l">
              <a:lnSpc>
                <a:spcPct val="100000"/>
              </a:lnSpc>
              <a:spcBef>
                <a:spcPts val="500"/>
              </a:spcBef>
              <a:spcAft>
                <a:spcPts val="0"/>
              </a:spcAft>
              <a:buClr>
                <a:schemeClr val="accent1"/>
              </a:buClr>
              <a:buSzPts val="2400"/>
              <a:buFont typeface="Verdana"/>
              <a:buChar char="○"/>
            </a:pPr>
            <a:r>
              <a:rPr b="0" i="0" lang="en" sz="2400" u="none" cap="none" strike="noStrike">
                <a:solidFill>
                  <a:schemeClr val="dk1"/>
                </a:solidFill>
                <a:latin typeface="Gill Sans"/>
                <a:ea typeface="Gill Sans"/>
                <a:cs typeface="Gill Sans"/>
                <a:sym typeface="Gill Sans"/>
              </a:rPr>
              <a:t>Virus is is a program which disrupts the normal functioning of your computer systems</a:t>
            </a:r>
            <a:endParaRPr/>
          </a:p>
        </p:txBody>
      </p:sp>
      <p:sp>
        <p:nvSpPr>
          <p:cNvPr id="402" name="Google Shape;402;p5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Virus and Antivirus </a:t>
            </a:r>
            <a:endParaRPr/>
          </a:p>
        </p:txBody>
      </p:sp>
      <p:sp>
        <p:nvSpPr>
          <p:cNvPr id="409" name="Google Shape;409;p53"/>
          <p:cNvSpPr txBox="1"/>
          <p:nvPr>
            <p:ph idx="1" type="body"/>
          </p:nvPr>
        </p:nvSpPr>
        <p:spPr>
          <a:xfrm>
            <a:off x="1143000" y="685800"/>
            <a:ext cx="7848600" cy="4400400"/>
          </a:xfrm>
          <a:prstGeom prst="rect">
            <a:avLst/>
          </a:prstGeom>
          <a:noFill/>
          <a:ln>
            <a:noFill/>
          </a:ln>
        </p:spPr>
        <p:txBody>
          <a:bodyPr anchorCtr="0" anchor="t" bIns="45700" lIns="91425" spcFirstLastPara="1" rIns="91425" wrap="square" tIns="45700">
            <a:normAutofit fontScale="70000" lnSpcReduction="20000"/>
          </a:bodyPr>
          <a:lstStyle/>
          <a:p>
            <a:pPr indent="-245998" lvl="0" marL="365125" marR="0" rtl="0" algn="l">
              <a:lnSpc>
                <a:spcPct val="8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What is Computer Virus </a:t>
            </a:r>
            <a:endParaRPr/>
          </a:p>
          <a:p>
            <a:pPr indent="-219117" lvl="1" marL="639762" marR="0" rtl="0" algn="l">
              <a:lnSpc>
                <a:spcPct val="100000"/>
              </a:lnSpc>
              <a:spcBef>
                <a:spcPts val="500"/>
              </a:spcBef>
              <a:spcAft>
                <a:spcPts val="0"/>
              </a:spcAft>
              <a:buClr>
                <a:schemeClr val="accent1"/>
              </a:buClr>
              <a:buSzPct val="100000"/>
              <a:buFont typeface="Verdana"/>
              <a:buChar char="○"/>
            </a:pPr>
            <a:r>
              <a:rPr b="0" i="0" lang="en" sz="2750" u="none" cap="none" strike="noStrike">
                <a:solidFill>
                  <a:schemeClr val="dk1"/>
                </a:solidFill>
                <a:latin typeface="Gill Sans"/>
                <a:ea typeface="Gill Sans"/>
                <a:cs typeface="Gill Sans"/>
                <a:sym typeface="Gill Sans"/>
              </a:rPr>
              <a:t>A computer virus is a </a:t>
            </a:r>
            <a:r>
              <a:rPr b="1" i="0" lang="en" sz="2750" u="none" cap="none" strike="noStrike">
                <a:solidFill>
                  <a:schemeClr val="dk1"/>
                </a:solidFill>
              </a:rPr>
              <a:t>malicious piece of executable code that propagates typically by attaching itself to a host document</a:t>
            </a:r>
            <a:r>
              <a:rPr b="0" i="0" lang="en" sz="2750" u="none" cap="none" strike="noStrike">
                <a:solidFill>
                  <a:schemeClr val="dk1"/>
                </a:solidFill>
                <a:latin typeface="Gill Sans"/>
                <a:ea typeface="Gill Sans"/>
                <a:cs typeface="Gill Sans"/>
                <a:sym typeface="Gill Sans"/>
              </a:rPr>
              <a:t> that will generally be an executable file.</a:t>
            </a:r>
            <a:endParaRPr sz="3350"/>
          </a:p>
          <a:p>
            <a:pPr indent="-219117" lvl="1" marL="639762" marR="0" rtl="0" algn="l">
              <a:lnSpc>
                <a:spcPct val="100000"/>
              </a:lnSpc>
              <a:spcBef>
                <a:spcPts val="500"/>
              </a:spcBef>
              <a:spcAft>
                <a:spcPts val="0"/>
              </a:spcAft>
              <a:buClr>
                <a:schemeClr val="accent1"/>
              </a:buClr>
              <a:buSzPct val="100000"/>
              <a:buFont typeface="Verdana"/>
              <a:buChar char="○"/>
            </a:pPr>
            <a:r>
              <a:rPr b="0" i="0" lang="en" sz="2750" u="none" cap="none" strike="noStrike">
                <a:solidFill>
                  <a:schemeClr val="dk1"/>
                </a:solidFill>
                <a:latin typeface="Gill Sans"/>
                <a:ea typeface="Gill Sans"/>
                <a:cs typeface="Gill Sans"/>
                <a:sym typeface="Gill Sans"/>
              </a:rPr>
              <a:t>Computer viruses are s</a:t>
            </a:r>
            <a:r>
              <a:rPr b="1" i="0" lang="en" sz="2750" u="none" cap="none" strike="noStrike">
                <a:solidFill>
                  <a:schemeClr val="dk1"/>
                </a:solidFill>
              </a:rPr>
              <a:t>mall software programs that are designed to spread from one computer to another</a:t>
            </a:r>
            <a:r>
              <a:rPr b="0" i="0" lang="en" sz="2750" u="none" cap="none" strike="noStrike">
                <a:solidFill>
                  <a:schemeClr val="dk1"/>
                </a:solidFill>
                <a:latin typeface="Gill Sans"/>
                <a:ea typeface="Gill Sans"/>
                <a:cs typeface="Gill Sans"/>
                <a:sym typeface="Gill Sans"/>
              </a:rPr>
              <a:t> and to interfere with computer operation.</a:t>
            </a:r>
            <a:endParaRPr sz="3350"/>
          </a:p>
          <a:p>
            <a:pPr indent="-219117" lvl="1" marL="639762" marR="0" rtl="0" algn="l">
              <a:lnSpc>
                <a:spcPct val="100000"/>
              </a:lnSpc>
              <a:spcBef>
                <a:spcPts val="500"/>
              </a:spcBef>
              <a:spcAft>
                <a:spcPts val="0"/>
              </a:spcAft>
              <a:buClr>
                <a:schemeClr val="accent1"/>
              </a:buClr>
              <a:buSzPct val="100000"/>
              <a:buFont typeface="Verdana"/>
              <a:buChar char="○"/>
            </a:pPr>
            <a:r>
              <a:rPr b="0" i="0" lang="en" sz="2750" u="none" cap="none" strike="noStrike">
                <a:solidFill>
                  <a:schemeClr val="dk1"/>
                </a:solidFill>
                <a:latin typeface="Gill Sans"/>
                <a:ea typeface="Gill Sans"/>
                <a:cs typeface="Gill Sans"/>
                <a:sym typeface="Gill Sans"/>
              </a:rPr>
              <a:t>A virus might </a:t>
            </a:r>
            <a:r>
              <a:rPr b="1" i="0" lang="en" sz="2750" u="none" cap="none" strike="noStrike">
                <a:solidFill>
                  <a:schemeClr val="dk1"/>
                </a:solidFill>
              </a:rPr>
              <a:t>corrupt or delete data on your computer, use your e-mail program to spread itself to other computers</a:t>
            </a:r>
            <a:r>
              <a:rPr b="0" i="0" lang="en" sz="2750" u="none" cap="none" strike="noStrike">
                <a:solidFill>
                  <a:schemeClr val="dk1"/>
                </a:solidFill>
                <a:latin typeface="Gill Sans"/>
                <a:ea typeface="Gill Sans"/>
                <a:cs typeface="Gill Sans"/>
                <a:sym typeface="Gill Sans"/>
              </a:rPr>
              <a:t>, or even erase everything on your hard disk.</a:t>
            </a:r>
            <a:endParaRPr sz="3350"/>
          </a:p>
          <a:p>
            <a:pPr indent="-219117" lvl="1" marL="639762" marR="0" rtl="0" algn="l">
              <a:lnSpc>
                <a:spcPct val="100000"/>
              </a:lnSpc>
              <a:spcBef>
                <a:spcPts val="500"/>
              </a:spcBef>
              <a:spcAft>
                <a:spcPts val="0"/>
              </a:spcAft>
              <a:buClr>
                <a:schemeClr val="accent1"/>
              </a:buClr>
              <a:buSzPct val="100000"/>
              <a:buFont typeface="Verdana"/>
              <a:buChar char="○"/>
            </a:pPr>
            <a:r>
              <a:rPr b="0" i="0" lang="en" sz="2750" u="none" cap="none" strike="noStrike">
                <a:solidFill>
                  <a:schemeClr val="dk1"/>
                </a:solidFill>
                <a:latin typeface="Gill Sans"/>
                <a:ea typeface="Gill Sans"/>
                <a:cs typeface="Gill Sans"/>
                <a:sym typeface="Gill Sans"/>
              </a:rPr>
              <a:t>Viruses are most easily spread by attachments in email messages or instant messaging messages. That is why it is essential that you never open e-mail attachments unless you know who it's from and you are expecting it.</a:t>
            </a:r>
            <a:endParaRPr sz="3350"/>
          </a:p>
          <a:p>
            <a:pPr indent="-219117" lvl="1" marL="639762" marR="0" rtl="0" algn="l">
              <a:lnSpc>
                <a:spcPct val="100000"/>
              </a:lnSpc>
              <a:spcBef>
                <a:spcPts val="500"/>
              </a:spcBef>
              <a:spcAft>
                <a:spcPts val="0"/>
              </a:spcAft>
              <a:buClr>
                <a:schemeClr val="accent1"/>
              </a:buClr>
              <a:buSzPct val="100000"/>
              <a:buFont typeface="Verdana"/>
              <a:buChar char="○"/>
            </a:pPr>
            <a:r>
              <a:rPr b="0" i="0" lang="en" sz="2750" u="none" cap="none" strike="noStrike">
                <a:solidFill>
                  <a:schemeClr val="dk1"/>
                </a:solidFill>
                <a:latin typeface="Gill Sans"/>
                <a:ea typeface="Gill Sans"/>
                <a:cs typeface="Gill Sans"/>
                <a:sym typeface="Gill Sans"/>
              </a:rPr>
              <a:t>Viruses also spread through downloads on the Internet. They can be hidden in illicit software or other files or programs you might download</a:t>
            </a:r>
            <a:endParaRPr sz="3350"/>
          </a:p>
        </p:txBody>
      </p:sp>
      <p:sp>
        <p:nvSpPr>
          <p:cNvPr id="410" name="Google Shape;410;p5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Virus </a:t>
            </a:r>
            <a:endParaRPr/>
          </a:p>
        </p:txBody>
      </p:sp>
      <p:sp>
        <p:nvSpPr>
          <p:cNvPr id="417" name="Google Shape;417;p54"/>
          <p:cNvSpPr txBox="1"/>
          <p:nvPr>
            <p:ph idx="1" type="body"/>
          </p:nvPr>
        </p:nvSpPr>
        <p:spPr>
          <a:xfrm>
            <a:off x="1033850" y="685800"/>
            <a:ext cx="8037000" cy="4057500"/>
          </a:xfrm>
          <a:prstGeom prst="rect">
            <a:avLst/>
          </a:prstGeom>
          <a:noFill/>
          <a:ln>
            <a:noFill/>
          </a:ln>
        </p:spPr>
        <p:txBody>
          <a:bodyPr anchorCtr="0" anchor="t" bIns="45700" lIns="91425" spcFirstLastPara="1" rIns="91425" wrap="square" tIns="45700">
            <a:normAutofit fontScale="92500" lnSpcReduction="2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Types of Viruses</a:t>
            </a:r>
            <a:endParaRPr/>
          </a:p>
          <a:p>
            <a:pPr indent="-447675" lvl="1" marL="860425" marR="0" rtl="0" algn="l">
              <a:lnSpc>
                <a:spcPct val="100000"/>
              </a:lnSpc>
              <a:spcBef>
                <a:spcPts val="500"/>
              </a:spcBef>
              <a:spcAft>
                <a:spcPts val="0"/>
              </a:spcAft>
              <a:buClr>
                <a:schemeClr val="accent1"/>
              </a:buClr>
              <a:buSzPct val="100000"/>
              <a:buFont typeface="Gill Sans"/>
              <a:buChar char="○"/>
            </a:pPr>
            <a:r>
              <a:rPr b="1" i="0" lang="en" sz="2000" u="none" cap="none" strike="noStrike">
                <a:solidFill>
                  <a:schemeClr val="dk1"/>
                </a:solidFill>
                <a:latin typeface="Gill Sans"/>
                <a:ea typeface="Gill Sans"/>
                <a:cs typeface="Gill Sans"/>
                <a:sym typeface="Gill Sans"/>
              </a:rPr>
              <a:t>Boot sector viruses</a:t>
            </a:r>
            <a:endParaRPr/>
          </a:p>
          <a:p>
            <a:pPr indent="-278130" lvl="2" marL="93345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A boot sectors is a place where start up instruction is kept. </a:t>
            </a:r>
            <a:endParaRPr/>
          </a:p>
          <a:p>
            <a:pPr indent="-278130" lvl="2" marL="93345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Since boot sector code is executed automatically, it is a common attack vector for viruses.</a:t>
            </a:r>
            <a:endParaRPr b="1" i="0" sz="1600" u="none" cap="none" strike="noStrike">
              <a:solidFill>
                <a:schemeClr val="dk1"/>
              </a:solidFill>
              <a:latin typeface="Gill Sans"/>
              <a:ea typeface="Gill Sans"/>
              <a:cs typeface="Gill Sans"/>
              <a:sym typeface="Gill Sans"/>
            </a:endParaRPr>
          </a:p>
          <a:p>
            <a:pPr indent="-447675" lvl="1" marL="860425" marR="0" rtl="0" algn="l">
              <a:lnSpc>
                <a:spcPct val="100000"/>
              </a:lnSpc>
              <a:spcBef>
                <a:spcPts val="500"/>
              </a:spcBef>
              <a:spcAft>
                <a:spcPts val="0"/>
              </a:spcAft>
              <a:buClr>
                <a:schemeClr val="accent1"/>
              </a:buClr>
              <a:buSzPct val="100000"/>
              <a:buFont typeface="Gill Sans"/>
              <a:buChar char="○"/>
            </a:pPr>
            <a:r>
              <a:rPr b="1" i="0" lang="en" sz="2000" u="none" cap="none" strike="noStrike">
                <a:solidFill>
                  <a:schemeClr val="dk1"/>
                </a:solidFill>
                <a:latin typeface="Gill Sans"/>
                <a:ea typeface="Gill Sans"/>
                <a:cs typeface="Gill Sans"/>
                <a:sym typeface="Gill Sans"/>
              </a:rPr>
              <a:t>Program viruses</a:t>
            </a:r>
            <a:endParaRPr/>
          </a:p>
          <a:p>
            <a:pPr indent="-278130" lvl="2" marL="93345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Executable files for system administration</a:t>
            </a:r>
            <a:endParaRPr b="1" i="0" sz="1600" u="none" cap="none" strike="noStrike">
              <a:solidFill>
                <a:schemeClr val="dk1"/>
              </a:solidFill>
              <a:latin typeface="Gill Sans"/>
              <a:ea typeface="Gill Sans"/>
              <a:cs typeface="Gill Sans"/>
              <a:sym typeface="Gill Sans"/>
            </a:endParaRPr>
          </a:p>
          <a:p>
            <a:pPr indent="-447675" lvl="1" marL="860425" marR="0" rtl="0" algn="l">
              <a:lnSpc>
                <a:spcPct val="100000"/>
              </a:lnSpc>
              <a:spcBef>
                <a:spcPts val="500"/>
              </a:spcBef>
              <a:spcAft>
                <a:spcPts val="0"/>
              </a:spcAft>
              <a:buClr>
                <a:schemeClr val="accent1"/>
              </a:buClr>
              <a:buSzPct val="100000"/>
              <a:buFont typeface="Gill Sans"/>
              <a:buChar char="○"/>
            </a:pPr>
            <a:r>
              <a:rPr b="1" i="0" lang="en" sz="2000" u="none" cap="none" strike="noStrike">
                <a:solidFill>
                  <a:schemeClr val="dk1"/>
                </a:solidFill>
                <a:latin typeface="Gill Sans"/>
                <a:ea typeface="Gill Sans"/>
                <a:cs typeface="Gill Sans"/>
                <a:sym typeface="Gill Sans"/>
              </a:rPr>
              <a:t>Macro</a:t>
            </a:r>
            <a:endParaRPr/>
          </a:p>
          <a:p>
            <a:pPr indent="-274319" lvl="2" marL="933450" marR="0" rtl="0" algn="l">
              <a:lnSpc>
                <a:spcPct val="100000"/>
              </a:lnSpc>
              <a:spcBef>
                <a:spcPts val="480"/>
              </a:spcBef>
              <a:spcAft>
                <a:spcPts val="0"/>
              </a:spcAft>
              <a:buClr>
                <a:schemeClr val="accent2"/>
              </a:buClr>
              <a:buSzPct val="100000"/>
              <a:buFont typeface="Noto Sans Symbols"/>
              <a:buChar char="■"/>
            </a:pPr>
            <a:r>
              <a:rPr b="0" i="0" lang="en" sz="2400" u="none" cap="none" strike="noStrike">
                <a:solidFill>
                  <a:schemeClr val="dk1"/>
                </a:solidFill>
                <a:latin typeface="Gill Sans"/>
                <a:ea typeface="Gill Sans"/>
                <a:cs typeface="Gill Sans"/>
                <a:sym typeface="Gill Sans"/>
              </a:rPr>
              <a:t>Macros in documents are executable segments of code and are generally written in a language that is specific to each document type.</a:t>
            </a:r>
            <a:endParaRPr/>
          </a:p>
          <a:p>
            <a:pPr indent="0" lvl="0" marL="885825" marR="0" rtl="0" algn="l">
              <a:lnSpc>
                <a:spcPct val="100000"/>
              </a:lnSpc>
              <a:spcBef>
                <a:spcPts val="480"/>
              </a:spcBef>
              <a:spcAft>
                <a:spcPts val="0"/>
              </a:spcAft>
              <a:buNone/>
            </a:pPr>
            <a:r>
              <a:rPr b="0" i="0" lang="en" sz="2400" u="none" cap="none" strike="noStrike">
                <a:solidFill>
                  <a:schemeClr val="dk1"/>
                </a:solidFill>
                <a:latin typeface="Gill Sans"/>
                <a:ea typeface="Gill Sans"/>
                <a:cs typeface="Gill Sans"/>
                <a:sym typeface="Gill Sans"/>
              </a:rPr>
              <a:t>Documents that are allowed to contain macros (such as Microsoft Word documents, Excel spreadsheets, Access database files, etc.)</a:t>
            </a:r>
            <a:endParaRPr/>
          </a:p>
        </p:txBody>
      </p:sp>
      <p:sp>
        <p:nvSpPr>
          <p:cNvPr id="418" name="Google Shape;418;p5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Virus </a:t>
            </a:r>
            <a:endParaRPr/>
          </a:p>
        </p:txBody>
      </p:sp>
      <p:sp>
        <p:nvSpPr>
          <p:cNvPr id="425" name="Google Shape;425;p55"/>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Gill Sans"/>
              <a:buChar char="●"/>
            </a:pPr>
            <a:r>
              <a:rPr b="1" i="0" lang="en" sz="2400" u="none">
                <a:solidFill>
                  <a:schemeClr val="dk1"/>
                </a:solidFill>
                <a:latin typeface="Gill Sans"/>
                <a:ea typeface="Gill Sans"/>
                <a:cs typeface="Gill Sans"/>
                <a:sym typeface="Gill Sans"/>
              </a:rPr>
              <a:t>Types of other than Viruses</a:t>
            </a:r>
            <a:endParaRPr/>
          </a:p>
          <a:p>
            <a:pPr indent="-236537" lvl="1" marL="639762" marR="0" rtl="0" algn="l">
              <a:lnSpc>
                <a:spcPct val="100000"/>
              </a:lnSpc>
              <a:spcBef>
                <a:spcPts val="500"/>
              </a:spcBef>
              <a:spcAft>
                <a:spcPts val="0"/>
              </a:spcAft>
              <a:buClr>
                <a:schemeClr val="accent1"/>
              </a:buClr>
              <a:buSzPts val="2800"/>
              <a:buFont typeface="Verdana"/>
              <a:buChar char="◦"/>
            </a:pPr>
            <a:r>
              <a:rPr b="1" i="0" lang="en" sz="2800" u="none" cap="none" strike="noStrike">
                <a:solidFill>
                  <a:schemeClr val="dk1"/>
                </a:solidFill>
                <a:latin typeface="Gill Sans"/>
                <a:ea typeface="Gill Sans"/>
                <a:cs typeface="Gill Sans"/>
                <a:sym typeface="Gill Sans"/>
              </a:rPr>
              <a:t>Virus Hoaxes</a:t>
            </a:r>
            <a:endParaRPr/>
          </a:p>
          <a:p>
            <a:pPr indent="-236537" lvl="1" marL="639762" marR="0" rtl="0" algn="l">
              <a:lnSpc>
                <a:spcPct val="100000"/>
              </a:lnSpc>
              <a:spcBef>
                <a:spcPts val="500"/>
              </a:spcBef>
              <a:spcAft>
                <a:spcPts val="0"/>
              </a:spcAft>
              <a:buClr>
                <a:schemeClr val="accent1"/>
              </a:buClr>
              <a:buSzPts val="2800"/>
              <a:buFont typeface="Verdana"/>
              <a:buChar char="◦"/>
            </a:pPr>
            <a:r>
              <a:rPr b="1" i="0" lang="en" sz="2800" u="none" cap="none" strike="noStrike">
                <a:solidFill>
                  <a:schemeClr val="dk1"/>
                </a:solidFill>
                <a:latin typeface="Gill Sans"/>
                <a:ea typeface="Gill Sans"/>
                <a:cs typeface="Gill Sans"/>
                <a:sym typeface="Gill Sans"/>
              </a:rPr>
              <a:t>Trojan Horses</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a:t>
            </a:r>
            <a:r>
              <a:rPr b="1" i="0" lang="en" sz="2800" u="none" cap="none" strike="noStrike">
                <a:solidFill>
                  <a:schemeClr val="dk1"/>
                </a:solidFill>
                <a:latin typeface="Gill Sans"/>
                <a:ea typeface="Gill Sans"/>
                <a:cs typeface="Gill Sans"/>
                <a:sym typeface="Gill Sans"/>
              </a:rPr>
              <a:t>Worms</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a:t>
            </a:r>
            <a:r>
              <a:rPr b="1" i="0" lang="en" sz="2800" u="none" cap="none" strike="noStrike">
                <a:solidFill>
                  <a:schemeClr val="dk1"/>
                </a:solidFill>
                <a:latin typeface="Gill Sans"/>
                <a:ea typeface="Gill Sans"/>
                <a:cs typeface="Gill Sans"/>
                <a:sym typeface="Gill Sans"/>
              </a:rPr>
              <a:t>Spam</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a:t>
            </a:r>
            <a:r>
              <a:rPr b="1" i="0" lang="en" sz="2800" u="none" cap="none" strike="noStrike">
                <a:solidFill>
                  <a:schemeClr val="dk1"/>
                </a:solidFill>
                <a:latin typeface="Gill Sans"/>
                <a:ea typeface="Gill Sans"/>
                <a:cs typeface="Gill Sans"/>
                <a:sym typeface="Gill Sans"/>
              </a:rPr>
              <a:t>Adware</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a:t>
            </a:r>
            <a:r>
              <a:rPr b="1" i="0" lang="en" sz="2800" u="none" cap="none" strike="noStrike">
                <a:solidFill>
                  <a:schemeClr val="dk1"/>
                </a:solidFill>
                <a:latin typeface="Gill Sans"/>
                <a:ea typeface="Gill Sans"/>
                <a:cs typeface="Gill Sans"/>
                <a:sym typeface="Gill Sans"/>
              </a:rPr>
              <a:t>Spyware</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 </a:t>
            </a:r>
            <a:r>
              <a:rPr b="1" i="0" lang="en" sz="2800" u="none" cap="none" strike="noStrike">
                <a:solidFill>
                  <a:schemeClr val="dk1"/>
                </a:solidFill>
                <a:latin typeface="Gill Sans"/>
                <a:ea typeface="Gill Sans"/>
                <a:cs typeface="Gill Sans"/>
                <a:sym typeface="Gill Sans"/>
              </a:rPr>
              <a:t>Malware</a:t>
            </a:r>
            <a:endParaRPr/>
          </a:p>
        </p:txBody>
      </p:sp>
      <p:sp>
        <p:nvSpPr>
          <p:cNvPr id="426" name="Google Shape;426;p5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6"/>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Virus </a:t>
            </a:r>
            <a:endParaRPr/>
          </a:p>
        </p:txBody>
      </p:sp>
      <p:sp>
        <p:nvSpPr>
          <p:cNvPr id="433" name="Google Shape;433;p56"/>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78511" lvl="0" marL="365125" marR="0" rtl="0" algn="l">
              <a:lnSpc>
                <a:spcPct val="80000"/>
              </a:lnSpc>
              <a:spcBef>
                <a:spcPts val="0"/>
              </a:spcBef>
              <a:spcAft>
                <a:spcPts val="0"/>
              </a:spcAft>
              <a:buClr>
                <a:schemeClr val="accent1"/>
              </a:buClr>
              <a:buSzPts val="1696"/>
              <a:buFont typeface="Noto Sans Symbols"/>
              <a:buChar char="●"/>
            </a:pPr>
            <a:r>
              <a:rPr b="1" i="0" lang="en" sz="2070" u="none">
                <a:solidFill>
                  <a:schemeClr val="dk1"/>
                </a:solidFill>
                <a:latin typeface="Gill Sans"/>
                <a:ea typeface="Gill Sans"/>
                <a:cs typeface="Gill Sans"/>
                <a:sym typeface="Gill Sans"/>
              </a:rPr>
              <a:t>What is an Anti-Virus?</a:t>
            </a:r>
            <a:endParaRPr sz="2920"/>
          </a:p>
          <a:p>
            <a:pPr indent="-226377" lvl="1" marL="639762" marR="0" rtl="0" algn="l">
              <a:lnSpc>
                <a:spcPct val="80000"/>
              </a:lnSpc>
              <a:spcBef>
                <a:spcPts val="500"/>
              </a:spcBef>
              <a:spcAft>
                <a:spcPts val="0"/>
              </a:spcAft>
              <a:buClr>
                <a:schemeClr val="accent1"/>
              </a:buClr>
              <a:buSzPts val="2240"/>
              <a:buFont typeface="Verdana"/>
              <a:buChar char="○"/>
            </a:pPr>
            <a:r>
              <a:rPr b="0" i="0" lang="en" sz="2240" u="none" cap="none" strike="noStrike">
                <a:solidFill>
                  <a:schemeClr val="dk1"/>
                </a:solidFill>
                <a:latin typeface="Gill Sans"/>
                <a:ea typeface="Gill Sans"/>
                <a:cs typeface="Gill Sans"/>
                <a:sym typeface="Gill Sans"/>
              </a:rPr>
              <a:t>Antivirus software is a class of program that searches a hard drive and floppy disk for any known or potential viruses.</a:t>
            </a:r>
            <a:endParaRPr sz="2580"/>
          </a:p>
          <a:p>
            <a:pPr indent="-226377" lvl="1" marL="639762" marR="0" rtl="0" algn="l">
              <a:lnSpc>
                <a:spcPct val="80000"/>
              </a:lnSpc>
              <a:spcBef>
                <a:spcPts val="500"/>
              </a:spcBef>
              <a:spcAft>
                <a:spcPts val="0"/>
              </a:spcAft>
              <a:buClr>
                <a:schemeClr val="accent1"/>
              </a:buClr>
              <a:buSzPts val="2240"/>
              <a:buFont typeface="Verdana"/>
              <a:buChar char="○"/>
            </a:pPr>
            <a:r>
              <a:rPr b="0" i="0" lang="en" sz="2240" u="none" cap="none" strike="noStrike">
                <a:solidFill>
                  <a:schemeClr val="dk1"/>
                </a:solidFill>
                <a:latin typeface="Gill Sans"/>
                <a:ea typeface="Gill Sans"/>
                <a:cs typeface="Gill Sans"/>
                <a:sym typeface="Gill Sans"/>
              </a:rPr>
              <a:t>Antivirus program runs in the Random Accesses Memory of a computer.</a:t>
            </a:r>
            <a:endParaRPr sz="2580"/>
          </a:p>
          <a:p>
            <a:pPr indent="-226377" lvl="1" marL="639762" marR="0" rtl="0" algn="l">
              <a:lnSpc>
                <a:spcPct val="80000"/>
              </a:lnSpc>
              <a:spcBef>
                <a:spcPts val="500"/>
              </a:spcBef>
              <a:spcAft>
                <a:spcPts val="0"/>
              </a:spcAft>
              <a:buClr>
                <a:schemeClr val="accent1"/>
              </a:buClr>
              <a:buSzPts val="2240"/>
              <a:buFont typeface="Verdana"/>
              <a:buChar char="○"/>
            </a:pPr>
            <a:r>
              <a:rPr b="0" i="0" lang="en" sz="2240" u="none" cap="none" strike="noStrike">
                <a:solidFill>
                  <a:schemeClr val="dk1"/>
                </a:solidFill>
                <a:latin typeface="Gill Sans"/>
                <a:ea typeface="Gill Sans"/>
                <a:cs typeface="Gill Sans"/>
                <a:sym typeface="Gill Sans"/>
              </a:rPr>
              <a:t>Anti-virus software typically uses two different techniques to accomplish this:</a:t>
            </a:r>
            <a:endParaRPr sz="2580"/>
          </a:p>
          <a:p>
            <a:pPr indent="-218440" lvl="2" marL="885825" marR="0" rtl="0" algn="l">
              <a:lnSpc>
                <a:spcPct val="80000"/>
              </a:lnSpc>
              <a:spcBef>
                <a:spcPts val="480"/>
              </a:spcBef>
              <a:spcAft>
                <a:spcPts val="0"/>
              </a:spcAft>
              <a:buClr>
                <a:schemeClr val="accent2"/>
              </a:buClr>
              <a:buSzPts val="2240"/>
              <a:buFont typeface="Noto Sans Symbols"/>
              <a:buChar char="■"/>
            </a:pPr>
            <a:r>
              <a:rPr b="0" i="0" lang="en" sz="2240" u="none" cap="none" strike="noStrike">
                <a:solidFill>
                  <a:schemeClr val="dk1"/>
                </a:solidFill>
                <a:latin typeface="Gill Sans"/>
                <a:ea typeface="Gill Sans"/>
                <a:cs typeface="Gill Sans"/>
                <a:sym typeface="Gill Sans"/>
              </a:rPr>
              <a:t>Examining files to look for known viruses by means of a virus dictionary.</a:t>
            </a:r>
            <a:endParaRPr sz="2240"/>
          </a:p>
          <a:p>
            <a:pPr indent="-218440" lvl="2" marL="885825" marR="0" rtl="0" algn="l">
              <a:lnSpc>
                <a:spcPct val="80000"/>
              </a:lnSpc>
              <a:spcBef>
                <a:spcPts val="480"/>
              </a:spcBef>
              <a:spcAft>
                <a:spcPts val="0"/>
              </a:spcAft>
              <a:buClr>
                <a:schemeClr val="accent2"/>
              </a:buClr>
              <a:buSzPts val="2240"/>
              <a:buFont typeface="Noto Sans Symbols"/>
              <a:buChar char="■"/>
            </a:pPr>
            <a:r>
              <a:rPr b="0" i="0" lang="en" sz="2240" u="none" cap="none" strike="noStrike">
                <a:solidFill>
                  <a:schemeClr val="dk1"/>
                </a:solidFill>
                <a:latin typeface="Gill Sans"/>
                <a:ea typeface="Gill Sans"/>
                <a:cs typeface="Gill Sans"/>
                <a:sym typeface="Gill Sans"/>
              </a:rPr>
              <a:t>Identifying suspicious behavior from any computer program which might indicate infection.</a:t>
            </a:r>
            <a:endParaRPr sz="2240"/>
          </a:p>
          <a:p>
            <a:pPr indent="-226377" lvl="1" marL="639762" marR="0" rtl="0" algn="l">
              <a:lnSpc>
                <a:spcPct val="80000"/>
              </a:lnSpc>
              <a:spcBef>
                <a:spcPts val="500"/>
              </a:spcBef>
              <a:spcAft>
                <a:spcPts val="0"/>
              </a:spcAft>
              <a:buClr>
                <a:schemeClr val="accent1"/>
              </a:buClr>
              <a:buSzPts val="2240"/>
              <a:buFont typeface="Verdana"/>
              <a:buChar char="○"/>
            </a:pPr>
            <a:r>
              <a:rPr b="0" i="0" lang="en" sz="2240" u="none" cap="none" strike="noStrike">
                <a:solidFill>
                  <a:schemeClr val="dk1"/>
                </a:solidFill>
                <a:latin typeface="Gill Sans"/>
                <a:ea typeface="Gill Sans"/>
                <a:cs typeface="Gill Sans"/>
                <a:sym typeface="Gill Sans"/>
              </a:rPr>
              <a:t>Most commercial anti-virus software uses both of these approaches, with an emphasis on the virus dictionary approach.</a:t>
            </a:r>
            <a:endParaRPr sz="2580"/>
          </a:p>
        </p:txBody>
      </p:sp>
      <p:sp>
        <p:nvSpPr>
          <p:cNvPr id="434" name="Google Shape;434;p5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Anti-Virus </a:t>
            </a:r>
            <a:endParaRPr/>
          </a:p>
        </p:txBody>
      </p:sp>
      <p:sp>
        <p:nvSpPr>
          <p:cNvPr id="441" name="Google Shape;441;p57"/>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0289" lvl="0" marL="365125" marR="0" rtl="0" algn="l">
              <a:lnSpc>
                <a:spcPct val="80000"/>
              </a:lnSpc>
              <a:spcBef>
                <a:spcPts val="0"/>
              </a:spcBef>
              <a:spcAft>
                <a:spcPts val="0"/>
              </a:spcAft>
              <a:buClr>
                <a:schemeClr val="accent1"/>
              </a:buClr>
              <a:buSzPts val="2204"/>
              <a:buFont typeface="Noto Sans Symbols"/>
              <a:buChar char="●"/>
            </a:pPr>
            <a:r>
              <a:rPr b="1" i="0" lang="en" sz="2680" u="none">
                <a:solidFill>
                  <a:schemeClr val="dk1"/>
                </a:solidFill>
                <a:latin typeface="Gill Sans"/>
                <a:ea typeface="Gill Sans"/>
                <a:cs typeface="Gill Sans"/>
                <a:sym typeface="Gill Sans"/>
              </a:rPr>
              <a:t>What is an Anti-Virus?</a:t>
            </a:r>
            <a:endParaRPr sz="3020"/>
          </a:p>
          <a:p>
            <a:pPr indent="-230822" lvl="1" marL="639762" marR="0" rtl="0" algn="l">
              <a:lnSpc>
                <a:spcPct val="80000"/>
              </a:lnSpc>
              <a:spcBef>
                <a:spcPts val="500"/>
              </a:spcBef>
              <a:spcAft>
                <a:spcPts val="0"/>
              </a:spcAft>
              <a:buClr>
                <a:schemeClr val="accent1"/>
              </a:buClr>
              <a:buSzPts val="2510"/>
              <a:buFont typeface="Verdana"/>
              <a:buChar char="○"/>
            </a:pPr>
            <a:r>
              <a:rPr b="0" i="0" lang="en" sz="2510" u="none" cap="none" strike="noStrike">
                <a:solidFill>
                  <a:schemeClr val="dk1"/>
                </a:solidFill>
                <a:latin typeface="Gill Sans"/>
                <a:ea typeface="Gill Sans"/>
                <a:cs typeface="Gill Sans"/>
                <a:sym typeface="Gill Sans"/>
              </a:rPr>
              <a:t>Anti-virus is a software (computer program) that scans files or your computer's memory for certain patterns that may indicate an infection. </a:t>
            </a:r>
            <a:endParaRPr sz="2680"/>
          </a:p>
          <a:p>
            <a:pPr indent="-230822" lvl="1" marL="639762" marR="0" rtl="0" algn="l">
              <a:lnSpc>
                <a:spcPct val="80000"/>
              </a:lnSpc>
              <a:spcBef>
                <a:spcPts val="500"/>
              </a:spcBef>
              <a:spcAft>
                <a:spcPts val="0"/>
              </a:spcAft>
              <a:buClr>
                <a:schemeClr val="accent1"/>
              </a:buClr>
              <a:buSzPts val="2510"/>
              <a:buFont typeface="Verdana"/>
              <a:buChar char="○"/>
            </a:pPr>
            <a:r>
              <a:rPr b="0" i="0" lang="en" sz="2510" u="none" cap="none" strike="noStrike">
                <a:solidFill>
                  <a:schemeClr val="dk1"/>
                </a:solidFill>
                <a:latin typeface="Gill Sans"/>
                <a:ea typeface="Gill Sans"/>
                <a:cs typeface="Gill Sans"/>
                <a:sym typeface="Gill Sans"/>
              </a:rPr>
              <a:t>The patterns it looks for are based on the signatures, or fingerprints, of known viruses. </a:t>
            </a:r>
            <a:endParaRPr sz="2680"/>
          </a:p>
          <a:p>
            <a:pPr indent="-230822" lvl="1" marL="639762" marR="0" rtl="0" algn="l">
              <a:lnSpc>
                <a:spcPct val="80000"/>
              </a:lnSpc>
              <a:spcBef>
                <a:spcPts val="500"/>
              </a:spcBef>
              <a:spcAft>
                <a:spcPts val="0"/>
              </a:spcAft>
              <a:buClr>
                <a:schemeClr val="accent1"/>
              </a:buClr>
              <a:buSzPts val="2510"/>
              <a:buFont typeface="Verdana"/>
              <a:buChar char="○"/>
            </a:pPr>
            <a:r>
              <a:rPr b="0" i="0" lang="en" sz="2510" u="none" cap="none" strike="noStrike">
                <a:solidFill>
                  <a:schemeClr val="dk1"/>
                </a:solidFill>
                <a:latin typeface="Gill Sans"/>
                <a:ea typeface="Gill Sans"/>
                <a:cs typeface="Gill Sans"/>
                <a:sym typeface="Gill Sans"/>
              </a:rPr>
              <a:t>Once a virus is detected in the wild, the Anti-Virus companies then release these new patterns for your Anti-virus software to use. </a:t>
            </a:r>
            <a:endParaRPr sz="2680"/>
          </a:p>
          <a:p>
            <a:pPr indent="-230822" lvl="1" marL="639762" marR="0" rtl="0" algn="l">
              <a:lnSpc>
                <a:spcPct val="80000"/>
              </a:lnSpc>
              <a:spcBef>
                <a:spcPts val="500"/>
              </a:spcBef>
              <a:spcAft>
                <a:spcPts val="0"/>
              </a:spcAft>
              <a:buClr>
                <a:schemeClr val="accent1"/>
              </a:buClr>
              <a:buSzPts val="2510"/>
              <a:buFont typeface="Verdana"/>
              <a:buChar char="○"/>
            </a:pPr>
            <a:r>
              <a:rPr b="0" i="0" lang="en" sz="2510" u="none" cap="none" strike="noStrike">
                <a:solidFill>
                  <a:schemeClr val="dk1"/>
                </a:solidFill>
                <a:latin typeface="Gill Sans"/>
                <a:ea typeface="Gill Sans"/>
                <a:cs typeface="Gill Sans"/>
                <a:sym typeface="Gill Sans"/>
              </a:rPr>
              <a:t>The updates come out daily by some vendors. Virus authors are continually releasing new and updated viruses, so it is important that you have the latest definitions installed on your computer.</a:t>
            </a:r>
            <a:endParaRPr sz="2680"/>
          </a:p>
        </p:txBody>
      </p:sp>
      <p:sp>
        <p:nvSpPr>
          <p:cNvPr id="442" name="Google Shape;442;p5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Anti-Virus </a:t>
            </a:r>
            <a:endParaRPr/>
          </a:p>
        </p:txBody>
      </p:sp>
      <p:sp>
        <p:nvSpPr>
          <p:cNvPr id="449" name="Google Shape;449;p58"/>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400"/>
              <a:buFont typeface="Noto Sans Symbols"/>
              <a:buChar char="●"/>
            </a:pPr>
            <a:r>
              <a:rPr b="1" i="0" lang="en" sz="3000" u="none">
                <a:solidFill>
                  <a:schemeClr val="dk1"/>
                </a:solidFill>
                <a:latin typeface="Gill Sans"/>
                <a:ea typeface="Gill Sans"/>
                <a:cs typeface="Gill Sans"/>
                <a:sym typeface="Gill Sans"/>
              </a:rPr>
              <a:t>Types an Anti-Virus?</a:t>
            </a:r>
            <a:endParaRPr/>
          </a:p>
          <a:p>
            <a:pPr indent="-236537" lvl="1" marL="639762" marR="0" rtl="0" algn="l">
              <a:lnSpc>
                <a:spcPct val="100000"/>
              </a:lnSpc>
              <a:spcBef>
                <a:spcPts val="500"/>
              </a:spcBef>
              <a:spcAft>
                <a:spcPts val="0"/>
              </a:spcAft>
              <a:buClr>
                <a:schemeClr val="accent1"/>
              </a:buClr>
              <a:buSzPts val="2800"/>
              <a:buFont typeface="Verdana"/>
              <a:buChar char="○"/>
            </a:pPr>
            <a:r>
              <a:rPr b="1" i="0" lang="en" sz="2800" u="none" cap="none" strike="noStrike">
                <a:solidFill>
                  <a:schemeClr val="dk1"/>
                </a:solidFill>
                <a:latin typeface="Gill Sans"/>
                <a:ea typeface="Gill Sans"/>
                <a:cs typeface="Gill Sans"/>
                <a:sym typeface="Gill Sans"/>
              </a:rPr>
              <a:t>There are two main types anti-virus</a:t>
            </a:r>
            <a:endParaRPr b="1" i="0" sz="28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 Anti-virus for personal computers.</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 sz="2400" u="none" cap="none" strike="noStrike">
                <a:solidFill>
                  <a:schemeClr val="dk1"/>
                </a:solidFill>
                <a:latin typeface="Gill Sans"/>
                <a:ea typeface="Gill Sans"/>
                <a:cs typeface="Gill Sans"/>
                <a:sym typeface="Gill Sans"/>
              </a:rPr>
              <a:t>Anti-virus for servers and others for enterprises</a:t>
            </a:r>
            <a:endParaRPr/>
          </a:p>
          <a:p>
            <a:pPr indent="-76200" lvl="2" marL="885825"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Gill Sans"/>
              <a:ea typeface="Gill Sans"/>
              <a:cs typeface="Gill Sans"/>
              <a:sym typeface="Gill Sans"/>
            </a:endParaRPr>
          </a:p>
          <a:p>
            <a:pPr indent="-76200" lvl="2" marL="885825"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2560"/>
              <a:buFont typeface="Noto Sans Symbols"/>
              <a:buNone/>
            </a:pPr>
            <a:r>
              <a:rPr b="0" i="0" lang="en" sz="3200" u="sng">
                <a:solidFill>
                  <a:schemeClr val="dk1"/>
                </a:solidFill>
                <a:latin typeface="Gill Sans"/>
                <a:ea typeface="Gill Sans"/>
                <a:cs typeface="Gill Sans"/>
                <a:sym typeface="Gill Sans"/>
              </a:rPr>
              <a:t>1</a:t>
            </a:r>
            <a:r>
              <a:rPr b="0" baseline="30000" i="0" lang="en" sz="3200" u="sng">
                <a:solidFill>
                  <a:schemeClr val="dk1"/>
                </a:solidFill>
                <a:latin typeface="Gill Sans"/>
                <a:ea typeface="Gill Sans"/>
                <a:cs typeface="Gill Sans"/>
                <a:sym typeface="Gill Sans"/>
              </a:rPr>
              <a:t>st</a:t>
            </a:r>
            <a:r>
              <a:rPr b="0" i="0" lang="en" sz="3200" u="sng">
                <a:solidFill>
                  <a:schemeClr val="dk1"/>
                </a:solidFill>
                <a:latin typeface="Gill Sans"/>
                <a:ea typeface="Gill Sans"/>
                <a:cs typeface="Gill Sans"/>
                <a:sym typeface="Gill Sans"/>
              </a:rPr>
              <a:t> Reading Assignment </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sng" cap="none" strike="noStrike">
                <a:solidFill>
                  <a:schemeClr val="dk1"/>
                </a:solidFill>
                <a:latin typeface="Gill Sans"/>
                <a:ea typeface="Gill Sans"/>
                <a:cs typeface="Gill Sans"/>
                <a:sym typeface="Gill Sans"/>
              </a:rPr>
              <a:t>Read how anti-virus works and Type of virus and submit not more than two page about the topic.</a:t>
            </a:r>
            <a:endParaRPr/>
          </a:p>
        </p:txBody>
      </p:sp>
      <p:sp>
        <p:nvSpPr>
          <p:cNvPr id="450" name="Google Shape;450;p5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9"/>
          <p:cNvSpPr txBox="1"/>
          <p:nvPr>
            <p:ph type="ctrTitle"/>
          </p:nvPr>
        </p:nvSpPr>
        <p:spPr>
          <a:xfrm>
            <a:off x="1431925" y="1868090"/>
            <a:ext cx="7407275" cy="110370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572314"/>
              </a:buClr>
              <a:buSzPts val="4300"/>
              <a:buFont typeface="Gill Sans"/>
              <a:buNone/>
            </a:pPr>
            <a:r>
              <a:rPr b="0" i="0" lang="en" sz="4300" u="none">
                <a:solidFill>
                  <a:srgbClr val="572314"/>
                </a:solidFill>
                <a:latin typeface="Gill Sans"/>
                <a:ea typeface="Gill Sans"/>
                <a:cs typeface="Gill Sans"/>
                <a:sym typeface="Gill Sans"/>
              </a:rPr>
              <a:t>End of Chapter Two </a:t>
            </a:r>
            <a:br>
              <a:rPr b="0" i="0" lang="en" sz="4300" u="none">
                <a:solidFill>
                  <a:srgbClr val="572314"/>
                </a:solidFill>
                <a:latin typeface="Gill Sans"/>
                <a:ea typeface="Gill Sans"/>
                <a:cs typeface="Gill Sans"/>
                <a:sym typeface="Gill Sans"/>
              </a:rPr>
            </a:br>
            <a:r>
              <a:rPr b="0" i="0" lang="en" sz="4300" u="none">
                <a:solidFill>
                  <a:srgbClr val="572314"/>
                </a:solidFill>
                <a:latin typeface="Gill Sans"/>
                <a:ea typeface="Gill Sans"/>
                <a:cs typeface="Gill Sans"/>
                <a:sym typeface="Gill Sans"/>
              </a:rPr>
              <a:t>Thank You </a:t>
            </a:r>
            <a:endParaRPr/>
          </a:p>
        </p:txBody>
      </p:sp>
      <p:sp>
        <p:nvSpPr>
          <p:cNvPr id="456" name="Google Shape;456;p59"/>
          <p:cNvSpPr txBox="1"/>
          <p:nvPr/>
        </p:nvSpPr>
        <p:spPr>
          <a:xfrm>
            <a:off x="8613775" y="4729163"/>
            <a:ext cx="457200" cy="3571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990600" y="606028"/>
            <a:ext cx="8001000" cy="24800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70C0"/>
              </a:buClr>
              <a:buSzPts val="4800"/>
              <a:buFont typeface="Gill Sans"/>
              <a:buNone/>
            </a:pPr>
            <a:r>
              <a:rPr b="1" i="0" lang="en" sz="4800" u="none">
                <a:solidFill>
                  <a:srgbClr val="0070C0"/>
                </a:solidFill>
                <a:latin typeface="Gill Sans"/>
                <a:ea typeface="Gill Sans"/>
                <a:cs typeface="Gill Sans"/>
                <a:sym typeface="Gill Sans"/>
              </a:rPr>
              <a:t>Chapter 3</a:t>
            </a:r>
            <a:br>
              <a:rPr b="1" i="0" lang="en" sz="4800" u="none">
                <a:solidFill>
                  <a:srgbClr val="0070C0"/>
                </a:solidFill>
                <a:latin typeface="Gill Sans"/>
                <a:ea typeface="Gill Sans"/>
                <a:cs typeface="Gill Sans"/>
                <a:sym typeface="Gill Sans"/>
              </a:rPr>
            </a:br>
            <a:r>
              <a:rPr b="1" i="0" lang="en" sz="4800" u="none">
                <a:solidFill>
                  <a:srgbClr val="0070C0"/>
                </a:solidFill>
                <a:latin typeface="Gill Sans"/>
                <a:ea typeface="Gill Sans"/>
                <a:cs typeface="Gill Sans"/>
                <a:sym typeface="Gill Sans"/>
              </a:rPr>
              <a:t> Using </a:t>
            </a:r>
            <a:r>
              <a:rPr b="1" i="0" lang="en" sz="5400" u="none">
                <a:solidFill>
                  <a:srgbClr val="0070C0"/>
                </a:solidFill>
                <a:latin typeface="Gill Sans"/>
                <a:ea typeface="Gill Sans"/>
                <a:cs typeface="Gill Sans"/>
                <a:sym typeface="Gill Sans"/>
              </a:rPr>
              <a:t>Internet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Internet </a:t>
            </a:r>
            <a:endParaRPr/>
          </a:p>
        </p:txBody>
      </p:sp>
      <p:sp>
        <p:nvSpPr>
          <p:cNvPr id="150" name="Google Shape;150;p25"/>
          <p:cNvSpPr txBox="1"/>
          <p:nvPr>
            <p:ph idx="1" type="body"/>
          </p:nvPr>
        </p:nvSpPr>
        <p:spPr>
          <a:xfrm>
            <a:off x="1143000" y="713174"/>
            <a:ext cx="7848600" cy="4430400"/>
          </a:xfrm>
          <a:prstGeom prst="rect">
            <a:avLst/>
          </a:prstGeom>
          <a:noFill/>
          <a:ln>
            <a:noFill/>
          </a:ln>
        </p:spPr>
        <p:txBody>
          <a:bodyPr anchorCtr="0" anchor="t" bIns="45700" lIns="91425" spcFirstLastPara="1" rIns="91425" wrap="square" tIns="45700">
            <a:noAutofit/>
          </a:bodyPr>
          <a:lstStyle/>
          <a:p>
            <a:pPr indent="-263525" lvl="0" marL="365125" marR="0" rtl="0" algn="l">
              <a:lnSpc>
                <a:spcPct val="100000"/>
              </a:lnSpc>
              <a:spcBef>
                <a:spcPts val="0"/>
              </a:spcBef>
              <a:spcAft>
                <a:spcPts val="0"/>
              </a:spcAft>
              <a:buClr>
                <a:schemeClr val="accent1"/>
              </a:buClr>
              <a:buSzPts val="1300"/>
              <a:buFont typeface="Noto Sans Symbols"/>
              <a:buChar char="●"/>
            </a:pPr>
            <a:r>
              <a:rPr b="0" i="0" lang="en" sz="1700" u="none">
                <a:solidFill>
                  <a:schemeClr val="dk1"/>
                </a:solidFill>
                <a:latin typeface="Gill Sans"/>
                <a:ea typeface="Gill Sans"/>
                <a:cs typeface="Gill Sans"/>
                <a:sym typeface="Gill Sans"/>
              </a:rPr>
              <a:t>Internet is a global system of interconnected computer networks that use the standard Internet protocol suite (TCP/ IP) to serve billions of users worldwide. </a:t>
            </a:r>
            <a:endParaRPr sz="2900"/>
          </a:p>
          <a:p>
            <a:pPr indent="-263525" lvl="0" marL="365125" marR="0" rtl="0" algn="l">
              <a:lnSpc>
                <a:spcPct val="100000"/>
              </a:lnSpc>
              <a:spcBef>
                <a:spcPts val="600"/>
              </a:spcBef>
              <a:spcAft>
                <a:spcPts val="0"/>
              </a:spcAft>
              <a:buClr>
                <a:schemeClr val="accent1"/>
              </a:buClr>
              <a:buSzPts val="1300"/>
              <a:buFont typeface="Noto Sans Symbols"/>
              <a:buChar char="●"/>
            </a:pPr>
            <a:r>
              <a:rPr b="0" i="0" lang="en" sz="1700" u="none">
                <a:solidFill>
                  <a:schemeClr val="dk1"/>
                </a:solidFill>
                <a:latin typeface="Gill Sans"/>
                <a:ea typeface="Gill Sans"/>
                <a:cs typeface="Gill Sans"/>
                <a:sym typeface="Gill Sans"/>
              </a:rPr>
              <a:t>It is a network of networks that consists of millions of</a:t>
            </a:r>
            <a:endParaRPr sz="2900"/>
          </a:p>
          <a:p>
            <a:pPr indent="-217487" lvl="1" marL="639762" marR="0" rtl="0" algn="l">
              <a:lnSpc>
                <a:spcPct val="100000"/>
              </a:lnSpc>
              <a:spcBef>
                <a:spcPts val="500"/>
              </a:spcBef>
              <a:spcAft>
                <a:spcPts val="0"/>
              </a:spcAft>
              <a:buClr>
                <a:schemeClr val="accent1"/>
              </a:buClr>
              <a:buSzPts val="1700"/>
              <a:buFont typeface="Verdana"/>
              <a:buChar char="○"/>
            </a:pPr>
            <a:r>
              <a:rPr b="0" i="0" lang="en" sz="1700" u="none" cap="none" strike="noStrike">
                <a:solidFill>
                  <a:schemeClr val="dk1"/>
                </a:solidFill>
                <a:latin typeface="Gill Sans"/>
                <a:ea typeface="Gill Sans"/>
                <a:cs typeface="Gill Sans"/>
                <a:sym typeface="Gill Sans"/>
              </a:rPr>
              <a:t>private, public, academic, business, and government networks, of local to global scope.</a:t>
            </a:r>
            <a:endParaRPr sz="2500"/>
          </a:p>
          <a:p>
            <a:pPr indent="-217487" lvl="1" marL="639762" marR="0" rtl="0" algn="l">
              <a:lnSpc>
                <a:spcPct val="100000"/>
              </a:lnSpc>
              <a:spcBef>
                <a:spcPts val="500"/>
              </a:spcBef>
              <a:spcAft>
                <a:spcPts val="0"/>
              </a:spcAft>
              <a:buClr>
                <a:schemeClr val="accent1"/>
              </a:buClr>
              <a:buSzPts val="1700"/>
              <a:buFont typeface="Verdana"/>
              <a:buChar char="○"/>
            </a:pPr>
            <a:r>
              <a:rPr b="0" i="0" lang="en" sz="1700" u="none" cap="none" strike="noStrike">
                <a:solidFill>
                  <a:schemeClr val="dk1"/>
                </a:solidFill>
                <a:latin typeface="Gill Sans"/>
                <a:ea typeface="Gill Sans"/>
                <a:cs typeface="Gill Sans"/>
                <a:sym typeface="Gill Sans"/>
              </a:rPr>
              <a:t>That are linked by a broad array of electronic, wireless and optical networking technologies. </a:t>
            </a:r>
            <a:endParaRPr sz="2500"/>
          </a:p>
          <a:p>
            <a:pPr indent="-263525" lvl="0" marL="365125" marR="0" rtl="0" algn="l">
              <a:lnSpc>
                <a:spcPct val="100000"/>
              </a:lnSpc>
              <a:spcBef>
                <a:spcPts val="600"/>
              </a:spcBef>
              <a:spcAft>
                <a:spcPts val="0"/>
              </a:spcAft>
              <a:buClr>
                <a:schemeClr val="accent1"/>
              </a:buClr>
              <a:buSzPts val="1300"/>
              <a:buFont typeface="Noto Sans Symbols"/>
              <a:buChar char="●"/>
            </a:pPr>
            <a:r>
              <a:rPr b="0" i="0" lang="en" sz="1700" u="none">
                <a:solidFill>
                  <a:schemeClr val="dk1"/>
                </a:solidFill>
                <a:latin typeface="Gill Sans"/>
                <a:ea typeface="Gill Sans"/>
                <a:cs typeface="Gill Sans"/>
                <a:sym typeface="Gill Sans"/>
              </a:rPr>
              <a:t>The Internet carries a vast range of information resources and services, such as the interlinked hypertext documents of the </a:t>
            </a:r>
            <a:r>
              <a:rPr b="0" i="0" lang="en" sz="1700" u="none">
                <a:solidFill>
                  <a:srgbClr val="0070C0"/>
                </a:solidFill>
                <a:latin typeface="Gill Sans"/>
                <a:ea typeface="Gill Sans"/>
                <a:cs typeface="Gill Sans"/>
                <a:sym typeface="Gill Sans"/>
              </a:rPr>
              <a:t>World Wide Web (WWW)</a:t>
            </a:r>
            <a:r>
              <a:rPr b="0" i="0" lang="en" sz="1700" u="none">
                <a:solidFill>
                  <a:schemeClr val="dk1"/>
                </a:solidFill>
                <a:latin typeface="Gill Sans"/>
                <a:ea typeface="Gill Sans"/>
                <a:cs typeface="Gill Sans"/>
                <a:sym typeface="Gill Sans"/>
              </a:rPr>
              <a:t> and the infrastructure to support </a:t>
            </a:r>
            <a:r>
              <a:rPr b="0" i="0" lang="en" sz="1700" u="none">
                <a:solidFill>
                  <a:srgbClr val="0070C0"/>
                </a:solidFill>
                <a:latin typeface="Gill Sans"/>
                <a:ea typeface="Gill Sans"/>
                <a:cs typeface="Gill Sans"/>
                <a:sym typeface="Gill Sans"/>
              </a:rPr>
              <a:t>electronic mail</a:t>
            </a:r>
            <a:r>
              <a:rPr b="0" i="0" lang="en" sz="1700" u="none">
                <a:solidFill>
                  <a:schemeClr val="dk1"/>
                </a:solidFill>
                <a:latin typeface="Gill Sans"/>
                <a:ea typeface="Gill Sans"/>
                <a:cs typeface="Gill Sans"/>
                <a:sym typeface="Gill Sans"/>
              </a:rPr>
              <a:t>.</a:t>
            </a:r>
            <a:endParaRPr sz="2900"/>
          </a:p>
          <a:p>
            <a:pPr indent="-257175" lvl="0" marL="365125" marR="0" rtl="0" algn="l">
              <a:lnSpc>
                <a:spcPct val="100000"/>
              </a:lnSpc>
              <a:spcBef>
                <a:spcPts val="600"/>
              </a:spcBef>
              <a:spcAft>
                <a:spcPts val="0"/>
              </a:spcAft>
              <a:buClr>
                <a:schemeClr val="accent1"/>
              </a:buClr>
              <a:buSzPts val="1520"/>
              <a:buFont typeface="Noto Sans Symbols"/>
              <a:buChar char="●"/>
            </a:pPr>
            <a:r>
              <a:rPr b="0" i="0" lang="en" sz="2000" u="none">
                <a:solidFill>
                  <a:schemeClr val="dk1"/>
                </a:solidFill>
                <a:latin typeface="Gill Sans"/>
                <a:ea typeface="Gill Sans"/>
                <a:cs typeface="Gill Sans"/>
                <a:sym typeface="Gill Sans"/>
              </a:rPr>
              <a:t>The Internet is most often used for three main purposes:</a:t>
            </a:r>
            <a:endParaRPr sz="2800"/>
          </a:p>
          <a:p>
            <a:pPr indent="-211137" lvl="1" marL="639762" marR="0" rtl="0" algn="l">
              <a:lnSpc>
                <a:spcPct val="100000"/>
              </a:lnSpc>
              <a:spcBef>
                <a:spcPts val="500"/>
              </a:spcBef>
              <a:spcAft>
                <a:spcPts val="0"/>
              </a:spcAft>
              <a:buClr>
                <a:schemeClr val="accent1"/>
              </a:buClr>
              <a:buSzPts val="1600"/>
              <a:buFont typeface="Gill Sans"/>
              <a:buAutoNum type="arabicPeriod"/>
            </a:pPr>
            <a:r>
              <a:rPr b="0" i="0" lang="en" sz="1600" u="none" cap="none" strike="noStrike">
                <a:solidFill>
                  <a:schemeClr val="dk1"/>
                </a:solidFill>
                <a:latin typeface="Gill Sans"/>
                <a:ea typeface="Gill Sans"/>
                <a:cs typeface="Gill Sans"/>
                <a:sym typeface="Gill Sans"/>
              </a:rPr>
              <a:t>Communication </a:t>
            </a:r>
            <a:endParaRPr sz="2400"/>
          </a:p>
          <a:p>
            <a:pPr indent="-211137" lvl="1" marL="639762" marR="0" rtl="0" algn="l">
              <a:lnSpc>
                <a:spcPct val="100000"/>
              </a:lnSpc>
              <a:spcBef>
                <a:spcPts val="500"/>
              </a:spcBef>
              <a:spcAft>
                <a:spcPts val="0"/>
              </a:spcAft>
              <a:buClr>
                <a:schemeClr val="accent1"/>
              </a:buClr>
              <a:buSzPts val="2000"/>
              <a:buFont typeface="Gill Sans"/>
              <a:buAutoNum type="arabicPeriod"/>
            </a:pPr>
            <a:r>
              <a:rPr b="0" i="0" lang="en" sz="2000" u="none" cap="none" strike="noStrike">
                <a:solidFill>
                  <a:schemeClr val="dk1"/>
                </a:solidFill>
                <a:latin typeface="Gill Sans"/>
                <a:ea typeface="Gill Sans"/>
                <a:cs typeface="Gill Sans"/>
                <a:sym typeface="Gill Sans"/>
              </a:rPr>
              <a:t>Buying and selling (e-commerce) </a:t>
            </a:r>
            <a:endParaRPr sz="2400"/>
          </a:p>
          <a:p>
            <a:pPr indent="-211137" lvl="1" marL="639762" marR="0" rtl="0" algn="l">
              <a:lnSpc>
                <a:spcPct val="100000"/>
              </a:lnSpc>
              <a:spcBef>
                <a:spcPts val="500"/>
              </a:spcBef>
              <a:spcAft>
                <a:spcPts val="0"/>
              </a:spcAft>
              <a:buClr>
                <a:schemeClr val="accent1"/>
              </a:buClr>
              <a:buSzPts val="2000"/>
              <a:buFont typeface="Gill Sans"/>
              <a:buAutoNum type="arabicPeriod"/>
            </a:pPr>
            <a:r>
              <a:rPr b="0" i="0" lang="en" sz="2000" u="none" cap="none" strike="noStrike">
                <a:solidFill>
                  <a:schemeClr val="dk1"/>
                </a:solidFill>
                <a:latin typeface="Gill Sans"/>
                <a:ea typeface="Gill Sans"/>
                <a:cs typeface="Gill Sans"/>
                <a:sym typeface="Gill Sans"/>
              </a:rPr>
              <a:t>Searching for information</a:t>
            </a:r>
            <a:endParaRPr sz="2400"/>
          </a:p>
        </p:txBody>
      </p:sp>
      <p:sp>
        <p:nvSpPr>
          <p:cNvPr id="151" name="Google Shape;151;p2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OUTLINE</a:t>
            </a:r>
            <a:endParaRPr/>
          </a:p>
        </p:txBody>
      </p:sp>
      <p:sp>
        <p:nvSpPr>
          <p:cNvPr id="469" name="Google Shape;469;p61"/>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Email</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The World Wide Web (WWW)</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Search engines</a:t>
            </a:r>
            <a:endParaRPr/>
          </a:p>
        </p:txBody>
      </p:sp>
      <p:sp>
        <p:nvSpPr>
          <p:cNvPr id="470" name="Google Shape;470;p6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Email</a:t>
            </a:r>
            <a:endParaRPr/>
          </a:p>
        </p:txBody>
      </p:sp>
      <p:sp>
        <p:nvSpPr>
          <p:cNvPr id="477" name="Google Shape;477;p62"/>
          <p:cNvSpPr txBox="1"/>
          <p:nvPr>
            <p:ph idx="1" type="body"/>
          </p:nvPr>
        </p:nvSpPr>
        <p:spPr>
          <a:xfrm>
            <a:off x="990600" y="685800"/>
            <a:ext cx="8080500" cy="4457700"/>
          </a:xfrm>
          <a:prstGeom prst="rect">
            <a:avLst/>
          </a:prstGeom>
          <a:noFill/>
          <a:ln>
            <a:noFill/>
          </a:ln>
        </p:spPr>
        <p:txBody>
          <a:bodyPr anchorCtr="0" anchor="t" bIns="45700" lIns="91425" spcFirstLastPara="1" rIns="91425" wrap="square" tIns="45700">
            <a:normAutofit fontScale="92500" lnSpcReduction="20000"/>
          </a:bodyPr>
          <a:lstStyle/>
          <a:p>
            <a:pPr indent="-272288" lvl="0" marL="365125" marR="0" rtl="0" algn="l">
              <a:lnSpc>
                <a:spcPct val="100000"/>
              </a:lnSpc>
              <a:spcBef>
                <a:spcPts val="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E-mail or Electronic mail is a paperless method of sending messages, notes or letters from one person to another or even many people at the same time via Internet.</a:t>
            </a:r>
            <a:endParaRPr/>
          </a:p>
          <a:p>
            <a:pPr indent="-272288" lvl="0" marL="365125" marR="0" rtl="0" algn="l">
              <a:lnSpc>
                <a:spcPct val="100000"/>
              </a:lnSpc>
              <a:spcBef>
                <a:spcPts val="60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lt is an extremely popular means of communication. </a:t>
            </a:r>
            <a:endParaRPr/>
          </a:p>
          <a:p>
            <a:pPr indent="-272288" lvl="0" marL="365125" marR="0" rtl="0" algn="l">
              <a:lnSpc>
                <a:spcPct val="100000"/>
              </a:lnSpc>
              <a:spcBef>
                <a:spcPts val="60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It has become so integrated with the flow of our work and personal lives that it may be difficult to remember a time when we could not communicate this way.</a:t>
            </a:r>
            <a:endParaRPr/>
          </a:p>
          <a:p>
            <a:pPr indent="-272288" lvl="0" marL="365125" marR="0" rtl="0" algn="l">
              <a:lnSpc>
                <a:spcPct val="100000"/>
              </a:lnSpc>
              <a:spcBef>
                <a:spcPts val="60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E-mail is very fast compared to the normal post.</a:t>
            </a:r>
            <a:endParaRPr/>
          </a:p>
          <a:p>
            <a:pPr indent="-272288" lvl="0" marL="365125" marR="0" rtl="0" algn="l">
              <a:lnSpc>
                <a:spcPct val="100000"/>
              </a:lnSpc>
              <a:spcBef>
                <a:spcPts val="60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E-mail messages usually take only few seconds to arrive at their destination. </a:t>
            </a:r>
            <a:endParaRPr/>
          </a:p>
          <a:p>
            <a:pPr indent="-272288" lvl="0" marL="365125" marR="0" rtl="0" algn="l">
              <a:lnSpc>
                <a:spcPct val="100000"/>
              </a:lnSpc>
              <a:spcBef>
                <a:spcPts val="600"/>
              </a:spcBef>
              <a:spcAft>
                <a:spcPts val="0"/>
              </a:spcAft>
              <a:buClr>
                <a:schemeClr val="accent1"/>
              </a:buClr>
              <a:buSzPct val="80000"/>
              <a:buFont typeface="Noto Sans Symbols"/>
              <a:buChar char="●"/>
            </a:pPr>
            <a:r>
              <a:rPr b="0" i="0" lang="en" sz="2700" u="none">
                <a:solidFill>
                  <a:schemeClr val="dk1"/>
                </a:solidFill>
                <a:latin typeface="Gill Sans"/>
                <a:ea typeface="Gill Sans"/>
                <a:cs typeface="Gill Sans"/>
                <a:sym typeface="Gill Sans"/>
              </a:rPr>
              <a:t>One can send messages anytime of the day or night, and, it will get delivered immediately.</a:t>
            </a:r>
            <a:endParaRPr/>
          </a:p>
        </p:txBody>
      </p:sp>
      <p:sp>
        <p:nvSpPr>
          <p:cNvPr id="478" name="Google Shape;478;p6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Email</a:t>
            </a:r>
            <a:endParaRPr/>
          </a:p>
        </p:txBody>
      </p:sp>
      <p:sp>
        <p:nvSpPr>
          <p:cNvPr id="485" name="Google Shape;485;p63"/>
          <p:cNvSpPr txBox="1"/>
          <p:nvPr>
            <p:ph idx="1" type="body"/>
          </p:nvPr>
        </p:nvSpPr>
        <p:spPr>
          <a:xfrm>
            <a:off x="1053950" y="685800"/>
            <a:ext cx="8016900" cy="4400400"/>
          </a:xfrm>
          <a:prstGeom prst="rect">
            <a:avLst/>
          </a:prstGeom>
          <a:noFill/>
          <a:ln>
            <a:noFill/>
          </a:ln>
        </p:spPr>
        <p:txBody>
          <a:bodyPr anchorCtr="0" anchor="t" bIns="45700" lIns="91425" spcFirstLastPara="1" rIns="91425" wrap="square" tIns="45700">
            <a:normAutofit fontScale="85000" lnSpcReduction="20000"/>
          </a:bodyPr>
          <a:lstStyle/>
          <a:p>
            <a:pPr indent="-263525" lvl="0" marL="365125" marR="0" rtl="0" algn="l">
              <a:lnSpc>
                <a:spcPct val="100000"/>
              </a:lnSpc>
              <a:spcBef>
                <a:spcPts val="0"/>
              </a:spcBef>
              <a:spcAft>
                <a:spcPts val="0"/>
              </a:spcAft>
              <a:buClr>
                <a:schemeClr val="accent1"/>
              </a:buClr>
              <a:buSzPct val="80000"/>
              <a:buFont typeface="Noto Sans Symbols"/>
              <a:buChar char="●"/>
            </a:pPr>
            <a:r>
              <a:rPr b="0" i="0" lang="en" sz="2500" u="none">
                <a:solidFill>
                  <a:schemeClr val="dk1"/>
                </a:solidFill>
                <a:latin typeface="Gill Sans"/>
                <a:ea typeface="Gill Sans"/>
                <a:cs typeface="Gill Sans"/>
                <a:sym typeface="Gill Sans"/>
              </a:rPr>
              <a:t>Features of E-mail: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One-to-one or one-to-many communications</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 Instant communications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 Physical presence of recipient is not required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 Most inexpensive mail services, 24-hours a day and seven days a week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 Encourages informal communications </a:t>
            </a:r>
            <a:endParaRPr/>
          </a:p>
          <a:p>
            <a:pPr indent="-263525" lvl="0" marL="365125" marR="0" rtl="0" algn="l">
              <a:lnSpc>
                <a:spcPct val="100000"/>
              </a:lnSpc>
              <a:spcBef>
                <a:spcPts val="600"/>
              </a:spcBef>
              <a:spcAft>
                <a:spcPts val="0"/>
              </a:spcAft>
              <a:buClr>
                <a:schemeClr val="accent1"/>
              </a:buClr>
              <a:buSzPct val="80000"/>
              <a:buFont typeface="Noto Sans Symbols"/>
              <a:buChar char="●"/>
            </a:pPr>
            <a:r>
              <a:rPr b="0" i="0" lang="en" sz="2500" u="none">
                <a:solidFill>
                  <a:schemeClr val="dk1"/>
                </a:solidFill>
                <a:latin typeface="Gill Sans"/>
                <a:ea typeface="Gill Sans"/>
                <a:cs typeface="Gill Sans"/>
                <a:sym typeface="Gill Sans"/>
              </a:rPr>
              <a:t>Components of an E-mail Address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As in the case of normal mail system, e-mail is also based upon the concept of a recipient address. </a:t>
            </a:r>
            <a:endParaRPr/>
          </a:p>
          <a:p>
            <a:pPr indent="-215582" lvl="1" marL="639762" marR="0" rtl="0" algn="l">
              <a:lnSpc>
                <a:spcPct val="100000"/>
              </a:lnSpc>
              <a:spcBef>
                <a:spcPts val="500"/>
              </a:spcBef>
              <a:spcAft>
                <a:spcPts val="0"/>
              </a:spcAft>
              <a:buClr>
                <a:schemeClr val="accent1"/>
              </a:buClr>
              <a:buSzPct val="100000"/>
              <a:buFont typeface="Verdana"/>
              <a:buChar char="○"/>
            </a:pPr>
            <a:r>
              <a:rPr b="0" i="0" lang="en" sz="2200" u="none" cap="none" strike="noStrike">
                <a:solidFill>
                  <a:schemeClr val="dk1"/>
                </a:solidFill>
                <a:latin typeface="Gill Sans"/>
                <a:ea typeface="Gill Sans"/>
                <a:cs typeface="Gill Sans"/>
                <a:sym typeface="Gill Sans"/>
              </a:rPr>
              <a:t>The email address provides all of the information required to get a message to the recipient from any where in the world. </a:t>
            </a:r>
            <a:endParaRPr/>
          </a:p>
          <a:p>
            <a:pPr indent="-2095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Consider the e-mail ID.  </a:t>
            </a:r>
            <a:r>
              <a:rPr b="0" i="0" lang="en" sz="2000" u="sng" cap="none" strike="noStrike">
                <a:solidFill>
                  <a:schemeClr val="hlink"/>
                </a:solidFill>
                <a:latin typeface="Gill Sans"/>
                <a:ea typeface="Gill Sans"/>
                <a:cs typeface="Gill Sans"/>
                <a:sym typeface="Gill Sans"/>
                <a:hlinkClick r:id="rId3"/>
              </a:rPr>
              <a:t>welde@hotmail.com</a:t>
            </a:r>
            <a:endParaRPr/>
          </a:p>
          <a:p>
            <a:pPr indent="-2095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 In the above example welde is the username of the person who will be sending/receiving the email. Hotmail is the mail server where the </a:t>
            </a:r>
            <a:r>
              <a:rPr b="0" i="0" lang="en" sz="1900" u="none" cap="none" strike="noStrike">
                <a:solidFill>
                  <a:schemeClr val="dk1"/>
                </a:solidFill>
                <a:latin typeface="Gill Sans"/>
                <a:ea typeface="Gill Sans"/>
                <a:cs typeface="Gill Sans"/>
                <a:sym typeface="Gill Sans"/>
              </a:rPr>
              <a:t>username welde has been registered and com is the type of organization on the internet which is hosting the mail server. </a:t>
            </a:r>
            <a:endParaRPr/>
          </a:p>
        </p:txBody>
      </p:sp>
      <p:sp>
        <p:nvSpPr>
          <p:cNvPr id="486" name="Google Shape;486;p6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Email</a:t>
            </a:r>
            <a:endParaRPr/>
          </a:p>
        </p:txBody>
      </p:sp>
      <p:sp>
        <p:nvSpPr>
          <p:cNvPr id="493" name="Google Shape;493;p64"/>
          <p:cNvSpPr txBox="1"/>
          <p:nvPr>
            <p:ph idx="1" type="body"/>
          </p:nvPr>
        </p:nvSpPr>
        <p:spPr>
          <a:xfrm>
            <a:off x="990600" y="685800"/>
            <a:ext cx="8153400" cy="43524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marR="0" rtl="0" algn="l">
              <a:lnSpc>
                <a:spcPct val="115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Instant Messaging (IM) and Chat Rooms</a:t>
            </a:r>
            <a:r>
              <a:rPr b="0" i="0" lang="en" sz="2000" u="none">
                <a:solidFill>
                  <a:schemeClr val="dk1"/>
                </a:solidFill>
                <a:latin typeface="Gill Sans"/>
                <a:ea typeface="Gill Sans"/>
                <a:cs typeface="Gill Sans"/>
                <a:sym typeface="Gill Sans"/>
              </a:rPr>
              <a:t>: These tools allow you to communicate with others who are online at the same time as you.</a:t>
            </a:r>
            <a:endParaRPr/>
          </a:p>
          <a:p>
            <a:pPr indent="-274955" lvl="0" marL="365125" marR="0" rtl="0" algn="l">
              <a:lnSpc>
                <a:spcPct val="115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Podcasts: </a:t>
            </a:r>
            <a:r>
              <a:rPr b="0" i="0" lang="en" sz="2000" u="none">
                <a:solidFill>
                  <a:schemeClr val="dk1"/>
                </a:solidFill>
                <a:latin typeface="Gill Sans"/>
                <a:ea typeface="Gill Sans"/>
                <a:cs typeface="Gill Sans"/>
                <a:sym typeface="Gill Sans"/>
              </a:rPr>
              <a:t>Podcasts are audio or video recordings available for download from the Internet. TV shows, newscasts, and instructor lectures are some examples of content that can be delivered via a podcast</a:t>
            </a:r>
            <a:endParaRPr/>
          </a:p>
          <a:p>
            <a:pPr indent="-274955" lvl="0" marL="365125" marR="0" rtl="0" algn="l">
              <a:lnSpc>
                <a:spcPct val="115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Blogs: </a:t>
            </a:r>
            <a:r>
              <a:rPr b="0" i="0" lang="en" sz="2000" u="none">
                <a:solidFill>
                  <a:schemeClr val="dk1"/>
                </a:solidFill>
                <a:latin typeface="Gill Sans"/>
                <a:ea typeface="Gill Sans"/>
                <a:cs typeface="Gill Sans"/>
                <a:sym typeface="Gill Sans"/>
              </a:rPr>
              <a:t>A blog (short for “web log”) is a public journal posted on the Internet. The word blog can be used as both a noun and a verb.</a:t>
            </a:r>
            <a:endParaRPr/>
          </a:p>
          <a:p>
            <a:pPr indent="-274955" lvl="0" marL="365125" marR="0" rtl="0" algn="l">
              <a:lnSpc>
                <a:spcPct val="115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Social Networking: </a:t>
            </a:r>
            <a:r>
              <a:rPr b="0" i="0" lang="en" sz="2000" u="none">
                <a:solidFill>
                  <a:schemeClr val="dk1"/>
                </a:solidFill>
                <a:latin typeface="Gill Sans"/>
                <a:ea typeface="Gill Sans"/>
                <a:cs typeface="Gill Sans"/>
                <a:sym typeface="Gill Sans"/>
              </a:rPr>
              <a:t>Social networking sites, such as Facebook, LinkedIn, Twitter, Flickr, and YouTube are convenient ways to meet new people, share photos and videos, connect with friends, and more.</a:t>
            </a:r>
            <a:endParaRPr/>
          </a:p>
          <a:p>
            <a:pPr indent="-274955" lvl="0" marL="365125" marR="0" rtl="0" algn="l">
              <a:lnSpc>
                <a:spcPct val="115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Voice over Internet Protocol (“Voice over IP” or “VoIP”): </a:t>
            </a:r>
            <a:r>
              <a:rPr b="0" i="0" lang="en" sz="2000" u="none">
                <a:solidFill>
                  <a:schemeClr val="dk1"/>
                </a:solidFill>
                <a:latin typeface="Gill Sans"/>
                <a:ea typeface="Gill Sans"/>
                <a:cs typeface="Gill Sans"/>
                <a:sym typeface="Gill Sans"/>
              </a:rPr>
              <a:t>This is a voice-based Internet communication solution that uses a standard Internet connection to place phone calls. Skype is an example of a software program that allows you to place calls over the Internet</a:t>
            </a:r>
            <a:endParaRPr/>
          </a:p>
        </p:txBody>
      </p:sp>
      <p:sp>
        <p:nvSpPr>
          <p:cNvPr id="494" name="Google Shape;494;p6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5"/>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World Wide Web (WWW)</a:t>
            </a:r>
            <a:endParaRPr/>
          </a:p>
        </p:txBody>
      </p:sp>
      <p:sp>
        <p:nvSpPr>
          <p:cNvPr id="501" name="Google Shape;501;p65"/>
          <p:cNvSpPr txBox="1"/>
          <p:nvPr>
            <p:ph idx="1" type="body"/>
          </p:nvPr>
        </p:nvSpPr>
        <p:spPr>
          <a:xfrm>
            <a:off x="1143000" y="685800"/>
            <a:ext cx="7848600" cy="405765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The </a:t>
            </a:r>
            <a:r>
              <a:rPr b="1" i="0" lang="en" sz="2400" u="none">
                <a:solidFill>
                  <a:schemeClr val="dk1"/>
                </a:solidFill>
                <a:latin typeface="Gill Sans"/>
                <a:ea typeface="Gill Sans"/>
                <a:cs typeface="Gill Sans"/>
                <a:sym typeface="Gill Sans"/>
              </a:rPr>
              <a:t>Web (World Wide Web)</a:t>
            </a:r>
            <a:r>
              <a:rPr b="0" i="0" lang="en" sz="2400" u="none">
                <a:solidFill>
                  <a:schemeClr val="dk1"/>
                </a:solidFill>
                <a:latin typeface="Gill Sans"/>
                <a:ea typeface="Gill Sans"/>
                <a:cs typeface="Gill Sans"/>
                <a:sym typeface="Gill Sans"/>
              </a:rPr>
              <a:t> consists of information organized into Web pages containing text and graphic images.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It contains hypertext links, or highlighted keywords and images that lead to related information.</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 collection of linked Web pages that has a common theme or focus is called a </a:t>
            </a:r>
            <a:r>
              <a:rPr b="1" i="0" lang="en" sz="2400" u="none">
                <a:solidFill>
                  <a:schemeClr val="dk1"/>
                </a:solidFill>
                <a:latin typeface="Gill Sans"/>
                <a:ea typeface="Gill Sans"/>
                <a:cs typeface="Gill Sans"/>
                <a:sym typeface="Gill Sans"/>
              </a:rPr>
              <a:t>Web site</a:t>
            </a:r>
            <a:r>
              <a:rPr b="0" i="0" lang="en" sz="2400" u="none">
                <a:solidFill>
                  <a:schemeClr val="dk1"/>
                </a:solidFill>
                <a:latin typeface="Gill Sans"/>
                <a:ea typeface="Gill Sans"/>
                <a:cs typeface="Gill Sans"/>
                <a:sym typeface="Gill Sans"/>
              </a:rPr>
              <a:t>.</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The main page that all of the pages on a particular Web site are organized around and link back to is called the site’s </a:t>
            </a:r>
            <a:r>
              <a:rPr b="1" i="0" lang="en" sz="2400" u="none">
                <a:solidFill>
                  <a:schemeClr val="dk1"/>
                </a:solidFill>
                <a:latin typeface="Gill Sans"/>
                <a:ea typeface="Gill Sans"/>
                <a:cs typeface="Gill Sans"/>
                <a:sym typeface="Gill Sans"/>
              </a:rPr>
              <a:t>home page</a:t>
            </a:r>
            <a:r>
              <a:rPr b="0" i="0" lang="en" sz="2400" u="none">
                <a:solidFill>
                  <a:schemeClr val="dk1"/>
                </a:solidFill>
                <a:latin typeface="Gill Sans"/>
                <a:ea typeface="Gill Sans"/>
                <a:cs typeface="Gill Sans"/>
                <a:sym typeface="Gill Sans"/>
              </a:rPr>
              <a:t>.</a:t>
            </a:r>
            <a:endParaRPr/>
          </a:p>
        </p:txBody>
      </p:sp>
      <p:sp>
        <p:nvSpPr>
          <p:cNvPr id="502" name="Google Shape;502;p6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6"/>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Search engines</a:t>
            </a:r>
            <a:endParaRPr/>
          </a:p>
        </p:txBody>
      </p:sp>
      <p:sp>
        <p:nvSpPr>
          <p:cNvPr id="509" name="Google Shape;509;p66"/>
          <p:cNvSpPr txBox="1"/>
          <p:nvPr>
            <p:ph idx="1" type="body"/>
          </p:nvPr>
        </p:nvSpPr>
        <p:spPr>
          <a:xfrm>
            <a:off x="990600" y="685800"/>
            <a:ext cx="8153400" cy="44004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 Search Engine is a website that searches the World Wide Web for specific keywords, which you enter into a search field. </a:t>
            </a:r>
            <a:endParaRPr/>
          </a:p>
          <a:p>
            <a:pPr indent="-2749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The search engine then displays a list of web pages that are somehow related to the keywords you entered. </a:t>
            </a:r>
            <a:endParaRPr/>
          </a:p>
          <a:p>
            <a:pPr indent="-2749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You can then click the links to any of these web pages that interest you. Search results are not perfect. You may be looking for a specific website that does not appear right away.</a:t>
            </a:r>
            <a:endParaRPr/>
          </a:p>
          <a:p>
            <a:pPr indent="-2749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Google (www.google.com) and Yahoo! (www.yahoo.com) are two popular search engines. </a:t>
            </a:r>
            <a:endParaRPr/>
          </a:p>
          <a:p>
            <a:pPr indent="-2749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In summary, there are three basic ways to begin to surf the web: </a:t>
            </a:r>
            <a:endParaRPr/>
          </a:p>
          <a:p>
            <a:pPr indent="-333375" lvl="1" marL="746125" marR="0" rtl="0" algn="l">
              <a:lnSpc>
                <a:spcPct val="100000"/>
              </a:lnSpc>
              <a:spcBef>
                <a:spcPts val="500"/>
              </a:spcBef>
              <a:spcAft>
                <a:spcPts val="0"/>
              </a:spcAft>
              <a:buClr>
                <a:schemeClr val="accent1"/>
              </a:buClr>
              <a:buSzPct val="100000"/>
              <a:buFont typeface="Gill Sans"/>
              <a:buChar char="○"/>
            </a:pPr>
            <a:r>
              <a:rPr b="0" i="0" lang="en" sz="2000" u="none" cap="none" strike="noStrike">
                <a:solidFill>
                  <a:schemeClr val="dk1"/>
                </a:solidFill>
                <a:latin typeface="Gill Sans"/>
                <a:ea typeface="Gill Sans"/>
                <a:cs typeface="Gill Sans"/>
                <a:sym typeface="Gill Sans"/>
              </a:rPr>
              <a:t>Enter the URL of a website you want to visit </a:t>
            </a:r>
            <a:endParaRPr/>
          </a:p>
          <a:p>
            <a:pPr indent="-333375" lvl="1" marL="746125" marR="0" rtl="0" algn="l">
              <a:lnSpc>
                <a:spcPct val="100000"/>
              </a:lnSpc>
              <a:spcBef>
                <a:spcPts val="500"/>
              </a:spcBef>
              <a:spcAft>
                <a:spcPts val="0"/>
              </a:spcAft>
              <a:buClr>
                <a:schemeClr val="accent1"/>
              </a:buClr>
              <a:buSzPct val="100000"/>
              <a:buFont typeface="Gill Sans"/>
              <a:buChar char="○"/>
            </a:pPr>
            <a:r>
              <a:rPr b="0" i="0" lang="en" sz="2000" u="none" cap="none" strike="noStrike">
                <a:solidFill>
                  <a:schemeClr val="dk1"/>
                </a:solidFill>
                <a:latin typeface="Gill Sans"/>
                <a:ea typeface="Gill Sans"/>
                <a:cs typeface="Gill Sans"/>
                <a:sym typeface="Gill Sans"/>
              </a:rPr>
              <a:t>Use a Search Engine </a:t>
            </a:r>
            <a:endParaRPr/>
          </a:p>
          <a:p>
            <a:pPr indent="-333375" lvl="1" marL="746125" marR="0" rtl="0" algn="l">
              <a:lnSpc>
                <a:spcPct val="100000"/>
              </a:lnSpc>
              <a:spcBef>
                <a:spcPts val="500"/>
              </a:spcBef>
              <a:spcAft>
                <a:spcPts val="0"/>
              </a:spcAft>
              <a:buClr>
                <a:schemeClr val="accent1"/>
              </a:buClr>
              <a:buSzPct val="100000"/>
              <a:buFont typeface="Gill Sans"/>
              <a:buChar char="○"/>
            </a:pPr>
            <a:r>
              <a:rPr b="0" i="0" lang="en" sz="2000" u="none" cap="none" strike="noStrike">
                <a:solidFill>
                  <a:schemeClr val="dk1"/>
                </a:solidFill>
                <a:latin typeface="Gill Sans"/>
                <a:ea typeface="Gill Sans"/>
                <a:cs typeface="Gill Sans"/>
                <a:sym typeface="Gill Sans"/>
              </a:rPr>
              <a:t>Find your topic in a Subject Directory</a:t>
            </a:r>
            <a:endParaRPr/>
          </a:p>
          <a:p>
            <a:pPr indent="-342900" lvl="1" marL="746125"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342900" lvl="1" marL="746125"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Remember that we have covered how the search engines work in our IR course </a:t>
            </a:r>
            <a:endParaRPr/>
          </a:p>
        </p:txBody>
      </p:sp>
      <p:sp>
        <p:nvSpPr>
          <p:cNvPr id="510" name="Google Shape;510;p6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0033"/>
              </a:buClr>
              <a:buSzPts val="1400"/>
              <a:buFont typeface="Arial"/>
              <a:buNone/>
            </a:pPr>
            <a:r>
              <a:rPr b="0" i="0" lang="en" sz="1400" u="none">
                <a:solidFill>
                  <a:srgbClr val="990033"/>
                </a:solidFill>
                <a:latin typeface="Arial"/>
                <a:ea typeface="Arial"/>
                <a:cs typeface="Arial"/>
                <a:sym typeface="Arial"/>
              </a:rPr>
              <a:t> </a:t>
            </a:r>
            <a:fld id="{00000000-1234-1234-1234-123412341234}" type="slidenum">
              <a:rPr b="0" i="0" lang="en" sz="1400" u="none">
                <a:solidFill>
                  <a:srgbClr val="990033"/>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7"/>
          <p:cNvSpPr txBox="1"/>
          <p:nvPr>
            <p:ph type="ctrTitle"/>
          </p:nvPr>
        </p:nvSpPr>
        <p:spPr>
          <a:xfrm>
            <a:off x="1431925" y="1868090"/>
            <a:ext cx="7407275" cy="110370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572314"/>
              </a:buClr>
              <a:buSzPts val="4300"/>
              <a:buFont typeface="Gill Sans"/>
              <a:buNone/>
            </a:pPr>
            <a:r>
              <a:rPr b="0" i="0" lang="en" sz="4300" u="none">
                <a:solidFill>
                  <a:srgbClr val="572314"/>
                </a:solidFill>
                <a:latin typeface="Gill Sans"/>
                <a:ea typeface="Gill Sans"/>
                <a:cs typeface="Gill Sans"/>
                <a:sym typeface="Gill Sans"/>
              </a:rPr>
              <a:t>End of Chapter Three </a:t>
            </a:r>
            <a:br>
              <a:rPr b="0" i="0" lang="en" sz="4300" u="none">
                <a:solidFill>
                  <a:srgbClr val="572314"/>
                </a:solidFill>
                <a:latin typeface="Gill Sans"/>
                <a:ea typeface="Gill Sans"/>
                <a:cs typeface="Gill Sans"/>
                <a:sym typeface="Gill Sans"/>
              </a:rPr>
            </a:br>
            <a:r>
              <a:rPr b="0" i="0" lang="en" sz="4300" u="none">
                <a:solidFill>
                  <a:srgbClr val="572314"/>
                </a:solidFill>
                <a:latin typeface="Gill Sans"/>
                <a:ea typeface="Gill Sans"/>
                <a:cs typeface="Gill Sans"/>
                <a:sym typeface="Gill Sans"/>
              </a:rPr>
              <a:t>Thank You </a:t>
            </a:r>
            <a:endParaRPr/>
          </a:p>
        </p:txBody>
      </p:sp>
      <p:sp>
        <p:nvSpPr>
          <p:cNvPr id="516" name="Google Shape;516;p67"/>
          <p:cNvSpPr txBox="1"/>
          <p:nvPr/>
        </p:nvSpPr>
        <p:spPr>
          <a:xfrm>
            <a:off x="8613775" y="4729163"/>
            <a:ext cx="457200" cy="3571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4000"/>
              <a:buFont typeface="Gill Sans"/>
              <a:buNone/>
            </a:pPr>
            <a:r>
              <a:rPr b="1" i="0" lang="en" sz="4000" u="none">
                <a:solidFill>
                  <a:srgbClr val="572314"/>
                </a:solidFill>
                <a:latin typeface="Gill Sans"/>
                <a:ea typeface="Gill Sans"/>
                <a:cs typeface="Gill Sans"/>
                <a:sym typeface="Gill Sans"/>
              </a:rPr>
              <a:t>Brief history </a:t>
            </a:r>
            <a:r>
              <a:rPr b="0" i="0" lang="en" sz="3900" u="none">
                <a:solidFill>
                  <a:srgbClr val="572314"/>
                </a:solidFill>
                <a:latin typeface="Gill Sans"/>
                <a:ea typeface="Gill Sans"/>
                <a:cs typeface="Gill Sans"/>
                <a:sym typeface="Gill Sans"/>
              </a:rPr>
              <a:t>Internet </a:t>
            </a:r>
            <a:endParaRPr/>
          </a:p>
        </p:txBody>
      </p:sp>
      <p:sp>
        <p:nvSpPr>
          <p:cNvPr id="157" name="Google Shape;157;p26"/>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Began as a US Department of Defense network called </a:t>
            </a:r>
            <a:r>
              <a:rPr b="0" i="0" lang="en" sz="2400" u="sng">
                <a:solidFill>
                  <a:schemeClr val="hlink"/>
                </a:solidFill>
                <a:latin typeface="Gill Sans"/>
                <a:ea typeface="Gill Sans"/>
                <a:cs typeface="Gill Sans"/>
                <a:sym typeface="Gill Sans"/>
                <a:hlinkClick r:id="rId3"/>
              </a:rPr>
              <a:t>ARPANET</a:t>
            </a:r>
            <a:r>
              <a:rPr b="0" i="0" lang="en" sz="2400" u="none">
                <a:solidFill>
                  <a:schemeClr val="dk1"/>
                </a:solidFill>
                <a:latin typeface="Gill Sans"/>
                <a:ea typeface="Gill Sans"/>
                <a:cs typeface="Gill Sans"/>
                <a:sym typeface="Gill Sans"/>
              </a:rPr>
              <a:t> (1960s-70s)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initial services: electronic mail, file transfer</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opened to commercial interests in late 80s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WWW created in 1989-91 by </a:t>
            </a:r>
            <a:r>
              <a:rPr b="0" i="0" lang="en" sz="2400" u="sng">
                <a:solidFill>
                  <a:schemeClr val="hlink"/>
                </a:solidFill>
                <a:latin typeface="Gill Sans"/>
                <a:ea typeface="Gill Sans"/>
                <a:cs typeface="Gill Sans"/>
                <a:sym typeface="Gill Sans"/>
                <a:hlinkClick r:id="rId4"/>
              </a:rPr>
              <a:t>Tim Berners-Lee</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popular web browsers released: Netscape 1994, IE 1995</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Amazon.com opens in 1995; Google January 1996</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sng">
                <a:solidFill>
                  <a:schemeClr val="hlink"/>
                </a:solidFill>
                <a:latin typeface="Gill Sans"/>
                <a:ea typeface="Gill Sans"/>
                <a:cs typeface="Gill Sans"/>
                <a:sym typeface="Gill Sans"/>
                <a:hlinkClick r:id="rId5"/>
              </a:rPr>
              <a:t>Hamster Dance</a:t>
            </a:r>
            <a:r>
              <a:rPr b="0" i="0" lang="en" sz="2400" u="none">
                <a:solidFill>
                  <a:schemeClr val="dk1"/>
                </a:solidFill>
                <a:latin typeface="Gill Sans"/>
                <a:ea typeface="Gill Sans"/>
                <a:cs typeface="Gill Sans"/>
                <a:sym typeface="Gill Sans"/>
              </a:rPr>
              <a:t> web page created in 1999 </a:t>
            </a:r>
            <a:endParaRPr/>
          </a:p>
        </p:txBody>
      </p:sp>
      <p:sp>
        <p:nvSpPr>
          <p:cNvPr id="158" name="Google Shape;158;p2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4000"/>
              <a:buFont typeface="Gill Sans"/>
              <a:buNone/>
            </a:pPr>
            <a:r>
              <a:rPr b="1" i="0" lang="en" sz="4000" u="none">
                <a:solidFill>
                  <a:srgbClr val="572314"/>
                </a:solidFill>
                <a:latin typeface="Gill Sans"/>
                <a:ea typeface="Gill Sans"/>
                <a:cs typeface="Gill Sans"/>
                <a:sym typeface="Gill Sans"/>
              </a:rPr>
              <a:t>Protocol</a:t>
            </a:r>
            <a:r>
              <a:rPr b="0" i="0" lang="en" sz="3900" u="none">
                <a:solidFill>
                  <a:srgbClr val="572314"/>
                </a:solidFill>
                <a:latin typeface="Gill Sans"/>
                <a:ea typeface="Gill Sans"/>
                <a:cs typeface="Gill Sans"/>
                <a:sym typeface="Gill Sans"/>
              </a:rPr>
              <a:t> </a:t>
            </a:r>
            <a:endParaRPr/>
          </a:p>
        </p:txBody>
      </p:sp>
      <p:sp>
        <p:nvSpPr>
          <p:cNvPr id="164" name="Google Shape;164;p27"/>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Protocol</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protocol is a set of rules, used to retrieve a specific document.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“http” in our URL refers to HyperText Transfer Protocol.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“http” is followed by a colon and two forward slashes, then “www,” which refers to the World Wide Web.</a:t>
            </a:r>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165" name="Google Shape;165;p2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66" name="Google Shape;166;p27"/>
          <p:cNvSpPr txBox="1"/>
          <p:nvPr/>
        </p:nvSpPr>
        <p:spPr>
          <a:xfrm>
            <a:off x="1023937" y="2438400"/>
            <a:ext cx="3810000" cy="26859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rgbClr val="FF0000"/>
              </a:buClr>
              <a:buSzPts val="2400"/>
              <a:buFont typeface="Gill Sans"/>
              <a:buNone/>
            </a:pPr>
            <a:r>
              <a:rPr b="0" i="0" lang="en" sz="2000" u="sng">
                <a:solidFill>
                  <a:srgbClr val="FF0000"/>
                </a:solidFill>
                <a:latin typeface="Gill Sans"/>
                <a:ea typeface="Gill Sans"/>
                <a:cs typeface="Gill Sans"/>
                <a:sym typeface="Gill Sans"/>
              </a:rPr>
              <a:t>human protocols:</a:t>
            </a:r>
            <a:endParaRPr b="0" i="0" sz="2000" u="none">
              <a:solidFill>
                <a:schemeClr val="dk1"/>
              </a:solidFill>
              <a:latin typeface="Gill Sans"/>
              <a:ea typeface="Gill Sans"/>
              <a:cs typeface="Gill Sans"/>
              <a:sym typeface="Gill Sans"/>
            </a:endParaRPr>
          </a:p>
          <a:p>
            <a:pPr indent="-257175" lvl="0" marL="365125" marR="0" rtl="0" algn="l">
              <a:lnSpc>
                <a:spcPct val="100000"/>
              </a:lnSpc>
              <a:spcBef>
                <a:spcPts val="600"/>
              </a:spcBef>
              <a:spcAft>
                <a:spcPts val="0"/>
              </a:spcAft>
              <a:buClr>
                <a:schemeClr val="accent1"/>
              </a:buClr>
              <a:buSzPts val="1520"/>
              <a:buFont typeface="Noto Sans Symbols"/>
              <a:buChar char="⚫"/>
            </a:pPr>
            <a:r>
              <a:rPr b="0" i="0" lang="en" sz="2000" u="none">
                <a:solidFill>
                  <a:schemeClr val="dk1"/>
                </a:solidFill>
                <a:latin typeface="Gill Sans"/>
                <a:ea typeface="Gill Sans"/>
                <a:cs typeface="Gill Sans"/>
                <a:sym typeface="Gill Sans"/>
              </a:rPr>
              <a:t>“what’s the time?”</a:t>
            </a:r>
            <a:endParaRPr sz="1000"/>
          </a:p>
          <a:p>
            <a:pPr indent="-257175" lvl="0" marL="365125" marR="0" rtl="0" algn="l">
              <a:lnSpc>
                <a:spcPct val="100000"/>
              </a:lnSpc>
              <a:spcBef>
                <a:spcPts val="600"/>
              </a:spcBef>
              <a:spcAft>
                <a:spcPts val="0"/>
              </a:spcAft>
              <a:buClr>
                <a:schemeClr val="accent1"/>
              </a:buClr>
              <a:buSzPts val="1520"/>
              <a:buFont typeface="Noto Sans Symbols"/>
              <a:buChar char="⚫"/>
            </a:pPr>
            <a:r>
              <a:rPr b="0" i="0" lang="en" sz="2000" u="none">
                <a:solidFill>
                  <a:schemeClr val="dk1"/>
                </a:solidFill>
                <a:latin typeface="Gill Sans"/>
                <a:ea typeface="Gill Sans"/>
                <a:cs typeface="Gill Sans"/>
                <a:sym typeface="Gill Sans"/>
              </a:rPr>
              <a:t>“I have a question”</a:t>
            </a:r>
            <a:endParaRPr sz="1000"/>
          </a:p>
          <a:p>
            <a:pPr indent="-257175" lvl="0" marL="365125" marR="0" rtl="0" algn="l">
              <a:lnSpc>
                <a:spcPct val="100000"/>
              </a:lnSpc>
              <a:spcBef>
                <a:spcPts val="600"/>
              </a:spcBef>
              <a:spcAft>
                <a:spcPts val="0"/>
              </a:spcAft>
              <a:buClr>
                <a:schemeClr val="accent1"/>
              </a:buClr>
              <a:buSzPts val="1520"/>
              <a:buFont typeface="Noto Sans Symbols"/>
              <a:buChar char="⚫"/>
            </a:pPr>
            <a:r>
              <a:rPr b="0" i="0" lang="en" sz="2000" u="none">
                <a:solidFill>
                  <a:schemeClr val="dk1"/>
                </a:solidFill>
                <a:latin typeface="Gill Sans"/>
                <a:ea typeface="Gill Sans"/>
                <a:cs typeface="Gill Sans"/>
                <a:sym typeface="Gill Sans"/>
              </a:rPr>
              <a:t>introductions</a:t>
            </a:r>
            <a:endParaRPr b="0" i="0" sz="2800" u="non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dk1"/>
              </a:buClr>
              <a:buSzPts val="2400"/>
              <a:buFont typeface="Gill Sans"/>
              <a:buNone/>
            </a:pPr>
            <a:r>
              <a:rPr b="0" i="0" lang="en" sz="2000" u="none">
                <a:solidFill>
                  <a:schemeClr val="dk1"/>
                </a:solidFill>
                <a:latin typeface="Gill Sans"/>
                <a:ea typeface="Gill Sans"/>
                <a:cs typeface="Gill Sans"/>
                <a:sym typeface="Gill Sans"/>
              </a:rPr>
              <a:t>… specific msgs sent</a:t>
            </a:r>
            <a:endParaRPr sz="1000"/>
          </a:p>
          <a:p>
            <a:pPr indent="-282575" lvl="0" marL="365125" marR="0" rtl="0" algn="l">
              <a:lnSpc>
                <a:spcPct val="100000"/>
              </a:lnSpc>
              <a:spcBef>
                <a:spcPts val="600"/>
              </a:spcBef>
              <a:spcAft>
                <a:spcPts val="0"/>
              </a:spcAft>
              <a:buClr>
                <a:schemeClr val="dk1"/>
              </a:buClr>
              <a:buSzPts val="2400"/>
              <a:buFont typeface="Gill Sans"/>
              <a:buNone/>
            </a:pPr>
            <a:r>
              <a:rPr b="0" i="0" lang="en" sz="2000" u="none">
                <a:solidFill>
                  <a:schemeClr val="dk1"/>
                </a:solidFill>
                <a:latin typeface="Gill Sans"/>
                <a:ea typeface="Gill Sans"/>
                <a:cs typeface="Gill Sans"/>
                <a:sym typeface="Gill Sans"/>
              </a:rPr>
              <a:t>… specific actions taken when msgs received, or other events</a:t>
            </a:r>
            <a:endParaRPr sz="1000"/>
          </a:p>
        </p:txBody>
      </p:sp>
      <p:sp>
        <p:nvSpPr>
          <p:cNvPr id="167" name="Google Shape;167;p27"/>
          <p:cNvSpPr txBox="1"/>
          <p:nvPr/>
        </p:nvSpPr>
        <p:spPr>
          <a:xfrm>
            <a:off x="4953000" y="2514600"/>
            <a:ext cx="3810000" cy="24528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rgbClr val="FF0000"/>
              </a:buClr>
              <a:buSzPts val="2400"/>
              <a:buFont typeface="Gill Sans"/>
              <a:buNone/>
            </a:pPr>
            <a:r>
              <a:rPr b="0" i="0" lang="en" sz="2400" u="sng">
                <a:solidFill>
                  <a:srgbClr val="FF0000"/>
                </a:solidFill>
                <a:latin typeface="Gill Sans"/>
                <a:ea typeface="Gill Sans"/>
                <a:cs typeface="Gill Sans"/>
                <a:sym typeface="Gill Sans"/>
              </a:rPr>
              <a:t>network protocols:</a:t>
            </a:r>
            <a:endParaRPr b="0" i="0" sz="2400" u="non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machines rather than humans</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all communication activity in Internet governed by protocols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4000"/>
              <a:buFont typeface="Gill Sans"/>
              <a:buNone/>
            </a:pPr>
            <a:r>
              <a:rPr b="1" i="0" lang="en" sz="4000" u="none">
                <a:solidFill>
                  <a:srgbClr val="572314"/>
                </a:solidFill>
                <a:latin typeface="Gill Sans"/>
                <a:ea typeface="Gill Sans"/>
                <a:cs typeface="Gill Sans"/>
                <a:sym typeface="Gill Sans"/>
              </a:rPr>
              <a:t>Protocol</a:t>
            </a:r>
            <a:r>
              <a:rPr b="0" i="0" lang="en" sz="3900" u="none">
                <a:solidFill>
                  <a:srgbClr val="572314"/>
                </a:solidFill>
                <a:latin typeface="Gill Sans"/>
                <a:ea typeface="Gill Sans"/>
                <a:cs typeface="Gill Sans"/>
                <a:sym typeface="Gill Sans"/>
              </a:rPr>
              <a:t> </a:t>
            </a:r>
            <a:endParaRPr/>
          </a:p>
        </p:txBody>
      </p:sp>
      <p:sp>
        <p:nvSpPr>
          <p:cNvPr id="173" name="Google Shape;173;p28"/>
          <p:cNvSpPr txBox="1"/>
          <p:nvPr>
            <p:ph idx="1" type="body"/>
          </p:nvPr>
        </p:nvSpPr>
        <p:spPr>
          <a:xfrm>
            <a:off x="990600" y="914450"/>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 human protocol and a computer network protocol:</a:t>
            </a:r>
            <a:endParaRPr/>
          </a:p>
          <a:p>
            <a:pPr indent="-160655" lvl="0" marL="365125" marR="0" rtl="0" algn="l">
              <a:spcBef>
                <a:spcPts val="600"/>
              </a:spcBef>
              <a:spcAft>
                <a:spcPts val="0"/>
              </a:spcAft>
              <a:buClr>
                <a:schemeClr val="accent1"/>
              </a:buClr>
              <a:buSzPts val="1920"/>
              <a:buFont typeface="Noto Sans Symbols"/>
              <a:buNone/>
            </a:pPr>
            <a:r>
              <a:t/>
            </a:r>
            <a:endParaRPr b="0" i="0" sz="2400" u="none">
              <a:solidFill>
                <a:schemeClr val="dk1"/>
              </a:solidFill>
              <a:latin typeface="Gill Sans"/>
              <a:ea typeface="Gill Sans"/>
              <a:cs typeface="Gill Sans"/>
              <a:sym typeface="Gill Sans"/>
            </a:endParaRPr>
          </a:p>
        </p:txBody>
      </p:sp>
      <p:sp>
        <p:nvSpPr>
          <p:cNvPr id="174" name="Google Shape;174;p2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75" name="Google Shape;175;p28"/>
          <p:cNvSpPr txBox="1"/>
          <p:nvPr/>
        </p:nvSpPr>
        <p:spPr>
          <a:xfrm>
            <a:off x="1143000" y="1028700"/>
            <a:ext cx="3810000" cy="348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76" name="Google Shape;176;p28"/>
          <p:cNvGrpSpPr/>
          <p:nvPr/>
        </p:nvGrpSpPr>
        <p:grpSpPr>
          <a:xfrm>
            <a:off x="1400175" y="1590675"/>
            <a:ext cx="3095625" cy="2919412"/>
            <a:chOff x="709613" y="2578100"/>
            <a:chExt cx="3095625" cy="2441575"/>
          </a:xfrm>
        </p:grpSpPr>
        <p:cxnSp>
          <p:nvCxnSpPr>
            <p:cNvPr id="177" name="Google Shape;177;p28"/>
            <p:cNvCxnSpPr/>
            <p:nvPr/>
          </p:nvCxnSpPr>
          <p:spPr>
            <a:xfrm>
              <a:off x="1257300" y="2973388"/>
              <a:ext cx="1762125" cy="276225"/>
            </a:xfrm>
            <a:prstGeom prst="straightConnector1">
              <a:avLst/>
            </a:prstGeom>
            <a:noFill/>
            <a:ln cap="flat" cmpd="sng" w="28575">
              <a:solidFill>
                <a:srgbClr val="FF0000"/>
              </a:solidFill>
              <a:prstDash val="solid"/>
              <a:miter lim="800000"/>
              <a:headEnd len="med" w="med" type="none"/>
              <a:tailEnd len="med" w="med" type="triangle"/>
            </a:ln>
          </p:spPr>
        </p:cxnSp>
        <p:pic>
          <p:nvPicPr>
            <p:cNvPr descr="Alice" id="178" name="Google Shape;178;p28"/>
            <p:cNvPicPr preferRelativeResize="0"/>
            <p:nvPr/>
          </p:nvPicPr>
          <p:blipFill rotWithShape="1">
            <a:blip r:embed="rId3">
              <a:alphaModFix/>
            </a:blip>
            <a:srcRect b="0" l="0" r="0" t="0"/>
            <a:stretch/>
          </p:blipFill>
          <p:spPr>
            <a:xfrm>
              <a:off x="709613" y="2578100"/>
              <a:ext cx="561975" cy="693738"/>
            </a:xfrm>
            <a:prstGeom prst="rect">
              <a:avLst/>
            </a:prstGeom>
            <a:noFill/>
            <a:ln>
              <a:noFill/>
            </a:ln>
          </p:spPr>
        </p:pic>
        <p:pic>
          <p:nvPicPr>
            <p:cNvPr descr="Bob" id="179" name="Google Shape;179;p28"/>
            <p:cNvPicPr preferRelativeResize="0"/>
            <p:nvPr/>
          </p:nvPicPr>
          <p:blipFill rotWithShape="1">
            <a:blip r:embed="rId4">
              <a:alphaModFix/>
            </a:blip>
            <a:srcRect b="0" l="0" r="0" t="0"/>
            <a:stretch/>
          </p:blipFill>
          <p:spPr>
            <a:xfrm>
              <a:off x="3128963" y="2973388"/>
              <a:ext cx="676275" cy="690562"/>
            </a:xfrm>
            <a:prstGeom prst="rect">
              <a:avLst/>
            </a:prstGeom>
            <a:noFill/>
            <a:ln>
              <a:noFill/>
            </a:ln>
          </p:spPr>
        </p:pic>
        <p:sp>
          <p:nvSpPr>
            <p:cNvPr id="180" name="Google Shape;180;p28"/>
            <p:cNvSpPr txBox="1"/>
            <p:nvPr/>
          </p:nvSpPr>
          <p:spPr>
            <a:xfrm>
              <a:off x="1698625" y="2686050"/>
              <a:ext cx="503238"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omic Sans MS"/>
                <a:buNone/>
              </a:pPr>
              <a:r>
                <a:rPr b="0" i="0" lang="en" sz="2400" u="none">
                  <a:solidFill>
                    <a:srgbClr val="FF0000"/>
                  </a:solidFill>
                  <a:latin typeface="Comic Sans MS"/>
                  <a:ea typeface="Comic Sans MS"/>
                  <a:cs typeface="Comic Sans MS"/>
                  <a:sym typeface="Comic Sans MS"/>
                </a:rPr>
                <a:t>Hi</a:t>
              </a:r>
              <a:endParaRPr/>
            </a:p>
          </p:txBody>
        </p:sp>
        <p:cxnSp>
          <p:nvCxnSpPr>
            <p:cNvPr id="181" name="Google Shape;181;p28"/>
            <p:cNvCxnSpPr/>
            <p:nvPr/>
          </p:nvCxnSpPr>
          <p:spPr>
            <a:xfrm flipH="1" rot="10800000">
              <a:off x="971550" y="3554413"/>
              <a:ext cx="2085975" cy="361950"/>
            </a:xfrm>
            <a:prstGeom prst="straightConnector1">
              <a:avLst/>
            </a:prstGeom>
            <a:noFill/>
            <a:ln cap="flat" cmpd="sng" w="28575">
              <a:solidFill>
                <a:srgbClr val="FF0000"/>
              </a:solidFill>
              <a:prstDash val="solid"/>
              <a:miter lim="800000"/>
              <a:headEnd len="med" w="med" type="triangle"/>
              <a:tailEnd len="med" w="med" type="none"/>
            </a:ln>
          </p:spPr>
        </p:cxnSp>
        <p:sp>
          <p:nvSpPr>
            <p:cNvPr id="182" name="Google Shape;182;p28"/>
            <p:cNvSpPr txBox="1"/>
            <p:nvPr/>
          </p:nvSpPr>
          <p:spPr>
            <a:xfrm>
              <a:off x="1689100" y="3467151"/>
              <a:ext cx="503238"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omic Sans MS"/>
                <a:buNone/>
              </a:pPr>
              <a:r>
                <a:rPr b="0" i="0" lang="en" sz="2400" u="none">
                  <a:solidFill>
                    <a:srgbClr val="FF0000"/>
                  </a:solidFill>
                  <a:latin typeface="Comic Sans MS"/>
                  <a:ea typeface="Comic Sans MS"/>
                  <a:cs typeface="Comic Sans MS"/>
                  <a:sym typeface="Comic Sans MS"/>
                </a:rPr>
                <a:t>Hi</a:t>
              </a:r>
              <a:endParaRPr/>
            </a:p>
          </p:txBody>
        </p:sp>
        <p:cxnSp>
          <p:nvCxnSpPr>
            <p:cNvPr id="183" name="Google Shape;183;p28"/>
            <p:cNvCxnSpPr/>
            <p:nvPr/>
          </p:nvCxnSpPr>
          <p:spPr>
            <a:xfrm>
              <a:off x="933450" y="3963988"/>
              <a:ext cx="2195513" cy="552449"/>
            </a:xfrm>
            <a:prstGeom prst="straightConnector1">
              <a:avLst/>
            </a:prstGeom>
            <a:noFill/>
            <a:ln cap="flat" cmpd="sng" w="28575">
              <a:solidFill>
                <a:srgbClr val="FF0000"/>
              </a:solidFill>
              <a:prstDash val="solid"/>
              <a:miter lim="800000"/>
              <a:headEnd len="med" w="med" type="none"/>
              <a:tailEnd len="med" w="med" type="triangle"/>
            </a:ln>
          </p:spPr>
        </p:cxnSp>
        <p:grpSp>
          <p:nvGrpSpPr>
            <p:cNvPr id="184" name="Google Shape;184;p28"/>
            <p:cNvGrpSpPr/>
            <p:nvPr/>
          </p:nvGrpSpPr>
          <p:grpSpPr>
            <a:xfrm>
              <a:off x="1204914" y="3963991"/>
              <a:ext cx="1609727" cy="773113"/>
              <a:chOff x="663" y="2790"/>
              <a:chExt cx="1014" cy="487"/>
            </a:xfrm>
          </p:grpSpPr>
          <p:sp>
            <p:nvSpPr>
              <p:cNvPr id="185" name="Google Shape;185;p28"/>
              <p:cNvSpPr txBox="1"/>
              <p:nvPr/>
            </p:nvSpPr>
            <p:spPr>
              <a:xfrm>
                <a:off x="786" y="2790"/>
                <a:ext cx="588" cy="34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6" name="Google Shape;186;p28"/>
              <p:cNvSpPr txBox="1"/>
              <p:nvPr/>
            </p:nvSpPr>
            <p:spPr>
              <a:xfrm>
                <a:off x="663" y="2831"/>
                <a:ext cx="1014" cy="44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What is the</a:t>
                </a:r>
                <a:endParaRPr/>
              </a:p>
              <a:p>
                <a:pPr indent="0" lvl="0" marL="0" marR="0" rtl="0" algn="ctr">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time?</a:t>
                </a:r>
                <a:endParaRPr/>
              </a:p>
            </p:txBody>
          </p:sp>
        </p:grpSp>
        <p:cxnSp>
          <p:nvCxnSpPr>
            <p:cNvPr id="187" name="Google Shape;187;p28"/>
            <p:cNvCxnSpPr/>
            <p:nvPr/>
          </p:nvCxnSpPr>
          <p:spPr>
            <a:xfrm flipH="1" rot="10800000">
              <a:off x="1095375" y="4535488"/>
              <a:ext cx="1952625" cy="333375"/>
            </a:xfrm>
            <a:prstGeom prst="straightConnector1">
              <a:avLst/>
            </a:prstGeom>
            <a:noFill/>
            <a:ln cap="flat" cmpd="sng" w="28575">
              <a:solidFill>
                <a:srgbClr val="FF0000"/>
              </a:solidFill>
              <a:prstDash val="solid"/>
              <a:miter lim="800000"/>
              <a:headEnd len="med" w="med" type="triangle"/>
              <a:tailEnd len="med" w="med" type="none"/>
            </a:ln>
          </p:spPr>
        </p:cxnSp>
        <p:grpSp>
          <p:nvGrpSpPr>
            <p:cNvPr id="188" name="Google Shape;188;p28"/>
            <p:cNvGrpSpPr/>
            <p:nvPr/>
          </p:nvGrpSpPr>
          <p:grpSpPr>
            <a:xfrm>
              <a:off x="1431925" y="4562475"/>
              <a:ext cx="831850" cy="457200"/>
              <a:chOff x="1046" y="2771"/>
              <a:chExt cx="524" cy="288"/>
            </a:xfrm>
          </p:grpSpPr>
          <p:sp>
            <p:nvSpPr>
              <p:cNvPr id="189" name="Google Shape;189;p28"/>
              <p:cNvSpPr txBox="1"/>
              <p:nvPr/>
            </p:nvSpPr>
            <p:spPr>
              <a:xfrm>
                <a:off x="1104" y="2820"/>
                <a:ext cx="444" cy="1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0" name="Google Shape;190;p28"/>
              <p:cNvSpPr txBox="1"/>
              <p:nvPr/>
            </p:nvSpPr>
            <p:spPr>
              <a:xfrm>
                <a:off x="1046" y="2771"/>
                <a:ext cx="52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omic Sans MS"/>
                  <a:buNone/>
                </a:pPr>
                <a:r>
                  <a:rPr b="0" i="0" lang="en" sz="2400" u="none">
                    <a:solidFill>
                      <a:srgbClr val="FF0000"/>
                    </a:solidFill>
                    <a:latin typeface="Comic Sans MS"/>
                    <a:ea typeface="Comic Sans MS"/>
                    <a:cs typeface="Comic Sans MS"/>
                    <a:sym typeface="Comic Sans MS"/>
                  </a:rPr>
                  <a:t>2:00</a:t>
                </a:r>
                <a:endParaRPr/>
              </a:p>
            </p:txBody>
          </p:sp>
        </p:grpSp>
      </p:grpSp>
      <p:grpSp>
        <p:nvGrpSpPr>
          <p:cNvPr id="191" name="Google Shape;191;p28"/>
          <p:cNvGrpSpPr/>
          <p:nvPr/>
        </p:nvGrpSpPr>
        <p:grpSpPr>
          <a:xfrm>
            <a:off x="4895856" y="1314482"/>
            <a:ext cx="3943350" cy="3771989"/>
            <a:chOff x="4895850" y="1752600"/>
            <a:chExt cx="3943350" cy="4648742"/>
          </a:xfrm>
        </p:grpSpPr>
        <p:grpSp>
          <p:nvGrpSpPr>
            <p:cNvPr id="192" name="Google Shape;192;p28"/>
            <p:cNvGrpSpPr/>
            <p:nvPr/>
          </p:nvGrpSpPr>
          <p:grpSpPr>
            <a:xfrm>
              <a:off x="4895850" y="1752600"/>
              <a:ext cx="3943350" cy="4648742"/>
              <a:chOff x="4543425" y="2833688"/>
              <a:chExt cx="5216136" cy="2640017"/>
            </a:xfrm>
          </p:grpSpPr>
          <p:pic>
            <p:nvPicPr>
              <p:cNvPr id="193" name="Google Shape;193;p28"/>
              <p:cNvPicPr preferRelativeResize="0"/>
              <p:nvPr/>
            </p:nvPicPr>
            <p:blipFill rotWithShape="1">
              <a:blip r:embed="rId5">
                <a:alphaModFix/>
              </a:blip>
              <a:srcRect b="0" l="0" r="0" t="0"/>
              <a:stretch/>
            </p:blipFill>
            <p:spPr>
              <a:xfrm>
                <a:off x="4543425" y="2833688"/>
                <a:ext cx="755028" cy="500062"/>
              </a:xfrm>
              <a:prstGeom prst="rect">
                <a:avLst/>
              </a:prstGeom>
              <a:noFill/>
              <a:ln>
                <a:noFill/>
              </a:ln>
            </p:spPr>
          </p:pic>
          <p:cxnSp>
            <p:nvCxnSpPr>
              <p:cNvPr id="194" name="Google Shape;194;p28"/>
              <p:cNvCxnSpPr/>
              <p:nvPr/>
            </p:nvCxnSpPr>
            <p:spPr>
              <a:xfrm flipH="1" rot="10800000">
                <a:off x="4943472" y="5064125"/>
                <a:ext cx="3640613" cy="214312"/>
              </a:xfrm>
              <a:prstGeom prst="straightConnector1">
                <a:avLst/>
              </a:prstGeom>
              <a:noFill/>
              <a:ln cap="flat" cmpd="sng" w="28575">
                <a:solidFill>
                  <a:srgbClr val="FF0000"/>
                </a:solidFill>
                <a:prstDash val="solid"/>
                <a:miter lim="800000"/>
                <a:headEnd len="med" w="med" type="triangle"/>
                <a:tailEnd len="med" w="med" type="none"/>
              </a:ln>
            </p:spPr>
          </p:cxnSp>
          <p:cxnSp>
            <p:nvCxnSpPr>
              <p:cNvPr id="195" name="Google Shape;195;p28"/>
              <p:cNvCxnSpPr/>
              <p:nvPr/>
            </p:nvCxnSpPr>
            <p:spPr>
              <a:xfrm>
                <a:off x="5219699" y="3182938"/>
                <a:ext cx="3364389" cy="360229"/>
              </a:xfrm>
              <a:prstGeom prst="straightConnector1">
                <a:avLst/>
              </a:prstGeom>
              <a:noFill/>
              <a:ln cap="flat" cmpd="sng" w="28575">
                <a:solidFill>
                  <a:srgbClr val="FF0000"/>
                </a:solidFill>
                <a:prstDash val="solid"/>
                <a:miter lim="800000"/>
                <a:headEnd len="med" w="med" type="none"/>
                <a:tailEnd len="med" w="med" type="triangle"/>
              </a:ln>
            </p:spPr>
          </p:cxnSp>
          <p:cxnSp>
            <p:nvCxnSpPr>
              <p:cNvPr id="196" name="Google Shape;196;p28"/>
              <p:cNvCxnSpPr/>
              <p:nvPr/>
            </p:nvCxnSpPr>
            <p:spPr>
              <a:xfrm flipH="1" rot="10800000">
                <a:off x="4895849" y="3637364"/>
                <a:ext cx="3688237" cy="516145"/>
              </a:xfrm>
              <a:prstGeom prst="straightConnector1">
                <a:avLst/>
              </a:prstGeom>
              <a:noFill/>
              <a:ln cap="flat" cmpd="sng" w="28575">
                <a:solidFill>
                  <a:srgbClr val="FF0000"/>
                </a:solidFill>
                <a:prstDash val="solid"/>
                <a:miter lim="800000"/>
                <a:headEnd len="med" w="med" type="triangle"/>
                <a:tailEnd len="med" w="med" type="none"/>
              </a:ln>
            </p:spPr>
          </p:cxnSp>
          <p:grpSp>
            <p:nvGrpSpPr>
              <p:cNvPr id="197" name="Google Shape;197;p28"/>
              <p:cNvGrpSpPr/>
              <p:nvPr/>
            </p:nvGrpSpPr>
            <p:grpSpPr>
              <a:xfrm>
                <a:off x="5267914" y="3678238"/>
                <a:ext cx="2692678" cy="514346"/>
                <a:chOff x="3306" y="2190"/>
                <a:chExt cx="1398" cy="324"/>
              </a:xfrm>
            </p:grpSpPr>
            <p:sp>
              <p:nvSpPr>
                <p:cNvPr id="198" name="Google Shape;198;p28"/>
                <p:cNvSpPr txBox="1"/>
                <p:nvPr/>
              </p:nvSpPr>
              <p:spPr>
                <a:xfrm>
                  <a:off x="3306" y="2190"/>
                  <a:ext cx="906" cy="1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9" name="Google Shape;199;p28"/>
                <p:cNvSpPr txBox="1"/>
                <p:nvPr/>
              </p:nvSpPr>
              <p:spPr>
                <a:xfrm>
                  <a:off x="3504" y="2214"/>
                  <a:ext cx="12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TCP connection</a:t>
                  </a:r>
                  <a:endParaRPr/>
                </a:p>
                <a:p>
                  <a:pPr indent="0" lvl="0" marL="0" marR="0" rtl="0" algn="l">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response</a:t>
                  </a:r>
                  <a:endParaRPr/>
                </a:p>
              </p:txBody>
            </p:sp>
          </p:grpSp>
          <p:cxnSp>
            <p:nvCxnSpPr>
              <p:cNvPr id="200" name="Google Shape;200;p28"/>
              <p:cNvCxnSpPr/>
              <p:nvPr/>
            </p:nvCxnSpPr>
            <p:spPr>
              <a:xfrm>
                <a:off x="4943475" y="4153510"/>
                <a:ext cx="3644419" cy="849002"/>
              </a:xfrm>
              <a:prstGeom prst="straightConnector1">
                <a:avLst/>
              </a:prstGeom>
              <a:noFill/>
              <a:ln cap="flat" cmpd="sng" w="28575">
                <a:solidFill>
                  <a:srgbClr val="FF0000"/>
                </a:solidFill>
                <a:prstDash val="solid"/>
                <a:miter lim="800000"/>
                <a:headEnd len="med" w="med" type="none"/>
                <a:tailEnd len="med" w="med" type="triangle"/>
              </a:ln>
            </p:spPr>
          </p:cxnSp>
          <p:grpSp>
            <p:nvGrpSpPr>
              <p:cNvPr id="201" name="Google Shape;201;p28"/>
              <p:cNvGrpSpPr/>
              <p:nvPr/>
            </p:nvGrpSpPr>
            <p:grpSpPr>
              <a:xfrm>
                <a:off x="5156200" y="4402138"/>
                <a:ext cx="4603361" cy="320675"/>
                <a:chOff x="3212" y="2628"/>
                <a:chExt cx="2390" cy="202"/>
              </a:xfrm>
            </p:grpSpPr>
            <p:sp>
              <p:nvSpPr>
                <p:cNvPr id="202" name="Google Shape;202;p28"/>
                <p:cNvSpPr txBox="1"/>
                <p:nvPr/>
              </p:nvSpPr>
              <p:spPr>
                <a:xfrm>
                  <a:off x="3252" y="2628"/>
                  <a:ext cx="2100" cy="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3" name="Google Shape;203;p28"/>
                <p:cNvSpPr txBox="1"/>
                <p:nvPr/>
              </p:nvSpPr>
              <p:spPr>
                <a:xfrm>
                  <a:off x="3212" y="2638"/>
                  <a:ext cx="2390"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Comic Sans MS"/>
                    <a:buNone/>
                  </a:pPr>
                  <a:r>
                    <a:rPr b="0" i="0" lang="en" sz="1400" u="none">
                      <a:solidFill>
                        <a:srgbClr val="FF0000"/>
                      </a:solidFill>
                      <a:latin typeface="Comic Sans MS"/>
                      <a:ea typeface="Comic Sans MS"/>
                      <a:cs typeface="Comic Sans MS"/>
                      <a:sym typeface="Comic Sans MS"/>
                    </a:rPr>
                    <a:t>Get http://www.awl.com/kurose-ross</a:t>
                  </a:r>
                  <a:endParaRPr/>
                </a:p>
              </p:txBody>
            </p:sp>
          </p:grpSp>
          <p:grpSp>
            <p:nvGrpSpPr>
              <p:cNvPr id="204" name="Google Shape;204;p28"/>
              <p:cNvGrpSpPr/>
              <p:nvPr/>
            </p:nvGrpSpPr>
            <p:grpSpPr>
              <a:xfrm>
                <a:off x="5784849" y="4935542"/>
                <a:ext cx="1101725" cy="538163"/>
                <a:chOff x="1046" y="2820"/>
                <a:chExt cx="572" cy="339"/>
              </a:xfrm>
            </p:grpSpPr>
            <p:sp>
              <p:nvSpPr>
                <p:cNvPr id="205" name="Google Shape;205;p28"/>
                <p:cNvSpPr txBox="1"/>
                <p:nvPr/>
              </p:nvSpPr>
              <p:spPr>
                <a:xfrm>
                  <a:off x="1104" y="2820"/>
                  <a:ext cx="444" cy="1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6" name="Google Shape;206;p28"/>
                <p:cNvSpPr txBox="1"/>
                <p:nvPr/>
              </p:nvSpPr>
              <p:spPr>
                <a:xfrm>
                  <a:off x="1046" y="2871"/>
                  <a:ext cx="572"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omic Sans MS"/>
                    <a:buNone/>
                  </a:pPr>
                  <a:r>
                    <a:rPr b="0" i="0" lang="en" sz="2400" u="none">
                      <a:solidFill>
                        <a:srgbClr val="FF0000"/>
                      </a:solidFill>
                      <a:latin typeface="Comic Sans MS"/>
                      <a:ea typeface="Comic Sans MS"/>
                      <a:cs typeface="Comic Sans MS"/>
                      <a:sym typeface="Comic Sans MS"/>
                    </a:rPr>
                    <a:t>&lt;file&gt;</a:t>
                  </a:r>
                  <a:endParaRPr/>
                </a:p>
              </p:txBody>
            </p:sp>
          </p:grpSp>
        </p:grpSp>
        <p:grpSp>
          <p:nvGrpSpPr>
            <p:cNvPr id="207" name="Google Shape;207;p28"/>
            <p:cNvGrpSpPr/>
            <p:nvPr/>
          </p:nvGrpSpPr>
          <p:grpSpPr>
            <a:xfrm>
              <a:off x="7950555" y="2590800"/>
              <a:ext cx="431445" cy="933450"/>
              <a:chOff x="4180" y="783"/>
              <a:chExt cx="150" cy="307"/>
            </a:xfrm>
          </p:grpSpPr>
          <p:sp>
            <p:nvSpPr>
              <p:cNvPr id="208" name="Google Shape;208;p28"/>
              <p:cNvSpPr/>
              <p:nvPr/>
            </p:nvSpPr>
            <p:spPr>
              <a:xfrm>
                <a:off x="4180" y="1019"/>
                <a:ext cx="150" cy="71"/>
              </a:xfrm>
              <a:prstGeom prst="parallelogram">
                <a:avLst>
                  <a:gd fmla="val 8321"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9" name="Google Shape;209;p28"/>
              <p:cNvSpPr txBox="1"/>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0" name="Google Shape;210;p28"/>
              <p:cNvSpPr txBox="1"/>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1" name="Google Shape;211;p28"/>
              <p:cNvSpPr/>
              <p:nvPr/>
            </p:nvSpPr>
            <p:spPr>
              <a:xfrm>
                <a:off x="4180" y="783"/>
                <a:ext cx="150" cy="71"/>
              </a:xfrm>
              <a:prstGeom prst="parallelogram">
                <a:avLst>
                  <a:gd fmla="val 8321"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2" name="Google Shape;212;p28"/>
              <p:cNvCxnSpPr/>
              <p:nvPr/>
            </p:nvCxnSpPr>
            <p:spPr>
              <a:xfrm>
                <a:off x="4330" y="788"/>
                <a:ext cx="0" cy="231"/>
              </a:xfrm>
              <a:prstGeom prst="straightConnector1">
                <a:avLst/>
              </a:prstGeom>
              <a:noFill/>
              <a:ln cap="flat" cmpd="sng" w="9525">
                <a:solidFill>
                  <a:schemeClr val="dk1"/>
                </a:solidFill>
                <a:prstDash val="solid"/>
                <a:miter lim="800000"/>
                <a:headEnd len="med" w="med" type="none"/>
                <a:tailEnd len="med" w="med" type="none"/>
              </a:ln>
            </p:spPr>
          </p:cxnSp>
          <p:cxnSp>
            <p:nvCxnSpPr>
              <p:cNvPr id="213" name="Google Shape;213;p28"/>
              <p:cNvCxnSpPr/>
              <p:nvPr/>
            </p:nvCxnSpPr>
            <p:spPr>
              <a:xfrm flipH="1">
                <a:off x="4276" y="1019"/>
                <a:ext cx="54" cy="69"/>
              </a:xfrm>
              <a:prstGeom prst="straightConnector1">
                <a:avLst/>
              </a:prstGeom>
              <a:noFill/>
              <a:ln cap="flat" cmpd="sng" w="9525">
                <a:solidFill>
                  <a:schemeClr val="dk1"/>
                </a:solidFill>
                <a:prstDash val="solid"/>
                <a:miter lim="800000"/>
                <a:headEnd len="med" w="med" type="none"/>
                <a:tailEnd len="med" w="med" type="none"/>
              </a:ln>
            </p:spPr>
          </p:cxnSp>
          <p:sp>
            <p:nvSpPr>
              <p:cNvPr id="214" name="Google Shape;214;p28"/>
              <p:cNvSpPr txBox="1"/>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5" name="Google Shape;215;p28"/>
              <p:cNvSpPr txBox="1"/>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16" name="Google Shape;216;p28"/>
            <p:cNvSpPr txBox="1"/>
            <p:nvPr/>
          </p:nvSpPr>
          <p:spPr>
            <a:xfrm>
              <a:off x="5528741" y="2362200"/>
              <a:ext cx="2396059"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TCP connection</a:t>
              </a:r>
              <a:endParaRPr/>
            </a:p>
            <a:p>
              <a:pPr indent="0" lvl="0" marL="0" marR="0" rtl="0" algn="l">
                <a:lnSpc>
                  <a:spcPct val="100000"/>
                </a:lnSpc>
                <a:spcBef>
                  <a:spcPts val="0"/>
                </a:spcBef>
                <a:spcAft>
                  <a:spcPts val="0"/>
                </a:spcAft>
                <a:buClr>
                  <a:srgbClr val="FF0000"/>
                </a:buClr>
                <a:buSzPts val="2000"/>
                <a:buFont typeface="Comic Sans MS"/>
                <a:buNone/>
              </a:pPr>
              <a:r>
                <a:rPr b="0" i="0" lang="en" sz="2000" u="none">
                  <a:solidFill>
                    <a:srgbClr val="FF0000"/>
                  </a:solidFill>
                  <a:latin typeface="Comic Sans MS"/>
                  <a:ea typeface="Comic Sans MS"/>
                  <a:cs typeface="Comic Sans MS"/>
                  <a:sym typeface="Comic Sans MS"/>
                </a:rPr>
                <a:t> request</a:t>
              </a:r>
              <a:endParaRPr/>
            </a:p>
          </p:txBody>
        </p:sp>
      </p:grpSp>
      <p:cxnSp>
        <p:nvCxnSpPr>
          <p:cNvPr id="217" name="Google Shape;217;p28"/>
          <p:cNvCxnSpPr/>
          <p:nvPr/>
        </p:nvCxnSpPr>
        <p:spPr>
          <a:xfrm>
            <a:off x="4724400" y="1590675"/>
            <a:ext cx="0" cy="3209925"/>
          </a:xfrm>
          <a:prstGeom prst="straightConnector1">
            <a:avLst/>
          </a:prstGeom>
          <a:noFill/>
          <a:ln cap="flat" cmpd="sng" w="38100">
            <a:solidFill>
              <a:schemeClr val="accent2"/>
            </a:solidFill>
            <a:prstDash val="solid"/>
            <a:miter lim="800000"/>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4000"/>
              <a:buFont typeface="Gill Sans"/>
              <a:buNone/>
            </a:pPr>
            <a:r>
              <a:rPr b="1" i="0" lang="en" sz="4000" u="none">
                <a:solidFill>
                  <a:srgbClr val="572314"/>
                </a:solidFill>
                <a:latin typeface="Gill Sans"/>
                <a:ea typeface="Gill Sans"/>
                <a:cs typeface="Gill Sans"/>
                <a:sym typeface="Gill Sans"/>
              </a:rPr>
              <a:t>Protocol</a:t>
            </a:r>
            <a:r>
              <a:rPr b="0" i="0" lang="en" sz="3900" u="none">
                <a:solidFill>
                  <a:srgbClr val="572314"/>
                </a:solidFill>
                <a:latin typeface="Gill Sans"/>
                <a:ea typeface="Gill Sans"/>
                <a:cs typeface="Gill Sans"/>
                <a:sym typeface="Gill Sans"/>
              </a:rPr>
              <a:t> </a:t>
            </a:r>
            <a:endParaRPr/>
          </a:p>
        </p:txBody>
      </p:sp>
      <p:sp>
        <p:nvSpPr>
          <p:cNvPr id="223" name="Google Shape;223;p29"/>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An agreed upon convention for communication.</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both endpoints need to </a:t>
            </a:r>
            <a:r>
              <a:rPr b="0" i="1" lang="en" sz="2000" u="none" cap="none" strike="noStrike">
                <a:solidFill>
                  <a:schemeClr val="dk1"/>
                </a:solidFill>
                <a:latin typeface="Gill Sans"/>
                <a:ea typeface="Gill Sans"/>
                <a:cs typeface="Gill Sans"/>
                <a:sym typeface="Gill Sans"/>
              </a:rPr>
              <a:t>understand</a:t>
            </a:r>
            <a:r>
              <a:rPr b="0" i="0" lang="en" sz="2000" u="none" cap="none" strike="noStrike">
                <a:solidFill>
                  <a:schemeClr val="dk1"/>
                </a:solidFill>
                <a:latin typeface="Gill Sans"/>
                <a:ea typeface="Gill Sans"/>
                <a:cs typeface="Gill Sans"/>
                <a:sym typeface="Gill Sans"/>
              </a:rPr>
              <a:t> the protocol.</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Protocols must be formally defined and unambiguous! </a:t>
            </a:r>
            <a:endParaRPr b="0" i="0" sz="2000" u="non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Protocols define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format,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order of msgs sent and received among network entities,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actions taken on msg transmission, receipt</a:t>
            </a:r>
            <a:r>
              <a:rPr b="0" i="0" lang="en" sz="2000" u="none" cap="none" strike="noStrike">
                <a:solidFill>
                  <a:srgbClr val="FF0000"/>
                </a:solidFill>
                <a:latin typeface="Gill Sans"/>
                <a:ea typeface="Gill Sans"/>
                <a:cs typeface="Gill Sans"/>
                <a:sym typeface="Gill Sans"/>
              </a:rPr>
              <a:t> </a:t>
            </a:r>
            <a:endParaRPr/>
          </a:p>
          <a:p>
            <a:pPr indent="-109537" lvl="1" marL="639762" marR="0" rtl="0" algn="l">
              <a:lnSpc>
                <a:spcPct val="100000"/>
              </a:lnSpc>
              <a:spcBef>
                <a:spcPts val="500"/>
              </a:spcBef>
              <a:spcAft>
                <a:spcPts val="0"/>
              </a:spcAft>
              <a:buClr>
                <a:schemeClr val="accent1"/>
              </a:buClr>
              <a:buSzPts val="2000"/>
              <a:buFont typeface="Verdana"/>
              <a:buNone/>
            </a:pPr>
            <a:r>
              <a:t/>
            </a:r>
            <a:endParaRPr b="0" i="0" sz="2000" u="none" cap="none" strike="noStrike">
              <a:solidFill>
                <a:schemeClr val="dk1"/>
              </a:solidFill>
              <a:latin typeface="Gill Sans"/>
              <a:ea typeface="Gill Sans"/>
              <a:cs typeface="Gill Sans"/>
              <a:sym typeface="Gill Sans"/>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224" name="Google Shape;224;p2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990600" y="57150"/>
            <a:ext cx="7497762" cy="4798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600"/>
              <a:buFont typeface="Gill Sans"/>
              <a:buNone/>
            </a:pPr>
            <a:r>
              <a:rPr b="0" i="0" lang="en" sz="3600" u="none">
                <a:solidFill>
                  <a:srgbClr val="572314"/>
                </a:solidFill>
                <a:latin typeface="Gill Sans"/>
                <a:ea typeface="Gill Sans"/>
                <a:cs typeface="Gill Sans"/>
                <a:sym typeface="Gill Sans"/>
              </a:rPr>
              <a:t>Terminologies in the Internet </a:t>
            </a:r>
            <a:r>
              <a:rPr b="0" i="0" lang="en" sz="3900" u="none">
                <a:solidFill>
                  <a:srgbClr val="572314"/>
                </a:solidFill>
                <a:latin typeface="Gill Sans"/>
                <a:ea typeface="Gill Sans"/>
                <a:cs typeface="Gill Sans"/>
                <a:sym typeface="Gill Sans"/>
              </a:rPr>
              <a:t> </a:t>
            </a:r>
            <a:endParaRPr/>
          </a:p>
        </p:txBody>
      </p:sp>
      <p:sp>
        <p:nvSpPr>
          <p:cNvPr id="230" name="Google Shape;230;p30"/>
          <p:cNvSpPr txBox="1"/>
          <p:nvPr>
            <p:ph idx="1" type="body"/>
          </p:nvPr>
        </p:nvSpPr>
        <p:spPr>
          <a:xfrm>
            <a:off x="1048150" y="633175"/>
            <a:ext cx="7848600" cy="48645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IP address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Internet: It might be helpful to think of the Internet as a vast system of roads all connecting to each other.</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They do this through unique identification numbers called Internet Protocol Addresses (IP addresses).</a:t>
            </a:r>
            <a:endParaRPr b="1" i="0" sz="2000" u="none" cap="none" strike="noStrik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Internet Service Provider (ISP)</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Internet Service Providers are companies  or organization that connect you to the Internet – for a fee, of course.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ISPs are available on a local, state, and national level.</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Ex. EthioTelecom</a:t>
            </a:r>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231" name="Google Shape;231;p3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eme1">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heme1">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heme1">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