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8" r:id="rId4"/>
    <p:sldId id="269" r:id="rId5"/>
    <p:sldId id="271" r:id="rId6"/>
    <p:sldId id="273" r:id="rId7"/>
    <p:sldId id="272" r:id="rId8"/>
    <p:sldId id="261" r:id="rId9"/>
    <p:sldId id="262" r:id="rId10"/>
    <p:sldId id="274" r:id="rId11"/>
    <p:sldId id="275" r:id="rId12"/>
    <p:sldId id="276" r:id="rId13"/>
    <p:sldId id="263" r:id="rId14"/>
    <p:sldId id="277" r:id="rId15"/>
    <p:sldId id="264" r:id="rId16"/>
    <p:sldId id="265" r:id="rId17"/>
    <p:sldId id="278" r:id="rId18"/>
    <p:sldId id="266" r:id="rId19"/>
    <p:sldId id="267" r:id="rId20"/>
    <p:sldId id="27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6" d="100"/>
          <a:sy n="116" d="100"/>
        </p:scale>
        <p:origin x="333"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7EBB4-A4A5-4CE9-A37F-349A0B067BD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9A481C-EF33-4E65-8487-A73B6C3F78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38D590-BD96-4A4B-9B89-F6CCDB84F5D3}"/>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5" name="页脚占位符 4">
            <a:extLst>
              <a:ext uri="{FF2B5EF4-FFF2-40B4-BE49-F238E27FC236}">
                <a16:creationId xmlns:a16="http://schemas.microsoft.com/office/drawing/2014/main" id="{673367FA-7DFD-4311-80EC-60135A21DE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730352-0D5D-4CC6-93B1-DEDC1A2F94CF}"/>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147042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4BAF0-E5BE-4BC6-A998-FEBA9B17C1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A31610-711E-42A7-81F5-B32866AF17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385AE6-B7D6-4469-9E77-206B6EA04897}"/>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5" name="页脚占位符 4">
            <a:extLst>
              <a:ext uri="{FF2B5EF4-FFF2-40B4-BE49-F238E27FC236}">
                <a16:creationId xmlns:a16="http://schemas.microsoft.com/office/drawing/2014/main" id="{019DF008-7786-4C60-9FAA-BE59F2BA23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1E9FB-B6FC-4923-BAD3-8B123A3DD4DC}"/>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209711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F95714-CC6B-4F60-B1EE-A62DCD231D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2C09BF-0C8F-4704-951E-17B16F24AD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BE68E9-0822-4F43-9B9A-99D3E3D3AA97}"/>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5" name="页脚占位符 4">
            <a:extLst>
              <a:ext uri="{FF2B5EF4-FFF2-40B4-BE49-F238E27FC236}">
                <a16:creationId xmlns:a16="http://schemas.microsoft.com/office/drawing/2014/main" id="{DA448E3A-9C06-41A6-9C53-447579E5C7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83AB46-8341-4A46-A384-A128788BA8E5}"/>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122856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78405-AD54-4C6A-BB14-1F5502E3AB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24112D-C876-412F-BCA8-EAE465A3F5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4AD71A-2042-47F2-9850-A56FD43BDB2A}"/>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5" name="页脚占位符 4">
            <a:extLst>
              <a:ext uri="{FF2B5EF4-FFF2-40B4-BE49-F238E27FC236}">
                <a16:creationId xmlns:a16="http://schemas.microsoft.com/office/drawing/2014/main" id="{33239B0B-D66C-4E85-B52F-368A6ABF14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0F59-214A-4538-AD92-7FE1D3B3733B}"/>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268209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C2128-2914-4CD8-9B91-7F4F5EABE8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D457E8-D3D2-4682-AA0B-440D72AB4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C7C83D-B4F5-4E0E-A4BF-CFB0DAD00195}"/>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5" name="页脚占位符 4">
            <a:extLst>
              <a:ext uri="{FF2B5EF4-FFF2-40B4-BE49-F238E27FC236}">
                <a16:creationId xmlns:a16="http://schemas.microsoft.com/office/drawing/2014/main" id="{D4B8118E-EAD7-4B6D-8CD4-8E656D3D2F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7F935B-0F30-48BE-ACCE-12AEE26758CC}"/>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349176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BAFDD-87F1-4755-B88C-6ED3D25AB3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1C8CBF-26FE-4608-8C15-2E5792C544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80A683-29F0-461D-9678-D9305EB8845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059FBB-BB4A-4428-9F53-DC7E7A02A741}"/>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6" name="页脚占位符 5">
            <a:extLst>
              <a:ext uri="{FF2B5EF4-FFF2-40B4-BE49-F238E27FC236}">
                <a16:creationId xmlns:a16="http://schemas.microsoft.com/office/drawing/2014/main" id="{BAAAD9C6-5602-456A-AA2C-BB957D9769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B0AAD0-D6A6-45EF-A277-F9785960BDD4}"/>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72180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F2C4-A7F0-4B9D-B8EE-99307E7276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73E5F2-7671-429A-A2AA-FDF1610CE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075B16-D468-4718-94B9-91A07A5AB7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291AE64-CFCF-4757-8703-A992132F9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F18025-8852-4889-AFB7-DDC4DF0CD9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A6CC8B-854D-41EE-BF77-7385CC2FC8B9}"/>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8" name="页脚占位符 7">
            <a:extLst>
              <a:ext uri="{FF2B5EF4-FFF2-40B4-BE49-F238E27FC236}">
                <a16:creationId xmlns:a16="http://schemas.microsoft.com/office/drawing/2014/main" id="{3866947F-D710-4A65-B09C-FC05ABB77F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8985E4-D7A7-4794-9F7C-7A4CCC70B7F8}"/>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7384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874B0-4CF0-4749-B08A-681723603A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448FD0-4DF1-4BE2-8229-E7ECA3447963}"/>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4" name="页脚占位符 3">
            <a:extLst>
              <a:ext uri="{FF2B5EF4-FFF2-40B4-BE49-F238E27FC236}">
                <a16:creationId xmlns:a16="http://schemas.microsoft.com/office/drawing/2014/main" id="{EBD39CE2-F6D8-4A48-89A4-6781DC1011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BEF247-861F-4E93-B9E0-64EDC76429C0}"/>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392165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B700B2-15D7-4675-9E7B-85BC01FE893A}"/>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3" name="页脚占位符 2">
            <a:extLst>
              <a:ext uri="{FF2B5EF4-FFF2-40B4-BE49-F238E27FC236}">
                <a16:creationId xmlns:a16="http://schemas.microsoft.com/office/drawing/2014/main" id="{D9C67FC3-CA2E-439F-BDF0-E379FC0E19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FCFD5D-D30A-4D2F-A14A-ED99EDBDBDDA}"/>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72751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D27A4-3767-4B23-B1C3-B95E3E1F15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C469C6-BF90-40E1-B864-5C14CDEBD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1B426B-581F-45BF-87FA-12AEB6F16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ED1FBE-974E-49FB-8809-392F5600A424}"/>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6" name="页脚占位符 5">
            <a:extLst>
              <a:ext uri="{FF2B5EF4-FFF2-40B4-BE49-F238E27FC236}">
                <a16:creationId xmlns:a16="http://schemas.microsoft.com/office/drawing/2014/main" id="{6887686B-A826-4736-BCC7-3FC40E2677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D9498A-3B15-4F24-91E5-F7D90186E24A}"/>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25697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6F1E5-62D9-4395-8459-7B607D969A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453F78-46EF-47C8-BDE6-39A882F45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E7D235-8DFD-461F-B194-C97CA203C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9D8ECC-0BFB-4ADC-B61B-61BD244CA5D0}"/>
              </a:ext>
            </a:extLst>
          </p:cNvPr>
          <p:cNvSpPr>
            <a:spLocks noGrp="1"/>
          </p:cNvSpPr>
          <p:nvPr>
            <p:ph type="dt" sz="half" idx="10"/>
          </p:nvPr>
        </p:nvSpPr>
        <p:spPr/>
        <p:txBody>
          <a:bodyPr/>
          <a:lstStyle/>
          <a:p>
            <a:fld id="{ACD4A57E-7DDC-466D-9CE6-AA0643C67A9F}" type="datetimeFigureOut">
              <a:rPr lang="zh-CN" altLang="en-US" smtClean="0"/>
              <a:t>2020/3/17</a:t>
            </a:fld>
            <a:endParaRPr lang="zh-CN" altLang="en-US"/>
          </a:p>
        </p:txBody>
      </p:sp>
      <p:sp>
        <p:nvSpPr>
          <p:cNvPr id="6" name="页脚占位符 5">
            <a:extLst>
              <a:ext uri="{FF2B5EF4-FFF2-40B4-BE49-F238E27FC236}">
                <a16:creationId xmlns:a16="http://schemas.microsoft.com/office/drawing/2014/main" id="{185AD685-ECA7-40AA-871E-5EE2817C9C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FEA042-E04A-4D36-BF0F-C4354473DB46}"/>
              </a:ext>
            </a:extLst>
          </p:cNvPr>
          <p:cNvSpPr>
            <a:spLocks noGrp="1"/>
          </p:cNvSpPr>
          <p:nvPr>
            <p:ph type="sldNum" sz="quarter" idx="12"/>
          </p:nvPr>
        </p:nvSpPr>
        <p:spPr/>
        <p:txBody>
          <a:body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354755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3C4BCD-FBBA-412B-A6E9-EF55D17DB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5EA7FD-6F50-4641-ACDD-400C49063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F22A0D-9E20-4D36-B4B7-3B53E539B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4A57E-7DDC-466D-9CE6-AA0643C67A9F}" type="datetimeFigureOut">
              <a:rPr lang="zh-CN" altLang="en-US" smtClean="0"/>
              <a:t>2020/3/17</a:t>
            </a:fld>
            <a:endParaRPr lang="zh-CN" altLang="en-US"/>
          </a:p>
        </p:txBody>
      </p:sp>
      <p:sp>
        <p:nvSpPr>
          <p:cNvPr id="5" name="页脚占位符 4">
            <a:extLst>
              <a:ext uri="{FF2B5EF4-FFF2-40B4-BE49-F238E27FC236}">
                <a16:creationId xmlns:a16="http://schemas.microsoft.com/office/drawing/2014/main" id="{63F1F2AC-7529-476C-9AF5-7BFD69A4F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4E6597-6BC5-4DD8-8533-D4A5CBF7D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9BBE7-C625-4694-87C9-20D6AEB47404}" type="slidenum">
              <a:rPr lang="zh-CN" altLang="en-US" smtClean="0"/>
              <a:t>‹#›</a:t>
            </a:fld>
            <a:endParaRPr lang="zh-CN" altLang="en-US"/>
          </a:p>
        </p:txBody>
      </p:sp>
    </p:spTree>
    <p:extLst>
      <p:ext uri="{BB962C8B-B14F-4D97-AF65-F5344CB8AC3E}">
        <p14:creationId xmlns:p14="http://schemas.microsoft.com/office/powerpoint/2010/main" val="4174055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A97BC2-92EB-4B65-A9BD-7583857747BD}"/>
              </a:ext>
            </a:extLst>
          </p:cNvPr>
          <p:cNvSpPr txBox="1"/>
          <p:nvPr/>
        </p:nvSpPr>
        <p:spPr>
          <a:xfrm>
            <a:off x="4926449" y="1479888"/>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87A5728A-2EB8-4D1D-AF14-A198C753C502}"/>
              </a:ext>
            </a:extLst>
          </p:cNvPr>
          <p:cNvSpPr txBox="1"/>
          <p:nvPr/>
        </p:nvSpPr>
        <p:spPr>
          <a:xfrm>
            <a:off x="5657418" y="2315384"/>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A5E9813C-7F7C-4316-AB6F-68CDFD305FCD}"/>
              </a:ext>
            </a:extLst>
          </p:cNvPr>
          <p:cNvSpPr txBox="1"/>
          <p:nvPr/>
        </p:nvSpPr>
        <p:spPr>
          <a:xfrm>
            <a:off x="4272424" y="5121442"/>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2E06E134-98B1-4940-AF65-2318CE811AC8}"/>
              </a:ext>
            </a:extLst>
          </p:cNvPr>
          <p:cNvSpPr txBox="1"/>
          <p:nvPr/>
        </p:nvSpPr>
        <p:spPr>
          <a:xfrm>
            <a:off x="5186136" y="5987716"/>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6051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A6C6DA-443F-4B0C-B974-D3E253D77FA9}"/>
              </a:ext>
            </a:extLst>
          </p:cNvPr>
          <p:cNvPicPr>
            <a:picLocks noChangeAspect="1"/>
          </p:cNvPicPr>
          <p:nvPr/>
        </p:nvPicPr>
        <p:blipFill>
          <a:blip r:embed="rId2"/>
          <a:stretch>
            <a:fillRect/>
          </a:stretch>
        </p:blipFill>
        <p:spPr>
          <a:xfrm>
            <a:off x="1662112" y="1190625"/>
            <a:ext cx="8867775" cy="4476750"/>
          </a:xfrm>
          <a:prstGeom prst="rect">
            <a:avLst/>
          </a:prstGeom>
        </p:spPr>
      </p:pic>
      <p:sp>
        <p:nvSpPr>
          <p:cNvPr id="3" name="矩形 2">
            <a:extLst>
              <a:ext uri="{FF2B5EF4-FFF2-40B4-BE49-F238E27FC236}">
                <a16:creationId xmlns:a16="http://schemas.microsoft.com/office/drawing/2014/main" id="{D49CDBE9-3E00-43AE-9D9A-7294CAB1CAC1}"/>
              </a:ext>
            </a:extLst>
          </p:cNvPr>
          <p:cNvSpPr/>
          <p:nvPr/>
        </p:nvSpPr>
        <p:spPr>
          <a:xfrm>
            <a:off x="4819135" y="1243914"/>
            <a:ext cx="716692" cy="243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75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AC1C7B-E6C2-4067-9A17-71C42755656E}"/>
              </a:ext>
            </a:extLst>
          </p:cNvPr>
          <p:cNvSpPr txBox="1"/>
          <p:nvPr/>
        </p:nvSpPr>
        <p:spPr>
          <a:xfrm>
            <a:off x="547816" y="609600"/>
            <a:ext cx="222208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、关键实践（</a:t>
            </a:r>
            <a:r>
              <a:rPr lang="en-US" altLang="zh-CN" dirty="0">
                <a:latin typeface="微软雅黑" panose="020B0503020204020204" pitchFamily="34" charset="-122"/>
                <a:ea typeface="微软雅黑" panose="020B0503020204020204" pitchFamily="34" charset="-122"/>
              </a:rPr>
              <a:t>KP</a:t>
            </a:r>
            <a:r>
              <a:rPr lang="zh-CN" altLang="en-US" dirty="0">
                <a:latin typeface="微软雅黑" panose="020B0503020204020204" pitchFamily="34" charset="-122"/>
                <a:ea typeface="微软雅黑" panose="020B0503020204020204" pitchFamily="34" charset="-122"/>
              </a:rPr>
              <a:t>）</a:t>
            </a:r>
          </a:p>
        </p:txBody>
      </p:sp>
      <p:sp>
        <p:nvSpPr>
          <p:cNvPr id="3" name="矩形 2">
            <a:extLst>
              <a:ext uri="{FF2B5EF4-FFF2-40B4-BE49-F238E27FC236}">
                <a16:creationId xmlns:a16="http://schemas.microsoft.com/office/drawing/2014/main" id="{E044969B-FD17-4C17-873F-29C1BC58CA9E}"/>
              </a:ext>
            </a:extLst>
          </p:cNvPr>
          <p:cNvSpPr/>
          <p:nvPr/>
        </p:nvSpPr>
        <p:spPr>
          <a:xfrm>
            <a:off x="877329" y="1207013"/>
            <a:ext cx="1097691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关键实践描述了应该“做什么”，但并没有规定“如何”去达到这些目标。操作的方法和步骤必须由项目组织自己去解决。</a:t>
            </a:r>
          </a:p>
        </p:txBody>
      </p:sp>
      <p:sp>
        <p:nvSpPr>
          <p:cNvPr id="6" name="矩形 5">
            <a:extLst>
              <a:ext uri="{FF2B5EF4-FFF2-40B4-BE49-F238E27FC236}">
                <a16:creationId xmlns:a16="http://schemas.microsoft.com/office/drawing/2014/main" id="{768063B4-2AF3-4631-B61B-91D023F736E1}"/>
              </a:ext>
            </a:extLst>
          </p:cNvPr>
          <p:cNvSpPr/>
          <p:nvPr/>
        </p:nvSpPr>
        <p:spPr>
          <a:xfrm>
            <a:off x="726471" y="2115751"/>
            <a:ext cx="708238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每个关键过程域所包含的关键实践涉及</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个方面</a:t>
            </a:r>
            <a:r>
              <a:rPr lang="zh-CN" altLang="en-US" dirty="0">
                <a:latin typeface="微软雅黑" panose="020B0503020204020204" pitchFamily="34" charset="-122"/>
                <a:ea typeface="微软雅黑" panose="020B0503020204020204" pitchFamily="34" charset="-122"/>
                <a:sym typeface="Wingdings" panose="05000000000000000000" pitchFamily="2" charset="2"/>
              </a:rPr>
              <a:t>： （五个共同特征）</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304B148-8E7E-449C-93FE-50B462328DEA}"/>
              </a:ext>
            </a:extLst>
          </p:cNvPr>
          <p:cNvSpPr/>
          <p:nvPr/>
        </p:nvSpPr>
        <p:spPr>
          <a:xfrm>
            <a:off x="1730187" y="2824205"/>
            <a:ext cx="1338828" cy="313932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执行能力</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实施活动</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度量和分析</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验证实施</a:t>
            </a:r>
          </a:p>
        </p:txBody>
      </p:sp>
      <p:sp>
        <p:nvSpPr>
          <p:cNvPr id="8" name="矩形 7">
            <a:extLst>
              <a:ext uri="{FF2B5EF4-FFF2-40B4-BE49-F238E27FC236}">
                <a16:creationId xmlns:a16="http://schemas.microsoft.com/office/drawing/2014/main" id="{3F9E3F95-6E8E-4262-86CF-8A3D45CB571D}"/>
              </a:ext>
            </a:extLst>
          </p:cNvPr>
          <p:cNvSpPr/>
          <p:nvPr/>
        </p:nvSpPr>
        <p:spPr>
          <a:xfrm>
            <a:off x="3192163" y="2824205"/>
            <a:ext cx="8629134"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描述一个组织在保证将过程建立起来并持续起作用方面所必须采取的行动。执行约定一般包含制定组织的方针和规定高级管理者的支持。</a:t>
            </a:r>
          </a:p>
        </p:txBody>
      </p:sp>
      <p:sp>
        <p:nvSpPr>
          <p:cNvPr id="9" name="矩形 8">
            <a:extLst>
              <a:ext uri="{FF2B5EF4-FFF2-40B4-BE49-F238E27FC236}">
                <a16:creationId xmlns:a16="http://schemas.microsoft.com/office/drawing/2014/main" id="{714AA0D8-C41E-42A9-B5DB-5AF3BE23BB30}"/>
              </a:ext>
            </a:extLst>
          </p:cNvPr>
          <p:cNvSpPr/>
          <p:nvPr/>
        </p:nvSpPr>
        <p:spPr>
          <a:xfrm>
            <a:off x="3192163" y="3392401"/>
            <a:ext cx="8629134"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描述的是在软件过程中每个项目组或整个组织必须达到的前提条件。执行能力一般包括资源、组织机构和培训。</a:t>
            </a:r>
          </a:p>
        </p:txBody>
      </p:sp>
      <p:sp>
        <p:nvSpPr>
          <p:cNvPr id="10" name="矩形 9">
            <a:extLst>
              <a:ext uri="{FF2B5EF4-FFF2-40B4-BE49-F238E27FC236}">
                <a16:creationId xmlns:a16="http://schemas.microsoft.com/office/drawing/2014/main" id="{00A470E9-E4DD-49AA-876A-82CFC8C7A773}"/>
              </a:ext>
            </a:extLst>
          </p:cNvPr>
          <p:cNvSpPr/>
          <p:nvPr/>
        </p:nvSpPr>
        <p:spPr>
          <a:xfrm>
            <a:off x="3192163" y="3960597"/>
            <a:ext cx="8596183"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描述的是实现一个关键过程域时所必须执行的任务和步骤。实施活动应该包括建立计划（正式和非正式的计划）和制定步骤开展工作，对该工作进行跟踪，以及必要时进行改进的措施。</a:t>
            </a:r>
          </a:p>
        </p:txBody>
      </p:sp>
      <p:sp>
        <p:nvSpPr>
          <p:cNvPr id="11" name="矩形 10">
            <a:extLst>
              <a:ext uri="{FF2B5EF4-FFF2-40B4-BE49-F238E27FC236}">
                <a16:creationId xmlns:a16="http://schemas.microsoft.com/office/drawing/2014/main" id="{C3F83A27-B15E-45B7-BFEF-D24DD6C42811}"/>
              </a:ext>
            </a:extLst>
          </p:cNvPr>
          <p:cNvSpPr/>
          <p:nvPr/>
        </p:nvSpPr>
        <p:spPr>
          <a:xfrm>
            <a:off x="3192163" y="5650987"/>
            <a:ext cx="8629133"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描述了保证遵照已建立的过程进行活动的措施。验证一般包括管理者和软件质量保证部门所作的评审和审计。</a:t>
            </a:r>
          </a:p>
        </p:txBody>
      </p:sp>
      <p:sp>
        <p:nvSpPr>
          <p:cNvPr id="12" name="矩形 11">
            <a:extLst>
              <a:ext uri="{FF2B5EF4-FFF2-40B4-BE49-F238E27FC236}">
                <a16:creationId xmlns:a16="http://schemas.microsoft.com/office/drawing/2014/main" id="{2BAEE45E-8644-4FDA-9536-A8EB2A71AA34}"/>
              </a:ext>
            </a:extLst>
          </p:cNvPr>
          <p:cNvSpPr/>
          <p:nvPr/>
        </p:nvSpPr>
        <p:spPr>
          <a:xfrm>
            <a:off x="3192163" y="4805792"/>
            <a:ext cx="8629133"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描述对过程进行度量的基本规则，以确定、改进和控制过程的状态。度量和分析一般包括一些为了确定所执行活动的状态及有效性所能采用的度量和分析的例子，通过这些例子可以知道如何确定操作活动的状态和效果。</a:t>
            </a:r>
          </a:p>
        </p:txBody>
      </p:sp>
    </p:spTree>
    <p:extLst>
      <p:ext uri="{BB962C8B-B14F-4D97-AF65-F5344CB8AC3E}">
        <p14:creationId xmlns:p14="http://schemas.microsoft.com/office/powerpoint/2010/main" val="246725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02B40F-98B7-49AE-9DC0-013A8EA44428}"/>
              </a:ext>
            </a:extLst>
          </p:cNvPr>
          <p:cNvSpPr/>
          <p:nvPr/>
        </p:nvSpPr>
        <p:spPr>
          <a:xfrm>
            <a:off x="329514" y="439864"/>
            <a:ext cx="11532972"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每个关键实践的描述由两部分组成：前一部分是一个句子，说明关键过程域的基本方针、规程和活动，称为顶层关键实践：后一部分常是详细描述，可能包括例子，称为子实践。</a:t>
            </a:r>
          </a:p>
        </p:txBody>
      </p:sp>
      <p:pic>
        <p:nvPicPr>
          <p:cNvPr id="3" name="图片 2">
            <a:extLst>
              <a:ext uri="{FF2B5EF4-FFF2-40B4-BE49-F238E27FC236}">
                <a16:creationId xmlns:a16="http://schemas.microsoft.com/office/drawing/2014/main" id="{9CA4A1DC-B2F0-4337-B4F9-753C91512A9F}"/>
              </a:ext>
            </a:extLst>
          </p:cNvPr>
          <p:cNvPicPr>
            <a:picLocks noChangeAspect="1"/>
          </p:cNvPicPr>
          <p:nvPr/>
        </p:nvPicPr>
        <p:blipFill>
          <a:blip r:embed="rId2"/>
          <a:stretch>
            <a:fillRect/>
          </a:stretch>
        </p:blipFill>
        <p:spPr>
          <a:xfrm>
            <a:off x="1660478" y="2459572"/>
            <a:ext cx="3252803" cy="3516115"/>
          </a:xfrm>
          <a:prstGeom prst="rect">
            <a:avLst/>
          </a:prstGeom>
        </p:spPr>
      </p:pic>
      <p:sp>
        <p:nvSpPr>
          <p:cNvPr id="4" name="矩形 3">
            <a:extLst>
              <a:ext uri="{FF2B5EF4-FFF2-40B4-BE49-F238E27FC236}">
                <a16:creationId xmlns:a16="http://schemas.microsoft.com/office/drawing/2014/main" id="{33766F1C-E39F-4455-91F7-7079AFCE0427}"/>
              </a:ext>
            </a:extLst>
          </p:cNvPr>
          <p:cNvSpPr/>
          <p:nvPr/>
        </p:nvSpPr>
        <p:spPr>
          <a:xfrm>
            <a:off x="263857" y="1432508"/>
            <a:ext cx="7356144"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例子：软件计划管理关键过程域中一个关键实践的内部结构的例子。</a:t>
            </a:r>
          </a:p>
        </p:txBody>
      </p:sp>
      <p:sp>
        <p:nvSpPr>
          <p:cNvPr id="5" name="矩形 4">
            <a:extLst>
              <a:ext uri="{FF2B5EF4-FFF2-40B4-BE49-F238E27FC236}">
                <a16:creationId xmlns:a16="http://schemas.microsoft.com/office/drawing/2014/main" id="{46D0E09C-55BD-40BF-9971-C17B82BB9E04}"/>
              </a:ext>
            </a:extLst>
          </p:cNvPr>
          <p:cNvSpPr/>
          <p:nvPr/>
        </p:nvSpPr>
        <p:spPr>
          <a:xfrm>
            <a:off x="6023212" y="2924371"/>
            <a:ext cx="6096000" cy="1200329"/>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        为了保证一致地实现软件计划管理这一目标，软件开发组织必须建立一个文档化的规程，规定进行软件规模估计的方法。该规程中应详细描述使用以前的规模数据、对假定条件提供文件说明，以及估计进行评审的准则等。</a:t>
            </a:r>
          </a:p>
        </p:txBody>
      </p:sp>
    </p:spTree>
    <p:extLst>
      <p:ext uri="{BB962C8B-B14F-4D97-AF65-F5344CB8AC3E}">
        <p14:creationId xmlns:p14="http://schemas.microsoft.com/office/powerpoint/2010/main" val="339126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B38406-E9A8-4CA2-90E7-6726D37D4F07}"/>
              </a:ext>
            </a:extLst>
          </p:cNvPr>
          <p:cNvSpPr txBox="1"/>
          <p:nvPr/>
        </p:nvSpPr>
        <p:spPr>
          <a:xfrm>
            <a:off x="711939" y="281217"/>
            <a:ext cx="285847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、能力成熟度模型的应用</a:t>
            </a:r>
          </a:p>
        </p:txBody>
      </p:sp>
      <p:pic>
        <p:nvPicPr>
          <p:cNvPr id="3" name="图片 2">
            <a:extLst>
              <a:ext uri="{FF2B5EF4-FFF2-40B4-BE49-F238E27FC236}">
                <a16:creationId xmlns:a16="http://schemas.microsoft.com/office/drawing/2014/main" id="{F1B317F8-659F-42C7-9FAD-F46C60B8D3A4}"/>
              </a:ext>
            </a:extLst>
          </p:cNvPr>
          <p:cNvPicPr>
            <a:picLocks noChangeAspect="1"/>
          </p:cNvPicPr>
          <p:nvPr/>
        </p:nvPicPr>
        <p:blipFill>
          <a:blip r:embed="rId2"/>
          <a:stretch>
            <a:fillRect/>
          </a:stretch>
        </p:blipFill>
        <p:spPr>
          <a:xfrm>
            <a:off x="2479590" y="4192721"/>
            <a:ext cx="7267575" cy="933450"/>
          </a:xfrm>
          <a:prstGeom prst="rect">
            <a:avLst/>
          </a:prstGeom>
        </p:spPr>
      </p:pic>
      <p:sp>
        <p:nvSpPr>
          <p:cNvPr id="4" name="文本框 3">
            <a:extLst>
              <a:ext uri="{FF2B5EF4-FFF2-40B4-BE49-F238E27FC236}">
                <a16:creationId xmlns:a16="http://schemas.microsoft.com/office/drawing/2014/main" id="{C7A7DFA7-2C27-45BF-A00A-1F78A2C9AAF7}"/>
              </a:ext>
            </a:extLst>
          </p:cNvPr>
          <p:cNvSpPr txBox="1"/>
          <p:nvPr/>
        </p:nvSpPr>
        <p:spPr>
          <a:xfrm>
            <a:off x="1206597" y="1328566"/>
            <a:ext cx="1082348" cy="307777"/>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两个用途：</a:t>
            </a:r>
          </a:p>
        </p:txBody>
      </p:sp>
      <p:sp>
        <p:nvSpPr>
          <p:cNvPr id="5" name="文本框 4">
            <a:extLst>
              <a:ext uri="{FF2B5EF4-FFF2-40B4-BE49-F238E27FC236}">
                <a16:creationId xmlns:a16="http://schemas.microsoft.com/office/drawing/2014/main" id="{DC845128-0264-4D63-B601-052153E67F73}"/>
              </a:ext>
            </a:extLst>
          </p:cNvPr>
          <p:cNvSpPr txBox="1"/>
          <p:nvPr/>
        </p:nvSpPr>
        <p:spPr>
          <a:xfrm>
            <a:off x="2793822" y="1868981"/>
            <a:ext cx="1261884" cy="307777"/>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软件能力评价</a:t>
            </a:r>
          </a:p>
        </p:txBody>
      </p:sp>
      <p:sp>
        <p:nvSpPr>
          <p:cNvPr id="6" name="文本框 5">
            <a:extLst>
              <a:ext uri="{FF2B5EF4-FFF2-40B4-BE49-F238E27FC236}">
                <a16:creationId xmlns:a16="http://schemas.microsoft.com/office/drawing/2014/main" id="{046AA1BB-A97F-484E-932D-A86E208BF505}"/>
              </a:ext>
            </a:extLst>
          </p:cNvPr>
          <p:cNvSpPr txBox="1"/>
          <p:nvPr/>
        </p:nvSpPr>
        <p:spPr>
          <a:xfrm>
            <a:off x="2762689" y="893994"/>
            <a:ext cx="1261884" cy="307777"/>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软件过程评估</a:t>
            </a:r>
          </a:p>
        </p:txBody>
      </p:sp>
      <p:sp>
        <p:nvSpPr>
          <p:cNvPr id="7" name="左大括号 6">
            <a:extLst>
              <a:ext uri="{FF2B5EF4-FFF2-40B4-BE49-F238E27FC236}">
                <a16:creationId xmlns:a16="http://schemas.microsoft.com/office/drawing/2014/main" id="{E86205D7-8B2E-421E-B1B2-52C8956A72C2}"/>
              </a:ext>
            </a:extLst>
          </p:cNvPr>
          <p:cNvSpPr/>
          <p:nvPr/>
        </p:nvSpPr>
        <p:spPr>
          <a:xfrm>
            <a:off x="2479590" y="984611"/>
            <a:ext cx="228262" cy="1153722"/>
          </a:xfrm>
          <a:prstGeom prst="leftBrace">
            <a:avLst>
              <a:gd name="adj1" fmla="val 5885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8" name="矩形 7">
            <a:extLst>
              <a:ext uri="{FF2B5EF4-FFF2-40B4-BE49-F238E27FC236}">
                <a16:creationId xmlns:a16="http://schemas.microsoft.com/office/drawing/2014/main" id="{3294CE3B-66AA-45FB-BD78-0047C0E7968E}"/>
              </a:ext>
            </a:extLst>
          </p:cNvPr>
          <p:cNvSpPr/>
          <p:nvPr/>
        </p:nvSpPr>
        <p:spPr>
          <a:xfrm>
            <a:off x="4449451" y="893994"/>
            <a:ext cx="7380083"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软件过程评估的目的是确定一个组织的当前软件过程的状态，找出组织所面临的急需解决的与软件过程有关的问题，进而有步骤地实施软件过程改进，使组织的软件过程能力不断提高。</a:t>
            </a:r>
          </a:p>
        </p:txBody>
      </p:sp>
      <p:sp>
        <p:nvSpPr>
          <p:cNvPr id="9" name="矩形 8">
            <a:extLst>
              <a:ext uri="{FF2B5EF4-FFF2-40B4-BE49-F238E27FC236}">
                <a16:creationId xmlns:a16="http://schemas.microsoft.com/office/drawing/2014/main" id="{E51911F9-0AB0-492C-B3DF-76CC59EB4E2D}"/>
              </a:ext>
            </a:extLst>
          </p:cNvPr>
          <p:cNvSpPr/>
          <p:nvPr/>
        </p:nvSpPr>
        <p:spPr>
          <a:xfrm>
            <a:off x="4490641" y="1868981"/>
            <a:ext cx="7380083"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软件能力评价的目的是识别合格的能完成软件工程项目的承制方，或者监控承制方现有软件工作中软件过程的状态，进而提出承制方应改进之处。</a:t>
            </a:r>
          </a:p>
        </p:txBody>
      </p:sp>
      <p:sp>
        <p:nvSpPr>
          <p:cNvPr id="10" name="矩形 9">
            <a:extLst>
              <a:ext uri="{FF2B5EF4-FFF2-40B4-BE49-F238E27FC236}">
                <a16:creationId xmlns:a16="http://schemas.microsoft.com/office/drawing/2014/main" id="{0115941A-2549-403B-AF19-C5D5822377EA}"/>
              </a:ext>
            </a:extLst>
          </p:cNvPr>
          <p:cNvSpPr/>
          <p:nvPr/>
        </p:nvSpPr>
        <p:spPr>
          <a:xfrm>
            <a:off x="662512" y="2575397"/>
            <a:ext cx="515397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）软件过程评估和软件能力评价的方法与步骤</a:t>
            </a:r>
          </a:p>
        </p:txBody>
      </p:sp>
      <p:sp>
        <p:nvSpPr>
          <p:cNvPr id="11" name="矩形 10">
            <a:extLst>
              <a:ext uri="{FF2B5EF4-FFF2-40B4-BE49-F238E27FC236}">
                <a16:creationId xmlns:a16="http://schemas.microsoft.com/office/drawing/2014/main" id="{D343890A-338F-45D5-A54D-FBB3AF17A639}"/>
              </a:ext>
            </a:extLst>
          </p:cNvPr>
          <p:cNvSpPr/>
          <p:nvPr/>
        </p:nvSpPr>
        <p:spPr>
          <a:xfrm>
            <a:off x="1286650" y="3142627"/>
            <a:ext cx="10514052"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软件过程评估所关注的是软件组织自身内部软件过程的改进问题，目的在于发现缺陷，提出改进的方向。</a:t>
            </a:r>
          </a:p>
        </p:txBody>
      </p:sp>
      <p:sp>
        <p:nvSpPr>
          <p:cNvPr id="12" name="矩形 11">
            <a:extLst>
              <a:ext uri="{FF2B5EF4-FFF2-40B4-BE49-F238E27FC236}">
                <a16:creationId xmlns:a16="http://schemas.microsoft.com/office/drawing/2014/main" id="{39A5057D-83AF-4A4A-9282-3DC67F776C6A}"/>
              </a:ext>
            </a:extLst>
          </p:cNvPr>
          <p:cNvSpPr/>
          <p:nvPr/>
        </p:nvSpPr>
        <p:spPr>
          <a:xfrm>
            <a:off x="1257817" y="3561191"/>
            <a:ext cx="10514052"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软件能力评价所关注的是识别一个特定项目在进度要求和预算限制内构造出高质量软件所面临的风险。</a:t>
            </a:r>
          </a:p>
        </p:txBody>
      </p:sp>
      <p:sp>
        <p:nvSpPr>
          <p:cNvPr id="13" name="矩形 12">
            <a:extLst>
              <a:ext uri="{FF2B5EF4-FFF2-40B4-BE49-F238E27FC236}">
                <a16:creationId xmlns:a16="http://schemas.microsoft.com/office/drawing/2014/main" id="{73FDC134-E69A-41EE-98DB-6C3120A543B5}"/>
              </a:ext>
            </a:extLst>
          </p:cNvPr>
          <p:cNvSpPr/>
          <p:nvPr/>
        </p:nvSpPr>
        <p:spPr>
          <a:xfrm>
            <a:off x="711939" y="5160102"/>
            <a:ext cx="115929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值得考虑</a:t>
            </a:r>
            <a:r>
              <a:rPr lang="en-US" altLang="zh-CN" dirty="0">
                <a:latin typeface="微软雅黑" panose="020B0503020204020204" pitchFamily="34" charset="-122"/>
                <a:ea typeface="微软雅黑" panose="020B0503020204020204" pitchFamily="34" charset="-122"/>
              </a:rPr>
              <a:t>:</a:t>
            </a:r>
          </a:p>
        </p:txBody>
      </p:sp>
      <p:sp>
        <p:nvSpPr>
          <p:cNvPr id="14" name="矩形 13">
            <a:extLst>
              <a:ext uri="{FF2B5EF4-FFF2-40B4-BE49-F238E27FC236}">
                <a16:creationId xmlns:a16="http://schemas.microsoft.com/office/drawing/2014/main" id="{F2831CB0-ECAA-43F9-BDBE-A2A6DFBC9815}"/>
              </a:ext>
            </a:extLst>
          </p:cNvPr>
          <p:cNvSpPr/>
          <p:nvPr/>
        </p:nvSpPr>
        <p:spPr>
          <a:xfrm>
            <a:off x="1998918" y="5577610"/>
            <a:ext cx="7149201" cy="1169551"/>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●采用成熟度提问单作为现场访问的出发点；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●采用</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作为指导现场调查研究的引导图；</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中的关键过程域生成明确地指出软件过程强项和弱项的调查发现清单；</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●在对关键过程域目标满足情况进行分析的基础上，衍生出一个剖面；</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●根据调查发现清单和关键过程域剖面，向合适的对象提出结论意见。</a:t>
            </a:r>
          </a:p>
        </p:txBody>
      </p:sp>
    </p:spTree>
    <p:extLst>
      <p:ext uri="{BB962C8B-B14F-4D97-AF65-F5344CB8AC3E}">
        <p14:creationId xmlns:p14="http://schemas.microsoft.com/office/powerpoint/2010/main" val="7735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9" grpId="0"/>
      <p:bldP spid="10" grpId="0"/>
      <p:bldP spid="11" grpId="0"/>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61A8E1-14F7-4028-8FFB-774B45F5587E}"/>
              </a:ext>
            </a:extLst>
          </p:cNvPr>
          <p:cNvSpPr/>
          <p:nvPr/>
        </p:nvSpPr>
        <p:spPr>
          <a:xfrm>
            <a:off x="306342" y="534085"/>
            <a:ext cx="492314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）软件过程评估和软件能力评价之间的差异</a:t>
            </a:r>
          </a:p>
        </p:txBody>
      </p:sp>
      <p:sp>
        <p:nvSpPr>
          <p:cNvPr id="3" name="矩形 2">
            <a:extLst>
              <a:ext uri="{FF2B5EF4-FFF2-40B4-BE49-F238E27FC236}">
                <a16:creationId xmlns:a16="http://schemas.microsoft.com/office/drawing/2014/main" id="{7E25DC82-476D-4599-B332-2D35A8074005}"/>
              </a:ext>
            </a:extLst>
          </p:cNvPr>
          <p:cNvSpPr/>
          <p:nvPr/>
        </p:nvSpPr>
        <p:spPr>
          <a:xfrm>
            <a:off x="827903" y="1106155"/>
            <a:ext cx="10783330"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尽管软件过程评估和软件能力评价在方法上有较多相似之处，但软件过程评估或软件能力评价的结果可能不同。这是因为软件过程评估和软件能力评价在动机、目的、输出和结果的所有权等方面均不同，导致二者在会谈、目的、调查的范围、收集的信息和输出的表示方式上有着本质的不同。尤其是在一些细节规范方面，评估和评价的方法有很大差异。</a:t>
            </a:r>
            <a:endParaRPr lang="en-US" altLang="zh-CN"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BD6B90B-A3A9-4CB8-A4F5-1CCEB0C66DAA}"/>
              </a:ext>
            </a:extLst>
          </p:cNvPr>
          <p:cNvSpPr/>
          <p:nvPr/>
        </p:nvSpPr>
        <p:spPr>
          <a:xfrm>
            <a:off x="827903" y="2047557"/>
            <a:ext cx="11018108"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过程评估是在开放、合作的环境中进行的，评估目的在于暴露问题和帮助经理和工程师们改进他们的软件过程，一般都能得到较好的支持。评估的成功取决于管理者和专业人员对改进软件过程的支持，一般较易于取得成功。评估过程中虽然提问单是个重要工具，但更重要的是通过各种会谈了解组织的软件过程。评估的结果除了识别组织所面临的软件过程问题外，最有价值的还是明确软件过程的改进途径，促进制定进一步的行动计划，使全组织关注改进过程，增强执行改进行动计划的动力和热情。</a:t>
            </a:r>
            <a:endParaRPr lang="en-US" altLang="zh-CN" sz="14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5DD7DE1-052C-4CAB-AD45-E7574F6D62DA}"/>
              </a:ext>
            </a:extLst>
          </p:cNvPr>
          <p:cNvSpPr/>
          <p:nvPr/>
        </p:nvSpPr>
        <p:spPr>
          <a:xfrm>
            <a:off x="827903" y="3204402"/>
            <a:ext cx="11046940"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能力评价往往是在有较大阻力的环境中进行的。被评价单位处于受审核位置，评价小组的结论直接关系到单位的当前利益、目标与金钱相联系。所以整个评价活动是在一种很微妙的气氛下进行。因此，评价组的重点是通过规范化的描述来表明一个软件组织的实际软件过程能力。</a:t>
            </a:r>
          </a:p>
        </p:txBody>
      </p:sp>
      <p:sp>
        <p:nvSpPr>
          <p:cNvPr id="6" name="矩形 5">
            <a:extLst>
              <a:ext uri="{FF2B5EF4-FFF2-40B4-BE49-F238E27FC236}">
                <a16:creationId xmlns:a16="http://schemas.microsoft.com/office/drawing/2014/main" id="{91530C75-E309-4DC8-A79B-8B8AAADF5201}"/>
              </a:ext>
            </a:extLst>
          </p:cNvPr>
          <p:cNvSpPr/>
          <p:nvPr/>
        </p:nvSpPr>
        <p:spPr>
          <a:xfrm>
            <a:off x="306342" y="4145804"/>
            <a:ext cx="438774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在软件过程改进中的其他应用</a:t>
            </a:r>
          </a:p>
        </p:txBody>
      </p:sp>
      <p:sp>
        <p:nvSpPr>
          <p:cNvPr id="7" name="矩形 6">
            <a:extLst>
              <a:ext uri="{FF2B5EF4-FFF2-40B4-BE49-F238E27FC236}">
                <a16:creationId xmlns:a16="http://schemas.microsoft.com/office/drawing/2014/main" id="{EFBA3D08-A0DB-499A-A1D3-DEB3F1285DC3}"/>
              </a:ext>
            </a:extLst>
          </p:cNvPr>
          <p:cNvSpPr/>
          <p:nvPr/>
        </p:nvSpPr>
        <p:spPr>
          <a:xfrm>
            <a:off x="814003" y="4717874"/>
            <a:ext cx="11032007"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●在策划改进措施中，</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帮助软件工程过程组成员了解和判断当前的软件实践活动是否能达到关键过程域的目标。针对相关目标、管理方式和实践水平，去组织某个实践活动的实现。</a:t>
            </a:r>
          </a:p>
        </p:txBody>
      </p:sp>
      <p:sp>
        <p:nvSpPr>
          <p:cNvPr id="8" name="矩形 7">
            <a:extLst>
              <a:ext uri="{FF2B5EF4-FFF2-40B4-BE49-F238E27FC236}">
                <a16:creationId xmlns:a16="http://schemas.microsoft.com/office/drawing/2014/main" id="{CB8F84A9-2A86-469F-B8DE-5BCEACA4FF4B}"/>
              </a:ext>
            </a:extLst>
          </p:cNvPr>
          <p:cNvSpPr/>
          <p:nvPr/>
        </p:nvSpPr>
        <p:spPr>
          <a:xfrm>
            <a:off x="827902" y="5443832"/>
            <a:ext cx="11018107"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●确定改进过程的方向并预测结果。</a:t>
            </a:r>
            <a:r>
              <a:rPr lang="en-US" altLang="zh-CN" sz="1400" dirty="0">
                <a:latin typeface="微软雅黑" panose="020B0503020204020204" pitchFamily="34" charset="-122"/>
                <a:ea typeface="微软雅黑" panose="020B0503020204020204" pitchFamily="34" charset="-122"/>
              </a:rPr>
              <a:t>SEPG</a:t>
            </a:r>
            <a:r>
              <a:rPr lang="zh-CN" altLang="en-US" sz="1400" dirty="0">
                <a:latin typeface="微软雅黑" panose="020B0503020204020204" pitchFamily="34" charset="-122"/>
                <a:ea typeface="微软雅黑" panose="020B0503020204020204" pitchFamily="34" charset="-122"/>
              </a:rPr>
              <a:t>的成员以</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提供的过程改进为出发点，帮助组织把“改进要求”变为“可操作的步骤”。用</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的主要实践活动确定不同部分的工作计划，进而定义软件过程本身。</a:t>
            </a:r>
          </a:p>
        </p:txBody>
      </p:sp>
      <p:sp>
        <p:nvSpPr>
          <p:cNvPr id="9" name="矩形 8">
            <a:extLst>
              <a:ext uri="{FF2B5EF4-FFF2-40B4-BE49-F238E27FC236}">
                <a16:creationId xmlns:a16="http://schemas.microsoft.com/office/drawing/2014/main" id="{5F5FF0F6-BF23-4FA1-BE82-E897195872F7}"/>
              </a:ext>
            </a:extLst>
          </p:cNvPr>
          <p:cNvSpPr/>
          <p:nvPr/>
        </p:nvSpPr>
        <p:spPr>
          <a:xfrm>
            <a:off x="827900" y="6169787"/>
            <a:ext cx="9535299"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●坚持持续不断地改进和提高，逐步向更高的软件成熟度级别过渡。</a:t>
            </a:r>
          </a:p>
        </p:txBody>
      </p:sp>
    </p:spTree>
    <p:extLst>
      <p:ext uri="{BB962C8B-B14F-4D97-AF65-F5344CB8AC3E}">
        <p14:creationId xmlns:p14="http://schemas.microsoft.com/office/powerpoint/2010/main" val="23046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89F5BE-7FFE-48E5-9944-E468E07D3147}"/>
              </a:ext>
            </a:extLst>
          </p:cNvPr>
          <p:cNvSpPr txBox="1"/>
          <p:nvPr/>
        </p:nvSpPr>
        <p:spPr>
          <a:xfrm>
            <a:off x="1146412" y="864358"/>
            <a:ext cx="215315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、跨越成熟度等级</a:t>
            </a:r>
          </a:p>
        </p:txBody>
      </p:sp>
      <p:sp>
        <p:nvSpPr>
          <p:cNvPr id="3" name="矩形 2">
            <a:extLst>
              <a:ext uri="{FF2B5EF4-FFF2-40B4-BE49-F238E27FC236}">
                <a16:creationId xmlns:a16="http://schemas.microsoft.com/office/drawing/2014/main" id="{24569E6B-A2CC-42CF-9EA2-D1AA914352A6}"/>
              </a:ext>
            </a:extLst>
          </p:cNvPr>
          <p:cNvSpPr/>
          <p:nvPr/>
        </p:nvSpPr>
        <p:spPr>
          <a:xfrm>
            <a:off x="1511644" y="2055510"/>
            <a:ext cx="6096000" cy="1477328"/>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跨越成熟度等级涉及两个方面：</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一方面跨越等级的现象自然存在，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一方面跨越等级是不可能的。</a:t>
            </a:r>
          </a:p>
        </p:txBody>
      </p:sp>
      <p:sp>
        <p:nvSpPr>
          <p:cNvPr id="4" name="矩形 3">
            <a:extLst>
              <a:ext uri="{FF2B5EF4-FFF2-40B4-BE49-F238E27FC236}">
                <a16:creationId xmlns:a16="http://schemas.microsoft.com/office/drawing/2014/main" id="{30C72589-FC14-4740-8579-4DB13EE760C5}"/>
              </a:ext>
            </a:extLst>
          </p:cNvPr>
          <p:cNvSpPr/>
          <p:nvPr/>
        </p:nvSpPr>
        <p:spPr>
          <a:xfrm>
            <a:off x="1511644" y="4102440"/>
            <a:ext cx="19736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跨越等级的现象</a:t>
            </a:r>
          </a:p>
        </p:txBody>
      </p:sp>
      <p:sp>
        <p:nvSpPr>
          <p:cNvPr id="5" name="矩形 4">
            <a:extLst>
              <a:ext uri="{FF2B5EF4-FFF2-40B4-BE49-F238E27FC236}">
                <a16:creationId xmlns:a16="http://schemas.microsoft.com/office/drawing/2014/main" id="{3529DC95-3E15-4097-ACDE-12612F3031F4}"/>
              </a:ext>
            </a:extLst>
          </p:cNvPr>
          <p:cNvSpPr/>
          <p:nvPr/>
        </p:nvSpPr>
        <p:spPr>
          <a:xfrm>
            <a:off x="1511644" y="4636529"/>
            <a:ext cx="19736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跨越等级的错误</a:t>
            </a:r>
          </a:p>
        </p:txBody>
      </p:sp>
    </p:spTree>
    <p:extLst>
      <p:ext uri="{BB962C8B-B14F-4D97-AF65-F5344CB8AC3E}">
        <p14:creationId xmlns:p14="http://schemas.microsoft.com/office/powerpoint/2010/main" val="131967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BCC9E8-6428-4700-A17A-3631FD7C1824}"/>
              </a:ext>
            </a:extLst>
          </p:cNvPr>
          <p:cNvSpPr txBox="1"/>
          <p:nvPr/>
        </p:nvSpPr>
        <p:spPr>
          <a:xfrm>
            <a:off x="288324" y="636473"/>
            <a:ext cx="285847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、软件过程成熟度提问单</a:t>
            </a:r>
          </a:p>
        </p:txBody>
      </p:sp>
      <p:sp>
        <p:nvSpPr>
          <p:cNvPr id="3" name="矩形 2">
            <a:extLst>
              <a:ext uri="{FF2B5EF4-FFF2-40B4-BE49-F238E27FC236}">
                <a16:creationId xmlns:a16="http://schemas.microsoft.com/office/drawing/2014/main" id="{B2590CC6-7627-4378-A489-D1233BCFB9E2}"/>
              </a:ext>
            </a:extLst>
          </p:cNvPr>
          <p:cNvSpPr/>
          <p:nvPr/>
        </p:nvSpPr>
        <p:spPr>
          <a:xfrm>
            <a:off x="595008" y="1226103"/>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有两部分内容：</a:t>
            </a:r>
          </a:p>
        </p:txBody>
      </p:sp>
      <p:sp>
        <p:nvSpPr>
          <p:cNvPr id="4" name="矩形 3">
            <a:extLst>
              <a:ext uri="{FF2B5EF4-FFF2-40B4-BE49-F238E27FC236}">
                <a16:creationId xmlns:a16="http://schemas.microsoft.com/office/drawing/2014/main" id="{A4EBB31F-AB84-4C6C-A7F6-E677CC4306B7}"/>
              </a:ext>
            </a:extLst>
          </p:cNvPr>
          <p:cNvSpPr/>
          <p:nvPr/>
        </p:nvSpPr>
        <p:spPr>
          <a:xfrm>
            <a:off x="968991" y="1815733"/>
            <a:ext cx="10855412"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第一部分是为了对填写提问单的人员本身的背景作调查所需的，这种调查有助于理解对提问单的回答；</a:t>
            </a:r>
          </a:p>
        </p:txBody>
      </p:sp>
      <p:sp>
        <p:nvSpPr>
          <p:cNvPr id="6" name="矩形 5">
            <a:extLst>
              <a:ext uri="{FF2B5EF4-FFF2-40B4-BE49-F238E27FC236}">
                <a16:creationId xmlns:a16="http://schemas.microsoft.com/office/drawing/2014/main" id="{1DFC2B53-28F8-41EF-A333-0D12A551F44E}"/>
              </a:ext>
            </a:extLst>
          </p:cNvPr>
          <p:cNvSpPr/>
          <p:nvPr/>
        </p:nvSpPr>
        <p:spPr>
          <a:xfrm>
            <a:off x="968991" y="2343808"/>
            <a:ext cx="2518638"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第二部分是关于软件实践的。</a:t>
            </a:r>
          </a:p>
        </p:txBody>
      </p:sp>
      <p:sp>
        <p:nvSpPr>
          <p:cNvPr id="7" name="矩形 6">
            <a:extLst>
              <a:ext uri="{FF2B5EF4-FFF2-40B4-BE49-F238E27FC236}">
                <a16:creationId xmlns:a16="http://schemas.microsoft.com/office/drawing/2014/main" id="{9519006D-60C4-4DCF-A03A-BD72E0E6363A}"/>
              </a:ext>
            </a:extLst>
          </p:cNvPr>
          <p:cNvSpPr/>
          <p:nvPr/>
        </p:nvSpPr>
        <p:spPr>
          <a:xfrm>
            <a:off x="595008" y="2871883"/>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几个术语：</a:t>
            </a:r>
          </a:p>
        </p:txBody>
      </p:sp>
      <p:sp>
        <p:nvSpPr>
          <p:cNvPr id="8" name="矩形 7">
            <a:extLst>
              <a:ext uri="{FF2B5EF4-FFF2-40B4-BE49-F238E27FC236}">
                <a16:creationId xmlns:a16="http://schemas.microsoft.com/office/drawing/2014/main" id="{2229322F-090F-403C-A9B1-25CD64BBEB7B}"/>
              </a:ext>
            </a:extLst>
          </p:cNvPr>
          <p:cNvSpPr/>
          <p:nvPr/>
        </p:nvSpPr>
        <p:spPr>
          <a:xfrm>
            <a:off x="968991" y="3461513"/>
            <a:ext cx="7949730"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约定（</a:t>
            </a:r>
            <a:r>
              <a:rPr lang="en-US" altLang="zh-CN" sz="1400" dirty="0">
                <a:latin typeface="微软雅黑" panose="020B0503020204020204" pitchFamily="34" charset="-122"/>
                <a:ea typeface="微软雅黑" panose="020B0503020204020204" pitchFamily="34" charset="-122"/>
              </a:rPr>
              <a:t>commitment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自由采用的可视的、期待各方遵守的协议。</a:t>
            </a:r>
          </a:p>
        </p:txBody>
      </p:sp>
      <p:sp>
        <p:nvSpPr>
          <p:cNvPr id="9" name="矩形 8">
            <a:extLst>
              <a:ext uri="{FF2B5EF4-FFF2-40B4-BE49-F238E27FC236}">
                <a16:creationId xmlns:a16="http://schemas.microsoft.com/office/drawing/2014/main" id="{3221FA1E-4066-478B-84ED-0FE99D9EC137}"/>
              </a:ext>
            </a:extLst>
          </p:cNvPr>
          <p:cNvSpPr/>
          <p:nvPr/>
        </p:nvSpPr>
        <p:spPr>
          <a:xfrm>
            <a:off x="968991" y="3989588"/>
            <a:ext cx="10855412"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事件驱动的评审或活动（</a:t>
            </a:r>
            <a:r>
              <a:rPr lang="en-US" altLang="zh-CN" sz="1400" dirty="0">
                <a:latin typeface="微软雅黑" panose="020B0503020204020204" pitchFamily="34" charset="-122"/>
                <a:ea typeface="微软雅黑" panose="020B0503020204020204" pitchFamily="34" charset="-122"/>
              </a:rPr>
              <a:t>event-driven review/activity</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根据项目中某事件的发生而进行的评审或活动（例如一个软件生存阶段的完成时的评审）。</a:t>
            </a:r>
          </a:p>
        </p:txBody>
      </p:sp>
      <p:sp>
        <p:nvSpPr>
          <p:cNvPr id="10" name="矩形 9">
            <a:extLst>
              <a:ext uri="{FF2B5EF4-FFF2-40B4-BE49-F238E27FC236}">
                <a16:creationId xmlns:a16="http://schemas.microsoft.com/office/drawing/2014/main" id="{75299087-C9FE-41FD-85E2-AD347485E373}"/>
              </a:ext>
            </a:extLst>
          </p:cNvPr>
          <p:cNvSpPr/>
          <p:nvPr/>
        </p:nvSpPr>
        <p:spPr>
          <a:xfrm>
            <a:off x="968991" y="4733106"/>
            <a:ext cx="10779365"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方针（</a:t>
            </a:r>
            <a:r>
              <a:rPr lang="en-US" altLang="zh-CN" sz="1400" dirty="0">
                <a:latin typeface="微软雅黑" panose="020B0503020204020204" pitchFamily="34" charset="-122"/>
                <a:ea typeface="微软雅黑" panose="020B0503020204020204" pitchFamily="34" charset="-122"/>
              </a:rPr>
              <a:t>policy</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一种指导原则，一般由高级管理者制定，组织或项目在确定决策时必须遵守。</a:t>
            </a:r>
          </a:p>
        </p:txBody>
      </p:sp>
      <p:sp>
        <p:nvSpPr>
          <p:cNvPr id="11" name="矩形 10">
            <a:extLst>
              <a:ext uri="{FF2B5EF4-FFF2-40B4-BE49-F238E27FC236}">
                <a16:creationId xmlns:a16="http://schemas.microsoft.com/office/drawing/2014/main" id="{7E5C151D-F49C-4C4A-AC97-98E876EB58EF}"/>
              </a:ext>
            </a:extLst>
          </p:cNvPr>
          <p:cNvSpPr/>
          <p:nvPr/>
        </p:nvSpPr>
        <p:spPr>
          <a:xfrm>
            <a:off x="968991" y="5261181"/>
            <a:ext cx="10891436"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软件计划（</a:t>
            </a:r>
            <a:r>
              <a:rPr lang="en-US" altLang="zh-CN" sz="1400" dirty="0">
                <a:latin typeface="微软雅黑" panose="020B0503020204020204" pitchFamily="34" charset="-122"/>
                <a:ea typeface="微软雅黑" panose="020B0503020204020204" pitchFamily="34" charset="-122"/>
              </a:rPr>
              <a:t>software plan</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用于表达将如何进行软件开发或维护活动的计划集合，既可是正式计划，也可是非正式计划。这类计划的例子有：软件开发计划、软件质量保证计划、软件配置管理计划、软件测试计划、风险管理计划和过程改进计划。</a:t>
            </a:r>
          </a:p>
        </p:txBody>
      </p:sp>
    </p:spTree>
    <p:extLst>
      <p:ext uri="{BB962C8B-B14F-4D97-AF65-F5344CB8AC3E}">
        <p14:creationId xmlns:p14="http://schemas.microsoft.com/office/powerpoint/2010/main" val="35132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手机屏幕截图&#10;&#10;描述已自动生成">
            <a:extLst>
              <a:ext uri="{FF2B5EF4-FFF2-40B4-BE49-F238E27FC236}">
                <a16:creationId xmlns:a16="http://schemas.microsoft.com/office/drawing/2014/main" id="{72F3E303-DD15-4CA4-9BC1-C663A8168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437" y="1372419"/>
            <a:ext cx="9001125" cy="4772025"/>
          </a:xfrm>
          <a:prstGeom prst="rect">
            <a:avLst/>
          </a:prstGeom>
        </p:spPr>
      </p:pic>
    </p:spTree>
    <p:extLst>
      <p:ext uri="{BB962C8B-B14F-4D97-AF65-F5344CB8AC3E}">
        <p14:creationId xmlns:p14="http://schemas.microsoft.com/office/powerpoint/2010/main" val="157413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550E69-858E-4734-B8BD-75C61290EE2A}"/>
              </a:ext>
            </a:extLst>
          </p:cNvPr>
          <p:cNvSpPr txBox="1"/>
          <p:nvPr/>
        </p:nvSpPr>
        <p:spPr>
          <a:xfrm>
            <a:off x="600501" y="605051"/>
            <a:ext cx="404149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1.4 </a:t>
            </a:r>
            <a:r>
              <a:rPr lang="zh-CN" altLang="en-US" dirty="0">
                <a:latin typeface="微软雅黑" panose="020B0503020204020204" pitchFamily="34" charset="-122"/>
                <a:ea typeface="微软雅黑" panose="020B0503020204020204" pitchFamily="34" charset="-122"/>
              </a:rPr>
              <a:t>能力成熟度模型各等级之间的关系</a:t>
            </a:r>
          </a:p>
        </p:txBody>
      </p:sp>
      <p:sp>
        <p:nvSpPr>
          <p:cNvPr id="3" name="文本框 2">
            <a:extLst>
              <a:ext uri="{FF2B5EF4-FFF2-40B4-BE49-F238E27FC236}">
                <a16:creationId xmlns:a16="http://schemas.microsoft.com/office/drawing/2014/main" id="{1B018B0C-FF34-4779-92C5-5C4944147BE7}"/>
              </a:ext>
            </a:extLst>
          </p:cNvPr>
          <p:cNvSpPr txBox="1"/>
          <p:nvPr/>
        </p:nvSpPr>
        <p:spPr>
          <a:xfrm>
            <a:off x="1428466" y="1696872"/>
            <a:ext cx="308930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、从初始级向可重复级过渡</a:t>
            </a:r>
          </a:p>
        </p:txBody>
      </p:sp>
      <p:sp>
        <p:nvSpPr>
          <p:cNvPr id="4" name="文本框 3">
            <a:extLst>
              <a:ext uri="{FF2B5EF4-FFF2-40B4-BE49-F238E27FC236}">
                <a16:creationId xmlns:a16="http://schemas.microsoft.com/office/drawing/2014/main" id="{91F35273-14A5-4393-AC79-4E4F4C550B9A}"/>
              </a:ext>
            </a:extLst>
          </p:cNvPr>
          <p:cNvSpPr txBox="1"/>
          <p:nvPr/>
        </p:nvSpPr>
        <p:spPr>
          <a:xfrm>
            <a:off x="1428466" y="2706806"/>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、从可重复级向已定义级过渡</a:t>
            </a:r>
            <a:endParaRPr lang="en-US" altLang="zh-CN"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6D28B2E-DC42-4400-BFCC-B93A01FAF187}"/>
              </a:ext>
            </a:extLst>
          </p:cNvPr>
          <p:cNvSpPr txBox="1"/>
          <p:nvPr/>
        </p:nvSpPr>
        <p:spPr>
          <a:xfrm>
            <a:off x="1428466" y="3716740"/>
            <a:ext cx="308930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、向已管理级和优化级过度</a:t>
            </a:r>
          </a:p>
        </p:txBody>
      </p:sp>
    </p:spTree>
    <p:extLst>
      <p:ext uri="{BB962C8B-B14F-4D97-AF65-F5344CB8AC3E}">
        <p14:creationId xmlns:p14="http://schemas.microsoft.com/office/powerpoint/2010/main" val="3823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C6C964-67FD-4BC8-A830-D21EA0B3906C}"/>
              </a:ext>
            </a:extLst>
          </p:cNvPr>
          <p:cNvSpPr txBox="1"/>
          <p:nvPr/>
        </p:nvSpPr>
        <p:spPr>
          <a:xfrm>
            <a:off x="531720" y="398634"/>
            <a:ext cx="496482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1.5 </a:t>
            </a:r>
            <a:r>
              <a:rPr lang="zh-CN" altLang="en-US" dirty="0">
                <a:latin typeface="微软雅黑" panose="020B0503020204020204" pitchFamily="34" charset="-122"/>
                <a:ea typeface="微软雅黑" panose="020B0503020204020204" pitchFamily="34" charset="-122"/>
              </a:rPr>
              <a:t>能力成熟度模型实施人员和组织机构的划分</a:t>
            </a:r>
          </a:p>
        </p:txBody>
      </p:sp>
      <p:sp>
        <p:nvSpPr>
          <p:cNvPr id="3" name="文本框 2">
            <a:extLst>
              <a:ext uri="{FF2B5EF4-FFF2-40B4-BE49-F238E27FC236}">
                <a16:creationId xmlns:a16="http://schemas.microsoft.com/office/drawing/2014/main" id="{09AF6BFB-8DF9-4411-A577-E0F63D080B27}"/>
              </a:ext>
            </a:extLst>
          </p:cNvPr>
          <p:cNvSpPr txBox="1"/>
          <p:nvPr/>
        </p:nvSpPr>
        <p:spPr>
          <a:xfrm>
            <a:off x="3014131" y="1652541"/>
            <a:ext cx="170431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、人员的构成</a:t>
            </a:r>
          </a:p>
        </p:txBody>
      </p:sp>
      <p:sp>
        <p:nvSpPr>
          <p:cNvPr id="4" name="文本框 3">
            <a:extLst>
              <a:ext uri="{FF2B5EF4-FFF2-40B4-BE49-F238E27FC236}">
                <a16:creationId xmlns:a16="http://schemas.microsoft.com/office/drawing/2014/main" id="{B9F59AEA-78B7-4F67-8896-78153CE9F157}"/>
              </a:ext>
            </a:extLst>
          </p:cNvPr>
          <p:cNvSpPr txBox="1"/>
          <p:nvPr/>
        </p:nvSpPr>
        <p:spPr>
          <a:xfrm>
            <a:off x="5332276" y="1243914"/>
            <a:ext cx="646331"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经理</a:t>
            </a:r>
          </a:p>
        </p:txBody>
      </p:sp>
      <p:sp>
        <p:nvSpPr>
          <p:cNvPr id="5" name="文本框 4">
            <a:extLst>
              <a:ext uri="{FF2B5EF4-FFF2-40B4-BE49-F238E27FC236}">
                <a16:creationId xmlns:a16="http://schemas.microsoft.com/office/drawing/2014/main" id="{73AA9E22-6112-4EDF-9072-24E9CD0A3822}"/>
              </a:ext>
            </a:extLst>
          </p:cNvPr>
          <p:cNvSpPr txBox="1"/>
          <p:nvPr/>
        </p:nvSpPr>
        <p:spPr>
          <a:xfrm>
            <a:off x="5332276" y="1686181"/>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各级经理</a:t>
            </a:r>
          </a:p>
        </p:txBody>
      </p:sp>
      <p:sp>
        <p:nvSpPr>
          <p:cNvPr id="6" name="文本框 5">
            <a:extLst>
              <a:ext uri="{FF2B5EF4-FFF2-40B4-BE49-F238E27FC236}">
                <a16:creationId xmlns:a16="http://schemas.microsoft.com/office/drawing/2014/main" id="{A8855AE2-5E25-42D1-AD7F-581ACFF4CA73}"/>
              </a:ext>
            </a:extLst>
          </p:cNvPr>
          <p:cNvSpPr txBox="1"/>
          <p:nvPr/>
        </p:nvSpPr>
        <p:spPr>
          <a:xfrm>
            <a:off x="5332276" y="2128449"/>
            <a:ext cx="1198606"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工作人员</a:t>
            </a:r>
          </a:p>
        </p:txBody>
      </p:sp>
      <p:sp>
        <p:nvSpPr>
          <p:cNvPr id="7" name="文本框 6">
            <a:extLst>
              <a:ext uri="{FF2B5EF4-FFF2-40B4-BE49-F238E27FC236}">
                <a16:creationId xmlns:a16="http://schemas.microsoft.com/office/drawing/2014/main" id="{73AC8F08-E972-4B24-9394-FEF26AD85DCF}"/>
              </a:ext>
            </a:extLst>
          </p:cNvPr>
          <p:cNvSpPr txBox="1"/>
          <p:nvPr/>
        </p:nvSpPr>
        <p:spPr>
          <a:xfrm>
            <a:off x="3244964" y="3296809"/>
            <a:ext cx="147348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、组织结构</a:t>
            </a:r>
          </a:p>
        </p:txBody>
      </p:sp>
      <p:sp>
        <p:nvSpPr>
          <p:cNvPr id="8" name="文本框 7">
            <a:extLst>
              <a:ext uri="{FF2B5EF4-FFF2-40B4-BE49-F238E27FC236}">
                <a16:creationId xmlns:a16="http://schemas.microsoft.com/office/drawing/2014/main" id="{32969E23-A2C8-4A89-B496-9801E1FC2875}"/>
              </a:ext>
            </a:extLst>
          </p:cNvPr>
          <p:cNvSpPr txBox="1"/>
          <p:nvPr/>
        </p:nvSpPr>
        <p:spPr>
          <a:xfrm flipH="1">
            <a:off x="5332276" y="2786917"/>
            <a:ext cx="646330"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组织</a:t>
            </a:r>
          </a:p>
        </p:txBody>
      </p:sp>
      <p:sp>
        <p:nvSpPr>
          <p:cNvPr id="9" name="文本框 8">
            <a:extLst>
              <a:ext uri="{FF2B5EF4-FFF2-40B4-BE49-F238E27FC236}">
                <a16:creationId xmlns:a16="http://schemas.microsoft.com/office/drawing/2014/main" id="{5A4BFD14-DF26-45BA-A65C-8A1E1722A930}"/>
              </a:ext>
            </a:extLst>
          </p:cNvPr>
          <p:cNvSpPr txBox="1"/>
          <p:nvPr/>
        </p:nvSpPr>
        <p:spPr>
          <a:xfrm>
            <a:off x="5332276" y="3518251"/>
            <a:ext cx="41549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组</a:t>
            </a:r>
          </a:p>
        </p:txBody>
      </p:sp>
      <p:sp>
        <p:nvSpPr>
          <p:cNvPr id="10" name="文本框 9">
            <a:extLst>
              <a:ext uri="{FF2B5EF4-FFF2-40B4-BE49-F238E27FC236}">
                <a16:creationId xmlns:a16="http://schemas.microsoft.com/office/drawing/2014/main" id="{122A90F6-AD20-4DE9-B239-68E4F22C30BE}"/>
              </a:ext>
            </a:extLst>
          </p:cNvPr>
          <p:cNvSpPr txBox="1"/>
          <p:nvPr/>
        </p:nvSpPr>
        <p:spPr>
          <a:xfrm>
            <a:off x="5332276" y="3152584"/>
            <a:ext cx="646331"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项目</a:t>
            </a:r>
          </a:p>
        </p:txBody>
      </p:sp>
      <p:sp>
        <p:nvSpPr>
          <p:cNvPr id="11" name="文本框 10">
            <a:extLst>
              <a:ext uri="{FF2B5EF4-FFF2-40B4-BE49-F238E27FC236}">
                <a16:creationId xmlns:a16="http://schemas.microsoft.com/office/drawing/2014/main" id="{24B15E3B-9D4F-445A-85A3-5862A440EB6F}"/>
              </a:ext>
            </a:extLst>
          </p:cNvPr>
          <p:cNvSpPr txBox="1"/>
          <p:nvPr/>
        </p:nvSpPr>
        <p:spPr>
          <a:xfrm>
            <a:off x="5332276" y="3883918"/>
            <a:ext cx="133882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软件工作组</a:t>
            </a:r>
          </a:p>
        </p:txBody>
      </p:sp>
      <p:sp>
        <p:nvSpPr>
          <p:cNvPr id="13" name="文本框 12">
            <a:extLst>
              <a:ext uri="{FF2B5EF4-FFF2-40B4-BE49-F238E27FC236}">
                <a16:creationId xmlns:a16="http://schemas.microsoft.com/office/drawing/2014/main" id="{DB93262A-3BAF-4083-8DDA-5A9FF29EBB3D}"/>
              </a:ext>
            </a:extLst>
          </p:cNvPr>
          <p:cNvSpPr txBox="1"/>
          <p:nvPr/>
        </p:nvSpPr>
        <p:spPr>
          <a:xfrm>
            <a:off x="1023202" y="5515594"/>
            <a:ext cx="36952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工作人员的业务发展方向</a:t>
            </a:r>
          </a:p>
        </p:txBody>
      </p:sp>
      <p:sp>
        <p:nvSpPr>
          <p:cNvPr id="14" name="文本框 13">
            <a:extLst>
              <a:ext uri="{FF2B5EF4-FFF2-40B4-BE49-F238E27FC236}">
                <a16:creationId xmlns:a16="http://schemas.microsoft.com/office/drawing/2014/main" id="{A0198748-3C9D-4EC8-B65C-B0D2BE180B38}"/>
              </a:ext>
            </a:extLst>
          </p:cNvPr>
          <p:cNvSpPr txBox="1"/>
          <p:nvPr/>
        </p:nvSpPr>
        <p:spPr>
          <a:xfrm>
            <a:off x="5332276" y="4667420"/>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软件外包</a:t>
            </a:r>
          </a:p>
        </p:txBody>
      </p:sp>
      <p:sp>
        <p:nvSpPr>
          <p:cNvPr id="15" name="文本框 14">
            <a:extLst>
              <a:ext uri="{FF2B5EF4-FFF2-40B4-BE49-F238E27FC236}">
                <a16:creationId xmlns:a16="http://schemas.microsoft.com/office/drawing/2014/main" id="{6175AF6B-6322-4609-9F40-76C0F6AAF200}"/>
              </a:ext>
            </a:extLst>
          </p:cNvPr>
          <p:cNvSpPr txBox="1"/>
          <p:nvPr/>
        </p:nvSpPr>
        <p:spPr>
          <a:xfrm>
            <a:off x="5332276" y="5018514"/>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项目托管</a:t>
            </a:r>
          </a:p>
        </p:txBody>
      </p:sp>
      <p:sp>
        <p:nvSpPr>
          <p:cNvPr id="16" name="文本框 15">
            <a:extLst>
              <a:ext uri="{FF2B5EF4-FFF2-40B4-BE49-F238E27FC236}">
                <a16:creationId xmlns:a16="http://schemas.microsoft.com/office/drawing/2014/main" id="{8028EAF2-DED7-4FC8-9C4D-15F4EAC574F2}"/>
              </a:ext>
            </a:extLst>
          </p:cNvPr>
          <p:cNvSpPr txBox="1"/>
          <p:nvPr/>
        </p:nvSpPr>
        <p:spPr>
          <a:xfrm>
            <a:off x="5332276" y="5369608"/>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咨询培训</a:t>
            </a:r>
          </a:p>
        </p:txBody>
      </p:sp>
      <p:sp>
        <p:nvSpPr>
          <p:cNvPr id="17" name="文本框 16">
            <a:extLst>
              <a:ext uri="{FF2B5EF4-FFF2-40B4-BE49-F238E27FC236}">
                <a16:creationId xmlns:a16="http://schemas.microsoft.com/office/drawing/2014/main" id="{80C91CA5-7414-490F-BE06-7FD4B1DB4EDC}"/>
              </a:ext>
            </a:extLst>
          </p:cNvPr>
          <p:cNvSpPr txBox="1"/>
          <p:nvPr/>
        </p:nvSpPr>
        <p:spPr>
          <a:xfrm>
            <a:off x="5332276" y="5720702"/>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工程监理</a:t>
            </a:r>
          </a:p>
        </p:txBody>
      </p:sp>
      <p:sp>
        <p:nvSpPr>
          <p:cNvPr id="18" name="文本框 17">
            <a:extLst>
              <a:ext uri="{FF2B5EF4-FFF2-40B4-BE49-F238E27FC236}">
                <a16:creationId xmlns:a16="http://schemas.microsoft.com/office/drawing/2014/main" id="{858C5153-E688-4ACF-A3C0-5D22990671F2}"/>
              </a:ext>
            </a:extLst>
          </p:cNvPr>
          <p:cNvSpPr txBox="1"/>
          <p:nvPr/>
        </p:nvSpPr>
        <p:spPr>
          <a:xfrm>
            <a:off x="5332276" y="6071796"/>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专业测试</a:t>
            </a:r>
          </a:p>
        </p:txBody>
      </p:sp>
      <p:sp>
        <p:nvSpPr>
          <p:cNvPr id="19" name="文本框 18">
            <a:extLst>
              <a:ext uri="{FF2B5EF4-FFF2-40B4-BE49-F238E27FC236}">
                <a16:creationId xmlns:a16="http://schemas.microsoft.com/office/drawing/2014/main" id="{34C09D7E-0B15-46DE-B3B6-DC66377981B8}"/>
              </a:ext>
            </a:extLst>
          </p:cNvPr>
          <p:cNvSpPr txBox="1"/>
          <p:nvPr/>
        </p:nvSpPr>
        <p:spPr>
          <a:xfrm>
            <a:off x="5332276" y="6422889"/>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工具销售</a:t>
            </a:r>
          </a:p>
        </p:txBody>
      </p:sp>
      <p:sp>
        <p:nvSpPr>
          <p:cNvPr id="20" name="左大括号 19">
            <a:extLst>
              <a:ext uri="{FF2B5EF4-FFF2-40B4-BE49-F238E27FC236}">
                <a16:creationId xmlns:a16="http://schemas.microsoft.com/office/drawing/2014/main" id="{9E7868F7-A7EE-43D0-A97F-53C558D3D415}"/>
              </a:ext>
            </a:extLst>
          </p:cNvPr>
          <p:cNvSpPr/>
          <p:nvPr/>
        </p:nvSpPr>
        <p:spPr>
          <a:xfrm>
            <a:off x="4805860" y="1252922"/>
            <a:ext cx="234779" cy="1235849"/>
          </a:xfrm>
          <a:prstGeom prst="leftBrace">
            <a:avLst>
              <a:gd name="adj1" fmla="val 2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a:extLst>
              <a:ext uri="{FF2B5EF4-FFF2-40B4-BE49-F238E27FC236}">
                <a16:creationId xmlns:a16="http://schemas.microsoft.com/office/drawing/2014/main" id="{986F175E-4E3D-4518-AC80-7B6DBAC1ACAF}"/>
              </a:ext>
            </a:extLst>
          </p:cNvPr>
          <p:cNvSpPr/>
          <p:nvPr/>
        </p:nvSpPr>
        <p:spPr>
          <a:xfrm>
            <a:off x="4805860" y="2851923"/>
            <a:ext cx="234779" cy="1324661"/>
          </a:xfrm>
          <a:prstGeom prst="leftBrace">
            <a:avLst>
              <a:gd name="adj1" fmla="val 2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左大括号 21">
            <a:extLst>
              <a:ext uri="{FF2B5EF4-FFF2-40B4-BE49-F238E27FC236}">
                <a16:creationId xmlns:a16="http://schemas.microsoft.com/office/drawing/2014/main" id="{FF9D6A11-864A-4255-9F34-83EB2222E574}"/>
              </a:ext>
            </a:extLst>
          </p:cNvPr>
          <p:cNvSpPr/>
          <p:nvPr/>
        </p:nvSpPr>
        <p:spPr>
          <a:xfrm>
            <a:off x="4805860" y="4707277"/>
            <a:ext cx="234779" cy="1985966"/>
          </a:xfrm>
          <a:prstGeom prst="leftBrace">
            <a:avLst>
              <a:gd name="adj1" fmla="val 276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635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3" grpId="0"/>
      <p:bldP spid="14" grpId="0"/>
      <p:bldP spid="15" grpId="0"/>
      <p:bldP spid="16" grpId="0"/>
      <p:bldP spid="17" grpId="0"/>
      <p:bldP spid="18" grpId="0"/>
      <p:bldP spid="19" grpId="0"/>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5952392"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2242339" y="865823"/>
            <a:ext cx="2962275" cy="5886450"/>
          </a:xfrm>
          <a:prstGeom prst="rect">
            <a:avLst/>
          </a:prstGeom>
        </p:spPr>
      </p:pic>
      <p:pic>
        <p:nvPicPr>
          <p:cNvPr id="4" name="图片 3">
            <a:extLst>
              <a:ext uri="{FF2B5EF4-FFF2-40B4-BE49-F238E27FC236}">
                <a16:creationId xmlns:a16="http://schemas.microsoft.com/office/drawing/2014/main" id="{155A4384-370C-4C79-A3C1-8226BCA71AB5}"/>
              </a:ext>
            </a:extLst>
          </p:cNvPr>
          <p:cNvPicPr>
            <a:picLocks noChangeAspect="1"/>
          </p:cNvPicPr>
          <p:nvPr/>
        </p:nvPicPr>
        <p:blipFill>
          <a:blip r:embed="rId3"/>
          <a:stretch>
            <a:fillRect/>
          </a:stretch>
        </p:blipFill>
        <p:spPr>
          <a:xfrm>
            <a:off x="6746781" y="1883530"/>
            <a:ext cx="4535817" cy="3090940"/>
          </a:xfrm>
          <a:prstGeom prst="rect">
            <a:avLst/>
          </a:prstGeom>
        </p:spPr>
      </p:pic>
    </p:spTree>
    <p:extLst>
      <p:ext uri="{BB962C8B-B14F-4D97-AF65-F5344CB8AC3E}">
        <p14:creationId xmlns:p14="http://schemas.microsoft.com/office/powerpoint/2010/main" val="56567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49EF99-0680-4585-927E-A52BDBFE5B82}"/>
              </a:ext>
            </a:extLst>
          </p:cNvPr>
          <p:cNvSpPr/>
          <p:nvPr/>
        </p:nvSpPr>
        <p:spPr>
          <a:xfrm>
            <a:off x="273612" y="583513"/>
            <a:ext cx="2805576" cy="369332"/>
          </a:xfrm>
          <a:prstGeom prst="rect">
            <a:avLst/>
          </a:prstGeom>
        </p:spPr>
        <p:txBody>
          <a:bodyPr wrap="none">
            <a:spAutoFit/>
          </a:bodyPr>
          <a:lstStyle/>
          <a:p>
            <a:r>
              <a:rPr lang="en-US" altLang="zh-CN" dirty="0"/>
              <a:t>CMM</a:t>
            </a:r>
            <a:r>
              <a:rPr lang="zh-CN" altLang="en-US" dirty="0"/>
              <a:t>实施有待解决的问题</a:t>
            </a:r>
          </a:p>
        </p:txBody>
      </p:sp>
      <p:sp>
        <p:nvSpPr>
          <p:cNvPr id="3" name="矩形 2">
            <a:extLst>
              <a:ext uri="{FF2B5EF4-FFF2-40B4-BE49-F238E27FC236}">
                <a16:creationId xmlns:a16="http://schemas.microsoft.com/office/drawing/2014/main" id="{835A2625-31D0-4CD3-BE99-914AE0A95396}"/>
              </a:ext>
            </a:extLst>
          </p:cNvPr>
          <p:cNvSpPr/>
          <p:nvPr/>
        </p:nvSpPr>
        <p:spPr>
          <a:xfrm>
            <a:off x="780795" y="1205469"/>
            <a:ext cx="2845651" cy="369332"/>
          </a:xfrm>
          <a:prstGeom prst="rect">
            <a:avLst/>
          </a:prstGeom>
        </p:spPr>
        <p:txBody>
          <a:bodyPr wrap="none">
            <a:spAutoFit/>
          </a:bodyPr>
          <a:lstStyle/>
          <a:p>
            <a:r>
              <a:rPr lang="zh-CN" altLang="en-US" dirty="0"/>
              <a:t>（</a:t>
            </a:r>
            <a:r>
              <a:rPr lang="en-US" altLang="zh-CN" dirty="0"/>
              <a:t>1</a:t>
            </a:r>
            <a:r>
              <a:rPr lang="zh-CN" altLang="en-US" dirty="0"/>
              <a:t>）需求管理与需求工程</a:t>
            </a:r>
          </a:p>
        </p:txBody>
      </p:sp>
      <p:sp>
        <p:nvSpPr>
          <p:cNvPr id="4" name="矩形 3">
            <a:extLst>
              <a:ext uri="{FF2B5EF4-FFF2-40B4-BE49-F238E27FC236}">
                <a16:creationId xmlns:a16="http://schemas.microsoft.com/office/drawing/2014/main" id="{9EDF2703-14F1-4025-A12C-E6AAD7E7BF7E}"/>
              </a:ext>
            </a:extLst>
          </p:cNvPr>
          <p:cNvSpPr/>
          <p:nvPr/>
        </p:nvSpPr>
        <p:spPr>
          <a:xfrm>
            <a:off x="780795" y="1827425"/>
            <a:ext cx="3538148" cy="369332"/>
          </a:xfrm>
          <a:prstGeom prst="rect">
            <a:avLst/>
          </a:prstGeom>
        </p:spPr>
        <p:txBody>
          <a:bodyPr wrap="none">
            <a:spAutoFit/>
          </a:bodyPr>
          <a:lstStyle/>
          <a:p>
            <a:r>
              <a:rPr lang="zh-CN" altLang="en-US" dirty="0"/>
              <a:t>（</a:t>
            </a:r>
            <a:r>
              <a:rPr lang="en-US" altLang="zh-CN" dirty="0"/>
              <a:t>2</a:t>
            </a:r>
            <a:r>
              <a:rPr lang="zh-CN" altLang="en-US" dirty="0"/>
              <a:t>）配置管理与工作产品的转化</a:t>
            </a:r>
          </a:p>
        </p:txBody>
      </p:sp>
      <p:sp>
        <p:nvSpPr>
          <p:cNvPr id="5" name="矩形 4">
            <a:extLst>
              <a:ext uri="{FF2B5EF4-FFF2-40B4-BE49-F238E27FC236}">
                <a16:creationId xmlns:a16="http://schemas.microsoft.com/office/drawing/2014/main" id="{D258FC88-49C7-429B-B00F-1763A5FE888E}"/>
              </a:ext>
            </a:extLst>
          </p:cNvPr>
          <p:cNvSpPr/>
          <p:nvPr/>
        </p:nvSpPr>
        <p:spPr>
          <a:xfrm>
            <a:off x="780795" y="2449381"/>
            <a:ext cx="3538148" cy="369332"/>
          </a:xfrm>
          <a:prstGeom prst="rect">
            <a:avLst/>
          </a:prstGeom>
        </p:spPr>
        <p:txBody>
          <a:bodyPr wrap="none">
            <a:spAutoFit/>
          </a:bodyPr>
          <a:lstStyle/>
          <a:p>
            <a:r>
              <a:rPr lang="zh-CN" altLang="en-US" dirty="0"/>
              <a:t>（</a:t>
            </a:r>
            <a:r>
              <a:rPr lang="en-US" altLang="zh-CN" dirty="0"/>
              <a:t>3</a:t>
            </a:r>
            <a:r>
              <a:rPr lang="zh-CN" altLang="en-US" dirty="0"/>
              <a:t>）项目计划与数据收集和分析</a:t>
            </a:r>
          </a:p>
        </p:txBody>
      </p:sp>
      <p:sp>
        <p:nvSpPr>
          <p:cNvPr id="6" name="矩形 5">
            <a:extLst>
              <a:ext uri="{FF2B5EF4-FFF2-40B4-BE49-F238E27FC236}">
                <a16:creationId xmlns:a16="http://schemas.microsoft.com/office/drawing/2014/main" id="{FB08E1F9-9C93-4A56-90C3-9F5B0B87F5EE}"/>
              </a:ext>
            </a:extLst>
          </p:cNvPr>
          <p:cNvSpPr/>
          <p:nvPr/>
        </p:nvSpPr>
        <p:spPr>
          <a:xfrm>
            <a:off x="780795" y="3071337"/>
            <a:ext cx="2153154" cy="369332"/>
          </a:xfrm>
          <a:prstGeom prst="rect">
            <a:avLst/>
          </a:prstGeom>
        </p:spPr>
        <p:txBody>
          <a:bodyPr wrap="none">
            <a:spAutoFit/>
          </a:bodyPr>
          <a:lstStyle/>
          <a:p>
            <a:r>
              <a:rPr lang="zh-CN" altLang="en-US" dirty="0"/>
              <a:t>（</a:t>
            </a:r>
            <a:r>
              <a:rPr lang="en-US" altLang="zh-CN" dirty="0"/>
              <a:t>4</a:t>
            </a:r>
            <a:r>
              <a:rPr lang="zh-CN" altLang="en-US" dirty="0"/>
              <a:t>）同行专家评审</a:t>
            </a:r>
          </a:p>
        </p:txBody>
      </p:sp>
      <p:sp>
        <p:nvSpPr>
          <p:cNvPr id="7" name="矩形 6">
            <a:extLst>
              <a:ext uri="{FF2B5EF4-FFF2-40B4-BE49-F238E27FC236}">
                <a16:creationId xmlns:a16="http://schemas.microsoft.com/office/drawing/2014/main" id="{B87E9562-5C72-4830-BA3E-FC7292284EE3}"/>
              </a:ext>
            </a:extLst>
          </p:cNvPr>
          <p:cNvSpPr/>
          <p:nvPr/>
        </p:nvSpPr>
        <p:spPr>
          <a:xfrm>
            <a:off x="780795" y="3693293"/>
            <a:ext cx="2845651" cy="369332"/>
          </a:xfrm>
          <a:prstGeom prst="rect">
            <a:avLst/>
          </a:prstGeom>
        </p:spPr>
        <p:txBody>
          <a:bodyPr wrap="none">
            <a:spAutoFit/>
          </a:bodyPr>
          <a:lstStyle/>
          <a:p>
            <a:r>
              <a:rPr lang="zh-CN" altLang="en-US" dirty="0"/>
              <a:t>（</a:t>
            </a:r>
            <a:r>
              <a:rPr lang="en-US" altLang="zh-CN" dirty="0"/>
              <a:t>5</a:t>
            </a:r>
            <a:r>
              <a:rPr lang="zh-CN" altLang="en-US" dirty="0"/>
              <a:t>）质量保证与实践反馈</a:t>
            </a:r>
          </a:p>
        </p:txBody>
      </p:sp>
      <p:sp>
        <p:nvSpPr>
          <p:cNvPr id="8" name="矩形 7">
            <a:extLst>
              <a:ext uri="{FF2B5EF4-FFF2-40B4-BE49-F238E27FC236}">
                <a16:creationId xmlns:a16="http://schemas.microsoft.com/office/drawing/2014/main" id="{7A04081E-22D5-406D-9EB6-82DE73DED433}"/>
              </a:ext>
            </a:extLst>
          </p:cNvPr>
          <p:cNvSpPr/>
          <p:nvPr/>
        </p:nvSpPr>
        <p:spPr>
          <a:xfrm>
            <a:off x="780795" y="4315249"/>
            <a:ext cx="2383986" cy="369332"/>
          </a:xfrm>
          <a:prstGeom prst="rect">
            <a:avLst/>
          </a:prstGeom>
        </p:spPr>
        <p:txBody>
          <a:bodyPr wrap="none">
            <a:spAutoFit/>
          </a:bodyPr>
          <a:lstStyle/>
          <a:p>
            <a:r>
              <a:rPr lang="zh-CN" altLang="en-US" dirty="0"/>
              <a:t>（</a:t>
            </a:r>
            <a:r>
              <a:rPr lang="en-US" altLang="zh-CN" dirty="0"/>
              <a:t>6</a:t>
            </a:r>
            <a:r>
              <a:rPr lang="zh-CN" altLang="en-US" dirty="0"/>
              <a:t>）缺陷预防与度量</a:t>
            </a:r>
          </a:p>
        </p:txBody>
      </p:sp>
      <p:sp>
        <p:nvSpPr>
          <p:cNvPr id="9" name="矩形 8">
            <a:extLst>
              <a:ext uri="{FF2B5EF4-FFF2-40B4-BE49-F238E27FC236}">
                <a16:creationId xmlns:a16="http://schemas.microsoft.com/office/drawing/2014/main" id="{A8D94057-5EFD-4A25-95AB-BD88205C1763}"/>
              </a:ext>
            </a:extLst>
          </p:cNvPr>
          <p:cNvSpPr/>
          <p:nvPr/>
        </p:nvSpPr>
        <p:spPr>
          <a:xfrm>
            <a:off x="6096000" y="583513"/>
            <a:ext cx="1922321" cy="369332"/>
          </a:xfrm>
          <a:prstGeom prst="rect">
            <a:avLst/>
          </a:prstGeom>
        </p:spPr>
        <p:txBody>
          <a:bodyPr wrap="none">
            <a:spAutoFit/>
          </a:bodyPr>
          <a:lstStyle/>
          <a:p>
            <a:r>
              <a:rPr lang="en-US" altLang="zh-CN" dirty="0"/>
              <a:t>3</a:t>
            </a:r>
            <a:r>
              <a:rPr lang="zh-CN" altLang="en-US" dirty="0"/>
              <a:t>个方面要注意：</a:t>
            </a:r>
          </a:p>
        </p:txBody>
      </p:sp>
      <p:sp>
        <p:nvSpPr>
          <p:cNvPr id="10" name="矩形 9">
            <a:extLst>
              <a:ext uri="{FF2B5EF4-FFF2-40B4-BE49-F238E27FC236}">
                <a16:creationId xmlns:a16="http://schemas.microsoft.com/office/drawing/2014/main" id="{491946AB-6DCF-4468-8363-970165537B2A}"/>
              </a:ext>
            </a:extLst>
          </p:cNvPr>
          <p:cNvSpPr/>
          <p:nvPr/>
        </p:nvSpPr>
        <p:spPr>
          <a:xfrm>
            <a:off x="6096000" y="1205469"/>
            <a:ext cx="3778599" cy="369332"/>
          </a:xfrm>
          <a:prstGeom prst="rect">
            <a:avLst/>
          </a:prstGeom>
        </p:spPr>
        <p:txBody>
          <a:bodyPr wrap="none">
            <a:spAutoFit/>
          </a:bodyPr>
          <a:lstStyle/>
          <a:p>
            <a:r>
              <a:rPr lang="zh-CN" altLang="en-US" dirty="0"/>
              <a:t>（</a:t>
            </a:r>
            <a:r>
              <a:rPr lang="en-US" altLang="zh-CN" dirty="0"/>
              <a:t>1</a:t>
            </a:r>
            <a:r>
              <a:rPr lang="zh-CN" altLang="en-US" dirty="0"/>
              <a:t>）</a:t>
            </a:r>
            <a:r>
              <a:rPr lang="en-US" altLang="zh-CN" dirty="0"/>
              <a:t>CMM/CMMI</a:t>
            </a:r>
            <a:r>
              <a:rPr lang="zh-CN" altLang="en-US" dirty="0"/>
              <a:t>不是“应试教育”。</a:t>
            </a:r>
          </a:p>
        </p:txBody>
      </p:sp>
      <p:sp>
        <p:nvSpPr>
          <p:cNvPr id="11" name="矩形 10">
            <a:extLst>
              <a:ext uri="{FF2B5EF4-FFF2-40B4-BE49-F238E27FC236}">
                <a16:creationId xmlns:a16="http://schemas.microsoft.com/office/drawing/2014/main" id="{4CD0216B-4FFF-4722-AF6A-104D2836E770}"/>
              </a:ext>
            </a:extLst>
          </p:cNvPr>
          <p:cNvSpPr/>
          <p:nvPr/>
        </p:nvSpPr>
        <p:spPr>
          <a:xfrm>
            <a:off x="6099176" y="1827425"/>
            <a:ext cx="3547766" cy="369332"/>
          </a:xfrm>
          <a:prstGeom prst="rect">
            <a:avLst/>
          </a:prstGeom>
        </p:spPr>
        <p:txBody>
          <a:bodyPr wrap="none">
            <a:spAutoFit/>
          </a:bodyPr>
          <a:lstStyle/>
          <a:p>
            <a:r>
              <a:rPr lang="zh-CN" altLang="en-US" dirty="0"/>
              <a:t>（</a:t>
            </a:r>
            <a:r>
              <a:rPr lang="en-US" altLang="zh-CN" dirty="0"/>
              <a:t>2</a:t>
            </a:r>
            <a:r>
              <a:rPr lang="zh-CN" altLang="en-US" dirty="0"/>
              <a:t>）</a:t>
            </a:r>
            <a:r>
              <a:rPr lang="en-US" altLang="zh-CN" dirty="0"/>
              <a:t>CMM/CMMI</a:t>
            </a:r>
            <a:r>
              <a:rPr lang="zh-CN" altLang="en-US" dirty="0"/>
              <a:t>不需要“认证”。</a:t>
            </a:r>
          </a:p>
        </p:txBody>
      </p:sp>
      <p:sp>
        <p:nvSpPr>
          <p:cNvPr id="12" name="矩形 11">
            <a:extLst>
              <a:ext uri="{FF2B5EF4-FFF2-40B4-BE49-F238E27FC236}">
                <a16:creationId xmlns:a16="http://schemas.microsoft.com/office/drawing/2014/main" id="{87EAFC25-CFAB-4CA8-AD49-3A5E8264B700}"/>
              </a:ext>
            </a:extLst>
          </p:cNvPr>
          <p:cNvSpPr/>
          <p:nvPr/>
        </p:nvSpPr>
        <p:spPr>
          <a:xfrm>
            <a:off x="6096000" y="2455557"/>
            <a:ext cx="4982454" cy="369332"/>
          </a:xfrm>
          <a:prstGeom prst="rect">
            <a:avLst/>
          </a:prstGeom>
        </p:spPr>
        <p:txBody>
          <a:bodyPr wrap="none">
            <a:spAutoFit/>
          </a:bodyPr>
          <a:lstStyle/>
          <a:p>
            <a:r>
              <a:rPr lang="zh-CN" altLang="en-US" dirty="0"/>
              <a:t>（</a:t>
            </a:r>
            <a:r>
              <a:rPr lang="en-US" altLang="zh-CN" dirty="0"/>
              <a:t>3</a:t>
            </a:r>
            <a:r>
              <a:rPr lang="zh-CN" altLang="en-US" dirty="0"/>
              <a:t>）</a:t>
            </a:r>
            <a:r>
              <a:rPr lang="en-US" altLang="zh-CN" dirty="0"/>
              <a:t>CMM</a:t>
            </a:r>
            <a:r>
              <a:rPr lang="zh-CN" altLang="en-US" dirty="0"/>
              <a:t>评估与</a:t>
            </a:r>
            <a:r>
              <a:rPr lang="en-US" altLang="zh-CN" dirty="0"/>
              <a:t>ISO 9000</a:t>
            </a:r>
            <a:r>
              <a:rPr lang="zh-CN" altLang="en-US" dirty="0"/>
              <a:t>既有区别又有联系。</a:t>
            </a:r>
          </a:p>
        </p:txBody>
      </p:sp>
    </p:spTree>
    <p:extLst>
      <p:ext uri="{BB962C8B-B14F-4D97-AF65-F5344CB8AC3E}">
        <p14:creationId xmlns:p14="http://schemas.microsoft.com/office/powerpoint/2010/main" val="104355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720281" y="360485"/>
            <a:ext cx="249299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初始级</a:t>
            </a:r>
          </a:p>
        </p:txBody>
      </p:sp>
      <p:sp>
        <p:nvSpPr>
          <p:cNvPr id="7" name="矩形 6">
            <a:extLst>
              <a:ext uri="{FF2B5EF4-FFF2-40B4-BE49-F238E27FC236}">
                <a16:creationId xmlns:a16="http://schemas.microsoft.com/office/drawing/2014/main" id="{7C032365-CD29-4C9B-8B58-6660F163BA15}"/>
              </a:ext>
            </a:extLst>
          </p:cNvPr>
          <p:cNvSpPr/>
          <p:nvPr/>
        </p:nvSpPr>
        <p:spPr>
          <a:xfrm>
            <a:off x="4890199" y="768547"/>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①初始级的特征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4890199" y="2257384"/>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②初始级的过程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4890199" y="3376889"/>
            <a:ext cx="3647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③初始级的人员对软件开发的影响</a:t>
            </a:r>
          </a:p>
        </p:txBody>
      </p:sp>
      <p:sp>
        <p:nvSpPr>
          <p:cNvPr id="10" name="矩形 9">
            <a:extLst>
              <a:ext uri="{FF2B5EF4-FFF2-40B4-BE49-F238E27FC236}">
                <a16:creationId xmlns:a16="http://schemas.microsoft.com/office/drawing/2014/main" id="{031ED097-6AE6-4D46-A694-FEBFDBB89BCA}"/>
              </a:ext>
            </a:extLst>
          </p:cNvPr>
          <p:cNvSpPr/>
          <p:nvPr/>
        </p:nvSpPr>
        <p:spPr>
          <a:xfrm>
            <a:off x="4890199" y="4496394"/>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④初始级的改进方向</a:t>
            </a:r>
          </a:p>
        </p:txBody>
      </p:sp>
      <p:sp>
        <p:nvSpPr>
          <p:cNvPr id="11" name="矩形 10">
            <a:extLst>
              <a:ext uri="{FF2B5EF4-FFF2-40B4-BE49-F238E27FC236}">
                <a16:creationId xmlns:a16="http://schemas.microsoft.com/office/drawing/2014/main" id="{03D81BD8-1CD8-4EC6-AD53-955990FBF2EF}"/>
              </a:ext>
            </a:extLst>
          </p:cNvPr>
          <p:cNvSpPr/>
          <p:nvPr/>
        </p:nvSpPr>
        <p:spPr>
          <a:xfrm>
            <a:off x="5094745" y="1282133"/>
            <a:ext cx="5259860"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●杂乱无章，有时甚至混乱。</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●过分的承诺。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●遇到危机就放弃原计划过程，反复编码和测试。</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●完全依赖个人努力和专业人才。</a:t>
            </a:r>
          </a:p>
        </p:txBody>
      </p:sp>
      <p:sp>
        <p:nvSpPr>
          <p:cNvPr id="12" name="矩形 11">
            <a:extLst>
              <a:ext uri="{FF2B5EF4-FFF2-40B4-BE49-F238E27FC236}">
                <a16:creationId xmlns:a16="http://schemas.microsoft.com/office/drawing/2014/main" id="{D90D04B2-0BD3-438D-B9F8-64D6FB3E1283}"/>
              </a:ext>
            </a:extLst>
          </p:cNvPr>
          <p:cNvSpPr/>
          <p:nvPr/>
        </p:nvSpPr>
        <p:spPr>
          <a:xfrm>
            <a:off x="5094745" y="2770970"/>
            <a:ext cx="5058390"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●极少存在或使用稳定的过程，不明确，文档不完善，无指导意义。</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●软件开发过程的执行缺乏监控，无法保证与企业管理目标的一致。</a:t>
            </a:r>
          </a:p>
        </p:txBody>
      </p:sp>
      <p:sp>
        <p:nvSpPr>
          <p:cNvPr id="13" name="矩形 12">
            <a:extLst>
              <a:ext uri="{FF2B5EF4-FFF2-40B4-BE49-F238E27FC236}">
                <a16:creationId xmlns:a16="http://schemas.microsoft.com/office/drawing/2014/main" id="{2B978CD8-0BA1-4E9E-9F77-F416D9BC5D30}"/>
              </a:ext>
            </a:extLst>
          </p:cNvPr>
          <p:cNvSpPr/>
          <p:nvPr/>
        </p:nvSpPr>
        <p:spPr>
          <a:xfrm>
            <a:off x="5094745" y="3890475"/>
            <a:ext cx="6096000" cy="461665"/>
          </a:xfrm>
          <a:prstGeom prst="rect">
            <a:avLst/>
          </a:prstGeom>
        </p:spPr>
        <p:txBody>
          <a:bodyPr>
            <a:spAutoFit/>
          </a:bodyPr>
          <a:lstStyle/>
          <a:p>
            <a:r>
              <a:rPr lang="zh-CN" altLang="en-US" sz="1200" dirty="0">
                <a:latin typeface="微软雅黑" panose="020B0503020204020204" pitchFamily="34" charset="-122"/>
                <a:ea typeface="微软雅黑" panose="020B0503020204020204" pitchFamily="34" charset="-122"/>
              </a:rPr>
              <a:t>●依赖个人努力和杰出人物。</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●初始级的人员对软件开发缺乏规范化文档，</a:t>
            </a:r>
          </a:p>
        </p:txBody>
      </p:sp>
      <p:sp>
        <p:nvSpPr>
          <p:cNvPr id="14" name="矩形 13">
            <a:extLst>
              <a:ext uri="{FF2B5EF4-FFF2-40B4-BE49-F238E27FC236}">
                <a16:creationId xmlns:a16="http://schemas.microsoft.com/office/drawing/2014/main" id="{E800BB9F-FA03-4672-B012-5505DEDE7115}"/>
              </a:ext>
            </a:extLst>
          </p:cNvPr>
          <p:cNvSpPr/>
          <p:nvPr/>
        </p:nvSpPr>
        <p:spPr>
          <a:xfrm>
            <a:off x="5094745" y="5009980"/>
            <a:ext cx="3748216"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●首要任务是进行需求管理。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●建立项目管理过程。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●建立各种软件项目计划。</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●开展软件质量保证活动（</a:t>
            </a:r>
            <a:r>
              <a:rPr lang="en-US" altLang="zh-CN" sz="1200" dirty="0">
                <a:latin typeface="微软雅黑" panose="020B0503020204020204" pitchFamily="34" charset="-122"/>
                <a:ea typeface="微软雅黑" panose="020B0503020204020204" pitchFamily="34" charset="-122"/>
              </a:rPr>
              <a:t>SQA</a:t>
            </a:r>
            <a:r>
              <a:rPr lang="zh-CN" altLang="en-US" sz="1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3133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21002"/>
            <a:ext cx="272382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可重复级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391179"/>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①可重复级的特征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1962530"/>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②可重复级的过程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2979883"/>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③可重复级的人员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3997236"/>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④可重复级的技术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8" y="761356"/>
            <a:ext cx="3863906"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●进行较为现实的承诺。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●逐个项目地建立基本过程、管理条例。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●建立了基本的项目管理过程来跟踪成本、进度和功能。</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●采用基线（</a:t>
            </a:r>
            <a:r>
              <a:rPr lang="en-US" altLang="zh-CN" sz="1200" dirty="0">
                <a:latin typeface="微软雅黑" panose="020B0503020204020204" pitchFamily="34" charset="-122"/>
                <a:ea typeface="微软雅黑" panose="020B0503020204020204" pitchFamily="34" charset="-122"/>
              </a:rPr>
              <a:t>BASELINE</a:t>
            </a:r>
            <a:r>
              <a:rPr lang="zh-CN" altLang="en-US" sz="1200" dirty="0">
                <a:latin typeface="微软雅黑" panose="020B0503020204020204" pitchFamily="34" charset="-122"/>
                <a:ea typeface="微软雅黑" panose="020B0503020204020204" pitchFamily="34" charset="-122"/>
              </a:rPr>
              <a:t>）来标志进展、控制完整性。</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●定义了软件项目的标准，并相信它、遵循它。</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●通过子合同建立有效的供求关系。</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332707"/>
            <a:ext cx="7072184"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●软件开发和维护的过程是相对稳定的，但过程建立在项目一级上。</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●有规则的可重复的软件过程。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●问题出现时，有能力识别及纠正。承诺是可实现的。</a:t>
            </a:r>
          </a:p>
        </p:txBody>
      </p:sp>
      <p:sp>
        <p:nvSpPr>
          <p:cNvPr id="13" name="矩形 12">
            <a:extLst>
              <a:ext uri="{FF2B5EF4-FFF2-40B4-BE49-F238E27FC236}">
                <a16:creationId xmlns:a16="http://schemas.microsoft.com/office/drawing/2014/main" id="{2B978CD8-0BA1-4E9E-9F77-F416D9BC5D30}"/>
              </a:ext>
            </a:extLst>
          </p:cNvPr>
          <p:cNvSpPr/>
          <p:nvPr/>
        </p:nvSpPr>
        <p:spPr>
          <a:xfrm>
            <a:off x="5267918" y="3350060"/>
            <a:ext cx="3987114"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●项目的成功依赖于个人的能力以及管理层的支持。</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●理解管理的必要性及对管理的承诺。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●注意人员的培训问题。</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5015434"/>
            <a:ext cx="6854239"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可重复级的度量是给每个项目建立资源计划。资源计划主要关心是成本、产品和进度。管理有相应的成本、产品数据。</a:t>
            </a:r>
          </a:p>
        </p:txBody>
      </p:sp>
      <p:sp>
        <p:nvSpPr>
          <p:cNvPr id="4" name="矩形 3">
            <a:extLst>
              <a:ext uri="{FF2B5EF4-FFF2-40B4-BE49-F238E27FC236}">
                <a16:creationId xmlns:a16="http://schemas.microsoft.com/office/drawing/2014/main" id="{4F804340-F546-436A-B4D0-9B7A220E6DAE}"/>
              </a:ext>
            </a:extLst>
          </p:cNvPr>
          <p:cNvSpPr/>
          <p:nvPr/>
        </p:nvSpPr>
        <p:spPr>
          <a:xfrm>
            <a:off x="5017216" y="4645257"/>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⑤可重复级的度量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477944"/>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⑥可重复级的改进方向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367413"/>
            <a:ext cx="2800767"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建立技术支持活动，并有稳定的计划。</a:t>
            </a:r>
          </a:p>
        </p:txBody>
      </p:sp>
      <p:sp>
        <p:nvSpPr>
          <p:cNvPr id="17" name="矩形 16">
            <a:extLst>
              <a:ext uri="{FF2B5EF4-FFF2-40B4-BE49-F238E27FC236}">
                <a16:creationId xmlns:a16="http://schemas.microsoft.com/office/drawing/2014/main" id="{C285281E-D4DF-4F31-B340-95320E7853C3}"/>
              </a:ext>
            </a:extLst>
          </p:cNvPr>
          <p:cNvSpPr/>
          <p:nvPr/>
        </p:nvSpPr>
        <p:spPr>
          <a:xfrm>
            <a:off x="5267918" y="5849811"/>
            <a:ext cx="3888260"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●全组织的标准软件过程。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●跨项目改进软件过程，软件过程剪裁的基础。</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●建立软件工程过程小组（</a:t>
            </a:r>
            <a:r>
              <a:rPr lang="en-US" altLang="zh-CN" sz="1200" dirty="0">
                <a:latin typeface="微软雅黑" panose="020B0503020204020204" pitchFamily="34" charset="-122"/>
                <a:ea typeface="微软雅黑" panose="020B0503020204020204" pitchFamily="34" charset="-122"/>
              </a:rPr>
              <a:t>SEPG</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●建立组织的软件过程库及软件过程相关的文档库。</a:t>
            </a:r>
          </a:p>
        </p:txBody>
      </p:sp>
    </p:spTree>
    <p:extLst>
      <p:ext uri="{BB962C8B-B14F-4D97-AF65-F5344CB8AC3E}">
        <p14:creationId xmlns:p14="http://schemas.microsoft.com/office/powerpoint/2010/main" val="48448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4" grpId="0"/>
      <p:bldP spid="5"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360485"/>
            <a:ext cx="272382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已定义级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761581"/>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①已定义级的特征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2394770"/>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②已定义级的过程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3289294"/>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③已定义级的人员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4368485"/>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④已定义级的技术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8" y="1162677"/>
            <a:ext cx="6503952"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●标准化的软件开发组织的软件过程，保证了软件产品的一致性和可追溯性。</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●软件过程标准应用到所有的工程中，可根据实际情况进行剪裁。</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●软件过程可控，软件质量可控。</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●软件工程过程组（</a:t>
            </a:r>
            <a:r>
              <a:rPr lang="en-US" altLang="zh-CN" sz="1200" dirty="0">
                <a:latin typeface="微软雅黑" panose="020B0503020204020204" pitchFamily="34" charset="-122"/>
                <a:ea typeface="微软雅黑" panose="020B0503020204020204" pitchFamily="34" charset="-122"/>
              </a:rPr>
              <a:t>SEPG</a:t>
            </a:r>
            <a:r>
              <a:rPr lang="zh-CN" altLang="en-US" sz="1200" dirty="0">
                <a:latin typeface="微软雅黑" panose="020B0503020204020204" pitchFamily="34" charset="-122"/>
                <a:ea typeface="微软雅黑" panose="020B0503020204020204" pitchFamily="34" charset="-122"/>
              </a:rPr>
              <a:t>）负责软件活动。</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●在全组织范围内安排培训计划。</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●企业内部过程改进制度化。</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795866"/>
            <a:ext cx="5305347"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●整个组织全面采用综合性的管理及工程过程来管理。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●软件过程起了预见及防范问题的作用，能使风险的影响最小化。</a:t>
            </a:r>
          </a:p>
        </p:txBody>
      </p:sp>
      <p:sp>
        <p:nvSpPr>
          <p:cNvPr id="13" name="矩形 12">
            <a:extLst>
              <a:ext uri="{FF2B5EF4-FFF2-40B4-BE49-F238E27FC236}">
                <a16:creationId xmlns:a16="http://schemas.microsoft.com/office/drawing/2014/main" id="{2B978CD8-0BA1-4E9E-9F77-F416D9BC5D30}"/>
              </a:ext>
            </a:extLst>
          </p:cNvPr>
          <p:cNvSpPr/>
          <p:nvPr/>
        </p:nvSpPr>
        <p:spPr>
          <a:xfrm>
            <a:off x="5267918" y="3690390"/>
            <a:ext cx="3987114"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●以项目组的方式进行工作。</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●整个组织内部的所有人参与。</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●有计划地按人员的角色进行培训。</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5511204"/>
            <a:ext cx="2962275"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●在全过程中收集使用数据。</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●在全项目中系统性地共享数据。</a:t>
            </a:r>
          </a:p>
        </p:txBody>
      </p:sp>
      <p:sp>
        <p:nvSpPr>
          <p:cNvPr id="4" name="矩形 3">
            <a:extLst>
              <a:ext uri="{FF2B5EF4-FFF2-40B4-BE49-F238E27FC236}">
                <a16:creationId xmlns:a16="http://schemas.microsoft.com/office/drawing/2014/main" id="{4F804340-F546-436A-B4D0-9B7A220E6DAE}"/>
              </a:ext>
            </a:extLst>
          </p:cNvPr>
          <p:cNvSpPr/>
          <p:nvPr/>
        </p:nvSpPr>
        <p:spPr>
          <a:xfrm>
            <a:off x="5017216" y="5078344"/>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⑤已定义级的度量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972869"/>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⑥已定义级的改进方向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769576"/>
            <a:ext cx="1569660"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建立新的评估技术。</a:t>
            </a:r>
          </a:p>
        </p:txBody>
      </p:sp>
      <p:sp>
        <p:nvSpPr>
          <p:cNvPr id="17" name="矩形 16">
            <a:extLst>
              <a:ext uri="{FF2B5EF4-FFF2-40B4-BE49-F238E27FC236}">
                <a16:creationId xmlns:a16="http://schemas.microsoft.com/office/drawing/2014/main" id="{C285281E-D4DF-4F31-B340-95320E7853C3}"/>
              </a:ext>
            </a:extLst>
          </p:cNvPr>
          <p:cNvSpPr/>
          <p:nvPr/>
        </p:nvSpPr>
        <p:spPr>
          <a:xfrm>
            <a:off x="5267918" y="6385971"/>
            <a:ext cx="3888260"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●定量分析。</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●通过软件的质量管理达到软件的质量目标</a:t>
            </a:r>
          </a:p>
        </p:txBody>
      </p:sp>
    </p:spTree>
    <p:extLst>
      <p:ext uri="{BB962C8B-B14F-4D97-AF65-F5344CB8AC3E}">
        <p14:creationId xmlns:p14="http://schemas.microsoft.com/office/powerpoint/2010/main" val="7944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4" grpId="0"/>
      <p:bldP spid="5"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360485"/>
            <a:ext cx="318548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已定量管理级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744946"/>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①已定量管理级的特征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2344865"/>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②已定量管理级的过程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3390786"/>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③已定量管理级的人员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4067375"/>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④已定量管理级的技术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8" y="1129407"/>
            <a:ext cx="6503952" cy="120032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●软件过程和产品质量的度量标准。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●数据库用来收集和分析定义软件过程的数据。</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●软件组织的能力是可预见的，软件产品的质量就可以预见和得以控制。</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●对所有项目的生产率和质量进行度量。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●良好定义及一致的度量标准。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●在开发组织内已建立软件过程数据库，保存收集到的数据。</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729326"/>
            <a:ext cx="5305347"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●开始定量地认识软件过程。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●软件过程的变化小，一般在可接受的范围内。</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●可以预见软件过程中和产品质量方面的一些趋势。</a:t>
            </a:r>
          </a:p>
        </p:txBody>
      </p:sp>
      <p:sp>
        <p:nvSpPr>
          <p:cNvPr id="13" name="矩形 12">
            <a:extLst>
              <a:ext uri="{FF2B5EF4-FFF2-40B4-BE49-F238E27FC236}">
                <a16:creationId xmlns:a16="http://schemas.microsoft.com/office/drawing/2014/main" id="{2B978CD8-0BA1-4E9E-9F77-F416D9BC5D30}"/>
              </a:ext>
            </a:extLst>
          </p:cNvPr>
          <p:cNvSpPr/>
          <p:nvPr/>
        </p:nvSpPr>
        <p:spPr>
          <a:xfrm>
            <a:off x="5267918" y="3775247"/>
            <a:ext cx="3987114"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每个项目中存在强烈的群体工作意识。</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5128425"/>
            <a:ext cx="4535109"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●在全组织内进行数据收集与确定。</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●度量标准化。</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●数据用于定量地理解软件过程及稳定软件过程。</a:t>
            </a:r>
          </a:p>
        </p:txBody>
      </p:sp>
      <p:sp>
        <p:nvSpPr>
          <p:cNvPr id="4" name="矩形 3">
            <a:extLst>
              <a:ext uri="{FF2B5EF4-FFF2-40B4-BE49-F238E27FC236}">
                <a16:creationId xmlns:a16="http://schemas.microsoft.com/office/drawing/2014/main" id="{4F804340-F546-436A-B4D0-9B7A220E6DAE}"/>
              </a:ext>
            </a:extLst>
          </p:cNvPr>
          <p:cNvSpPr/>
          <p:nvPr/>
        </p:nvSpPr>
        <p:spPr>
          <a:xfrm>
            <a:off x="5017216" y="4743964"/>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⑤已定量管理级的度量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789885"/>
            <a:ext cx="295465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⑥已定量管理级的改进方向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451836"/>
            <a:ext cx="2646878"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在已定量基础上建立新的评估技术。</a:t>
            </a:r>
          </a:p>
        </p:txBody>
      </p:sp>
      <p:sp>
        <p:nvSpPr>
          <p:cNvPr id="17" name="矩形 16">
            <a:extLst>
              <a:ext uri="{FF2B5EF4-FFF2-40B4-BE49-F238E27FC236}">
                <a16:creationId xmlns:a16="http://schemas.microsoft.com/office/drawing/2014/main" id="{C285281E-D4DF-4F31-B340-95320E7853C3}"/>
              </a:ext>
            </a:extLst>
          </p:cNvPr>
          <p:cNvSpPr/>
          <p:nvPr/>
        </p:nvSpPr>
        <p:spPr>
          <a:xfrm>
            <a:off x="5279867" y="6174349"/>
            <a:ext cx="1713650" cy="646331"/>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●缺陷防范。</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●技术变动管理。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●过程变动管理。</a:t>
            </a:r>
          </a:p>
        </p:txBody>
      </p:sp>
    </p:spTree>
    <p:extLst>
      <p:ext uri="{BB962C8B-B14F-4D97-AF65-F5344CB8AC3E}">
        <p14:creationId xmlns:p14="http://schemas.microsoft.com/office/powerpoint/2010/main" val="380085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4" grpId="0"/>
      <p:bldP spid="5"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DD062-59F7-4F5D-9033-32EC0CC208FD}"/>
              </a:ext>
            </a:extLst>
          </p:cNvPr>
          <p:cNvSpPr txBox="1"/>
          <p:nvPr/>
        </p:nvSpPr>
        <p:spPr>
          <a:xfrm>
            <a:off x="448407" y="360485"/>
            <a:ext cx="347280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3" name="图片 2">
            <a:extLst>
              <a:ext uri="{FF2B5EF4-FFF2-40B4-BE49-F238E27FC236}">
                <a16:creationId xmlns:a16="http://schemas.microsoft.com/office/drawing/2014/main" id="{D98D4E1E-4F2E-4E75-AD51-A30C4757493A}"/>
              </a:ext>
            </a:extLst>
          </p:cNvPr>
          <p:cNvPicPr>
            <a:picLocks noChangeAspect="1"/>
          </p:cNvPicPr>
          <p:nvPr/>
        </p:nvPicPr>
        <p:blipFill>
          <a:blip r:embed="rId2"/>
          <a:stretch>
            <a:fillRect/>
          </a:stretch>
        </p:blipFill>
        <p:spPr>
          <a:xfrm>
            <a:off x="598890" y="857585"/>
            <a:ext cx="2962275" cy="5886450"/>
          </a:xfrm>
          <a:prstGeom prst="rect">
            <a:avLst/>
          </a:prstGeom>
        </p:spPr>
      </p:pic>
      <p:sp>
        <p:nvSpPr>
          <p:cNvPr id="6" name="矩形 5">
            <a:extLst>
              <a:ext uri="{FF2B5EF4-FFF2-40B4-BE49-F238E27FC236}">
                <a16:creationId xmlns:a16="http://schemas.microsoft.com/office/drawing/2014/main" id="{C421E438-B90A-4728-8E41-45DE11240B69}"/>
              </a:ext>
            </a:extLst>
          </p:cNvPr>
          <p:cNvSpPr/>
          <p:nvPr/>
        </p:nvSpPr>
        <p:spPr>
          <a:xfrm>
            <a:off x="4543949" y="360485"/>
            <a:ext cx="249299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、等级</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优化级</a:t>
            </a:r>
          </a:p>
        </p:txBody>
      </p:sp>
      <p:sp>
        <p:nvSpPr>
          <p:cNvPr id="7" name="矩形 6">
            <a:extLst>
              <a:ext uri="{FF2B5EF4-FFF2-40B4-BE49-F238E27FC236}">
                <a16:creationId xmlns:a16="http://schemas.microsoft.com/office/drawing/2014/main" id="{7C032365-CD29-4C9B-8B58-6660F163BA15}"/>
              </a:ext>
            </a:extLst>
          </p:cNvPr>
          <p:cNvSpPr/>
          <p:nvPr/>
        </p:nvSpPr>
        <p:spPr>
          <a:xfrm>
            <a:off x="5017216" y="761581"/>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①优化级的特征</a:t>
            </a:r>
          </a:p>
        </p:txBody>
      </p:sp>
      <p:sp>
        <p:nvSpPr>
          <p:cNvPr id="8" name="矩形 7">
            <a:extLst>
              <a:ext uri="{FF2B5EF4-FFF2-40B4-BE49-F238E27FC236}">
                <a16:creationId xmlns:a16="http://schemas.microsoft.com/office/drawing/2014/main" id="{B622E9A4-DE2D-4324-BE31-AEA3F7FDF687}"/>
              </a:ext>
            </a:extLst>
          </p:cNvPr>
          <p:cNvSpPr/>
          <p:nvPr/>
        </p:nvSpPr>
        <p:spPr>
          <a:xfrm>
            <a:off x="5017216" y="2274536"/>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②优化级的过程</a:t>
            </a:r>
          </a:p>
        </p:txBody>
      </p:sp>
      <p:sp>
        <p:nvSpPr>
          <p:cNvPr id="9" name="矩形 8">
            <a:extLst>
              <a:ext uri="{FF2B5EF4-FFF2-40B4-BE49-F238E27FC236}">
                <a16:creationId xmlns:a16="http://schemas.microsoft.com/office/drawing/2014/main" id="{342784E4-7987-4EC8-8CA9-A27830BBDB9C}"/>
              </a:ext>
            </a:extLst>
          </p:cNvPr>
          <p:cNvSpPr/>
          <p:nvPr/>
        </p:nvSpPr>
        <p:spPr>
          <a:xfrm>
            <a:off x="5017216" y="3233493"/>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③优化级的人员</a:t>
            </a:r>
          </a:p>
        </p:txBody>
      </p:sp>
      <p:sp>
        <p:nvSpPr>
          <p:cNvPr id="10" name="矩形 9">
            <a:extLst>
              <a:ext uri="{FF2B5EF4-FFF2-40B4-BE49-F238E27FC236}">
                <a16:creationId xmlns:a16="http://schemas.microsoft.com/office/drawing/2014/main" id="{031ED097-6AE6-4D46-A694-FEBFDBB89BCA}"/>
              </a:ext>
            </a:extLst>
          </p:cNvPr>
          <p:cNvSpPr/>
          <p:nvPr/>
        </p:nvSpPr>
        <p:spPr>
          <a:xfrm>
            <a:off x="5017216" y="4192450"/>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④优化级的技术</a:t>
            </a:r>
          </a:p>
        </p:txBody>
      </p:sp>
      <p:sp>
        <p:nvSpPr>
          <p:cNvPr id="11" name="矩形 10">
            <a:extLst>
              <a:ext uri="{FF2B5EF4-FFF2-40B4-BE49-F238E27FC236}">
                <a16:creationId xmlns:a16="http://schemas.microsoft.com/office/drawing/2014/main" id="{03D81BD8-1CD8-4EC6-AD53-955990FBF2EF}"/>
              </a:ext>
            </a:extLst>
          </p:cNvPr>
          <p:cNvSpPr/>
          <p:nvPr/>
        </p:nvSpPr>
        <p:spPr>
          <a:xfrm>
            <a:off x="5267917" y="1194893"/>
            <a:ext cx="6837585" cy="1015663"/>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●整个组织特别关注软件过程改进的持续性、预见及增强自身，防止缺陷及问题的发生，不断地提高他们的过程处理能力。</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●加强定量分析，通过来自过程的质量反馈和吸收新观念、新科技，使软件过程能不断地得到改进。</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●根据软件过程的效果，进行成本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利润分析，从成功的软件过程中吸取经验，加以总结。</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●对软件过程的评价和对标准软件过程的改进，都在全组织内推广。</a:t>
            </a:r>
          </a:p>
        </p:txBody>
      </p:sp>
      <p:sp>
        <p:nvSpPr>
          <p:cNvPr id="12" name="矩形 11">
            <a:extLst>
              <a:ext uri="{FF2B5EF4-FFF2-40B4-BE49-F238E27FC236}">
                <a16:creationId xmlns:a16="http://schemas.microsoft.com/office/drawing/2014/main" id="{D90D04B2-0BD3-438D-B9F8-64D6FB3E1283}"/>
              </a:ext>
            </a:extLst>
          </p:cNvPr>
          <p:cNvSpPr/>
          <p:nvPr/>
        </p:nvSpPr>
        <p:spPr>
          <a:xfrm>
            <a:off x="5267918" y="2707848"/>
            <a:ext cx="5305347"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●不断地系统地改进软件过程。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●理解并消除产生问题的公共根源。</a:t>
            </a:r>
          </a:p>
        </p:txBody>
      </p:sp>
      <p:sp>
        <p:nvSpPr>
          <p:cNvPr id="13" name="矩形 12">
            <a:extLst>
              <a:ext uri="{FF2B5EF4-FFF2-40B4-BE49-F238E27FC236}">
                <a16:creationId xmlns:a16="http://schemas.microsoft.com/office/drawing/2014/main" id="{2B978CD8-0BA1-4E9E-9F77-F416D9BC5D30}"/>
              </a:ext>
            </a:extLst>
          </p:cNvPr>
          <p:cNvSpPr/>
          <p:nvPr/>
        </p:nvSpPr>
        <p:spPr>
          <a:xfrm>
            <a:off x="5267917" y="3666805"/>
            <a:ext cx="6203271"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●整个组织都存在自觉的强烈的团队意识。</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●每个人都致力过程改进，人们不再以达到阶段的成就而满足，而要力求减少错误率。</a:t>
            </a:r>
          </a:p>
        </p:txBody>
      </p:sp>
      <p:sp>
        <p:nvSpPr>
          <p:cNvPr id="14" name="矩形 13">
            <a:extLst>
              <a:ext uri="{FF2B5EF4-FFF2-40B4-BE49-F238E27FC236}">
                <a16:creationId xmlns:a16="http://schemas.microsoft.com/office/drawing/2014/main" id="{E800BB9F-FA03-4672-B012-5505DEDE7115}"/>
              </a:ext>
            </a:extLst>
          </p:cNvPr>
          <p:cNvSpPr/>
          <p:nvPr/>
        </p:nvSpPr>
        <p:spPr>
          <a:xfrm>
            <a:off x="5267918" y="5400053"/>
            <a:ext cx="4650439"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优化级的度量是利用数据来评估、选择过程改进。</a:t>
            </a:r>
          </a:p>
        </p:txBody>
      </p:sp>
      <p:sp>
        <p:nvSpPr>
          <p:cNvPr id="4" name="矩形 3">
            <a:extLst>
              <a:ext uri="{FF2B5EF4-FFF2-40B4-BE49-F238E27FC236}">
                <a16:creationId xmlns:a16="http://schemas.microsoft.com/office/drawing/2014/main" id="{4F804340-F546-436A-B4D0-9B7A220E6DAE}"/>
              </a:ext>
            </a:extLst>
          </p:cNvPr>
          <p:cNvSpPr/>
          <p:nvPr/>
        </p:nvSpPr>
        <p:spPr>
          <a:xfrm>
            <a:off x="5017216" y="4966741"/>
            <a:ext cx="180049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⑤优化级的度量</a:t>
            </a:r>
          </a:p>
        </p:txBody>
      </p:sp>
      <p:sp>
        <p:nvSpPr>
          <p:cNvPr id="5" name="矩形 4">
            <a:extLst>
              <a:ext uri="{FF2B5EF4-FFF2-40B4-BE49-F238E27FC236}">
                <a16:creationId xmlns:a16="http://schemas.microsoft.com/office/drawing/2014/main" id="{4A5A5718-1A29-4930-8D11-A1ADF64E1788}"/>
              </a:ext>
            </a:extLst>
          </p:cNvPr>
          <p:cNvSpPr/>
          <p:nvPr/>
        </p:nvSpPr>
        <p:spPr>
          <a:xfrm>
            <a:off x="5017216" y="5741032"/>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⑥优化级的改进方向</a:t>
            </a:r>
          </a:p>
        </p:txBody>
      </p:sp>
      <p:sp>
        <p:nvSpPr>
          <p:cNvPr id="15" name="矩形 14">
            <a:extLst>
              <a:ext uri="{FF2B5EF4-FFF2-40B4-BE49-F238E27FC236}">
                <a16:creationId xmlns:a16="http://schemas.microsoft.com/office/drawing/2014/main" id="{684A1502-ED47-4A54-A37A-11CFBAD1A916}"/>
              </a:ext>
            </a:extLst>
          </p:cNvPr>
          <p:cNvSpPr/>
          <p:nvPr/>
        </p:nvSpPr>
        <p:spPr>
          <a:xfrm>
            <a:off x="5267918" y="4625762"/>
            <a:ext cx="4339650"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基于定量的控制和管理，事先主动考虑新技术、追求新技术。</a:t>
            </a:r>
          </a:p>
        </p:txBody>
      </p:sp>
      <p:sp>
        <p:nvSpPr>
          <p:cNvPr id="17" name="矩形 16">
            <a:extLst>
              <a:ext uri="{FF2B5EF4-FFF2-40B4-BE49-F238E27FC236}">
                <a16:creationId xmlns:a16="http://schemas.microsoft.com/office/drawing/2014/main" id="{C285281E-D4DF-4F31-B340-95320E7853C3}"/>
              </a:ext>
            </a:extLst>
          </p:cNvPr>
          <p:cNvSpPr/>
          <p:nvPr/>
        </p:nvSpPr>
        <p:spPr>
          <a:xfrm>
            <a:off x="5279867" y="6174349"/>
            <a:ext cx="2230340"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保持持续不断的软件过程改进。</a:t>
            </a:r>
          </a:p>
        </p:txBody>
      </p:sp>
    </p:spTree>
    <p:extLst>
      <p:ext uri="{BB962C8B-B14F-4D97-AF65-F5344CB8AC3E}">
        <p14:creationId xmlns:p14="http://schemas.microsoft.com/office/powerpoint/2010/main" val="34807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4" grpId="0"/>
      <p:bldP spid="5"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382184-2030-4F23-96ED-742AB260FC3B}"/>
              </a:ext>
            </a:extLst>
          </p:cNvPr>
          <p:cNvSpPr txBox="1"/>
          <p:nvPr/>
        </p:nvSpPr>
        <p:spPr>
          <a:xfrm>
            <a:off x="738554" y="606670"/>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、能力成熟度模型的内部结构</a:t>
            </a:r>
          </a:p>
        </p:txBody>
      </p:sp>
      <p:pic>
        <p:nvPicPr>
          <p:cNvPr id="3" name="图片 2">
            <a:extLst>
              <a:ext uri="{FF2B5EF4-FFF2-40B4-BE49-F238E27FC236}">
                <a16:creationId xmlns:a16="http://schemas.microsoft.com/office/drawing/2014/main" id="{4512070C-5FEA-4A22-919A-E47E5480F597}"/>
              </a:ext>
            </a:extLst>
          </p:cNvPr>
          <p:cNvPicPr>
            <a:picLocks noChangeAspect="1"/>
          </p:cNvPicPr>
          <p:nvPr/>
        </p:nvPicPr>
        <p:blipFill>
          <a:blip r:embed="rId2"/>
          <a:stretch>
            <a:fillRect/>
          </a:stretch>
        </p:blipFill>
        <p:spPr>
          <a:xfrm>
            <a:off x="651817" y="2204440"/>
            <a:ext cx="4229100" cy="3276600"/>
          </a:xfrm>
          <a:prstGeom prst="rect">
            <a:avLst/>
          </a:prstGeom>
        </p:spPr>
      </p:pic>
      <p:sp>
        <p:nvSpPr>
          <p:cNvPr id="4" name="文本框 3">
            <a:extLst>
              <a:ext uri="{FF2B5EF4-FFF2-40B4-BE49-F238E27FC236}">
                <a16:creationId xmlns:a16="http://schemas.microsoft.com/office/drawing/2014/main" id="{E4BB296A-5D05-44BB-B0E2-033BB5574EEF}"/>
              </a:ext>
            </a:extLst>
          </p:cNvPr>
          <p:cNvSpPr txBox="1"/>
          <p:nvPr/>
        </p:nvSpPr>
        <p:spPr>
          <a:xfrm>
            <a:off x="4921577" y="1936921"/>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三个层次</a:t>
            </a:r>
          </a:p>
        </p:txBody>
      </p:sp>
      <p:sp>
        <p:nvSpPr>
          <p:cNvPr id="5" name="文本框 4">
            <a:extLst>
              <a:ext uri="{FF2B5EF4-FFF2-40B4-BE49-F238E27FC236}">
                <a16:creationId xmlns:a16="http://schemas.microsoft.com/office/drawing/2014/main" id="{692D4CEF-C60E-4542-8E82-8E1F0C9E78BB}"/>
              </a:ext>
            </a:extLst>
          </p:cNvPr>
          <p:cNvSpPr txBox="1"/>
          <p:nvPr/>
        </p:nvSpPr>
        <p:spPr>
          <a:xfrm>
            <a:off x="4995721" y="2892510"/>
            <a:ext cx="95970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第一层</a:t>
            </a:r>
          </a:p>
        </p:txBody>
      </p:sp>
      <p:sp>
        <p:nvSpPr>
          <p:cNvPr id="6" name="文本框 5">
            <a:extLst>
              <a:ext uri="{FF2B5EF4-FFF2-40B4-BE49-F238E27FC236}">
                <a16:creationId xmlns:a16="http://schemas.microsoft.com/office/drawing/2014/main" id="{1BFEC189-2D67-4005-B8F1-DFA598E2433B}"/>
              </a:ext>
            </a:extLst>
          </p:cNvPr>
          <p:cNvSpPr txBox="1"/>
          <p:nvPr/>
        </p:nvSpPr>
        <p:spPr>
          <a:xfrm>
            <a:off x="4995721" y="3536091"/>
            <a:ext cx="95970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第二层</a:t>
            </a:r>
          </a:p>
        </p:txBody>
      </p:sp>
      <p:sp>
        <p:nvSpPr>
          <p:cNvPr id="7" name="文本框 6">
            <a:extLst>
              <a:ext uri="{FF2B5EF4-FFF2-40B4-BE49-F238E27FC236}">
                <a16:creationId xmlns:a16="http://schemas.microsoft.com/office/drawing/2014/main" id="{38556FAE-EBFA-4B49-8097-C1BE469AA525}"/>
              </a:ext>
            </a:extLst>
          </p:cNvPr>
          <p:cNvSpPr txBox="1"/>
          <p:nvPr/>
        </p:nvSpPr>
        <p:spPr>
          <a:xfrm>
            <a:off x="4995721" y="4179672"/>
            <a:ext cx="95970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第三层</a:t>
            </a:r>
          </a:p>
        </p:txBody>
      </p:sp>
      <p:cxnSp>
        <p:nvCxnSpPr>
          <p:cNvPr id="10" name="直接箭头连接符 9">
            <a:extLst>
              <a:ext uri="{FF2B5EF4-FFF2-40B4-BE49-F238E27FC236}">
                <a16:creationId xmlns:a16="http://schemas.microsoft.com/office/drawing/2014/main" id="{19A270C8-F4C8-4E0B-B51F-7B719F046DB9}"/>
              </a:ext>
            </a:extLst>
          </p:cNvPr>
          <p:cNvCxnSpPr>
            <a:stCxn id="5" idx="1"/>
          </p:cNvCxnSpPr>
          <p:nvPr/>
        </p:nvCxnSpPr>
        <p:spPr>
          <a:xfrm flipH="1">
            <a:off x="3591166" y="3077176"/>
            <a:ext cx="14045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F4184D7-1C0F-41EE-B9AC-45378537A307}"/>
              </a:ext>
            </a:extLst>
          </p:cNvPr>
          <p:cNvCxnSpPr>
            <a:stCxn id="6" idx="1"/>
          </p:cNvCxnSpPr>
          <p:nvPr/>
        </p:nvCxnSpPr>
        <p:spPr>
          <a:xfrm flipH="1">
            <a:off x="4225479" y="3720757"/>
            <a:ext cx="7702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69F3AB4-8EA6-4997-9045-0BC3523D0C9B}"/>
              </a:ext>
            </a:extLst>
          </p:cNvPr>
          <p:cNvCxnSpPr>
            <a:stCxn id="7" idx="1"/>
          </p:cNvCxnSpPr>
          <p:nvPr/>
        </p:nvCxnSpPr>
        <p:spPr>
          <a:xfrm flipH="1">
            <a:off x="4793890" y="4364338"/>
            <a:ext cx="2018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9F778AA-3C39-498B-9A13-E87A824496EB}"/>
              </a:ext>
            </a:extLst>
          </p:cNvPr>
          <p:cNvSpPr txBox="1"/>
          <p:nvPr/>
        </p:nvSpPr>
        <p:spPr>
          <a:xfrm>
            <a:off x="6637409" y="1567589"/>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说明：</a:t>
            </a:r>
          </a:p>
        </p:txBody>
      </p:sp>
      <p:sp>
        <p:nvSpPr>
          <p:cNvPr id="16" name="矩形 15">
            <a:extLst>
              <a:ext uri="{FF2B5EF4-FFF2-40B4-BE49-F238E27FC236}">
                <a16:creationId xmlns:a16="http://schemas.microsoft.com/office/drawing/2014/main" id="{9C1DCB0D-B633-42AE-84ED-8485D467FBD3}"/>
              </a:ext>
            </a:extLst>
          </p:cNvPr>
          <p:cNvSpPr/>
          <p:nvPr/>
        </p:nvSpPr>
        <p:spPr>
          <a:xfrm>
            <a:off x="7226417" y="2442573"/>
            <a:ext cx="4542249"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●成熟度等级为顶层，不同的成熟度等级反映了软件组织的软件过程能力和该组织可能实现预期结果和程度。</a:t>
            </a:r>
          </a:p>
        </p:txBody>
      </p:sp>
      <p:sp>
        <p:nvSpPr>
          <p:cNvPr id="17" name="矩形 16">
            <a:extLst>
              <a:ext uri="{FF2B5EF4-FFF2-40B4-BE49-F238E27FC236}">
                <a16:creationId xmlns:a16="http://schemas.microsoft.com/office/drawing/2014/main" id="{34DEC058-5F34-4377-B254-2745D9F0E7AC}"/>
              </a:ext>
            </a:extLst>
          </p:cNvPr>
          <p:cNvSpPr/>
          <p:nvPr/>
        </p:nvSpPr>
        <p:spPr>
          <a:xfrm>
            <a:off x="7226417" y="3178106"/>
            <a:ext cx="4542249"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●在每个成熟度级别中，包含了实现这一级目标的若干关键过程域（</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a:t>
            </a:r>
          </a:p>
        </p:txBody>
      </p:sp>
      <p:sp>
        <p:nvSpPr>
          <p:cNvPr id="18" name="矩形 17">
            <a:extLst>
              <a:ext uri="{FF2B5EF4-FFF2-40B4-BE49-F238E27FC236}">
                <a16:creationId xmlns:a16="http://schemas.microsoft.com/office/drawing/2014/main" id="{24F05F52-D030-4998-B41F-87C1EAE3AD9C}"/>
              </a:ext>
            </a:extLst>
          </p:cNvPr>
          <p:cNvSpPr/>
          <p:nvPr/>
        </p:nvSpPr>
        <p:spPr>
          <a:xfrm>
            <a:off x="7226417" y="3913639"/>
            <a:ext cx="4470283" cy="1384995"/>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CMM</a:t>
            </a:r>
            <a:r>
              <a:rPr lang="zh-CN" altLang="en-US" sz="1400" dirty="0">
                <a:latin typeface="微软雅黑" panose="020B0503020204020204" pitchFamily="34" charset="-122"/>
                <a:ea typeface="微软雅黑" panose="020B0503020204020204" pitchFamily="34" charset="-122"/>
              </a:rPr>
              <a:t>根据过程改进的规律，约定了公共特性和关键实践等内容。每一级的每个</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进一步包含若干关键实践（</a:t>
            </a:r>
            <a:r>
              <a:rPr lang="en-US" altLang="zh-CN" sz="1400" dirty="0">
                <a:latin typeface="微软雅黑" panose="020B0503020204020204" pitchFamily="34" charset="-122"/>
                <a:ea typeface="微软雅黑" panose="020B0503020204020204" pitchFamily="34" charset="-122"/>
              </a:rPr>
              <a:t>KP</a:t>
            </a:r>
            <a:r>
              <a:rPr lang="zh-CN" altLang="en-US" sz="1400" dirty="0">
                <a:latin typeface="微软雅黑" panose="020B0503020204020204" pitchFamily="34" charset="-122"/>
                <a:ea typeface="微软雅黑" panose="020B0503020204020204" pitchFamily="34" charset="-122"/>
              </a:rPr>
              <a:t>）。无论哪个</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，其实践都统一按五个公共特性进行组织，即每一个</a:t>
            </a:r>
            <a:r>
              <a:rPr lang="en-US" altLang="zh-CN" sz="1400" dirty="0">
                <a:latin typeface="微软雅黑" panose="020B0503020204020204" pitchFamily="34" charset="-122"/>
                <a:ea typeface="微软雅黑" panose="020B0503020204020204" pitchFamily="34" charset="-122"/>
              </a:rPr>
              <a:t>KPA</a:t>
            </a:r>
            <a:r>
              <a:rPr lang="zh-CN" altLang="en-US" sz="1400" dirty="0">
                <a:latin typeface="微软雅黑" panose="020B0503020204020204" pitchFamily="34" charset="-122"/>
                <a:ea typeface="微软雅黑" panose="020B0503020204020204" pitchFamily="34" charset="-122"/>
              </a:rPr>
              <a:t>都包含五类</a:t>
            </a:r>
            <a:r>
              <a:rPr lang="en-US" altLang="zh-CN" sz="1400" dirty="0">
                <a:latin typeface="微软雅黑" panose="020B0503020204020204" pitchFamily="34" charset="-122"/>
                <a:ea typeface="微软雅黑" panose="020B0503020204020204" pitchFamily="34" charset="-122"/>
              </a:rPr>
              <a:t>KP</a:t>
            </a:r>
            <a:r>
              <a:rPr lang="zh-CN" altLang="en-US" sz="1400" dirty="0">
                <a:latin typeface="微软雅黑" panose="020B0503020204020204" pitchFamily="34" charset="-122"/>
                <a:ea typeface="微软雅黑" panose="020B0503020204020204" pitchFamily="34" charset="-122"/>
              </a:rPr>
              <a:t>。这样使整个软件过程改进工作自上而下形成了一种很有规律的步骤。</a:t>
            </a:r>
          </a:p>
        </p:txBody>
      </p:sp>
    </p:spTree>
    <p:extLst>
      <p:ext uri="{BB962C8B-B14F-4D97-AF65-F5344CB8AC3E}">
        <p14:creationId xmlns:p14="http://schemas.microsoft.com/office/powerpoint/2010/main" val="38912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BC9023-2A94-4945-93CE-5201EFA69F58}"/>
              </a:ext>
            </a:extLst>
          </p:cNvPr>
          <p:cNvSpPr txBox="1"/>
          <p:nvPr/>
        </p:nvSpPr>
        <p:spPr>
          <a:xfrm>
            <a:off x="712177" y="553915"/>
            <a:ext cx="170431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、关键过程域</a:t>
            </a:r>
          </a:p>
        </p:txBody>
      </p:sp>
      <p:pic>
        <p:nvPicPr>
          <p:cNvPr id="3" name="图片 2">
            <a:extLst>
              <a:ext uri="{FF2B5EF4-FFF2-40B4-BE49-F238E27FC236}">
                <a16:creationId xmlns:a16="http://schemas.microsoft.com/office/drawing/2014/main" id="{6094698F-740A-45E4-B70B-90005064E30E}"/>
              </a:ext>
            </a:extLst>
          </p:cNvPr>
          <p:cNvPicPr>
            <a:picLocks noChangeAspect="1"/>
          </p:cNvPicPr>
          <p:nvPr/>
        </p:nvPicPr>
        <p:blipFill>
          <a:blip r:embed="rId2"/>
          <a:stretch>
            <a:fillRect/>
          </a:stretch>
        </p:blipFill>
        <p:spPr>
          <a:xfrm>
            <a:off x="1564333" y="1319469"/>
            <a:ext cx="9029700" cy="4276725"/>
          </a:xfrm>
          <a:prstGeom prst="rect">
            <a:avLst/>
          </a:prstGeom>
        </p:spPr>
      </p:pic>
      <p:sp>
        <p:nvSpPr>
          <p:cNvPr id="4" name="矩形 3">
            <a:extLst>
              <a:ext uri="{FF2B5EF4-FFF2-40B4-BE49-F238E27FC236}">
                <a16:creationId xmlns:a16="http://schemas.microsoft.com/office/drawing/2014/main" id="{2F5F5E5B-3D83-4DE1-BA34-F1F7DCC43AB8}"/>
              </a:ext>
            </a:extLst>
          </p:cNvPr>
          <p:cNvSpPr/>
          <p:nvPr/>
        </p:nvSpPr>
        <p:spPr>
          <a:xfrm>
            <a:off x="4765589" y="1280984"/>
            <a:ext cx="593125" cy="333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64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2852</Words>
  <Application>Microsoft Office PowerPoint</Application>
  <PresentationFormat>宽屏</PresentationFormat>
  <Paragraphs>221</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liu xiaohua</cp:lastModifiedBy>
  <cp:revision>39</cp:revision>
  <dcterms:created xsi:type="dcterms:W3CDTF">2020-03-10T02:48:25Z</dcterms:created>
  <dcterms:modified xsi:type="dcterms:W3CDTF">2020-03-17T14:57:56Z</dcterms:modified>
</cp:coreProperties>
</file>