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7" r:id="rId9"/>
    <p:sldId id="261" r:id="rId10"/>
    <p:sldId id="262" r:id="rId11"/>
    <p:sldId id="263" r:id="rId12"/>
    <p:sldId id="264" r:id="rId13"/>
    <p:sldId id="268" r:id="rId14"/>
    <p:sldId id="269" r:id="rId15"/>
    <p:sldId id="270" r:id="rId16"/>
    <p:sldId id="278" r:id="rId17"/>
    <p:sldId id="271" r:id="rId18"/>
    <p:sldId id="279" r:id="rId19"/>
    <p:sldId id="272" r:id="rId20"/>
    <p:sldId id="273" r:id="rId21"/>
    <p:sldId id="274" r:id="rId22"/>
    <p:sldId id="275" r:id="rId23"/>
    <p:sldId id="276" r:id="rId24"/>
    <p:sldId id="277" r:id="rId25"/>
    <p:sldId id="280"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showGuides="1">
      <p:cViewPr varScale="1">
        <p:scale>
          <a:sx n="116" d="100"/>
          <a:sy n="116" d="100"/>
        </p:scale>
        <p:origin x="105" y="5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43EDE-CBA5-4894-AC14-27C40F470E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FAA188-67C3-4D10-9422-B7DCFEA3C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8F0A24-ACD2-426E-ADB5-0DEC6BD39DA7}"/>
              </a:ext>
            </a:extLst>
          </p:cNvPr>
          <p:cNvSpPr>
            <a:spLocks noGrp="1"/>
          </p:cNvSpPr>
          <p:nvPr>
            <p:ph type="dt" sz="half" idx="10"/>
          </p:nvPr>
        </p:nvSpPr>
        <p:spPr/>
        <p:txBody>
          <a:bodyPr/>
          <a:lstStyle/>
          <a:p>
            <a:fld id="{ABC15369-F878-4AB4-AA62-051D97A87B96}" type="datetimeFigureOut">
              <a:rPr lang="zh-CN" altLang="en-US" smtClean="0"/>
              <a:t>2020/3/24</a:t>
            </a:fld>
            <a:endParaRPr lang="zh-CN" altLang="en-US"/>
          </a:p>
        </p:txBody>
      </p:sp>
      <p:sp>
        <p:nvSpPr>
          <p:cNvPr id="5" name="页脚占位符 4">
            <a:extLst>
              <a:ext uri="{FF2B5EF4-FFF2-40B4-BE49-F238E27FC236}">
                <a16:creationId xmlns:a16="http://schemas.microsoft.com/office/drawing/2014/main" id="{ABD40290-0EBD-497E-ABB9-5A190F81A3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587397-AB88-4DD5-AE37-799F1894F25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97672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FBDAD-E6E9-4D80-A2E4-1890572D758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6B5365-9B90-442B-9883-29C2F2F9468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6B1CF0-FAAC-4A48-B813-0FA9ABD42623}"/>
              </a:ext>
            </a:extLst>
          </p:cNvPr>
          <p:cNvSpPr>
            <a:spLocks noGrp="1"/>
          </p:cNvSpPr>
          <p:nvPr>
            <p:ph type="dt" sz="half" idx="10"/>
          </p:nvPr>
        </p:nvSpPr>
        <p:spPr/>
        <p:txBody>
          <a:bodyPr/>
          <a:lstStyle/>
          <a:p>
            <a:fld id="{ABC15369-F878-4AB4-AA62-051D97A87B96}" type="datetimeFigureOut">
              <a:rPr lang="zh-CN" altLang="en-US" smtClean="0"/>
              <a:t>2020/3/24</a:t>
            </a:fld>
            <a:endParaRPr lang="zh-CN" altLang="en-US"/>
          </a:p>
        </p:txBody>
      </p:sp>
      <p:sp>
        <p:nvSpPr>
          <p:cNvPr id="5" name="页脚占位符 4">
            <a:extLst>
              <a:ext uri="{FF2B5EF4-FFF2-40B4-BE49-F238E27FC236}">
                <a16:creationId xmlns:a16="http://schemas.microsoft.com/office/drawing/2014/main" id="{214021EC-11CD-4B85-8962-1A8DEC0020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EE7579-9FEB-4241-9B32-8D975ABA40BA}"/>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89658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BD2AA7-C081-439E-9681-6B343C49259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902ED9-009A-4143-BACA-A81243A1076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934068-021B-4B65-BB37-BEFDF4F75E10}"/>
              </a:ext>
            </a:extLst>
          </p:cNvPr>
          <p:cNvSpPr>
            <a:spLocks noGrp="1"/>
          </p:cNvSpPr>
          <p:nvPr>
            <p:ph type="dt" sz="half" idx="10"/>
          </p:nvPr>
        </p:nvSpPr>
        <p:spPr/>
        <p:txBody>
          <a:bodyPr/>
          <a:lstStyle/>
          <a:p>
            <a:fld id="{ABC15369-F878-4AB4-AA62-051D97A87B96}" type="datetimeFigureOut">
              <a:rPr lang="zh-CN" altLang="en-US" smtClean="0"/>
              <a:t>2020/3/24</a:t>
            </a:fld>
            <a:endParaRPr lang="zh-CN" altLang="en-US"/>
          </a:p>
        </p:txBody>
      </p:sp>
      <p:sp>
        <p:nvSpPr>
          <p:cNvPr id="5" name="页脚占位符 4">
            <a:extLst>
              <a:ext uri="{FF2B5EF4-FFF2-40B4-BE49-F238E27FC236}">
                <a16:creationId xmlns:a16="http://schemas.microsoft.com/office/drawing/2014/main" id="{C524E69C-F3B5-4F9B-A8F2-62D2F08C1F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91912A-4030-4857-8DD3-EFA68AE1B0B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2729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7DC63-7AF8-481D-A119-14D99C2929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7EEE62-BB56-4C24-A8FD-013D62B7FD2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E91235-B789-40E6-AC5D-6863F142983F}"/>
              </a:ext>
            </a:extLst>
          </p:cNvPr>
          <p:cNvSpPr>
            <a:spLocks noGrp="1"/>
          </p:cNvSpPr>
          <p:nvPr>
            <p:ph type="dt" sz="half" idx="10"/>
          </p:nvPr>
        </p:nvSpPr>
        <p:spPr/>
        <p:txBody>
          <a:bodyPr/>
          <a:lstStyle/>
          <a:p>
            <a:fld id="{ABC15369-F878-4AB4-AA62-051D97A87B96}" type="datetimeFigureOut">
              <a:rPr lang="zh-CN" altLang="en-US" smtClean="0"/>
              <a:t>2020/3/24</a:t>
            </a:fld>
            <a:endParaRPr lang="zh-CN" altLang="en-US"/>
          </a:p>
        </p:txBody>
      </p:sp>
      <p:sp>
        <p:nvSpPr>
          <p:cNvPr id="5" name="页脚占位符 4">
            <a:extLst>
              <a:ext uri="{FF2B5EF4-FFF2-40B4-BE49-F238E27FC236}">
                <a16:creationId xmlns:a16="http://schemas.microsoft.com/office/drawing/2014/main" id="{63ACB15B-2F30-4D70-BA2B-26F724A230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1CD026-B94D-4CAF-A5C2-E0E12C4CA554}"/>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86073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6DF3B-AA84-46B9-8F27-51F9306993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40181BC-6420-41CC-8E2E-ED55276A5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7C5A940-271F-4D19-A762-A113A306ACD6}"/>
              </a:ext>
            </a:extLst>
          </p:cNvPr>
          <p:cNvSpPr>
            <a:spLocks noGrp="1"/>
          </p:cNvSpPr>
          <p:nvPr>
            <p:ph type="dt" sz="half" idx="10"/>
          </p:nvPr>
        </p:nvSpPr>
        <p:spPr/>
        <p:txBody>
          <a:bodyPr/>
          <a:lstStyle/>
          <a:p>
            <a:fld id="{ABC15369-F878-4AB4-AA62-051D97A87B96}" type="datetimeFigureOut">
              <a:rPr lang="zh-CN" altLang="en-US" smtClean="0"/>
              <a:t>2020/3/24</a:t>
            </a:fld>
            <a:endParaRPr lang="zh-CN" altLang="en-US"/>
          </a:p>
        </p:txBody>
      </p:sp>
      <p:sp>
        <p:nvSpPr>
          <p:cNvPr id="5" name="页脚占位符 4">
            <a:extLst>
              <a:ext uri="{FF2B5EF4-FFF2-40B4-BE49-F238E27FC236}">
                <a16:creationId xmlns:a16="http://schemas.microsoft.com/office/drawing/2014/main" id="{363EF2D0-8293-4082-8F26-F373314995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999977-96CE-4C72-B5C0-827D3EC126B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86920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45F47-18F0-4CF3-898C-F8C78FFC98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B1ED08-011A-472C-ABD3-218A116736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2BA746E-BF33-4A43-A2D3-4219306ABE9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B99829-C08F-42C8-84E1-61E55759C26F}"/>
              </a:ext>
            </a:extLst>
          </p:cNvPr>
          <p:cNvSpPr>
            <a:spLocks noGrp="1"/>
          </p:cNvSpPr>
          <p:nvPr>
            <p:ph type="dt" sz="half" idx="10"/>
          </p:nvPr>
        </p:nvSpPr>
        <p:spPr/>
        <p:txBody>
          <a:bodyPr/>
          <a:lstStyle/>
          <a:p>
            <a:fld id="{ABC15369-F878-4AB4-AA62-051D97A87B96}" type="datetimeFigureOut">
              <a:rPr lang="zh-CN" altLang="en-US" smtClean="0"/>
              <a:t>2020/3/24</a:t>
            </a:fld>
            <a:endParaRPr lang="zh-CN" altLang="en-US"/>
          </a:p>
        </p:txBody>
      </p:sp>
      <p:sp>
        <p:nvSpPr>
          <p:cNvPr id="6" name="页脚占位符 5">
            <a:extLst>
              <a:ext uri="{FF2B5EF4-FFF2-40B4-BE49-F238E27FC236}">
                <a16:creationId xmlns:a16="http://schemas.microsoft.com/office/drawing/2014/main" id="{33942493-719F-4261-A782-F9A2ABFE80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B27A1F-5A0A-4495-95D1-248F5F02906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690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0E7BF-BCB1-4C98-9424-0BC1BD40B19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47304C-BCFD-4FBB-85C3-EAE2014CB6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1AEACD-7B70-4F86-A9C1-DE084BA3C4C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4E4977C-5CE1-4ABB-8A74-5F57835BC1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82F625-B73D-49E4-A99D-08DCD61B2B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76DA481-E5F6-409F-869F-69EDD880F9A9}"/>
              </a:ext>
            </a:extLst>
          </p:cNvPr>
          <p:cNvSpPr>
            <a:spLocks noGrp="1"/>
          </p:cNvSpPr>
          <p:nvPr>
            <p:ph type="dt" sz="half" idx="10"/>
          </p:nvPr>
        </p:nvSpPr>
        <p:spPr/>
        <p:txBody>
          <a:bodyPr/>
          <a:lstStyle/>
          <a:p>
            <a:fld id="{ABC15369-F878-4AB4-AA62-051D97A87B96}" type="datetimeFigureOut">
              <a:rPr lang="zh-CN" altLang="en-US" smtClean="0"/>
              <a:t>2020/3/24</a:t>
            </a:fld>
            <a:endParaRPr lang="zh-CN" altLang="en-US"/>
          </a:p>
        </p:txBody>
      </p:sp>
      <p:sp>
        <p:nvSpPr>
          <p:cNvPr id="8" name="页脚占位符 7">
            <a:extLst>
              <a:ext uri="{FF2B5EF4-FFF2-40B4-BE49-F238E27FC236}">
                <a16:creationId xmlns:a16="http://schemas.microsoft.com/office/drawing/2014/main" id="{85C34774-FE68-4E69-8260-78E70BD986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57D0A1-8F90-4370-9422-735652CCD1FB}"/>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61316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27390-3CF3-43DC-804A-88A85E7454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81468B-F07E-484B-8956-05663A786FAA}"/>
              </a:ext>
            </a:extLst>
          </p:cNvPr>
          <p:cNvSpPr>
            <a:spLocks noGrp="1"/>
          </p:cNvSpPr>
          <p:nvPr>
            <p:ph type="dt" sz="half" idx="10"/>
          </p:nvPr>
        </p:nvSpPr>
        <p:spPr/>
        <p:txBody>
          <a:bodyPr/>
          <a:lstStyle/>
          <a:p>
            <a:fld id="{ABC15369-F878-4AB4-AA62-051D97A87B96}" type="datetimeFigureOut">
              <a:rPr lang="zh-CN" altLang="en-US" smtClean="0"/>
              <a:t>2020/3/24</a:t>
            </a:fld>
            <a:endParaRPr lang="zh-CN" altLang="en-US"/>
          </a:p>
        </p:txBody>
      </p:sp>
      <p:sp>
        <p:nvSpPr>
          <p:cNvPr id="4" name="页脚占位符 3">
            <a:extLst>
              <a:ext uri="{FF2B5EF4-FFF2-40B4-BE49-F238E27FC236}">
                <a16:creationId xmlns:a16="http://schemas.microsoft.com/office/drawing/2014/main" id="{B799CBD3-C90D-4BA1-9C5B-64FE0C3273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0DC774-1D0F-489D-83E5-88FA16AFCF5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379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F8DAE3-38AC-40E8-8DAF-158DF01C46DF}"/>
              </a:ext>
            </a:extLst>
          </p:cNvPr>
          <p:cNvSpPr>
            <a:spLocks noGrp="1"/>
          </p:cNvSpPr>
          <p:nvPr>
            <p:ph type="dt" sz="half" idx="10"/>
          </p:nvPr>
        </p:nvSpPr>
        <p:spPr/>
        <p:txBody>
          <a:bodyPr/>
          <a:lstStyle/>
          <a:p>
            <a:fld id="{ABC15369-F878-4AB4-AA62-051D97A87B96}" type="datetimeFigureOut">
              <a:rPr lang="zh-CN" altLang="en-US" smtClean="0"/>
              <a:t>2020/3/24</a:t>
            </a:fld>
            <a:endParaRPr lang="zh-CN" altLang="en-US"/>
          </a:p>
        </p:txBody>
      </p:sp>
      <p:sp>
        <p:nvSpPr>
          <p:cNvPr id="3" name="页脚占位符 2">
            <a:extLst>
              <a:ext uri="{FF2B5EF4-FFF2-40B4-BE49-F238E27FC236}">
                <a16:creationId xmlns:a16="http://schemas.microsoft.com/office/drawing/2014/main" id="{05C8C769-22F7-4DCE-91FB-7ACB9E3CDD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8CB3F1-568E-402E-A972-66C438F0815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426513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94EBF-4DD1-429C-AEA7-C83396C146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0055F2-9422-4789-96EF-D97C3AC12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34C937D-18B3-451E-AD43-64C28C588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A19866-25D7-4DA7-B8C5-1C35660C47BB}"/>
              </a:ext>
            </a:extLst>
          </p:cNvPr>
          <p:cNvSpPr>
            <a:spLocks noGrp="1"/>
          </p:cNvSpPr>
          <p:nvPr>
            <p:ph type="dt" sz="half" idx="10"/>
          </p:nvPr>
        </p:nvSpPr>
        <p:spPr/>
        <p:txBody>
          <a:bodyPr/>
          <a:lstStyle/>
          <a:p>
            <a:fld id="{ABC15369-F878-4AB4-AA62-051D97A87B96}" type="datetimeFigureOut">
              <a:rPr lang="zh-CN" altLang="en-US" smtClean="0"/>
              <a:t>2020/3/24</a:t>
            </a:fld>
            <a:endParaRPr lang="zh-CN" altLang="en-US"/>
          </a:p>
        </p:txBody>
      </p:sp>
      <p:sp>
        <p:nvSpPr>
          <p:cNvPr id="6" name="页脚占位符 5">
            <a:extLst>
              <a:ext uri="{FF2B5EF4-FFF2-40B4-BE49-F238E27FC236}">
                <a16:creationId xmlns:a16="http://schemas.microsoft.com/office/drawing/2014/main" id="{1242C36B-C2B7-4DF5-9DB0-C3CADD44CE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6AC494-27DE-4D88-90D3-DA6E75EF4A56}"/>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9923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89185-1E44-4C1F-9DC6-99296C9A36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E60469-2C19-4C22-B1BF-9221AB820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A2645B6-F204-45D2-88DB-46091C083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AED0EA-1725-457D-AD78-61F4C060DBD8}"/>
              </a:ext>
            </a:extLst>
          </p:cNvPr>
          <p:cNvSpPr>
            <a:spLocks noGrp="1"/>
          </p:cNvSpPr>
          <p:nvPr>
            <p:ph type="dt" sz="half" idx="10"/>
          </p:nvPr>
        </p:nvSpPr>
        <p:spPr/>
        <p:txBody>
          <a:bodyPr/>
          <a:lstStyle/>
          <a:p>
            <a:fld id="{ABC15369-F878-4AB4-AA62-051D97A87B96}" type="datetimeFigureOut">
              <a:rPr lang="zh-CN" altLang="en-US" smtClean="0"/>
              <a:t>2020/3/24</a:t>
            </a:fld>
            <a:endParaRPr lang="zh-CN" altLang="en-US"/>
          </a:p>
        </p:txBody>
      </p:sp>
      <p:sp>
        <p:nvSpPr>
          <p:cNvPr id="6" name="页脚占位符 5">
            <a:extLst>
              <a:ext uri="{FF2B5EF4-FFF2-40B4-BE49-F238E27FC236}">
                <a16:creationId xmlns:a16="http://schemas.microsoft.com/office/drawing/2014/main" id="{BF977B6B-DB83-464E-9161-F7BBC695A3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56B137-2B95-4B51-B46C-8281E6A17D5C}"/>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6006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ED765E-CBE3-499A-82A6-F214EBA75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FC0F62-F17A-4375-B9BC-78DE6779D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9DCD1D-F6D1-4329-A70A-B48109B16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15369-F878-4AB4-AA62-051D97A87B96}" type="datetimeFigureOut">
              <a:rPr lang="zh-CN" altLang="en-US" smtClean="0"/>
              <a:t>2020/3/24</a:t>
            </a:fld>
            <a:endParaRPr lang="zh-CN" altLang="en-US"/>
          </a:p>
        </p:txBody>
      </p:sp>
      <p:sp>
        <p:nvSpPr>
          <p:cNvPr id="5" name="页脚占位符 4">
            <a:extLst>
              <a:ext uri="{FF2B5EF4-FFF2-40B4-BE49-F238E27FC236}">
                <a16:creationId xmlns:a16="http://schemas.microsoft.com/office/drawing/2014/main" id="{F946E5B2-D7A7-4F36-8B81-F3665DFB4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C76011-F278-455F-817F-90E29FC18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72350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338B9E-EF34-4C46-A38C-3E47CF312DA0}"/>
              </a:ext>
            </a:extLst>
          </p:cNvPr>
          <p:cNvSpPr txBox="1"/>
          <p:nvPr/>
        </p:nvSpPr>
        <p:spPr>
          <a:xfrm>
            <a:off x="4885260" y="1030926"/>
            <a:ext cx="2339102"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软件过程改进</a:t>
            </a:r>
          </a:p>
        </p:txBody>
      </p:sp>
      <p:sp>
        <p:nvSpPr>
          <p:cNvPr id="5" name="文本框 4">
            <a:extLst>
              <a:ext uri="{FF2B5EF4-FFF2-40B4-BE49-F238E27FC236}">
                <a16:creationId xmlns:a16="http://schemas.microsoft.com/office/drawing/2014/main" id="{D8CC09D4-04B6-45DF-ACBE-3B11335C0833}"/>
              </a:ext>
            </a:extLst>
          </p:cNvPr>
          <p:cNvSpPr txBox="1"/>
          <p:nvPr/>
        </p:nvSpPr>
        <p:spPr>
          <a:xfrm>
            <a:off x="5616229" y="1866422"/>
            <a:ext cx="877163"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肖永鹏</a:t>
            </a:r>
          </a:p>
        </p:txBody>
      </p:sp>
      <p:sp>
        <p:nvSpPr>
          <p:cNvPr id="6" name="文本框 5">
            <a:extLst>
              <a:ext uri="{FF2B5EF4-FFF2-40B4-BE49-F238E27FC236}">
                <a16:creationId xmlns:a16="http://schemas.microsoft.com/office/drawing/2014/main" id="{EFF10047-233E-4EE6-9737-FBAFF94793B3}"/>
              </a:ext>
            </a:extLst>
          </p:cNvPr>
          <p:cNvSpPr txBox="1"/>
          <p:nvPr/>
        </p:nvSpPr>
        <p:spPr>
          <a:xfrm>
            <a:off x="4231235" y="4672480"/>
            <a:ext cx="3647152"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东北师范大学信息科学与技术学院</a:t>
            </a:r>
          </a:p>
        </p:txBody>
      </p:sp>
      <p:sp>
        <p:nvSpPr>
          <p:cNvPr id="7" name="文本框 6">
            <a:extLst>
              <a:ext uri="{FF2B5EF4-FFF2-40B4-BE49-F238E27FC236}">
                <a16:creationId xmlns:a16="http://schemas.microsoft.com/office/drawing/2014/main" id="{12837BEA-9D66-4F8E-A896-A11B4A4967EC}"/>
              </a:ext>
            </a:extLst>
          </p:cNvPr>
          <p:cNvSpPr txBox="1"/>
          <p:nvPr/>
        </p:nvSpPr>
        <p:spPr>
          <a:xfrm>
            <a:off x="5144947" y="5538754"/>
            <a:ext cx="1819729"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92323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16FA0BB-3C98-4219-B7A0-9930063F86EF}"/>
              </a:ext>
            </a:extLst>
          </p:cNvPr>
          <p:cNvSpPr txBox="1"/>
          <p:nvPr/>
        </p:nvSpPr>
        <p:spPr>
          <a:xfrm>
            <a:off x="210065" y="175732"/>
            <a:ext cx="891016" cy="369332"/>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现在：</a:t>
            </a:r>
          </a:p>
        </p:txBody>
      </p:sp>
      <p:sp>
        <p:nvSpPr>
          <p:cNvPr id="3" name="矩形 2">
            <a:extLst>
              <a:ext uri="{FF2B5EF4-FFF2-40B4-BE49-F238E27FC236}">
                <a16:creationId xmlns:a16="http://schemas.microsoft.com/office/drawing/2014/main" id="{43FB7D91-A78D-4461-BA7E-D2CDE7F7E3E6}"/>
              </a:ext>
            </a:extLst>
          </p:cNvPr>
          <p:cNvSpPr/>
          <p:nvPr/>
        </p:nvSpPr>
        <p:spPr>
          <a:xfrm>
            <a:off x="210065" y="520919"/>
            <a:ext cx="11656540" cy="584775"/>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33001:2015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33001:2015]</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Concepts and terminology</a:t>
            </a:r>
          </a:p>
        </p:txBody>
      </p:sp>
      <p:sp>
        <p:nvSpPr>
          <p:cNvPr id="4" name="矩形 3">
            <a:extLst>
              <a:ext uri="{FF2B5EF4-FFF2-40B4-BE49-F238E27FC236}">
                <a16:creationId xmlns:a16="http://schemas.microsoft.com/office/drawing/2014/main" id="{188F5992-B9A5-4BBF-A492-F46B67B1A41A}"/>
              </a:ext>
            </a:extLst>
          </p:cNvPr>
          <p:cNvSpPr/>
          <p:nvPr/>
        </p:nvSpPr>
        <p:spPr>
          <a:xfrm>
            <a:off x="210065" y="1120021"/>
            <a:ext cx="11698380" cy="584775"/>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33002:2015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33002:2015]</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Requirements for performing process assessment</a:t>
            </a:r>
          </a:p>
        </p:txBody>
      </p:sp>
      <p:sp>
        <p:nvSpPr>
          <p:cNvPr id="5" name="矩形 4">
            <a:extLst>
              <a:ext uri="{FF2B5EF4-FFF2-40B4-BE49-F238E27FC236}">
                <a16:creationId xmlns:a16="http://schemas.microsoft.com/office/drawing/2014/main" id="{A3811A3D-3E49-4805-B48A-0D96DD64CF53}"/>
              </a:ext>
            </a:extLst>
          </p:cNvPr>
          <p:cNvSpPr/>
          <p:nvPr/>
        </p:nvSpPr>
        <p:spPr>
          <a:xfrm>
            <a:off x="210065" y="1719123"/>
            <a:ext cx="11698380" cy="584775"/>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33003:2015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33003:2015]</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Requirements for process measurement frameworks</a:t>
            </a:r>
          </a:p>
        </p:txBody>
      </p:sp>
      <p:sp>
        <p:nvSpPr>
          <p:cNvPr id="6" name="矩形 5">
            <a:extLst>
              <a:ext uri="{FF2B5EF4-FFF2-40B4-BE49-F238E27FC236}">
                <a16:creationId xmlns:a16="http://schemas.microsoft.com/office/drawing/2014/main" id="{B9460FDE-F424-42BE-8EDD-652AA081796B}"/>
              </a:ext>
            </a:extLst>
          </p:cNvPr>
          <p:cNvSpPr/>
          <p:nvPr/>
        </p:nvSpPr>
        <p:spPr>
          <a:xfrm>
            <a:off x="210065" y="2318225"/>
            <a:ext cx="11698380" cy="830997"/>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33004:2015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33004:2015]</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Requirements for process reference, process assessment and maturity models</a:t>
            </a:r>
          </a:p>
        </p:txBody>
      </p:sp>
      <p:sp>
        <p:nvSpPr>
          <p:cNvPr id="7" name="矩形 6">
            <a:extLst>
              <a:ext uri="{FF2B5EF4-FFF2-40B4-BE49-F238E27FC236}">
                <a16:creationId xmlns:a16="http://schemas.microsoft.com/office/drawing/2014/main" id="{B329F03D-D167-4095-945D-DAA62CF5615F}"/>
              </a:ext>
            </a:extLst>
          </p:cNvPr>
          <p:cNvSpPr/>
          <p:nvPr/>
        </p:nvSpPr>
        <p:spPr>
          <a:xfrm>
            <a:off x="210064" y="3163549"/>
            <a:ext cx="11656540" cy="584775"/>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PDTR 33017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PDTR 33017]</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Guidance for assessor training</a:t>
            </a:r>
          </a:p>
        </p:txBody>
      </p:sp>
      <p:sp>
        <p:nvSpPr>
          <p:cNvPr id="8" name="矩形 7">
            <a:extLst>
              <a:ext uri="{FF2B5EF4-FFF2-40B4-BE49-F238E27FC236}">
                <a16:creationId xmlns:a16="http://schemas.microsoft.com/office/drawing/2014/main" id="{29E19691-0758-4133-9A0D-0E1861CAA738}"/>
              </a:ext>
            </a:extLst>
          </p:cNvPr>
          <p:cNvSpPr/>
          <p:nvPr/>
        </p:nvSpPr>
        <p:spPr>
          <a:xfrm>
            <a:off x="210065" y="3762651"/>
            <a:ext cx="11698378" cy="584775"/>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TS 33060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PRF TS 33060]</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Process assessment model for system life cycle processes</a:t>
            </a:r>
          </a:p>
        </p:txBody>
      </p:sp>
      <p:sp>
        <p:nvSpPr>
          <p:cNvPr id="9" name="矩形 8">
            <a:extLst>
              <a:ext uri="{FF2B5EF4-FFF2-40B4-BE49-F238E27FC236}">
                <a16:creationId xmlns:a16="http://schemas.microsoft.com/office/drawing/2014/main" id="{DF04342B-4D12-4291-B596-3332B925287D}"/>
              </a:ext>
            </a:extLst>
          </p:cNvPr>
          <p:cNvSpPr/>
          <p:nvPr/>
        </p:nvSpPr>
        <p:spPr>
          <a:xfrm>
            <a:off x="210065" y="4361753"/>
            <a:ext cx="11727667" cy="830997"/>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33020:2019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33020:2019]</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Process measurement framework for assessment of process capability</a:t>
            </a:r>
          </a:p>
        </p:txBody>
      </p:sp>
      <p:sp>
        <p:nvSpPr>
          <p:cNvPr id="10" name="矩形 9">
            <a:extLst>
              <a:ext uri="{FF2B5EF4-FFF2-40B4-BE49-F238E27FC236}">
                <a16:creationId xmlns:a16="http://schemas.microsoft.com/office/drawing/2014/main" id="{49583314-CFDC-4209-BE52-B5AEDDD5BBF6}"/>
              </a:ext>
            </a:extLst>
          </p:cNvPr>
          <p:cNvSpPr/>
          <p:nvPr/>
        </p:nvSpPr>
        <p:spPr>
          <a:xfrm>
            <a:off x="210065" y="5207078"/>
            <a:ext cx="11698378" cy="830997"/>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33071:2016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33071:2016]</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An integrated process capability assessment model for Enterprise processes</a:t>
            </a:r>
          </a:p>
        </p:txBody>
      </p:sp>
      <p:sp>
        <p:nvSpPr>
          <p:cNvPr id="11" name="矩形 10">
            <a:extLst>
              <a:ext uri="{FF2B5EF4-FFF2-40B4-BE49-F238E27FC236}">
                <a16:creationId xmlns:a16="http://schemas.microsoft.com/office/drawing/2014/main" id="{E2F7D225-CE56-453A-913C-9FE18E55BB12}"/>
              </a:ext>
            </a:extLst>
          </p:cNvPr>
          <p:cNvSpPr/>
          <p:nvPr/>
        </p:nvSpPr>
        <p:spPr>
          <a:xfrm>
            <a:off x="210065" y="6052405"/>
            <a:ext cx="11623064" cy="584775"/>
          </a:xfrm>
          <a:prstGeom prst="rect">
            <a:avLst/>
          </a:prstGeom>
        </p:spPr>
        <p:txBody>
          <a:bodyPr wrap="square">
            <a:spAutoFit/>
          </a:bodyPr>
          <a:lstStyle/>
          <a:p>
            <a:r>
              <a:rPr lang="en-US" altLang="zh-CN" sz="1600" b="1" i="0" cap="all" dirty="0">
                <a:solidFill>
                  <a:srgbClr val="333333"/>
                </a:solidFill>
                <a:effectLst/>
                <a:latin typeface="微软雅黑" panose="020B0503020204020204" pitchFamily="34" charset="-122"/>
                <a:ea typeface="微软雅黑" panose="020B0503020204020204" pitchFamily="34" charset="-122"/>
              </a:rPr>
              <a:t>ISO/IEC 33063:2015 </a:t>
            </a:r>
            <a:r>
              <a:rPr lang="en-US" altLang="zh-CN" sz="1600" b="1" i="0" cap="all" dirty="0">
                <a:solidFill>
                  <a:srgbClr val="666666"/>
                </a:solidFill>
                <a:effectLst/>
                <a:latin typeface="微软雅黑" panose="020B0503020204020204" pitchFamily="34" charset="-122"/>
                <a:ea typeface="微软雅黑" panose="020B0503020204020204" pitchFamily="34" charset="-122"/>
              </a:rPr>
              <a:t>[ISO/IEC 33063:2015]</a:t>
            </a:r>
            <a:endParaRPr lang="en-US" altLang="zh-CN" sz="16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600" b="1" i="0" dirty="0">
                <a:solidFill>
                  <a:srgbClr val="333333"/>
                </a:solidFill>
                <a:effectLst/>
                <a:latin typeface="微软雅黑" panose="020B0503020204020204" pitchFamily="34" charset="-122"/>
                <a:ea typeface="微软雅黑" panose="020B0503020204020204" pitchFamily="34" charset="-122"/>
              </a:rPr>
              <a:t>Information technology — Process assessment — Process assessment model for software testing</a:t>
            </a:r>
          </a:p>
        </p:txBody>
      </p:sp>
    </p:spTree>
    <p:extLst>
      <p:ext uri="{BB962C8B-B14F-4D97-AF65-F5344CB8AC3E}">
        <p14:creationId xmlns:p14="http://schemas.microsoft.com/office/powerpoint/2010/main" val="723611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FECE0D-3025-414A-81F7-DE9251472DF9}"/>
              </a:ext>
            </a:extLst>
          </p:cNvPr>
          <p:cNvSpPr/>
          <p:nvPr/>
        </p:nvSpPr>
        <p:spPr>
          <a:xfrm>
            <a:off x="263607" y="450675"/>
            <a:ext cx="11516498" cy="523220"/>
          </a:xfrm>
          <a:prstGeom prst="rect">
            <a:avLst/>
          </a:prstGeom>
        </p:spPr>
        <p:txBody>
          <a:bodyPr wrap="square">
            <a:spAutoFit/>
          </a:bodyPr>
          <a:lstStyle/>
          <a:p>
            <a:r>
              <a:rPr lang="en-US" altLang="zh-CN" sz="1400" b="1" i="0" cap="all" dirty="0">
                <a:solidFill>
                  <a:srgbClr val="333333"/>
                </a:solidFill>
                <a:effectLst/>
                <a:latin typeface="微软雅黑" panose="020B0503020204020204" pitchFamily="34" charset="-122"/>
                <a:ea typeface="微软雅黑" panose="020B0503020204020204" pitchFamily="34" charset="-122"/>
              </a:rPr>
              <a:t>ISO/IEC PRF TS 33054 </a:t>
            </a:r>
            <a:r>
              <a:rPr lang="en-US" altLang="zh-CN" sz="1400" b="1" i="0" cap="all" dirty="0">
                <a:solidFill>
                  <a:srgbClr val="666666"/>
                </a:solidFill>
                <a:effectLst/>
                <a:latin typeface="微软雅黑" panose="020B0503020204020204" pitchFamily="34" charset="-122"/>
                <a:ea typeface="微软雅黑" panose="020B0503020204020204" pitchFamily="34" charset="-122"/>
              </a:rPr>
              <a:t>[ISO/IEC PDTS 33054]</a:t>
            </a:r>
            <a:endParaRPr lang="en-US" altLang="zh-CN" sz="14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400" b="1" i="0" dirty="0">
                <a:solidFill>
                  <a:srgbClr val="333333"/>
                </a:solidFill>
                <a:effectLst/>
                <a:latin typeface="微软雅黑" panose="020B0503020204020204" pitchFamily="34" charset="-122"/>
                <a:ea typeface="微软雅黑" panose="020B0503020204020204" pitchFamily="34" charset="-122"/>
              </a:rPr>
              <a:t>Information technology — Process assessment — Process Reference Model (PRM) for service management</a:t>
            </a:r>
          </a:p>
        </p:txBody>
      </p:sp>
      <p:sp>
        <p:nvSpPr>
          <p:cNvPr id="3" name="矩形 2">
            <a:extLst>
              <a:ext uri="{FF2B5EF4-FFF2-40B4-BE49-F238E27FC236}">
                <a16:creationId xmlns:a16="http://schemas.microsoft.com/office/drawing/2014/main" id="{A2F5B54B-AABB-435F-B336-7AD19F00456E}"/>
              </a:ext>
            </a:extLst>
          </p:cNvPr>
          <p:cNvSpPr/>
          <p:nvPr/>
        </p:nvSpPr>
        <p:spPr>
          <a:xfrm>
            <a:off x="263607" y="1238517"/>
            <a:ext cx="11516498" cy="523220"/>
          </a:xfrm>
          <a:prstGeom prst="rect">
            <a:avLst/>
          </a:prstGeom>
        </p:spPr>
        <p:txBody>
          <a:bodyPr wrap="square">
            <a:spAutoFit/>
          </a:bodyPr>
          <a:lstStyle/>
          <a:p>
            <a:r>
              <a:rPr lang="en-US" altLang="zh-CN" sz="1400" b="1" i="0" cap="all" dirty="0">
                <a:solidFill>
                  <a:srgbClr val="333333"/>
                </a:solidFill>
                <a:effectLst/>
                <a:latin typeface="微软雅黑" panose="020B0503020204020204" pitchFamily="34" charset="-122"/>
                <a:ea typeface="微软雅黑" panose="020B0503020204020204" pitchFamily="34" charset="-122"/>
              </a:rPr>
              <a:t>ISO/IEC TS 33072:2016 </a:t>
            </a:r>
            <a:r>
              <a:rPr lang="en-US" altLang="zh-CN" sz="1400" b="1" i="0" cap="all" dirty="0">
                <a:solidFill>
                  <a:srgbClr val="666666"/>
                </a:solidFill>
                <a:effectLst/>
                <a:latin typeface="微软雅黑" panose="020B0503020204020204" pitchFamily="34" charset="-122"/>
                <a:ea typeface="微软雅黑" panose="020B0503020204020204" pitchFamily="34" charset="-122"/>
              </a:rPr>
              <a:t>[ISO/IEC TS 33072:2016]</a:t>
            </a:r>
            <a:endParaRPr lang="en-US" altLang="zh-CN" sz="14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400" b="1" i="0" dirty="0">
                <a:solidFill>
                  <a:srgbClr val="333333"/>
                </a:solidFill>
                <a:effectLst/>
                <a:latin typeface="微软雅黑" panose="020B0503020204020204" pitchFamily="34" charset="-122"/>
                <a:ea typeface="微软雅黑" panose="020B0503020204020204" pitchFamily="34" charset="-122"/>
              </a:rPr>
              <a:t>Information technology — Process assessment — Process capability assessment model for information security management</a:t>
            </a:r>
          </a:p>
        </p:txBody>
      </p:sp>
      <p:sp>
        <p:nvSpPr>
          <p:cNvPr id="4" name="矩形 3">
            <a:extLst>
              <a:ext uri="{FF2B5EF4-FFF2-40B4-BE49-F238E27FC236}">
                <a16:creationId xmlns:a16="http://schemas.microsoft.com/office/drawing/2014/main" id="{69FFC2F9-3595-4BED-9294-012C966A9A15}"/>
              </a:ext>
            </a:extLst>
          </p:cNvPr>
          <p:cNvSpPr/>
          <p:nvPr/>
        </p:nvSpPr>
        <p:spPr>
          <a:xfrm>
            <a:off x="263607" y="2026359"/>
            <a:ext cx="11586519" cy="523220"/>
          </a:xfrm>
          <a:prstGeom prst="rect">
            <a:avLst/>
          </a:prstGeom>
        </p:spPr>
        <p:txBody>
          <a:bodyPr wrap="square">
            <a:spAutoFit/>
          </a:bodyPr>
          <a:lstStyle/>
          <a:p>
            <a:r>
              <a:rPr lang="en-US" altLang="zh-CN" sz="1400" b="1" i="0" cap="all" dirty="0">
                <a:solidFill>
                  <a:srgbClr val="333333"/>
                </a:solidFill>
                <a:effectLst/>
                <a:latin typeface="微软雅黑" panose="020B0503020204020204" pitchFamily="34" charset="-122"/>
                <a:ea typeface="微软雅黑" panose="020B0503020204020204" pitchFamily="34" charset="-122"/>
              </a:rPr>
              <a:t>ISO/IEC TS 33053:2019 </a:t>
            </a:r>
            <a:r>
              <a:rPr lang="en-US" altLang="zh-CN" sz="1400" b="1" i="0" cap="all" dirty="0">
                <a:solidFill>
                  <a:srgbClr val="666666"/>
                </a:solidFill>
                <a:effectLst/>
                <a:latin typeface="微软雅黑" panose="020B0503020204020204" pitchFamily="34" charset="-122"/>
                <a:ea typeface="微软雅黑" panose="020B0503020204020204" pitchFamily="34" charset="-122"/>
              </a:rPr>
              <a:t>[ISO/IEC TS 33053:2019]</a:t>
            </a:r>
            <a:endParaRPr lang="en-US" altLang="zh-CN" sz="14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400" b="1" i="0" dirty="0">
                <a:solidFill>
                  <a:srgbClr val="333333"/>
                </a:solidFill>
                <a:effectLst/>
                <a:latin typeface="微软雅黑" panose="020B0503020204020204" pitchFamily="34" charset="-122"/>
                <a:ea typeface="微软雅黑" panose="020B0503020204020204" pitchFamily="34" charset="-122"/>
              </a:rPr>
              <a:t>Information technology — Process assessment — Process Reference Model (PRM) for quality management</a:t>
            </a:r>
          </a:p>
        </p:txBody>
      </p:sp>
      <p:sp>
        <p:nvSpPr>
          <p:cNvPr id="5" name="矩形 4">
            <a:extLst>
              <a:ext uri="{FF2B5EF4-FFF2-40B4-BE49-F238E27FC236}">
                <a16:creationId xmlns:a16="http://schemas.microsoft.com/office/drawing/2014/main" id="{9E7E9A62-5430-4102-9E7F-3C41132964B1}"/>
              </a:ext>
            </a:extLst>
          </p:cNvPr>
          <p:cNvSpPr/>
          <p:nvPr/>
        </p:nvSpPr>
        <p:spPr>
          <a:xfrm>
            <a:off x="263607" y="2814201"/>
            <a:ext cx="11586519" cy="523220"/>
          </a:xfrm>
          <a:prstGeom prst="rect">
            <a:avLst/>
          </a:prstGeom>
        </p:spPr>
        <p:txBody>
          <a:bodyPr wrap="square">
            <a:spAutoFit/>
          </a:bodyPr>
          <a:lstStyle/>
          <a:p>
            <a:r>
              <a:rPr lang="en-US" altLang="zh-CN" sz="1400" b="1" i="0" cap="all" dirty="0">
                <a:solidFill>
                  <a:srgbClr val="333333"/>
                </a:solidFill>
                <a:effectLst/>
                <a:latin typeface="微软雅黑" panose="020B0503020204020204" pitchFamily="34" charset="-122"/>
                <a:ea typeface="微软雅黑" panose="020B0503020204020204" pitchFamily="34" charset="-122"/>
              </a:rPr>
              <a:t>ISO/IEC TR 33018:2019 </a:t>
            </a:r>
            <a:r>
              <a:rPr lang="en-US" altLang="zh-CN" sz="1400" b="1" i="0" cap="all" dirty="0">
                <a:solidFill>
                  <a:srgbClr val="666666"/>
                </a:solidFill>
                <a:effectLst/>
                <a:latin typeface="微软雅黑" panose="020B0503020204020204" pitchFamily="34" charset="-122"/>
                <a:ea typeface="微软雅黑" panose="020B0503020204020204" pitchFamily="34" charset="-122"/>
              </a:rPr>
              <a:t>[ISO/IEC TR 33018:2019]</a:t>
            </a:r>
            <a:endParaRPr lang="en-US" altLang="zh-CN" sz="14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400" b="1" i="0" dirty="0">
                <a:solidFill>
                  <a:srgbClr val="333333"/>
                </a:solidFill>
                <a:effectLst/>
                <a:latin typeface="微软雅黑" panose="020B0503020204020204" pitchFamily="34" charset="-122"/>
                <a:ea typeface="微软雅黑" panose="020B0503020204020204" pitchFamily="34" charset="-122"/>
              </a:rPr>
              <a:t>Information technology — Process assessment — Guidance for assessor competency</a:t>
            </a:r>
          </a:p>
        </p:txBody>
      </p:sp>
      <p:sp>
        <p:nvSpPr>
          <p:cNvPr id="6" name="矩形 5">
            <a:extLst>
              <a:ext uri="{FF2B5EF4-FFF2-40B4-BE49-F238E27FC236}">
                <a16:creationId xmlns:a16="http://schemas.microsoft.com/office/drawing/2014/main" id="{2E9D904B-CDE7-48AC-91A8-5CC7AF937CE5}"/>
              </a:ext>
            </a:extLst>
          </p:cNvPr>
          <p:cNvSpPr/>
          <p:nvPr/>
        </p:nvSpPr>
        <p:spPr>
          <a:xfrm>
            <a:off x="263607" y="3602043"/>
            <a:ext cx="11586518" cy="523220"/>
          </a:xfrm>
          <a:prstGeom prst="rect">
            <a:avLst/>
          </a:prstGeom>
        </p:spPr>
        <p:txBody>
          <a:bodyPr wrap="square">
            <a:spAutoFit/>
          </a:bodyPr>
          <a:lstStyle/>
          <a:p>
            <a:r>
              <a:rPr lang="en-US" altLang="zh-CN" sz="1400" b="1" i="0" cap="all" dirty="0">
                <a:solidFill>
                  <a:srgbClr val="333333"/>
                </a:solidFill>
                <a:effectLst/>
                <a:latin typeface="微软雅黑" panose="020B0503020204020204" pitchFamily="34" charset="-122"/>
                <a:ea typeface="微软雅黑" panose="020B0503020204020204" pitchFamily="34" charset="-122"/>
              </a:rPr>
              <a:t>ISO/IEC TR 33015:2019 </a:t>
            </a:r>
            <a:r>
              <a:rPr lang="en-US" altLang="zh-CN" sz="1400" b="1" i="0" cap="all" dirty="0">
                <a:solidFill>
                  <a:srgbClr val="666666"/>
                </a:solidFill>
                <a:effectLst/>
                <a:latin typeface="微软雅黑" panose="020B0503020204020204" pitchFamily="34" charset="-122"/>
                <a:ea typeface="微软雅黑" panose="020B0503020204020204" pitchFamily="34" charset="-122"/>
              </a:rPr>
              <a:t>[ISO/IEC TR 33015:2019]</a:t>
            </a:r>
            <a:endParaRPr lang="en-US" altLang="zh-CN" sz="14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400" b="1" i="0" dirty="0">
                <a:solidFill>
                  <a:srgbClr val="333333"/>
                </a:solidFill>
                <a:effectLst/>
                <a:latin typeface="微软雅黑" panose="020B0503020204020204" pitchFamily="34" charset="-122"/>
                <a:ea typeface="微软雅黑" panose="020B0503020204020204" pitchFamily="34" charset="-122"/>
              </a:rPr>
              <a:t>Information technology — Process assessment — Guidance for process risk determination</a:t>
            </a:r>
          </a:p>
        </p:txBody>
      </p:sp>
      <p:sp>
        <p:nvSpPr>
          <p:cNvPr id="7" name="矩形 6">
            <a:extLst>
              <a:ext uri="{FF2B5EF4-FFF2-40B4-BE49-F238E27FC236}">
                <a16:creationId xmlns:a16="http://schemas.microsoft.com/office/drawing/2014/main" id="{FEB037A4-5315-40D0-968B-75398EB4BFE2}"/>
              </a:ext>
            </a:extLst>
          </p:cNvPr>
          <p:cNvSpPr/>
          <p:nvPr/>
        </p:nvSpPr>
        <p:spPr>
          <a:xfrm>
            <a:off x="263607" y="4389885"/>
            <a:ext cx="11586518" cy="523220"/>
          </a:xfrm>
          <a:prstGeom prst="rect">
            <a:avLst/>
          </a:prstGeom>
        </p:spPr>
        <p:txBody>
          <a:bodyPr wrap="square">
            <a:spAutoFit/>
          </a:bodyPr>
          <a:lstStyle/>
          <a:p>
            <a:r>
              <a:rPr lang="en-US" altLang="zh-CN" sz="1400" b="1" i="0" cap="all" dirty="0">
                <a:solidFill>
                  <a:srgbClr val="333333"/>
                </a:solidFill>
                <a:effectLst/>
                <a:latin typeface="微软雅黑" panose="020B0503020204020204" pitchFamily="34" charset="-122"/>
                <a:ea typeface="微软雅黑" panose="020B0503020204020204" pitchFamily="34" charset="-122"/>
              </a:rPr>
              <a:t>ISO/IEC TS 33073:2017 </a:t>
            </a:r>
            <a:r>
              <a:rPr lang="en-US" altLang="zh-CN" sz="1400" b="1" i="0" cap="all" dirty="0">
                <a:solidFill>
                  <a:srgbClr val="666666"/>
                </a:solidFill>
                <a:effectLst/>
                <a:latin typeface="微软雅黑" panose="020B0503020204020204" pitchFamily="34" charset="-122"/>
                <a:ea typeface="微软雅黑" panose="020B0503020204020204" pitchFamily="34" charset="-122"/>
              </a:rPr>
              <a:t>[ISO/IEC TS 33073:2017]</a:t>
            </a:r>
            <a:endParaRPr lang="en-US" altLang="zh-CN" sz="14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400" b="1" i="0" dirty="0">
                <a:solidFill>
                  <a:srgbClr val="333333"/>
                </a:solidFill>
                <a:effectLst/>
                <a:latin typeface="微软雅黑" panose="020B0503020204020204" pitchFamily="34" charset="-122"/>
                <a:ea typeface="微软雅黑" panose="020B0503020204020204" pitchFamily="34" charset="-122"/>
              </a:rPr>
              <a:t>Information technology — Process assessment — Process capability assessment model for quality management</a:t>
            </a:r>
          </a:p>
        </p:txBody>
      </p:sp>
      <p:sp>
        <p:nvSpPr>
          <p:cNvPr id="8" name="矩形 7">
            <a:extLst>
              <a:ext uri="{FF2B5EF4-FFF2-40B4-BE49-F238E27FC236}">
                <a16:creationId xmlns:a16="http://schemas.microsoft.com/office/drawing/2014/main" id="{9AB9EDA8-1C6E-4059-8D98-8598FD2AD4B0}"/>
              </a:ext>
            </a:extLst>
          </p:cNvPr>
          <p:cNvSpPr/>
          <p:nvPr/>
        </p:nvSpPr>
        <p:spPr>
          <a:xfrm>
            <a:off x="263607" y="5177727"/>
            <a:ext cx="11586517" cy="523220"/>
          </a:xfrm>
          <a:prstGeom prst="rect">
            <a:avLst/>
          </a:prstGeom>
        </p:spPr>
        <p:txBody>
          <a:bodyPr wrap="square">
            <a:spAutoFit/>
          </a:bodyPr>
          <a:lstStyle/>
          <a:p>
            <a:r>
              <a:rPr lang="en-US" altLang="zh-CN" sz="1400" b="1" i="0" cap="all" dirty="0">
                <a:solidFill>
                  <a:srgbClr val="333333"/>
                </a:solidFill>
                <a:effectLst/>
                <a:latin typeface="微软雅黑" panose="020B0503020204020204" pitchFamily="34" charset="-122"/>
                <a:ea typeface="微软雅黑" panose="020B0503020204020204" pitchFamily="34" charset="-122"/>
              </a:rPr>
              <a:t>ISO/IEC TS 33030:2017 </a:t>
            </a:r>
            <a:r>
              <a:rPr lang="en-US" altLang="zh-CN" sz="1400" b="1" i="0" cap="all" dirty="0">
                <a:solidFill>
                  <a:srgbClr val="666666"/>
                </a:solidFill>
                <a:effectLst/>
                <a:latin typeface="微软雅黑" panose="020B0503020204020204" pitchFamily="34" charset="-122"/>
                <a:ea typeface="微软雅黑" panose="020B0503020204020204" pitchFamily="34" charset="-122"/>
              </a:rPr>
              <a:t>[ISO/IEC TS 33030:2017]</a:t>
            </a:r>
            <a:endParaRPr lang="en-US" altLang="zh-CN" sz="14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400" b="1" i="0" dirty="0">
                <a:solidFill>
                  <a:srgbClr val="333333"/>
                </a:solidFill>
                <a:effectLst/>
                <a:latin typeface="微软雅黑" panose="020B0503020204020204" pitchFamily="34" charset="-122"/>
                <a:ea typeface="微软雅黑" panose="020B0503020204020204" pitchFamily="34" charset="-122"/>
              </a:rPr>
              <a:t>Information technology — Process assessment — An exemplar documented assessment process</a:t>
            </a:r>
          </a:p>
        </p:txBody>
      </p:sp>
      <p:sp>
        <p:nvSpPr>
          <p:cNvPr id="10" name="矩形 9">
            <a:extLst>
              <a:ext uri="{FF2B5EF4-FFF2-40B4-BE49-F238E27FC236}">
                <a16:creationId xmlns:a16="http://schemas.microsoft.com/office/drawing/2014/main" id="{2E379683-C67E-4B36-8A8E-98C1BB709F5E}"/>
              </a:ext>
            </a:extLst>
          </p:cNvPr>
          <p:cNvSpPr/>
          <p:nvPr/>
        </p:nvSpPr>
        <p:spPr>
          <a:xfrm>
            <a:off x="263607" y="5965569"/>
            <a:ext cx="11586517" cy="523220"/>
          </a:xfrm>
          <a:prstGeom prst="rect">
            <a:avLst/>
          </a:prstGeom>
        </p:spPr>
        <p:txBody>
          <a:bodyPr wrap="square">
            <a:spAutoFit/>
          </a:bodyPr>
          <a:lstStyle/>
          <a:p>
            <a:r>
              <a:rPr lang="en-US" altLang="zh-CN" sz="1400" b="1" i="0" cap="all" dirty="0">
                <a:solidFill>
                  <a:srgbClr val="333333"/>
                </a:solidFill>
                <a:effectLst/>
                <a:latin typeface="微软雅黑" panose="020B0503020204020204" pitchFamily="34" charset="-122"/>
                <a:ea typeface="微软雅黑" panose="020B0503020204020204" pitchFamily="34" charset="-122"/>
              </a:rPr>
              <a:t>ISO/IEC TR 33014:2013 </a:t>
            </a:r>
            <a:r>
              <a:rPr lang="en-US" altLang="zh-CN" sz="1400" b="1" i="0" cap="all" dirty="0">
                <a:solidFill>
                  <a:srgbClr val="666666"/>
                </a:solidFill>
                <a:effectLst/>
                <a:latin typeface="微软雅黑" panose="020B0503020204020204" pitchFamily="34" charset="-122"/>
                <a:ea typeface="微软雅黑" panose="020B0503020204020204" pitchFamily="34" charset="-122"/>
              </a:rPr>
              <a:t>[ISO/IEC TR 33014:2013]</a:t>
            </a:r>
            <a:endParaRPr lang="en-US" altLang="zh-CN" sz="1400" b="1" i="0" cap="all" dirty="0">
              <a:solidFill>
                <a:srgbClr val="333333"/>
              </a:solidFill>
              <a:effectLst/>
              <a:latin typeface="微软雅黑" panose="020B0503020204020204" pitchFamily="34" charset="-122"/>
              <a:ea typeface="微软雅黑" panose="020B0503020204020204" pitchFamily="34" charset="-122"/>
            </a:endParaRPr>
          </a:p>
          <a:p>
            <a:r>
              <a:rPr lang="en-US" altLang="zh-CN" sz="1400" b="1" i="0" dirty="0">
                <a:solidFill>
                  <a:srgbClr val="333333"/>
                </a:solidFill>
                <a:effectLst/>
                <a:latin typeface="微软雅黑" panose="020B0503020204020204" pitchFamily="34" charset="-122"/>
                <a:ea typeface="微软雅黑" panose="020B0503020204020204" pitchFamily="34" charset="-122"/>
              </a:rPr>
              <a:t>Information technology — Process assessment — Guide for process improvement</a:t>
            </a:r>
          </a:p>
        </p:txBody>
      </p:sp>
    </p:spTree>
    <p:extLst>
      <p:ext uri="{BB962C8B-B14F-4D97-AF65-F5344CB8AC3E}">
        <p14:creationId xmlns:p14="http://schemas.microsoft.com/office/powerpoint/2010/main" val="4133882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DFBB02F-AA02-4BF0-9279-8E6D272CA479}"/>
              </a:ext>
            </a:extLst>
          </p:cNvPr>
          <p:cNvSpPr txBox="1"/>
          <p:nvPr/>
        </p:nvSpPr>
        <p:spPr>
          <a:xfrm>
            <a:off x="654908" y="584886"/>
            <a:ext cx="1338828"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其他标准：</a:t>
            </a:r>
          </a:p>
        </p:txBody>
      </p:sp>
      <p:sp>
        <p:nvSpPr>
          <p:cNvPr id="3" name="文本框 2">
            <a:extLst>
              <a:ext uri="{FF2B5EF4-FFF2-40B4-BE49-F238E27FC236}">
                <a16:creationId xmlns:a16="http://schemas.microsoft.com/office/drawing/2014/main" id="{62563B32-6378-4BF0-BDD4-F28008646893}"/>
              </a:ext>
            </a:extLst>
          </p:cNvPr>
          <p:cNvSpPr txBox="1"/>
          <p:nvPr/>
        </p:nvSpPr>
        <p:spPr>
          <a:xfrm>
            <a:off x="1145059" y="1626973"/>
            <a:ext cx="10733903" cy="646331"/>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英国国防部</a:t>
            </a:r>
            <a:r>
              <a:rPr lang="en-US" altLang="zh-CN" dirty="0">
                <a:latin typeface="微软雅黑" panose="020B0503020204020204" pitchFamily="34" charset="-122"/>
                <a:ea typeface="微软雅黑" panose="020B0503020204020204" pitchFamily="34" charset="-122"/>
              </a:rPr>
              <a:t>(MoD)</a:t>
            </a:r>
            <a:r>
              <a:rPr lang="zh-CN" altLang="en-US" dirty="0">
                <a:latin typeface="微软雅黑" panose="020B0503020204020204" pitchFamily="34" charset="-122"/>
                <a:ea typeface="微软雅黑" panose="020B0503020204020204" pitchFamily="34" charset="-122"/>
              </a:rPr>
              <a:t>资助有关软件质量标准和软件过程改进方面的工作，而后者发展出来的质量标准最终成了</a:t>
            </a:r>
            <a:r>
              <a:rPr lang="en-US" altLang="zh-CN" dirty="0">
                <a:latin typeface="微软雅黑" panose="020B0503020204020204" pitchFamily="34" charset="-122"/>
                <a:ea typeface="微软雅黑" panose="020B0503020204020204" pitchFamily="34" charset="-122"/>
              </a:rPr>
              <a:t>SPICE</a:t>
            </a:r>
            <a:r>
              <a:rPr lang="zh-CN" altLang="en-US" dirty="0">
                <a:latin typeface="微软雅黑" panose="020B0503020204020204" pitchFamily="34" charset="-122"/>
                <a:ea typeface="微软雅黑" panose="020B0503020204020204" pitchFamily="34" charset="-122"/>
              </a:rPr>
              <a:t>的实质内容，最终导致</a:t>
            </a:r>
            <a:r>
              <a:rPr lang="en-US" altLang="zh-CN" dirty="0">
                <a:latin typeface="微软雅黑" panose="020B0503020204020204" pitchFamily="34" charset="-122"/>
                <a:ea typeface="微软雅黑" panose="020B0503020204020204" pitchFamily="34" charset="-122"/>
              </a:rPr>
              <a:t>ISO/IEC15504</a:t>
            </a:r>
            <a:r>
              <a:rPr lang="zh-CN" altLang="en-US" dirty="0">
                <a:latin typeface="微软雅黑" panose="020B0503020204020204" pitchFamily="34" charset="-122"/>
                <a:ea typeface="微软雅黑" panose="020B0503020204020204" pitchFamily="34" charset="-122"/>
              </a:rPr>
              <a:t>过程评估标准的开发。</a:t>
            </a:r>
          </a:p>
        </p:txBody>
      </p:sp>
      <p:sp>
        <p:nvSpPr>
          <p:cNvPr id="4" name="文本框 3">
            <a:extLst>
              <a:ext uri="{FF2B5EF4-FFF2-40B4-BE49-F238E27FC236}">
                <a16:creationId xmlns:a16="http://schemas.microsoft.com/office/drawing/2014/main" id="{017F87FF-91C1-4072-B63B-8AE8AB0102EF}"/>
              </a:ext>
            </a:extLst>
          </p:cNvPr>
          <p:cNvSpPr txBox="1"/>
          <p:nvPr/>
        </p:nvSpPr>
        <p:spPr>
          <a:xfrm>
            <a:off x="1145059" y="2806529"/>
            <a:ext cx="4951997"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DOD</a:t>
            </a:r>
            <a:r>
              <a:rPr lang="zh-CN" altLang="en-US" dirty="0">
                <a:latin typeface="微软雅黑" panose="020B0503020204020204" pitchFamily="34" charset="-122"/>
                <a:ea typeface="微软雅黑" panose="020B0503020204020204" pitchFamily="34" charset="-122"/>
              </a:rPr>
              <a:t>标准</a:t>
            </a:r>
            <a:r>
              <a:rPr lang="en-US" altLang="zh-CN" dirty="0">
                <a:latin typeface="微软雅黑" panose="020B0503020204020204" pitchFamily="34" charset="-122"/>
                <a:ea typeface="微软雅黑" panose="020B0503020204020204" pitchFamily="34" charset="-122"/>
              </a:rPr>
              <a:t>MIL-STD-498</a:t>
            </a:r>
            <a:r>
              <a:rPr lang="zh-CN" altLang="en-US" dirty="0">
                <a:latin typeface="微软雅黑" panose="020B0503020204020204" pitchFamily="34" charset="-122"/>
                <a:ea typeface="微软雅黑" panose="020B0503020204020204" pitchFamily="34" charset="-122"/>
              </a:rPr>
              <a:t>，是美国军方的标准。</a:t>
            </a:r>
          </a:p>
        </p:txBody>
      </p:sp>
      <p:sp>
        <p:nvSpPr>
          <p:cNvPr id="5" name="文本框 4">
            <a:extLst>
              <a:ext uri="{FF2B5EF4-FFF2-40B4-BE49-F238E27FC236}">
                <a16:creationId xmlns:a16="http://schemas.microsoft.com/office/drawing/2014/main" id="{C349DEBE-485E-4E6F-B9A3-3A7AD98C2C1C}"/>
              </a:ext>
            </a:extLst>
          </p:cNvPr>
          <p:cNvSpPr txBox="1"/>
          <p:nvPr/>
        </p:nvSpPr>
        <p:spPr>
          <a:xfrm>
            <a:off x="1145059" y="3709086"/>
            <a:ext cx="7939930"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开发</a:t>
            </a:r>
            <a:r>
              <a:rPr lang="en-US" altLang="zh-CN" dirty="0">
                <a:latin typeface="微软雅黑" panose="020B0503020204020204" pitchFamily="34" charset="-122"/>
                <a:ea typeface="微软雅黑" panose="020B0503020204020204" pitchFamily="34" charset="-122"/>
              </a:rPr>
              <a:t>Trillium</a:t>
            </a:r>
            <a:r>
              <a:rPr lang="zh-CN" altLang="en-US" dirty="0">
                <a:latin typeface="微软雅黑" panose="020B0503020204020204" pitchFamily="34" charset="-122"/>
                <a:ea typeface="微软雅黑" panose="020B0503020204020204" pitchFamily="34" charset="-122"/>
              </a:rPr>
              <a:t>模型的领头羊是</a:t>
            </a:r>
            <a:r>
              <a:rPr lang="en-US" altLang="zh-CN" dirty="0">
                <a:latin typeface="微软雅黑" panose="020B0503020204020204" pitchFamily="34" charset="-122"/>
                <a:ea typeface="微软雅黑" panose="020B0503020204020204" pitchFamily="34" charset="-122"/>
              </a:rPr>
              <a:t>Bell Canada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Trillium</a:t>
            </a:r>
            <a:r>
              <a:rPr lang="zh-CN" altLang="en-US" dirty="0">
                <a:latin typeface="微软雅黑" panose="020B0503020204020204" pitchFamily="34" charset="-122"/>
                <a:ea typeface="微软雅黑" panose="020B0503020204020204" pitchFamily="34" charset="-122"/>
              </a:rPr>
              <a:t>是基于</a:t>
            </a:r>
            <a:r>
              <a:rPr lang="en-US" altLang="zh-CN" dirty="0">
                <a:latin typeface="微软雅黑" panose="020B0503020204020204" pitchFamily="34" charset="-122"/>
                <a:ea typeface="微软雅黑" panose="020B0503020204020204" pitchFamily="34" charset="-122"/>
              </a:rPr>
              <a:t>CMM1.1</a:t>
            </a:r>
            <a:r>
              <a:rPr lang="zh-CN" altLang="en-US" dirty="0">
                <a:latin typeface="微软雅黑" panose="020B0503020204020204" pitchFamily="34" charset="-122"/>
                <a:ea typeface="微软雅黑" panose="020B0503020204020204" pitchFamily="34" charset="-122"/>
              </a:rPr>
              <a:t>开发的。</a:t>
            </a:r>
          </a:p>
        </p:txBody>
      </p:sp>
      <p:sp>
        <p:nvSpPr>
          <p:cNvPr id="6" name="文本框 5">
            <a:extLst>
              <a:ext uri="{FF2B5EF4-FFF2-40B4-BE49-F238E27FC236}">
                <a16:creationId xmlns:a16="http://schemas.microsoft.com/office/drawing/2014/main" id="{8B5E6950-717C-4E9D-A271-343C880C6CA2}"/>
              </a:ext>
            </a:extLst>
          </p:cNvPr>
          <p:cNvSpPr txBox="1"/>
          <p:nvPr/>
        </p:nvSpPr>
        <p:spPr>
          <a:xfrm>
            <a:off x="1145059" y="4611643"/>
            <a:ext cx="10565027" cy="646331"/>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BOOTSTRAP</a:t>
            </a:r>
            <a:r>
              <a:rPr lang="zh-CN" altLang="en-US" dirty="0">
                <a:latin typeface="微软雅黑" panose="020B0503020204020204" pitchFamily="34" charset="-122"/>
                <a:ea typeface="微软雅黑" panose="020B0503020204020204" pitchFamily="34" charset="-122"/>
              </a:rPr>
              <a:t>是欧洲的软件公司和大学联合进行的一个信息技术战略性研究项目</a:t>
            </a:r>
            <a:r>
              <a:rPr lang="en-US" altLang="zh-CN" dirty="0">
                <a:latin typeface="微软雅黑" panose="020B0503020204020204" pitchFamily="34" charset="-122"/>
                <a:ea typeface="微软雅黑" panose="020B0503020204020204" pitchFamily="34" charset="-122"/>
              </a:rPr>
              <a:t>European Community</a:t>
            </a:r>
            <a:r>
              <a:rPr lang="zh-CN" altLang="en-US" dirty="0">
                <a:latin typeface="微软雅黑" panose="020B0503020204020204" pitchFamily="34" charset="-122"/>
                <a:ea typeface="微软雅黑" panose="020B0503020204020204" pitchFamily="34" charset="-122"/>
              </a:rPr>
              <a:t>中</a:t>
            </a:r>
            <a:r>
              <a:rPr lang="en-US" altLang="zh-CN" dirty="0">
                <a:latin typeface="微软雅黑" panose="020B0503020204020204" pitchFamily="34" charset="-122"/>
                <a:ea typeface="微软雅黑" panose="020B0503020204020204" pitchFamily="34" charset="-122"/>
              </a:rPr>
              <a:t>5441</a:t>
            </a:r>
            <a:r>
              <a:rPr lang="zh-CN" altLang="en-US" dirty="0">
                <a:latin typeface="微软雅黑" panose="020B0503020204020204" pitchFamily="34" charset="-122"/>
                <a:ea typeface="微软雅黑" panose="020B0503020204020204" pitchFamily="34" charset="-122"/>
              </a:rPr>
              <a:t>专项。</a:t>
            </a:r>
          </a:p>
        </p:txBody>
      </p:sp>
      <p:sp>
        <p:nvSpPr>
          <p:cNvPr id="7" name="文本框 6">
            <a:extLst>
              <a:ext uri="{FF2B5EF4-FFF2-40B4-BE49-F238E27FC236}">
                <a16:creationId xmlns:a16="http://schemas.microsoft.com/office/drawing/2014/main" id="{BFB20214-2F37-41DD-ACD1-76A0B8D519DE}"/>
              </a:ext>
            </a:extLst>
          </p:cNvPr>
          <p:cNvSpPr txBox="1"/>
          <p:nvPr/>
        </p:nvSpPr>
        <p:spPr>
          <a:xfrm>
            <a:off x="1145059" y="5791200"/>
            <a:ext cx="7693132"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V-Model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1992</a:t>
            </a:r>
            <a:r>
              <a:rPr lang="zh-CN" altLang="en-US" dirty="0">
                <a:latin typeface="微软雅黑" panose="020B0503020204020204" pitchFamily="34" charset="-122"/>
                <a:ea typeface="微软雅黑" panose="020B0503020204020204" pitchFamily="34" charset="-122"/>
              </a:rPr>
              <a:t>）是联邦德国军方资助的项目，这是一个软件开发标准。</a:t>
            </a:r>
          </a:p>
        </p:txBody>
      </p:sp>
    </p:spTree>
    <p:extLst>
      <p:ext uri="{BB962C8B-B14F-4D97-AF65-F5344CB8AC3E}">
        <p14:creationId xmlns:p14="http://schemas.microsoft.com/office/powerpoint/2010/main" val="1673241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2BA1666-043C-4520-9E4A-D2F261056AB2}"/>
              </a:ext>
            </a:extLst>
          </p:cNvPr>
          <p:cNvSpPr/>
          <p:nvPr/>
        </p:nvSpPr>
        <p:spPr>
          <a:xfrm>
            <a:off x="253510" y="229285"/>
            <a:ext cx="304923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2.3</a:t>
            </a:r>
            <a:r>
              <a:rPr lang="zh-CN" altLang="en-US" dirty="0">
                <a:latin typeface="微软雅黑" panose="020B0503020204020204" pitchFamily="34" charset="-122"/>
                <a:ea typeface="微软雅黑" panose="020B0503020204020204" pitchFamily="34" charset="-122"/>
              </a:rPr>
              <a:t>　软件过程评估参考模型</a:t>
            </a:r>
          </a:p>
        </p:txBody>
      </p:sp>
      <p:sp>
        <p:nvSpPr>
          <p:cNvPr id="3" name="矩形 2">
            <a:extLst>
              <a:ext uri="{FF2B5EF4-FFF2-40B4-BE49-F238E27FC236}">
                <a16:creationId xmlns:a16="http://schemas.microsoft.com/office/drawing/2014/main" id="{1098B11A-0505-423A-BD70-13A3B5686B61}"/>
              </a:ext>
            </a:extLst>
          </p:cNvPr>
          <p:cNvSpPr/>
          <p:nvPr/>
        </p:nvSpPr>
        <p:spPr>
          <a:xfrm>
            <a:off x="708454" y="763713"/>
            <a:ext cx="7471720"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参考模型由二维组成。</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一维是过程维，用可测量的主要过程目标来描述；</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另一维是过程能力维，以适用于任何过程的一系列过程属性来描述。</a:t>
            </a:r>
          </a:p>
        </p:txBody>
      </p:sp>
      <p:pic>
        <p:nvPicPr>
          <p:cNvPr id="4" name="图片 3">
            <a:extLst>
              <a:ext uri="{FF2B5EF4-FFF2-40B4-BE49-F238E27FC236}">
                <a16:creationId xmlns:a16="http://schemas.microsoft.com/office/drawing/2014/main" id="{6B0E1238-3DC8-40B9-874B-B164342DD78E}"/>
              </a:ext>
            </a:extLst>
          </p:cNvPr>
          <p:cNvPicPr>
            <a:picLocks noChangeAspect="1"/>
          </p:cNvPicPr>
          <p:nvPr/>
        </p:nvPicPr>
        <p:blipFill>
          <a:blip r:embed="rId2"/>
          <a:stretch>
            <a:fillRect/>
          </a:stretch>
        </p:blipFill>
        <p:spPr>
          <a:xfrm>
            <a:off x="2724150" y="1971675"/>
            <a:ext cx="6743700" cy="2914650"/>
          </a:xfrm>
          <a:prstGeom prst="rect">
            <a:avLst/>
          </a:prstGeom>
        </p:spPr>
      </p:pic>
      <p:sp>
        <p:nvSpPr>
          <p:cNvPr id="5" name="文本框 4">
            <a:extLst>
              <a:ext uri="{FF2B5EF4-FFF2-40B4-BE49-F238E27FC236}">
                <a16:creationId xmlns:a16="http://schemas.microsoft.com/office/drawing/2014/main" id="{6D5B7801-78E4-472B-9D09-3069D098F973}"/>
              </a:ext>
            </a:extLst>
          </p:cNvPr>
          <p:cNvSpPr txBox="1"/>
          <p:nvPr/>
        </p:nvSpPr>
        <p:spPr>
          <a:xfrm flipH="1">
            <a:off x="1538970" y="5309108"/>
            <a:ext cx="2437717"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ENG:</a:t>
            </a:r>
            <a:r>
              <a:rPr lang="zh-CN" altLang="en-US" dirty="0">
                <a:latin typeface="微软雅黑" panose="020B0503020204020204" pitchFamily="34" charset="-122"/>
                <a:ea typeface="微软雅黑" panose="020B0503020204020204" pitchFamily="34" charset="-122"/>
              </a:rPr>
              <a:t>工程过程类</a:t>
            </a:r>
          </a:p>
        </p:txBody>
      </p:sp>
      <p:sp>
        <p:nvSpPr>
          <p:cNvPr id="6" name="文本框 5">
            <a:extLst>
              <a:ext uri="{FF2B5EF4-FFF2-40B4-BE49-F238E27FC236}">
                <a16:creationId xmlns:a16="http://schemas.microsoft.com/office/drawing/2014/main" id="{A82EB942-51C6-4817-93EA-2E1C4B3F141A}"/>
              </a:ext>
            </a:extLst>
          </p:cNvPr>
          <p:cNvSpPr txBox="1"/>
          <p:nvPr/>
        </p:nvSpPr>
        <p:spPr>
          <a:xfrm flipH="1">
            <a:off x="1538970" y="5631925"/>
            <a:ext cx="2368868"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SUP:</a:t>
            </a:r>
            <a:r>
              <a:rPr lang="zh-CN" altLang="en-US" dirty="0">
                <a:latin typeface="微软雅黑" panose="020B0503020204020204" pitchFamily="34" charset="-122"/>
                <a:ea typeface="微软雅黑" panose="020B0503020204020204" pitchFamily="34" charset="-122"/>
              </a:rPr>
              <a:t>支持过程类</a:t>
            </a:r>
          </a:p>
        </p:txBody>
      </p:sp>
      <p:sp>
        <p:nvSpPr>
          <p:cNvPr id="7" name="文本框 6">
            <a:extLst>
              <a:ext uri="{FF2B5EF4-FFF2-40B4-BE49-F238E27FC236}">
                <a16:creationId xmlns:a16="http://schemas.microsoft.com/office/drawing/2014/main" id="{41BB2057-C00B-4BDF-A49A-D6C099212E9F}"/>
              </a:ext>
            </a:extLst>
          </p:cNvPr>
          <p:cNvSpPr txBox="1"/>
          <p:nvPr/>
        </p:nvSpPr>
        <p:spPr>
          <a:xfrm rot="10800000" flipH="1" flipV="1">
            <a:off x="1538970" y="5954742"/>
            <a:ext cx="2368870"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MAN:</a:t>
            </a:r>
            <a:r>
              <a:rPr lang="zh-CN" altLang="en-US" dirty="0">
                <a:latin typeface="微软雅黑" panose="020B0503020204020204" pitchFamily="34" charset="-122"/>
                <a:ea typeface="微软雅黑" panose="020B0503020204020204" pitchFamily="34" charset="-122"/>
              </a:rPr>
              <a:t>管理过程类</a:t>
            </a:r>
          </a:p>
        </p:txBody>
      </p:sp>
      <p:sp>
        <p:nvSpPr>
          <p:cNvPr id="8" name="文本框 7">
            <a:extLst>
              <a:ext uri="{FF2B5EF4-FFF2-40B4-BE49-F238E27FC236}">
                <a16:creationId xmlns:a16="http://schemas.microsoft.com/office/drawing/2014/main" id="{C5F96010-5AD7-416B-B2C0-EAEC16D23D66}"/>
              </a:ext>
            </a:extLst>
          </p:cNvPr>
          <p:cNvSpPr txBox="1"/>
          <p:nvPr/>
        </p:nvSpPr>
        <p:spPr>
          <a:xfrm rot="10800000" flipH="1" flipV="1">
            <a:off x="1538970" y="6277559"/>
            <a:ext cx="2540321"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ORG:</a:t>
            </a:r>
            <a:r>
              <a:rPr lang="zh-CN" altLang="en-US" dirty="0">
                <a:latin typeface="微软雅黑" panose="020B0503020204020204" pitchFamily="34" charset="-122"/>
                <a:ea typeface="微软雅黑" panose="020B0503020204020204" pitchFamily="34" charset="-122"/>
              </a:rPr>
              <a:t>组织过程类</a:t>
            </a:r>
          </a:p>
        </p:txBody>
      </p:sp>
      <p:sp>
        <p:nvSpPr>
          <p:cNvPr id="9" name="文本框 8">
            <a:extLst>
              <a:ext uri="{FF2B5EF4-FFF2-40B4-BE49-F238E27FC236}">
                <a16:creationId xmlns:a16="http://schemas.microsoft.com/office/drawing/2014/main" id="{EF5A893D-4958-457E-B67B-058F01DF3813}"/>
              </a:ext>
            </a:extLst>
          </p:cNvPr>
          <p:cNvSpPr txBox="1"/>
          <p:nvPr/>
        </p:nvSpPr>
        <p:spPr>
          <a:xfrm rot="10800000" flipH="1" flipV="1">
            <a:off x="1538971" y="4986291"/>
            <a:ext cx="2368869"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CUS:</a:t>
            </a:r>
            <a:r>
              <a:rPr lang="zh-CN" altLang="en-US" dirty="0">
                <a:latin typeface="微软雅黑" panose="020B0503020204020204" pitchFamily="34" charset="-122"/>
                <a:ea typeface="微软雅黑" panose="020B0503020204020204" pitchFamily="34" charset="-122"/>
              </a:rPr>
              <a:t>顾客供方过程类</a:t>
            </a:r>
          </a:p>
        </p:txBody>
      </p:sp>
    </p:spTree>
    <p:extLst>
      <p:ext uri="{BB962C8B-B14F-4D97-AF65-F5344CB8AC3E}">
        <p14:creationId xmlns:p14="http://schemas.microsoft.com/office/powerpoint/2010/main" val="346233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0920C6E3-263E-4F7C-981A-A291E95F27D8}"/>
              </a:ext>
            </a:extLst>
          </p:cNvPr>
          <p:cNvGrpSpPr/>
          <p:nvPr/>
        </p:nvGrpSpPr>
        <p:grpSpPr>
          <a:xfrm>
            <a:off x="4114799" y="155261"/>
            <a:ext cx="4898262" cy="6628598"/>
            <a:chOff x="4114799" y="155261"/>
            <a:chExt cx="4898262" cy="6628598"/>
          </a:xfrm>
        </p:grpSpPr>
        <p:grpSp>
          <p:nvGrpSpPr>
            <p:cNvPr id="4" name="组合 3">
              <a:extLst>
                <a:ext uri="{FF2B5EF4-FFF2-40B4-BE49-F238E27FC236}">
                  <a16:creationId xmlns:a16="http://schemas.microsoft.com/office/drawing/2014/main" id="{0582C8B2-488C-4C99-AE31-6C4C521D75CD}"/>
                </a:ext>
              </a:extLst>
            </p:cNvPr>
            <p:cNvGrpSpPr/>
            <p:nvPr/>
          </p:nvGrpSpPr>
          <p:grpSpPr>
            <a:xfrm>
              <a:off x="4114799" y="155261"/>
              <a:ext cx="4898262" cy="6628598"/>
              <a:chOff x="2619599" y="1668280"/>
              <a:chExt cx="6187516" cy="8770318"/>
            </a:xfrm>
          </p:grpSpPr>
          <p:pic>
            <p:nvPicPr>
              <p:cNvPr id="3" name="图片 2">
                <a:extLst>
                  <a:ext uri="{FF2B5EF4-FFF2-40B4-BE49-F238E27FC236}">
                    <a16:creationId xmlns:a16="http://schemas.microsoft.com/office/drawing/2014/main" id="{CFEBEF7F-33BD-4900-B80D-01684B05ECCE}"/>
                  </a:ext>
                </a:extLst>
              </p:cNvPr>
              <p:cNvPicPr>
                <a:picLocks noChangeAspect="1"/>
              </p:cNvPicPr>
              <p:nvPr/>
            </p:nvPicPr>
            <p:blipFill>
              <a:blip r:embed="rId2"/>
              <a:stretch>
                <a:fillRect/>
              </a:stretch>
            </p:blipFill>
            <p:spPr>
              <a:xfrm>
                <a:off x="2667485" y="3580598"/>
                <a:ext cx="6106258" cy="6858000"/>
              </a:xfrm>
              <a:prstGeom prst="rect">
                <a:avLst/>
              </a:prstGeom>
            </p:spPr>
          </p:pic>
          <p:pic>
            <p:nvPicPr>
              <p:cNvPr id="2" name="图片 1">
                <a:extLst>
                  <a:ext uri="{FF2B5EF4-FFF2-40B4-BE49-F238E27FC236}">
                    <a16:creationId xmlns:a16="http://schemas.microsoft.com/office/drawing/2014/main" id="{AE6D3336-FEF2-4076-91B1-7E50673A9C50}"/>
                  </a:ext>
                </a:extLst>
              </p:cNvPr>
              <p:cNvPicPr>
                <a:picLocks noChangeAspect="1"/>
              </p:cNvPicPr>
              <p:nvPr/>
            </p:nvPicPr>
            <p:blipFill rotWithShape="1">
              <a:blip r:embed="rId3"/>
              <a:srcRect r="303" b="3786"/>
              <a:stretch/>
            </p:blipFill>
            <p:spPr>
              <a:xfrm>
                <a:off x="2619599" y="1668280"/>
                <a:ext cx="6187516" cy="2322421"/>
              </a:xfrm>
              <a:prstGeom prst="rect">
                <a:avLst/>
              </a:prstGeom>
            </p:spPr>
          </p:pic>
        </p:grpSp>
        <p:sp>
          <p:nvSpPr>
            <p:cNvPr id="5" name="矩形 4">
              <a:extLst>
                <a:ext uri="{FF2B5EF4-FFF2-40B4-BE49-F238E27FC236}">
                  <a16:creationId xmlns:a16="http://schemas.microsoft.com/office/drawing/2014/main" id="{88F69098-F6BC-4660-8CAB-AC4684EAB3A8}"/>
                </a:ext>
              </a:extLst>
            </p:cNvPr>
            <p:cNvSpPr/>
            <p:nvPr/>
          </p:nvSpPr>
          <p:spPr>
            <a:xfrm>
              <a:off x="4273062" y="1014884"/>
              <a:ext cx="650630" cy="311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B032939B-2A7A-43CD-BD39-9F6B17CA63BF}"/>
                </a:ext>
              </a:extLst>
            </p:cNvPr>
            <p:cNvSpPr/>
            <p:nvPr/>
          </p:nvSpPr>
          <p:spPr>
            <a:xfrm>
              <a:off x="4255477" y="2366387"/>
              <a:ext cx="668215" cy="3190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03A4ABDF-63AB-42BE-BDC4-2B58628D72A1}"/>
                </a:ext>
              </a:extLst>
            </p:cNvPr>
            <p:cNvSpPr/>
            <p:nvPr/>
          </p:nvSpPr>
          <p:spPr>
            <a:xfrm>
              <a:off x="4152707" y="1730829"/>
              <a:ext cx="919198" cy="271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404365FF-1493-4EF5-8FEC-9993A94564AE}"/>
                </a:ext>
              </a:extLst>
            </p:cNvPr>
            <p:cNvPicPr>
              <a:picLocks noChangeAspect="1"/>
            </p:cNvPicPr>
            <p:nvPr/>
          </p:nvPicPr>
          <p:blipFill>
            <a:blip r:embed="rId4"/>
            <a:stretch>
              <a:fillRect/>
            </a:stretch>
          </p:blipFill>
          <p:spPr>
            <a:xfrm>
              <a:off x="4390286" y="1696339"/>
              <a:ext cx="562095" cy="234206"/>
            </a:xfrm>
            <a:prstGeom prst="rect">
              <a:avLst/>
            </a:prstGeom>
          </p:spPr>
        </p:pic>
      </p:grpSp>
    </p:spTree>
    <p:extLst>
      <p:ext uri="{BB962C8B-B14F-4D97-AF65-F5344CB8AC3E}">
        <p14:creationId xmlns:p14="http://schemas.microsoft.com/office/powerpoint/2010/main" val="1569364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56337CA-24AA-45E9-9A28-69D4B7852D9E}"/>
              </a:ext>
            </a:extLst>
          </p:cNvPr>
          <p:cNvPicPr>
            <a:picLocks noChangeAspect="1"/>
          </p:cNvPicPr>
          <p:nvPr/>
        </p:nvPicPr>
        <p:blipFill>
          <a:blip r:embed="rId2"/>
          <a:stretch>
            <a:fillRect/>
          </a:stretch>
        </p:blipFill>
        <p:spPr>
          <a:xfrm>
            <a:off x="7100888" y="2745552"/>
            <a:ext cx="4791075" cy="3362325"/>
          </a:xfrm>
          <a:prstGeom prst="rect">
            <a:avLst/>
          </a:prstGeom>
        </p:spPr>
      </p:pic>
      <p:sp>
        <p:nvSpPr>
          <p:cNvPr id="4" name="矩形 3">
            <a:extLst>
              <a:ext uri="{FF2B5EF4-FFF2-40B4-BE49-F238E27FC236}">
                <a16:creationId xmlns:a16="http://schemas.microsoft.com/office/drawing/2014/main" id="{512799DF-AECC-43D1-A0BD-C3CDB7640EB9}"/>
              </a:ext>
            </a:extLst>
          </p:cNvPr>
          <p:cNvSpPr/>
          <p:nvPr/>
        </p:nvSpPr>
        <p:spPr>
          <a:xfrm>
            <a:off x="385835" y="548090"/>
            <a:ext cx="208582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2.3.2</a:t>
            </a:r>
            <a:r>
              <a:rPr lang="zh-CN" altLang="en-US" dirty="0">
                <a:latin typeface="微软雅黑" panose="020B0503020204020204" pitchFamily="34" charset="-122"/>
                <a:ea typeface="微软雅黑" panose="020B0503020204020204" pitchFamily="34" charset="-122"/>
              </a:rPr>
              <a:t>　过程能力维</a:t>
            </a:r>
          </a:p>
        </p:txBody>
      </p:sp>
      <p:sp>
        <p:nvSpPr>
          <p:cNvPr id="5" name="矩形 4">
            <a:extLst>
              <a:ext uri="{FF2B5EF4-FFF2-40B4-BE49-F238E27FC236}">
                <a16:creationId xmlns:a16="http://schemas.microsoft.com/office/drawing/2014/main" id="{B6178479-B36D-4F49-9173-17345469BA57}"/>
              </a:ext>
            </a:extLst>
          </p:cNvPr>
          <p:cNvSpPr/>
          <p:nvPr/>
        </p:nvSpPr>
        <p:spPr>
          <a:xfrm>
            <a:off x="1004888" y="1096656"/>
            <a:ext cx="6810375"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参考模型的过程能力维为任何过程的过程能力定义一个测量标准。</a:t>
            </a:r>
          </a:p>
        </p:txBody>
      </p:sp>
      <p:sp>
        <p:nvSpPr>
          <p:cNvPr id="6" name="矩形 5">
            <a:extLst>
              <a:ext uri="{FF2B5EF4-FFF2-40B4-BE49-F238E27FC236}">
                <a16:creationId xmlns:a16="http://schemas.microsoft.com/office/drawing/2014/main" id="{657C2A44-A602-41D9-98F7-30BD97B28A7E}"/>
              </a:ext>
            </a:extLst>
          </p:cNvPr>
          <p:cNvSpPr/>
          <p:nvPr/>
        </p:nvSpPr>
        <p:spPr>
          <a:xfrm>
            <a:off x="1004888" y="1528866"/>
            <a:ext cx="10410825" cy="646331"/>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过程能力分为</a:t>
            </a:r>
            <a:r>
              <a:rPr lang="en-US" altLang="zh-CN" dirty="0">
                <a:solidFill>
                  <a:prstClr val="black"/>
                </a:solidFill>
                <a:latin typeface="微软雅黑" panose="020B0503020204020204" pitchFamily="34" charset="-122"/>
                <a:ea typeface="微软雅黑" panose="020B0503020204020204" pitchFamily="34" charset="-122"/>
              </a:rPr>
              <a:t>6</a:t>
            </a:r>
            <a:r>
              <a:rPr lang="zh-CN" altLang="en-US" dirty="0">
                <a:solidFill>
                  <a:prstClr val="black"/>
                </a:solidFill>
                <a:latin typeface="微软雅黑" panose="020B0503020204020204" pitchFamily="34" charset="-122"/>
                <a:ea typeface="微软雅黑" panose="020B0503020204020204" pitchFamily="34" charset="-122"/>
              </a:rPr>
              <a:t>级，分别是：不完备（</a:t>
            </a:r>
            <a:r>
              <a:rPr lang="en-US" altLang="zh-CN" dirty="0">
                <a:solidFill>
                  <a:prstClr val="black"/>
                </a:solidFill>
                <a:latin typeface="微软雅黑" panose="020B0503020204020204" pitchFamily="34" charset="-122"/>
                <a:ea typeface="微软雅黑" panose="020B0503020204020204" pitchFamily="34" charset="-122"/>
              </a:rPr>
              <a:t>0</a:t>
            </a:r>
            <a:r>
              <a:rPr lang="zh-CN" altLang="en-US" dirty="0">
                <a:solidFill>
                  <a:prstClr val="black"/>
                </a:solidFill>
                <a:latin typeface="微软雅黑" panose="020B0503020204020204" pitchFamily="34" charset="-122"/>
                <a:ea typeface="微软雅黑" panose="020B0503020204020204" pitchFamily="34" charset="-122"/>
              </a:rPr>
              <a:t>级），已实施（</a:t>
            </a:r>
            <a:r>
              <a:rPr lang="en-US" altLang="zh-CN" dirty="0">
                <a:solidFill>
                  <a:prstClr val="black"/>
                </a:solidFill>
                <a:latin typeface="微软雅黑" panose="020B0503020204020204" pitchFamily="34" charset="-122"/>
                <a:ea typeface="微软雅黑" panose="020B0503020204020204" pitchFamily="34" charset="-122"/>
              </a:rPr>
              <a:t>1</a:t>
            </a:r>
            <a:r>
              <a:rPr lang="zh-CN" altLang="en-US" dirty="0">
                <a:solidFill>
                  <a:prstClr val="black"/>
                </a:solidFill>
                <a:latin typeface="微软雅黑" panose="020B0503020204020204" pitchFamily="34" charset="-122"/>
                <a:ea typeface="微软雅黑" panose="020B0503020204020204" pitchFamily="34" charset="-122"/>
              </a:rPr>
              <a:t>级）、已管理（</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级）、已建立（</a:t>
            </a:r>
            <a:r>
              <a:rPr lang="en-US" altLang="zh-CN" dirty="0">
                <a:solidFill>
                  <a:prstClr val="black"/>
                </a:solidFill>
                <a:latin typeface="微软雅黑" panose="020B0503020204020204" pitchFamily="34" charset="-122"/>
                <a:ea typeface="微软雅黑" panose="020B0503020204020204" pitchFamily="34" charset="-122"/>
              </a:rPr>
              <a:t>3</a:t>
            </a:r>
            <a:r>
              <a:rPr lang="zh-CN" altLang="en-US" dirty="0">
                <a:solidFill>
                  <a:prstClr val="black"/>
                </a:solidFill>
                <a:latin typeface="微软雅黑" panose="020B0503020204020204" pitchFamily="34" charset="-122"/>
                <a:ea typeface="微软雅黑" panose="020B0503020204020204" pitchFamily="34" charset="-122"/>
              </a:rPr>
              <a:t>级）、可预测（</a:t>
            </a:r>
            <a:r>
              <a:rPr lang="en-US" altLang="zh-CN" dirty="0">
                <a:solidFill>
                  <a:prstClr val="black"/>
                </a:solidFill>
                <a:latin typeface="微软雅黑" panose="020B0503020204020204" pitchFamily="34" charset="-122"/>
                <a:ea typeface="微软雅黑" panose="020B0503020204020204" pitchFamily="34" charset="-122"/>
              </a:rPr>
              <a:t>4</a:t>
            </a:r>
            <a:r>
              <a:rPr lang="zh-CN" altLang="en-US" dirty="0">
                <a:solidFill>
                  <a:prstClr val="black"/>
                </a:solidFill>
                <a:latin typeface="微软雅黑" panose="020B0503020204020204" pitchFamily="34" charset="-122"/>
                <a:ea typeface="微软雅黑" panose="020B0503020204020204" pitchFamily="34" charset="-122"/>
              </a:rPr>
              <a:t>级）和优化（</a:t>
            </a:r>
            <a:r>
              <a:rPr lang="en-US" altLang="zh-CN" dirty="0">
                <a:solidFill>
                  <a:prstClr val="black"/>
                </a:solidFill>
                <a:latin typeface="微软雅黑" panose="020B0503020204020204" pitchFamily="34" charset="-122"/>
                <a:ea typeface="微软雅黑" panose="020B0503020204020204" pitchFamily="34" charset="-122"/>
              </a:rPr>
              <a:t>5</a:t>
            </a:r>
            <a:r>
              <a:rPr lang="zh-CN" altLang="en-US" dirty="0">
                <a:solidFill>
                  <a:prstClr val="black"/>
                </a:solidFill>
                <a:latin typeface="微软雅黑" panose="020B0503020204020204" pitchFamily="34" charset="-122"/>
                <a:ea typeface="微软雅黑" panose="020B0503020204020204" pitchFamily="34" charset="-122"/>
              </a:rPr>
              <a:t>级）。</a:t>
            </a:r>
            <a:endParaRPr lang="zh-CN" altLang="en-US" dirty="0"/>
          </a:p>
        </p:txBody>
      </p:sp>
      <p:sp>
        <p:nvSpPr>
          <p:cNvPr id="7" name="矩形 6">
            <a:extLst>
              <a:ext uri="{FF2B5EF4-FFF2-40B4-BE49-F238E27FC236}">
                <a16:creationId xmlns:a16="http://schemas.microsoft.com/office/drawing/2014/main" id="{151B14A7-365E-425D-A3E3-0DD511309528}"/>
              </a:ext>
            </a:extLst>
          </p:cNvPr>
          <p:cNvSpPr/>
          <p:nvPr/>
        </p:nvSpPr>
        <p:spPr>
          <a:xfrm>
            <a:off x="1004888" y="2238075"/>
            <a:ext cx="2845651"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过程属性评定的等级分</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档</a:t>
            </a:r>
          </a:p>
        </p:txBody>
      </p:sp>
      <p:sp>
        <p:nvSpPr>
          <p:cNvPr id="8" name="矩形 7">
            <a:extLst>
              <a:ext uri="{FF2B5EF4-FFF2-40B4-BE49-F238E27FC236}">
                <a16:creationId xmlns:a16="http://schemas.microsoft.com/office/drawing/2014/main" id="{EC4D80DC-A5AC-4478-9839-D6EE7E574A44}"/>
              </a:ext>
            </a:extLst>
          </p:cNvPr>
          <p:cNvSpPr/>
          <p:nvPr/>
        </p:nvSpPr>
        <p:spPr>
          <a:xfrm>
            <a:off x="1004888" y="2745552"/>
            <a:ext cx="6096000" cy="3416320"/>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（未达到）：所评估过程的属性值为</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，几乎或完全没有证据证明规定属性的成绩。</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（部分达到）：所评估过程的属性值为</a:t>
            </a:r>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50%</a:t>
            </a:r>
            <a:r>
              <a:rPr lang="zh-CN" altLang="en-US" dirty="0">
                <a:latin typeface="微软雅黑" panose="020B0503020204020204" pitchFamily="34" charset="-122"/>
                <a:ea typeface="微软雅黑" panose="020B0503020204020204" pitchFamily="34" charset="-122"/>
              </a:rPr>
              <a:t>，有证据证明有良好的系统化方法来达到规定的属性，成绩的某些侧面也许不可预测。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（大部分达到）：所评估过程的属性值为</a:t>
            </a:r>
            <a:r>
              <a:rPr lang="en-US" altLang="zh-CN" dirty="0">
                <a:latin typeface="微软雅黑" panose="020B0503020204020204" pitchFamily="34" charset="-122"/>
                <a:ea typeface="微软雅黑" panose="020B0503020204020204" pitchFamily="34" charset="-122"/>
              </a:rPr>
              <a:t>51%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85%</a:t>
            </a:r>
            <a:r>
              <a:rPr lang="zh-CN" altLang="en-US" dirty="0">
                <a:latin typeface="微软雅黑" panose="020B0503020204020204" pitchFamily="34" charset="-122"/>
                <a:ea typeface="微软雅黑" panose="020B0503020204020204" pitchFamily="34" charset="-122"/>
              </a:rPr>
              <a:t>，有证据证明对规定的属性有良好的系统化方法并取得了显著的成绩，过程的性能在某些领域或某些工作单位可能有差别。</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（充分达到）：所评估过程的属性值为</a:t>
            </a:r>
            <a:r>
              <a:rPr lang="en-US" altLang="zh-CN" dirty="0">
                <a:latin typeface="微软雅黑" panose="020B0503020204020204" pitchFamily="34" charset="-122"/>
                <a:ea typeface="微软雅黑" panose="020B0503020204020204" pitchFamily="34" charset="-122"/>
              </a:rPr>
              <a:t>86%</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，有证据证明有完备的系统化方法来充分达到规定的属性，在规定的各组织单位不存在明显的弱点。</a:t>
            </a:r>
          </a:p>
        </p:txBody>
      </p:sp>
    </p:spTree>
    <p:extLst>
      <p:ext uri="{BB962C8B-B14F-4D97-AF65-F5344CB8AC3E}">
        <p14:creationId xmlns:p14="http://schemas.microsoft.com/office/powerpoint/2010/main" val="1066602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6D0C60A-2B65-402A-BC30-2DA982C26451}"/>
              </a:ext>
            </a:extLst>
          </p:cNvPr>
          <p:cNvPicPr>
            <a:picLocks noChangeAspect="1"/>
          </p:cNvPicPr>
          <p:nvPr/>
        </p:nvPicPr>
        <p:blipFill>
          <a:blip r:embed="rId2"/>
          <a:stretch>
            <a:fillRect/>
          </a:stretch>
        </p:blipFill>
        <p:spPr>
          <a:xfrm>
            <a:off x="3810000" y="0"/>
            <a:ext cx="4572000" cy="6858000"/>
          </a:xfrm>
          <a:prstGeom prst="rect">
            <a:avLst/>
          </a:prstGeom>
        </p:spPr>
      </p:pic>
    </p:spTree>
    <p:extLst>
      <p:ext uri="{BB962C8B-B14F-4D97-AF65-F5344CB8AC3E}">
        <p14:creationId xmlns:p14="http://schemas.microsoft.com/office/powerpoint/2010/main" val="395504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943713F-42D6-47C8-AE94-2462CFAE8EAC}"/>
              </a:ext>
            </a:extLst>
          </p:cNvPr>
          <p:cNvPicPr>
            <a:picLocks noChangeAspect="1"/>
          </p:cNvPicPr>
          <p:nvPr/>
        </p:nvPicPr>
        <p:blipFill>
          <a:blip r:embed="rId2"/>
          <a:stretch>
            <a:fillRect/>
          </a:stretch>
        </p:blipFill>
        <p:spPr>
          <a:xfrm>
            <a:off x="4357687" y="2505075"/>
            <a:ext cx="4605338" cy="2910677"/>
          </a:xfrm>
          <a:prstGeom prst="rect">
            <a:avLst/>
          </a:prstGeom>
        </p:spPr>
      </p:pic>
      <p:sp>
        <p:nvSpPr>
          <p:cNvPr id="4" name="矩形 3">
            <a:extLst>
              <a:ext uri="{FF2B5EF4-FFF2-40B4-BE49-F238E27FC236}">
                <a16:creationId xmlns:a16="http://schemas.microsoft.com/office/drawing/2014/main" id="{0576DF70-E973-494D-BD86-2B900933A3E3}"/>
              </a:ext>
            </a:extLst>
          </p:cNvPr>
          <p:cNvSpPr/>
          <p:nvPr/>
        </p:nvSpPr>
        <p:spPr>
          <a:xfrm>
            <a:off x="457524" y="430767"/>
            <a:ext cx="304923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　软件过程评估及其应用</a:t>
            </a:r>
          </a:p>
        </p:txBody>
      </p:sp>
      <p:sp>
        <p:nvSpPr>
          <p:cNvPr id="5" name="矩形 4">
            <a:extLst>
              <a:ext uri="{FF2B5EF4-FFF2-40B4-BE49-F238E27FC236}">
                <a16:creationId xmlns:a16="http://schemas.microsoft.com/office/drawing/2014/main" id="{32C64444-CBDE-4969-B300-E235B528A78D}"/>
              </a:ext>
            </a:extLst>
          </p:cNvPr>
          <p:cNvSpPr/>
          <p:nvPr/>
        </p:nvSpPr>
        <p:spPr>
          <a:xfrm>
            <a:off x="1109662" y="1148448"/>
            <a:ext cx="8791575"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参考模型的基本用途有两种，一种是软件过程改进；另一种是软件过程能力确定。</a:t>
            </a:r>
          </a:p>
        </p:txBody>
      </p:sp>
    </p:spTree>
    <p:extLst>
      <p:ext uri="{BB962C8B-B14F-4D97-AF65-F5344CB8AC3E}">
        <p14:creationId xmlns:p14="http://schemas.microsoft.com/office/powerpoint/2010/main" val="2156277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866FCEF-DEDC-41E3-9B82-58C3133D27F4}"/>
              </a:ext>
            </a:extLst>
          </p:cNvPr>
          <p:cNvPicPr>
            <a:picLocks noChangeAspect="1"/>
          </p:cNvPicPr>
          <p:nvPr/>
        </p:nvPicPr>
        <p:blipFill>
          <a:blip r:embed="rId2"/>
          <a:stretch>
            <a:fillRect/>
          </a:stretch>
        </p:blipFill>
        <p:spPr>
          <a:xfrm>
            <a:off x="5572125" y="1714877"/>
            <a:ext cx="6120914" cy="4438273"/>
          </a:xfrm>
          <a:prstGeom prst="rect">
            <a:avLst/>
          </a:prstGeom>
        </p:spPr>
      </p:pic>
      <p:sp>
        <p:nvSpPr>
          <p:cNvPr id="3" name="矩形 2">
            <a:extLst>
              <a:ext uri="{FF2B5EF4-FFF2-40B4-BE49-F238E27FC236}">
                <a16:creationId xmlns:a16="http://schemas.microsoft.com/office/drawing/2014/main" id="{CB74515F-147A-47A2-8F0F-1183E954B41F}"/>
              </a:ext>
            </a:extLst>
          </p:cNvPr>
          <p:cNvSpPr/>
          <p:nvPr/>
        </p:nvSpPr>
        <p:spPr>
          <a:xfrm>
            <a:off x="444335" y="548759"/>
            <a:ext cx="1854995"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2.4.1</a:t>
            </a:r>
            <a:r>
              <a:rPr lang="zh-CN" altLang="en-US" dirty="0">
                <a:latin typeface="微软雅黑" panose="020B0503020204020204" pitchFamily="34" charset="-122"/>
                <a:ea typeface="微软雅黑" panose="020B0503020204020204" pitchFamily="34" charset="-122"/>
              </a:rPr>
              <a:t>　过程评估</a:t>
            </a:r>
          </a:p>
        </p:txBody>
      </p:sp>
      <p:sp>
        <p:nvSpPr>
          <p:cNvPr id="4" name="矩形 3">
            <a:extLst>
              <a:ext uri="{FF2B5EF4-FFF2-40B4-BE49-F238E27FC236}">
                <a16:creationId xmlns:a16="http://schemas.microsoft.com/office/drawing/2014/main" id="{66B37CEE-9ADC-4348-A9EF-1626563CC0B1}"/>
              </a:ext>
            </a:extLst>
          </p:cNvPr>
          <p:cNvSpPr/>
          <p:nvPr/>
        </p:nvSpPr>
        <p:spPr>
          <a:xfrm>
            <a:off x="2890838" y="548759"/>
            <a:ext cx="7205662"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过程评估重点讨论过程评估环境和软件过程评估的具体要求。</a:t>
            </a:r>
          </a:p>
        </p:txBody>
      </p:sp>
      <p:sp>
        <p:nvSpPr>
          <p:cNvPr id="5" name="矩形 4">
            <a:extLst>
              <a:ext uri="{FF2B5EF4-FFF2-40B4-BE49-F238E27FC236}">
                <a16:creationId xmlns:a16="http://schemas.microsoft.com/office/drawing/2014/main" id="{5957F929-4D3F-4EAD-9D72-67C371DF3EAA}"/>
              </a:ext>
            </a:extLst>
          </p:cNvPr>
          <p:cNvSpPr/>
          <p:nvPr/>
        </p:nvSpPr>
        <p:spPr>
          <a:xfrm>
            <a:off x="1148053" y="1444109"/>
            <a:ext cx="176041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过程评估环境</a:t>
            </a:r>
          </a:p>
        </p:txBody>
      </p:sp>
      <p:sp>
        <p:nvSpPr>
          <p:cNvPr id="6" name="矩形 5">
            <a:extLst>
              <a:ext uri="{FF2B5EF4-FFF2-40B4-BE49-F238E27FC236}">
                <a16:creationId xmlns:a16="http://schemas.microsoft.com/office/drawing/2014/main" id="{0B8DD986-E6E7-41FB-AB7F-0D17CBDCAA9D}"/>
              </a:ext>
            </a:extLst>
          </p:cNvPr>
          <p:cNvSpPr/>
          <p:nvPr/>
        </p:nvSpPr>
        <p:spPr>
          <a:xfrm>
            <a:off x="1148053" y="2010847"/>
            <a:ext cx="289694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软件过程评估的具体要求</a:t>
            </a:r>
          </a:p>
        </p:txBody>
      </p:sp>
      <p:sp>
        <p:nvSpPr>
          <p:cNvPr id="7" name="矩形 6">
            <a:extLst>
              <a:ext uri="{FF2B5EF4-FFF2-40B4-BE49-F238E27FC236}">
                <a16:creationId xmlns:a16="http://schemas.microsoft.com/office/drawing/2014/main" id="{FDB8061B-0146-4236-B6B6-4DD2E4DEF0DD}"/>
              </a:ext>
            </a:extLst>
          </p:cNvPr>
          <p:cNvSpPr/>
          <p:nvPr/>
        </p:nvSpPr>
        <p:spPr>
          <a:xfrm>
            <a:off x="1182517" y="2577585"/>
            <a:ext cx="215315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）定义评估输入</a:t>
            </a:r>
          </a:p>
        </p:txBody>
      </p:sp>
      <p:sp>
        <p:nvSpPr>
          <p:cNvPr id="8" name="矩形 7">
            <a:extLst>
              <a:ext uri="{FF2B5EF4-FFF2-40B4-BE49-F238E27FC236}">
                <a16:creationId xmlns:a16="http://schemas.microsoft.com/office/drawing/2014/main" id="{DEE7D95A-ECB3-4256-B9A7-1FF181C5B306}"/>
              </a:ext>
            </a:extLst>
          </p:cNvPr>
          <p:cNvSpPr/>
          <p:nvPr/>
        </p:nvSpPr>
        <p:spPr>
          <a:xfrm>
            <a:off x="1182517" y="3087887"/>
            <a:ext cx="124264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）责任</a:t>
            </a:r>
          </a:p>
        </p:txBody>
      </p:sp>
      <p:sp>
        <p:nvSpPr>
          <p:cNvPr id="9" name="矩形 8">
            <a:extLst>
              <a:ext uri="{FF2B5EF4-FFF2-40B4-BE49-F238E27FC236}">
                <a16:creationId xmlns:a16="http://schemas.microsoft.com/office/drawing/2014/main" id="{EF03EA88-90CD-4830-B399-C88A024A5A07}"/>
              </a:ext>
            </a:extLst>
          </p:cNvPr>
          <p:cNvSpPr/>
          <p:nvPr/>
        </p:nvSpPr>
        <p:spPr>
          <a:xfrm>
            <a:off x="1182517" y="3598189"/>
            <a:ext cx="1691489"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）评估活动</a:t>
            </a:r>
          </a:p>
        </p:txBody>
      </p:sp>
      <p:sp>
        <p:nvSpPr>
          <p:cNvPr id="10" name="矩形 9">
            <a:extLst>
              <a:ext uri="{FF2B5EF4-FFF2-40B4-BE49-F238E27FC236}">
                <a16:creationId xmlns:a16="http://schemas.microsoft.com/office/drawing/2014/main" id="{2B0B122B-43A4-407C-BC2F-AAABF0B25607}"/>
              </a:ext>
            </a:extLst>
          </p:cNvPr>
          <p:cNvSpPr/>
          <p:nvPr/>
        </p:nvSpPr>
        <p:spPr>
          <a:xfrm>
            <a:off x="1182517" y="4108490"/>
            <a:ext cx="2153154"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）记录评估输出</a:t>
            </a:r>
          </a:p>
        </p:txBody>
      </p:sp>
    </p:spTree>
    <p:extLst>
      <p:ext uri="{BB962C8B-B14F-4D97-AF65-F5344CB8AC3E}">
        <p14:creationId xmlns:p14="http://schemas.microsoft.com/office/powerpoint/2010/main" val="2552674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D275897-AD1E-41AE-B881-F28FE9DB5CE4}"/>
              </a:ext>
            </a:extLst>
          </p:cNvPr>
          <p:cNvPicPr>
            <a:picLocks noChangeAspect="1"/>
          </p:cNvPicPr>
          <p:nvPr/>
        </p:nvPicPr>
        <p:blipFill>
          <a:blip r:embed="rId2"/>
          <a:stretch>
            <a:fillRect/>
          </a:stretch>
        </p:blipFill>
        <p:spPr>
          <a:xfrm>
            <a:off x="6231939" y="913966"/>
            <a:ext cx="5634037" cy="2515034"/>
          </a:xfrm>
          <a:prstGeom prst="rect">
            <a:avLst/>
          </a:prstGeom>
        </p:spPr>
      </p:pic>
      <p:sp>
        <p:nvSpPr>
          <p:cNvPr id="4" name="矩形 3">
            <a:extLst>
              <a:ext uri="{FF2B5EF4-FFF2-40B4-BE49-F238E27FC236}">
                <a16:creationId xmlns:a16="http://schemas.microsoft.com/office/drawing/2014/main" id="{C41BC2E4-BD56-4FB9-95BB-08606C71D8BD}"/>
              </a:ext>
            </a:extLst>
          </p:cNvPr>
          <p:cNvSpPr/>
          <p:nvPr/>
        </p:nvSpPr>
        <p:spPr>
          <a:xfrm>
            <a:off x="363372" y="515422"/>
            <a:ext cx="1806905" cy="369332"/>
          </a:xfrm>
          <a:prstGeom prst="rect">
            <a:avLst/>
          </a:prstGeom>
        </p:spPr>
        <p:txBody>
          <a:bodyPr wrap="none">
            <a:spAutoFit/>
          </a:bodyPr>
          <a:lstStyle/>
          <a:p>
            <a:r>
              <a:rPr lang="en-US" altLang="zh-CN" dirty="0"/>
              <a:t>2.4.2</a:t>
            </a:r>
            <a:r>
              <a:rPr lang="zh-CN" altLang="en-US" dirty="0"/>
              <a:t>　过程改进</a:t>
            </a:r>
          </a:p>
        </p:txBody>
      </p:sp>
      <p:sp>
        <p:nvSpPr>
          <p:cNvPr id="5" name="矩形 4">
            <a:extLst>
              <a:ext uri="{FF2B5EF4-FFF2-40B4-BE49-F238E27FC236}">
                <a16:creationId xmlns:a16="http://schemas.microsoft.com/office/drawing/2014/main" id="{5F6355FF-57C8-4CB1-AA06-D3B0A5137CAF}"/>
              </a:ext>
            </a:extLst>
          </p:cNvPr>
          <p:cNvSpPr/>
          <p:nvPr/>
        </p:nvSpPr>
        <p:spPr>
          <a:xfrm>
            <a:off x="968960" y="1120259"/>
            <a:ext cx="5262979" cy="369332"/>
          </a:xfrm>
          <a:prstGeom prst="rect">
            <a:avLst/>
          </a:prstGeom>
        </p:spPr>
        <p:txBody>
          <a:bodyPr wrap="none">
            <a:spAutoFit/>
          </a:bodyPr>
          <a:lstStyle/>
          <a:p>
            <a:r>
              <a:rPr lang="zh-CN" altLang="en-US" dirty="0"/>
              <a:t>过程改进重点讨论过程改进环境和过程改进指南。</a:t>
            </a:r>
          </a:p>
        </p:txBody>
      </p:sp>
      <p:sp>
        <p:nvSpPr>
          <p:cNvPr id="6" name="矩形 5">
            <a:extLst>
              <a:ext uri="{FF2B5EF4-FFF2-40B4-BE49-F238E27FC236}">
                <a16:creationId xmlns:a16="http://schemas.microsoft.com/office/drawing/2014/main" id="{89528426-1F45-48A1-A64E-EF30A1E1A080}"/>
              </a:ext>
            </a:extLst>
          </p:cNvPr>
          <p:cNvSpPr/>
          <p:nvPr/>
        </p:nvSpPr>
        <p:spPr>
          <a:xfrm>
            <a:off x="968960" y="1692830"/>
            <a:ext cx="1742785" cy="369332"/>
          </a:xfrm>
          <a:prstGeom prst="rect">
            <a:avLst/>
          </a:prstGeom>
        </p:spPr>
        <p:txBody>
          <a:bodyPr wrap="none">
            <a:spAutoFit/>
          </a:bodyPr>
          <a:lstStyle/>
          <a:p>
            <a:r>
              <a:rPr lang="en-US" altLang="zh-CN" dirty="0"/>
              <a:t>1.</a:t>
            </a:r>
            <a:r>
              <a:rPr lang="zh-CN" altLang="en-US" dirty="0"/>
              <a:t>过程改进环境</a:t>
            </a:r>
          </a:p>
        </p:txBody>
      </p:sp>
      <p:sp>
        <p:nvSpPr>
          <p:cNvPr id="7" name="矩形 6">
            <a:extLst>
              <a:ext uri="{FF2B5EF4-FFF2-40B4-BE49-F238E27FC236}">
                <a16:creationId xmlns:a16="http://schemas.microsoft.com/office/drawing/2014/main" id="{4E50FEAC-32F6-422C-AB75-14374D971930}"/>
              </a:ext>
            </a:extLst>
          </p:cNvPr>
          <p:cNvSpPr/>
          <p:nvPr/>
        </p:nvSpPr>
        <p:spPr>
          <a:xfrm>
            <a:off x="968960" y="2265401"/>
            <a:ext cx="1742785" cy="369332"/>
          </a:xfrm>
          <a:prstGeom prst="rect">
            <a:avLst/>
          </a:prstGeom>
        </p:spPr>
        <p:txBody>
          <a:bodyPr wrap="none">
            <a:spAutoFit/>
          </a:bodyPr>
          <a:lstStyle/>
          <a:p>
            <a:r>
              <a:rPr lang="en-US" altLang="zh-CN" dirty="0"/>
              <a:t>2.</a:t>
            </a:r>
            <a:r>
              <a:rPr lang="zh-CN" altLang="en-US" dirty="0"/>
              <a:t>过程改进指南</a:t>
            </a:r>
          </a:p>
        </p:txBody>
      </p:sp>
      <p:sp>
        <p:nvSpPr>
          <p:cNvPr id="8" name="矩形 7">
            <a:extLst>
              <a:ext uri="{FF2B5EF4-FFF2-40B4-BE49-F238E27FC236}">
                <a16:creationId xmlns:a16="http://schemas.microsoft.com/office/drawing/2014/main" id="{1D4314E2-56A8-44B3-B7BC-89E820104220}"/>
              </a:ext>
            </a:extLst>
          </p:cNvPr>
          <p:cNvSpPr/>
          <p:nvPr/>
        </p:nvSpPr>
        <p:spPr>
          <a:xfrm>
            <a:off x="1103830" y="3059668"/>
            <a:ext cx="3307316" cy="369332"/>
          </a:xfrm>
          <a:prstGeom prst="rect">
            <a:avLst/>
          </a:prstGeom>
        </p:spPr>
        <p:txBody>
          <a:bodyPr wrap="none">
            <a:spAutoFit/>
          </a:bodyPr>
          <a:lstStyle/>
          <a:p>
            <a:r>
              <a:rPr lang="zh-CN" altLang="en-US" dirty="0"/>
              <a:t>（</a:t>
            </a:r>
            <a:r>
              <a:rPr lang="en-US" altLang="zh-CN" dirty="0"/>
              <a:t>1</a:t>
            </a:r>
            <a:r>
              <a:rPr lang="zh-CN" altLang="en-US" dirty="0"/>
              <a:t>）软件过程改进的基本条件</a:t>
            </a:r>
          </a:p>
        </p:txBody>
      </p:sp>
      <p:sp>
        <p:nvSpPr>
          <p:cNvPr id="9" name="矩形 8">
            <a:extLst>
              <a:ext uri="{FF2B5EF4-FFF2-40B4-BE49-F238E27FC236}">
                <a16:creationId xmlns:a16="http://schemas.microsoft.com/office/drawing/2014/main" id="{FBCF2B01-C4CF-4F53-94F1-DF02BD80B3B0}"/>
              </a:ext>
            </a:extLst>
          </p:cNvPr>
          <p:cNvSpPr/>
          <p:nvPr/>
        </p:nvSpPr>
        <p:spPr>
          <a:xfrm>
            <a:off x="1103830" y="3793966"/>
            <a:ext cx="2845651" cy="369332"/>
          </a:xfrm>
          <a:prstGeom prst="rect">
            <a:avLst/>
          </a:prstGeom>
        </p:spPr>
        <p:txBody>
          <a:bodyPr wrap="none">
            <a:spAutoFit/>
          </a:bodyPr>
          <a:lstStyle/>
          <a:p>
            <a:r>
              <a:rPr lang="zh-CN" altLang="en-US" dirty="0"/>
              <a:t>（</a:t>
            </a:r>
            <a:r>
              <a:rPr lang="en-US" altLang="zh-CN" dirty="0"/>
              <a:t>2</a:t>
            </a:r>
            <a:r>
              <a:rPr lang="zh-CN" altLang="en-US" dirty="0"/>
              <a:t>）软件过程改进的原理</a:t>
            </a:r>
          </a:p>
        </p:txBody>
      </p:sp>
      <p:sp>
        <p:nvSpPr>
          <p:cNvPr id="10" name="矩形 9">
            <a:extLst>
              <a:ext uri="{FF2B5EF4-FFF2-40B4-BE49-F238E27FC236}">
                <a16:creationId xmlns:a16="http://schemas.microsoft.com/office/drawing/2014/main" id="{BE7F6472-589E-4B4A-8A7E-786510BD34C7}"/>
              </a:ext>
            </a:extLst>
          </p:cNvPr>
          <p:cNvSpPr/>
          <p:nvPr/>
        </p:nvSpPr>
        <p:spPr>
          <a:xfrm>
            <a:off x="1103830" y="4528264"/>
            <a:ext cx="2614818" cy="369332"/>
          </a:xfrm>
          <a:prstGeom prst="rect">
            <a:avLst/>
          </a:prstGeom>
        </p:spPr>
        <p:txBody>
          <a:bodyPr wrap="none">
            <a:spAutoFit/>
          </a:bodyPr>
          <a:lstStyle/>
          <a:p>
            <a:r>
              <a:rPr lang="zh-CN" altLang="en-US" dirty="0"/>
              <a:t>（</a:t>
            </a:r>
            <a:r>
              <a:rPr lang="en-US" altLang="zh-CN" dirty="0"/>
              <a:t>3</a:t>
            </a:r>
            <a:r>
              <a:rPr lang="zh-CN" altLang="en-US" dirty="0"/>
              <a:t>）过程改进具体步骤</a:t>
            </a:r>
          </a:p>
        </p:txBody>
      </p:sp>
      <p:sp>
        <p:nvSpPr>
          <p:cNvPr id="14" name="矩形 13">
            <a:extLst>
              <a:ext uri="{FF2B5EF4-FFF2-40B4-BE49-F238E27FC236}">
                <a16:creationId xmlns:a16="http://schemas.microsoft.com/office/drawing/2014/main" id="{D9484522-0A89-4ED3-B0E5-09B38CE8B522}"/>
              </a:ext>
            </a:extLst>
          </p:cNvPr>
          <p:cNvSpPr/>
          <p:nvPr/>
        </p:nvSpPr>
        <p:spPr>
          <a:xfrm>
            <a:off x="1103830" y="5262563"/>
            <a:ext cx="1229824" cy="369332"/>
          </a:xfrm>
          <a:prstGeom prst="rect">
            <a:avLst/>
          </a:prstGeom>
        </p:spPr>
        <p:txBody>
          <a:bodyPr wrap="none">
            <a:spAutoFit/>
          </a:bodyPr>
          <a:lstStyle/>
          <a:p>
            <a:r>
              <a:rPr lang="zh-CN" altLang="en-US" dirty="0"/>
              <a:t>（</a:t>
            </a:r>
            <a:r>
              <a:rPr lang="en-US" altLang="zh-CN" dirty="0"/>
              <a:t>4</a:t>
            </a:r>
            <a:r>
              <a:rPr lang="zh-CN" altLang="en-US" dirty="0"/>
              <a:t>）管理</a:t>
            </a:r>
          </a:p>
        </p:txBody>
      </p:sp>
    </p:spTree>
    <p:extLst>
      <p:ext uri="{BB962C8B-B14F-4D97-AF65-F5344CB8AC3E}">
        <p14:creationId xmlns:p14="http://schemas.microsoft.com/office/powerpoint/2010/main" val="3473602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D249093-2E25-4F4C-A916-3D4A70EFC79F}"/>
              </a:ext>
            </a:extLst>
          </p:cNvPr>
          <p:cNvSpPr txBox="1"/>
          <p:nvPr/>
        </p:nvSpPr>
        <p:spPr>
          <a:xfrm>
            <a:off x="3511798" y="589005"/>
            <a:ext cx="5168403"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第</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章 软件过程评估的国际标准</a:t>
            </a:r>
          </a:p>
        </p:txBody>
      </p:sp>
      <p:sp>
        <p:nvSpPr>
          <p:cNvPr id="3" name="文本框 2">
            <a:extLst>
              <a:ext uri="{FF2B5EF4-FFF2-40B4-BE49-F238E27FC236}">
                <a16:creationId xmlns:a16="http://schemas.microsoft.com/office/drawing/2014/main" id="{EE427277-DC6F-4A04-BE49-8A49080FE8D4}"/>
              </a:ext>
            </a:extLst>
          </p:cNvPr>
          <p:cNvSpPr txBox="1"/>
          <p:nvPr/>
        </p:nvSpPr>
        <p:spPr>
          <a:xfrm>
            <a:off x="3731741" y="1573423"/>
            <a:ext cx="5158785"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2.1 </a:t>
            </a:r>
            <a:r>
              <a:rPr lang="zh-CN" altLang="en-US" dirty="0">
                <a:latin typeface="微软雅黑" panose="020B0503020204020204" pitchFamily="34" charset="-122"/>
                <a:ea typeface="微软雅黑" panose="020B0503020204020204" pitchFamily="34" charset="-122"/>
              </a:rPr>
              <a:t>软件过程评估国际标准的制定过程域制定目的</a:t>
            </a:r>
          </a:p>
        </p:txBody>
      </p:sp>
      <p:sp>
        <p:nvSpPr>
          <p:cNvPr id="4" name="文本框 3">
            <a:extLst>
              <a:ext uri="{FF2B5EF4-FFF2-40B4-BE49-F238E27FC236}">
                <a16:creationId xmlns:a16="http://schemas.microsoft.com/office/drawing/2014/main" id="{1F5033D9-A0E9-4337-85A6-FFEE4375E96F}"/>
              </a:ext>
            </a:extLst>
          </p:cNvPr>
          <p:cNvSpPr txBox="1"/>
          <p:nvPr/>
        </p:nvSpPr>
        <p:spPr>
          <a:xfrm>
            <a:off x="3731741" y="2407504"/>
            <a:ext cx="3118161"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2.2 </a:t>
            </a:r>
            <a:r>
              <a:rPr lang="zh-CN" altLang="en-US" dirty="0">
                <a:latin typeface="微软雅黑" panose="020B0503020204020204" pitchFamily="34" charset="-122"/>
                <a:ea typeface="微软雅黑" panose="020B0503020204020204" pitchFamily="34" charset="-122"/>
              </a:rPr>
              <a:t>软件过程评估标准的组成</a:t>
            </a:r>
          </a:p>
        </p:txBody>
      </p:sp>
      <p:sp>
        <p:nvSpPr>
          <p:cNvPr id="5" name="文本框 4">
            <a:extLst>
              <a:ext uri="{FF2B5EF4-FFF2-40B4-BE49-F238E27FC236}">
                <a16:creationId xmlns:a16="http://schemas.microsoft.com/office/drawing/2014/main" id="{B1E42084-2689-453F-BD67-8DA069B0B8CD}"/>
              </a:ext>
            </a:extLst>
          </p:cNvPr>
          <p:cNvSpPr txBox="1"/>
          <p:nvPr/>
        </p:nvSpPr>
        <p:spPr>
          <a:xfrm>
            <a:off x="3731741" y="3241585"/>
            <a:ext cx="2887329"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2.3 </a:t>
            </a:r>
            <a:r>
              <a:rPr lang="zh-CN" altLang="en-US" dirty="0">
                <a:latin typeface="微软雅黑" panose="020B0503020204020204" pitchFamily="34" charset="-122"/>
                <a:ea typeface="微软雅黑" panose="020B0503020204020204" pitchFamily="34" charset="-122"/>
              </a:rPr>
              <a:t>软件过程评估参考模型</a:t>
            </a:r>
          </a:p>
        </p:txBody>
      </p:sp>
      <p:sp>
        <p:nvSpPr>
          <p:cNvPr id="6" name="文本框 5">
            <a:extLst>
              <a:ext uri="{FF2B5EF4-FFF2-40B4-BE49-F238E27FC236}">
                <a16:creationId xmlns:a16="http://schemas.microsoft.com/office/drawing/2014/main" id="{A37F559B-0C6D-4EFF-B142-041C525BD55B}"/>
              </a:ext>
            </a:extLst>
          </p:cNvPr>
          <p:cNvSpPr txBox="1"/>
          <p:nvPr/>
        </p:nvSpPr>
        <p:spPr>
          <a:xfrm>
            <a:off x="3731741" y="4075666"/>
            <a:ext cx="3060357"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2.4 </a:t>
            </a:r>
            <a:r>
              <a:rPr lang="zh-CN" altLang="en-US" dirty="0">
                <a:latin typeface="微软雅黑" panose="020B0503020204020204" pitchFamily="34" charset="-122"/>
                <a:ea typeface="微软雅黑" panose="020B0503020204020204" pitchFamily="34" charset="-122"/>
              </a:rPr>
              <a:t>软件过程评估及其应用</a:t>
            </a:r>
          </a:p>
        </p:txBody>
      </p:sp>
      <p:sp>
        <p:nvSpPr>
          <p:cNvPr id="7" name="文本框 6">
            <a:extLst>
              <a:ext uri="{FF2B5EF4-FFF2-40B4-BE49-F238E27FC236}">
                <a16:creationId xmlns:a16="http://schemas.microsoft.com/office/drawing/2014/main" id="{8AC29061-728B-458E-9002-A59073EC7CD7}"/>
              </a:ext>
            </a:extLst>
          </p:cNvPr>
          <p:cNvSpPr txBox="1"/>
          <p:nvPr/>
        </p:nvSpPr>
        <p:spPr>
          <a:xfrm>
            <a:off x="3731741" y="4909748"/>
            <a:ext cx="2781531"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2.5 CMM</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CMMI</a:t>
            </a:r>
            <a:r>
              <a:rPr lang="zh-CN" altLang="en-US" dirty="0">
                <a:latin typeface="微软雅黑" panose="020B0503020204020204" pitchFamily="34" charset="-122"/>
                <a:ea typeface="微软雅黑" panose="020B0503020204020204" pitchFamily="34" charset="-122"/>
              </a:rPr>
              <a:t>的关系</a:t>
            </a:r>
          </a:p>
        </p:txBody>
      </p:sp>
      <p:sp>
        <p:nvSpPr>
          <p:cNvPr id="8" name="文本框 7">
            <a:extLst>
              <a:ext uri="{FF2B5EF4-FFF2-40B4-BE49-F238E27FC236}">
                <a16:creationId xmlns:a16="http://schemas.microsoft.com/office/drawing/2014/main" id="{E66909AF-EF54-4E7B-B805-15C4B1012794}"/>
              </a:ext>
            </a:extLst>
          </p:cNvPr>
          <p:cNvSpPr txBox="1"/>
          <p:nvPr/>
        </p:nvSpPr>
        <p:spPr>
          <a:xfrm>
            <a:off x="1050325" y="5855218"/>
            <a:ext cx="10083114"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软件过程评估都是在开放、合作的环境中进行的，评估的目的在于暴露问题和帮助经理和工程师改进他们组织的软件过程。评估能否成功取决于管理者和专业人员两方面对改进组织的支持。</a:t>
            </a:r>
          </a:p>
        </p:txBody>
      </p:sp>
    </p:spTree>
    <p:extLst>
      <p:ext uri="{BB962C8B-B14F-4D97-AF65-F5344CB8AC3E}">
        <p14:creationId xmlns:p14="http://schemas.microsoft.com/office/powerpoint/2010/main" val="285299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A7AACC6-0709-4429-8144-186F1B79D991}"/>
              </a:ext>
            </a:extLst>
          </p:cNvPr>
          <p:cNvPicPr>
            <a:picLocks noChangeAspect="1"/>
          </p:cNvPicPr>
          <p:nvPr/>
        </p:nvPicPr>
        <p:blipFill>
          <a:blip r:embed="rId2"/>
          <a:stretch>
            <a:fillRect/>
          </a:stretch>
        </p:blipFill>
        <p:spPr>
          <a:xfrm>
            <a:off x="3071812" y="1452562"/>
            <a:ext cx="6048375" cy="3952875"/>
          </a:xfrm>
          <a:prstGeom prst="rect">
            <a:avLst/>
          </a:prstGeom>
        </p:spPr>
      </p:pic>
    </p:spTree>
    <p:extLst>
      <p:ext uri="{BB962C8B-B14F-4D97-AF65-F5344CB8AC3E}">
        <p14:creationId xmlns:p14="http://schemas.microsoft.com/office/powerpoint/2010/main" val="212061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7340F3A-FABB-453A-8124-A54AF5F8643A}"/>
              </a:ext>
            </a:extLst>
          </p:cNvPr>
          <p:cNvPicPr>
            <a:picLocks noChangeAspect="1"/>
          </p:cNvPicPr>
          <p:nvPr/>
        </p:nvPicPr>
        <p:blipFill>
          <a:blip r:embed="rId2"/>
          <a:stretch>
            <a:fillRect/>
          </a:stretch>
        </p:blipFill>
        <p:spPr>
          <a:xfrm>
            <a:off x="3929062" y="3324225"/>
            <a:ext cx="5953125" cy="2333625"/>
          </a:xfrm>
          <a:prstGeom prst="rect">
            <a:avLst/>
          </a:prstGeom>
        </p:spPr>
      </p:pic>
      <p:sp>
        <p:nvSpPr>
          <p:cNvPr id="3" name="矩形 2">
            <a:extLst>
              <a:ext uri="{FF2B5EF4-FFF2-40B4-BE49-F238E27FC236}">
                <a16:creationId xmlns:a16="http://schemas.microsoft.com/office/drawing/2014/main" id="{9DB5660D-13F8-49A2-BDE7-49AF5293EB56}"/>
              </a:ext>
            </a:extLst>
          </p:cNvPr>
          <p:cNvSpPr/>
          <p:nvPr/>
        </p:nvSpPr>
        <p:spPr>
          <a:xfrm>
            <a:off x="446865" y="415409"/>
            <a:ext cx="231666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2.4.3</a:t>
            </a:r>
            <a:r>
              <a:rPr lang="zh-CN" altLang="en-US" dirty="0">
                <a:latin typeface="微软雅黑" panose="020B0503020204020204" pitchFamily="34" charset="-122"/>
                <a:ea typeface="微软雅黑" panose="020B0503020204020204" pitchFamily="34" charset="-122"/>
              </a:rPr>
              <a:t>　过程能力评定</a:t>
            </a:r>
          </a:p>
        </p:txBody>
      </p:sp>
      <p:sp>
        <p:nvSpPr>
          <p:cNvPr id="4" name="矩形 3">
            <a:extLst>
              <a:ext uri="{FF2B5EF4-FFF2-40B4-BE49-F238E27FC236}">
                <a16:creationId xmlns:a16="http://schemas.microsoft.com/office/drawing/2014/main" id="{C3CC61FF-4B45-4FA6-AD48-71209EC290E8}"/>
              </a:ext>
            </a:extLst>
          </p:cNvPr>
          <p:cNvSpPr/>
          <p:nvPr/>
        </p:nvSpPr>
        <p:spPr>
          <a:xfrm>
            <a:off x="914400" y="996047"/>
            <a:ext cx="1024890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过程能力评定重点讨论过程能力评定环境、过程能力确定步骤和扩展过程能力确定。</a:t>
            </a:r>
          </a:p>
        </p:txBody>
      </p:sp>
      <p:sp>
        <p:nvSpPr>
          <p:cNvPr id="5" name="矩形 4">
            <a:extLst>
              <a:ext uri="{FF2B5EF4-FFF2-40B4-BE49-F238E27FC236}">
                <a16:creationId xmlns:a16="http://schemas.microsoft.com/office/drawing/2014/main" id="{6689A3D1-E428-427B-830D-689E4FC62AE6}"/>
              </a:ext>
            </a:extLst>
          </p:cNvPr>
          <p:cNvSpPr/>
          <p:nvPr/>
        </p:nvSpPr>
        <p:spPr>
          <a:xfrm>
            <a:off x="914400" y="2497693"/>
            <a:ext cx="220445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过程能力评定环境</a:t>
            </a:r>
          </a:p>
        </p:txBody>
      </p:sp>
    </p:spTree>
    <p:extLst>
      <p:ext uri="{BB962C8B-B14F-4D97-AF65-F5344CB8AC3E}">
        <p14:creationId xmlns:p14="http://schemas.microsoft.com/office/powerpoint/2010/main" val="3417014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CEEF8AE-CCB0-4E42-AFE7-8D3E4625A484}"/>
              </a:ext>
            </a:extLst>
          </p:cNvPr>
          <p:cNvPicPr>
            <a:picLocks noChangeAspect="1"/>
          </p:cNvPicPr>
          <p:nvPr/>
        </p:nvPicPr>
        <p:blipFill>
          <a:blip r:embed="rId2"/>
          <a:stretch>
            <a:fillRect/>
          </a:stretch>
        </p:blipFill>
        <p:spPr>
          <a:xfrm>
            <a:off x="3676650" y="1690687"/>
            <a:ext cx="4838700" cy="3476625"/>
          </a:xfrm>
          <a:prstGeom prst="rect">
            <a:avLst/>
          </a:prstGeom>
        </p:spPr>
      </p:pic>
      <p:sp>
        <p:nvSpPr>
          <p:cNvPr id="3" name="矩形 2">
            <a:extLst>
              <a:ext uri="{FF2B5EF4-FFF2-40B4-BE49-F238E27FC236}">
                <a16:creationId xmlns:a16="http://schemas.microsoft.com/office/drawing/2014/main" id="{B312E226-BD04-4102-94AE-B5A8C4DA06F3}"/>
              </a:ext>
            </a:extLst>
          </p:cNvPr>
          <p:cNvSpPr/>
          <p:nvPr/>
        </p:nvSpPr>
        <p:spPr>
          <a:xfrm>
            <a:off x="688475" y="605909"/>
            <a:ext cx="220445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过程能力确定步骤</a:t>
            </a:r>
          </a:p>
        </p:txBody>
      </p:sp>
    </p:spTree>
    <p:extLst>
      <p:ext uri="{BB962C8B-B14F-4D97-AF65-F5344CB8AC3E}">
        <p14:creationId xmlns:p14="http://schemas.microsoft.com/office/powerpoint/2010/main" val="3122942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C4EF10D-8CCA-4A10-B130-1D4C2433E8BB}"/>
              </a:ext>
            </a:extLst>
          </p:cNvPr>
          <p:cNvPicPr>
            <a:picLocks noChangeAspect="1"/>
          </p:cNvPicPr>
          <p:nvPr/>
        </p:nvPicPr>
        <p:blipFill>
          <a:blip r:embed="rId2"/>
          <a:stretch>
            <a:fillRect/>
          </a:stretch>
        </p:blipFill>
        <p:spPr>
          <a:xfrm>
            <a:off x="3467100" y="1285874"/>
            <a:ext cx="5457825" cy="4924425"/>
          </a:xfrm>
          <a:prstGeom prst="rect">
            <a:avLst/>
          </a:prstGeom>
        </p:spPr>
      </p:pic>
      <p:sp>
        <p:nvSpPr>
          <p:cNvPr id="3" name="矩形 2">
            <a:extLst>
              <a:ext uri="{FF2B5EF4-FFF2-40B4-BE49-F238E27FC236}">
                <a16:creationId xmlns:a16="http://schemas.microsoft.com/office/drawing/2014/main" id="{8CCFC0C1-A273-4A38-B0AF-0A2B98B785B7}"/>
              </a:ext>
            </a:extLst>
          </p:cNvPr>
          <p:cNvSpPr/>
          <p:nvPr/>
        </p:nvSpPr>
        <p:spPr>
          <a:xfrm>
            <a:off x="383675" y="591622"/>
            <a:ext cx="220445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扩展过程能力确定</a:t>
            </a:r>
          </a:p>
        </p:txBody>
      </p:sp>
    </p:spTree>
    <p:extLst>
      <p:ext uri="{BB962C8B-B14F-4D97-AF65-F5344CB8AC3E}">
        <p14:creationId xmlns:p14="http://schemas.microsoft.com/office/powerpoint/2010/main" val="2873417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DD900F0-FBE7-4603-93FC-5BED7EA30D9D}"/>
              </a:ext>
            </a:extLst>
          </p:cNvPr>
          <p:cNvPicPr>
            <a:picLocks noChangeAspect="1"/>
          </p:cNvPicPr>
          <p:nvPr/>
        </p:nvPicPr>
        <p:blipFill>
          <a:blip r:embed="rId2"/>
          <a:stretch>
            <a:fillRect/>
          </a:stretch>
        </p:blipFill>
        <p:spPr>
          <a:xfrm>
            <a:off x="3090862" y="2324100"/>
            <a:ext cx="6010275" cy="2209800"/>
          </a:xfrm>
          <a:prstGeom prst="rect">
            <a:avLst/>
          </a:prstGeom>
        </p:spPr>
      </p:pic>
    </p:spTree>
    <p:extLst>
      <p:ext uri="{BB962C8B-B14F-4D97-AF65-F5344CB8AC3E}">
        <p14:creationId xmlns:p14="http://schemas.microsoft.com/office/powerpoint/2010/main" val="251066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5FD3C2F-D6BE-49B3-A59A-22A1AC4F93C7}"/>
              </a:ext>
            </a:extLst>
          </p:cNvPr>
          <p:cNvSpPr/>
          <p:nvPr/>
        </p:nvSpPr>
        <p:spPr>
          <a:xfrm>
            <a:off x="392012" y="453509"/>
            <a:ext cx="294343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CMMI</a:t>
            </a:r>
            <a:r>
              <a:rPr lang="zh-CN" altLang="en-US" dirty="0">
                <a:latin typeface="微软雅黑" panose="020B0503020204020204" pitchFamily="34" charset="-122"/>
                <a:ea typeface="微软雅黑" panose="020B0503020204020204" pitchFamily="34" charset="-122"/>
              </a:rPr>
              <a:t>的关系</a:t>
            </a:r>
          </a:p>
        </p:txBody>
      </p:sp>
    </p:spTree>
    <p:extLst>
      <p:ext uri="{BB962C8B-B14F-4D97-AF65-F5344CB8AC3E}">
        <p14:creationId xmlns:p14="http://schemas.microsoft.com/office/powerpoint/2010/main" val="2872924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8EBE40-2DF0-4677-860B-8E6AD99CA1C2}"/>
              </a:ext>
            </a:extLst>
          </p:cNvPr>
          <p:cNvSpPr txBox="1"/>
          <p:nvPr/>
        </p:nvSpPr>
        <p:spPr>
          <a:xfrm>
            <a:off x="308919" y="451901"/>
            <a:ext cx="5195653"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2.1 </a:t>
            </a:r>
            <a:r>
              <a:rPr lang="zh-CN" altLang="en-US" dirty="0">
                <a:latin typeface="微软雅黑" panose="020B0503020204020204" pitchFamily="34" charset="-122"/>
                <a:ea typeface="微软雅黑" panose="020B0503020204020204" pitchFamily="34" charset="-122"/>
              </a:rPr>
              <a:t>软件过程评估国际标准的制定过程与制定目的</a:t>
            </a:r>
          </a:p>
        </p:txBody>
      </p:sp>
      <p:sp>
        <p:nvSpPr>
          <p:cNvPr id="3" name="矩形 2">
            <a:extLst>
              <a:ext uri="{FF2B5EF4-FFF2-40B4-BE49-F238E27FC236}">
                <a16:creationId xmlns:a16="http://schemas.microsoft.com/office/drawing/2014/main" id="{2D3E2CA3-09CE-4ACD-A6FB-D454E9293E25}"/>
              </a:ext>
            </a:extLst>
          </p:cNvPr>
          <p:cNvSpPr/>
          <p:nvPr/>
        </p:nvSpPr>
        <p:spPr>
          <a:xfrm>
            <a:off x="760588" y="1032877"/>
            <a:ext cx="3647152"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软件过程评估国际标准的制定过程</a:t>
            </a:r>
          </a:p>
        </p:txBody>
      </p:sp>
      <p:sp>
        <p:nvSpPr>
          <p:cNvPr id="5" name="矩形 4">
            <a:extLst>
              <a:ext uri="{FF2B5EF4-FFF2-40B4-BE49-F238E27FC236}">
                <a16:creationId xmlns:a16="http://schemas.microsoft.com/office/drawing/2014/main" id="{C4B8AFE8-F144-44CB-A9DF-2D7ACFC4FC41}"/>
              </a:ext>
            </a:extLst>
          </p:cNvPr>
          <p:cNvSpPr/>
          <p:nvPr/>
        </p:nvSpPr>
        <p:spPr>
          <a:xfrm>
            <a:off x="1035589" y="1456153"/>
            <a:ext cx="1019831"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ISO/IEC</a:t>
            </a:r>
            <a:endParaRPr lang="zh-CN" altLang="en-US"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E3ABC16E-F974-4A3D-9DA5-8EC952F64024}"/>
              </a:ext>
            </a:extLst>
          </p:cNvPr>
          <p:cNvSpPr/>
          <p:nvPr/>
        </p:nvSpPr>
        <p:spPr>
          <a:xfrm>
            <a:off x="1981304" y="1456147"/>
            <a:ext cx="3097323"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ISO/IEC</a:t>
            </a:r>
            <a:r>
              <a:rPr lang="zh-CN" altLang="en-US" dirty="0">
                <a:latin typeface="微软雅黑" panose="020B0503020204020204" pitchFamily="34" charset="-122"/>
                <a:ea typeface="微软雅黑" panose="020B0503020204020204" pitchFamily="34" charset="-122"/>
              </a:rPr>
              <a:t>联合信息技术委员会</a:t>
            </a:r>
          </a:p>
        </p:txBody>
      </p:sp>
      <p:sp>
        <p:nvSpPr>
          <p:cNvPr id="7" name="矩形 6">
            <a:extLst>
              <a:ext uri="{FF2B5EF4-FFF2-40B4-BE49-F238E27FC236}">
                <a16:creationId xmlns:a16="http://schemas.microsoft.com/office/drawing/2014/main" id="{8E2A70A7-C153-4A41-A09A-F9B358163CEA}"/>
              </a:ext>
            </a:extLst>
          </p:cNvPr>
          <p:cNvSpPr/>
          <p:nvPr/>
        </p:nvSpPr>
        <p:spPr>
          <a:xfrm>
            <a:off x="1035589" y="1879429"/>
            <a:ext cx="10894282"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是国际标准化组织（</a:t>
            </a:r>
            <a:r>
              <a:rPr lang="en-US" altLang="zh-CN" dirty="0">
                <a:latin typeface="微软雅黑" panose="020B0503020204020204" pitchFamily="34" charset="-122"/>
                <a:ea typeface="微软雅黑" panose="020B0503020204020204" pitchFamily="34" charset="-122"/>
              </a:rPr>
              <a:t>ISO</a:t>
            </a:r>
            <a:r>
              <a:rPr lang="zh-CN" altLang="en-US" dirty="0">
                <a:latin typeface="微软雅黑" panose="020B0503020204020204" pitchFamily="34" charset="-122"/>
                <a:ea typeface="微软雅黑" panose="020B0503020204020204" pitchFamily="34" charset="-122"/>
              </a:rPr>
              <a:t>）和国际电工委员会（</a:t>
            </a:r>
            <a:r>
              <a:rPr lang="en-US" altLang="zh-CN" dirty="0">
                <a:latin typeface="微软雅黑" panose="020B0503020204020204" pitchFamily="34" charset="-122"/>
                <a:ea typeface="微软雅黑" panose="020B0503020204020204" pitchFamily="34" charset="-122"/>
              </a:rPr>
              <a:t>IEC</a:t>
            </a:r>
            <a:r>
              <a:rPr lang="zh-CN" altLang="en-US" dirty="0">
                <a:latin typeface="微软雅黑" panose="020B0503020204020204" pitchFamily="34" charset="-122"/>
                <a:ea typeface="微软雅黑" panose="020B0503020204020204" pitchFamily="34" charset="-122"/>
              </a:rPr>
              <a:t>）联合组建的第一个标准化技术委员会，其编号为</a:t>
            </a:r>
            <a:r>
              <a:rPr lang="en-US" altLang="zh-CN" dirty="0">
                <a:latin typeface="微软雅黑" panose="020B0503020204020204" pitchFamily="34" charset="-122"/>
                <a:ea typeface="微软雅黑" panose="020B0503020204020204" pitchFamily="34" charset="-122"/>
              </a:rPr>
              <a:t>JTC1</a:t>
            </a:r>
            <a:r>
              <a:rPr lang="zh-CN" altLang="en-US" dirty="0">
                <a:latin typeface="微软雅黑" panose="020B0503020204020204" pitchFamily="34" charset="-122"/>
                <a:ea typeface="微软雅黑" panose="020B0503020204020204" pitchFamily="34" charset="-122"/>
              </a:rPr>
              <a:t>。</a:t>
            </a:r>
          </a:p>
        </p:txBody>
      </p:sp>
      <p:sp>
        <p:nvSpPr>
          <p:cNvPr id="8" name="矩形 7">
            <a:extLst>
              <a:ext uri="{FF2B5EF4-FFF2-40B4-BE49-F238E27FC236}">
                <a16:creationId xmlns:a16="http://schemas.microsoft.com/office/drawing/2014/main" id="{08A11049-1DFA-4402-9CA4-CA308DECB6D5}"/>
              </a:ext>
            </a:extLst>
          </p:cNvPr>
          <p:cNvSpPr/>
          <p:nvPr/>
        </p:nvSpPr>
        <p:spPr>
          <a:xfrm>
            <a:off x="1035589" y="2302705"/>
            <a:ext cx="7258313"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它在</a:t>
            </a:r>
            <a:r>
              <a:rPr lang="en-US" altLang="zh-CN" dirty="0">
                <a:latin typeface="微软雅黑" panose="020B0503020204020204" pitchFamily="34" charset="-122"/>
                <a:ea typeface="微软雅黑" panose="020B0503020204020204" pitchFamily="34" charset="-122"/>
              </a:rPr>
              <a:t>ISO</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IEC</a:t>
            </a:r>
            <a:r>
              <a:rPr lang="zh-CN" altLang="en-US" dirty="0">
                <a:latin typeface="微软雅黑" panose="020B0503020204020204" pitchFamily="34" charset="-122"/>
                <a:ea typeface="微软雅黑" panose="020B0503020204020204" pitchFamily="34" charset="-122"/>
              </a:rPr>
              <a:t>共同领导下，承担信息技术领域国际标准制定工作。</a:t>
            </a:r>
          </a:p>
        </p:txBody>
      </p:sp>
      <p:sp>
        <p:nvSpPr>
          <p:cNvPr id="9" name="矩形 8">
            <a:extLst>
              <a:ext uri="{FF2B5EF4-FFF2-40B4-BE49-F238E27FC236}">
                <a16:creationId xmlns:a16="http://schemas.microsoft.com/office/drawing/2014/main" id="{5D7608F2-51B9-48B6-8154-169AA1BE63E7}"/>
              </a:ext>
            </a:extLst>
          </p:cNvPr>
          <p:cNvSpPr/>
          <p:nvPr/>
        </p:nvSpPr>
        <p:spPr>
          <a:xfrm>
            <a:off x="760588" y="2725981"/>
            <a:ext cx="272382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软件过程评估标准的历史</a:t>
            </a:r>
          </a:p>
        </p:txBody>
      </p:sp>
      <p:sp>
        <p:nvSpPr>
          <p:cNvPr id="23" name="文本框 22">
            <a:extLst>
              <a:ext uri="{FF2B5EF4-FFF2-40B4-BE49-F238E27FC236}">
                <a16:creationId xmlns:a16="http://schemas.microsoft.com/office/drawing/2014/main" id="{62BE319B-5203-46A5-8DA7-E05C185E675A}"/>
              </a:ext>
            </a:extLst>
          </p:cNvPr>
          <p:cNvSpPr txBox="1"/>
          <p:nvPr/>
        </p:nvSpPr>
        <p:spPr>
          <a:xfrm>
            <a:off x="4524998" y="1032874"/>
            <a:ext cx="1693092"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ISO/IEC15504</a:t>
            </a:r>
            <a:endParaRPr lang="zh-CN" altLang="en-US"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3992039-6ED0-4D34-9944-6452B7939791}"/>
              </a:ext>
            </a:extLst>
          </p:cNvPr>
          <p:cNvSpPr txBox="1"/>
          <p:nvPr/>
        </p:nvSpPr>
        <p:spPr>
          <a:xfrm>
            <a:off x="1035589" y="3149257"/>
            <a:ext cx="10921634" cy="646331"/>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1991</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月，建立组织</a:t>
            </a:r>
            <a:r>
              <a:rPr lang="en-US" altLang="zh-CN" dirty="0">
                <a:latin typeface="微软雅黑" panose="020B0503020204020204" pitchFamily="34" charset="-122"/>
                <a:ea typeface="微软雅黑" panose="020B0503020204020204" pitchFamily="34" charset="-122"/>
              </a:rPr>
              <a:t>—ISO/IEC JTC1/SC7/WG10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ISO/IEC</a:t>
            </a:r>
            <a:r>
              <a:rPr lang="zh-CN" altLang="en-US" dirty="0">
                <a:latin typeface="微软雅黑" panose="020B0503020204020204" pitchFamily="34" charset="-122"/>
                <a:ea typeface="微软雅黑" panose="020B0503020204020204" pitchFamily="34" charset="-122"/>
              </a:rPr>
              <a:t>的第一联合技术委员会所属第七委员会（</a:t>
            </a:r>
            <a:r>
              <a:rPr lang="en-US" altLang="zh-CN" dirty="0">
                <a:latin typeface="微软雅黑" panose="020B0503020204020204" pitchFamily="34" charset="-122"/>
                <a:ea typeface="微软雅黑" panose="020B0503020204020204" pitchFamily="34" charset="-122"/>
              </a:rPr>
              <a:t>JTC1/SC7</a:t>
            </a:r>
            <a:r>
              <a:rPr lang="zh-CN" altLang="en-US" dirty="0">
                <a:latin typeface="微软雅黑" panose="020B0503020204020204" pitchFamily="34" charset="-122"/>
                <a:ea typeface="微软雅黑" panose="020B0503020204020204" pitchFamily="34" charset="-122"/>
              </a:rPr>
              <a:t>）在英国伦敦以全票通过了创建工作组</a:t>
            </a:r>
            <a:r>
              <a:rPr lang="en-US" altLang="zh-CN" dirty="0">
                <a:latin typeface="微软雅黑" panose="020B0503020204020204" pitchFamily="34" charset="-122"/>
                <a:ea typeface="微软雅黑" panose="020B0503020204020204" pitchFamily="34" charset="-122"/>
              </a:rPr>
              <a:t>WD10</a:t>
            </a:r>
            <a:r>
              <a:rPr lang="zh-CN" altLang="en-US" dirty="0">
                <a:latin typeface="微软雅黑" panose="020B0503020204020204" pitchFamily="34" charset="-122"/>
                <a:ea typeface="微软雅黑" panose="020B0503020204020204" pitchFamily="34" charset="-122"/>
              </a:rPr>
              <a:t>，以研制软件过程评估的新标准。</a:t>
            </a:r>
          </a:p>
        </p:txBody>
      </p:sp>
      <p:sp>
        <p:nvSpPr>
          <p:cNvPr id="16" name="文本框 15">
            <a:extLst>
              <a:ext uri="{FF2B5EF4-FFF2-40B4-BE49-F238E27FC236}">
                <a16:creationId xmlns:a16="http://schemas.microsoft.com/office/drawing/2014/main" id="{4B497B96-1859-4705-A1C8-0C2CC4D4C086}"/>
              </a:ext>
            </a:extLst>
          </p:cNvPr>
          <p:cNvSpPr txBox="1"/>
          <p:nvPr/>
        </p:nvSpPr>
        <p:spPr>
          <a:xfrm>
            <a:off x="1035589" y="3849532"/>
            <a:ext cx="10696833" cy="646331"/>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1993</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月，确定项目</a:t>
            </a:r>
            <a:r>
              <a:rPr lang="en-US" altLang="zh-CN" dirty="0">
                <a:latin typeface="微软雅黑" panose="020B0503020204020204" pitchFamily="34" charset="-122"/>
                <a:ea typeface="微软雅黑" panose="020B0503020204020204" pitchFamily="34" charset="-122"/>
              </a:rPr>
              <a:t>SPICE</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WG10</a:t>
            </a:r>
            <a:r>
              <a:rPr lang="zh-CN" altLang="en-US" dirty="0">
                <a:latin typeface="微软雅黑" panose="020B0503020204020204" pitchFamily="34" charset="-122"/>
                <a:ea typeface="微软雅黑" panose="020B0503020204020204" pitchFamily="34" charset="-122"/>
              </a:rPr>
              <a:t>专门设立了项目名为</a:t>
            </a:r>
            <a:r>
              <a:rPr lang="en-US" altLang="zh-CN" dirty="0">
                <a:latin typeface="微软雅黑" panose="020B0503020204020204" pitchFamily="34" charset="-122"/>
                <a:ea typeface="微软雅黑" panose="020B0503020204020204" pitchFamily="34" charset="-122"/>
              </a:rPr>
              <a:t>SPICE</a:t>
            </a:r>
            <a:r>
              <a:rPr lang="zh-CN" altLang="en-US" dirty="0">
                <a:latin typeface="微软雅黑" panose="020B0503020204020204" pitchFamily="34" charset="-122"/>
                <a:ea typeface="微软雅黑" panose="020B0503020204020204" pitchFamily="34" charset="-122"/>
              </a:rPr>
              <a:t>（软件过程改进和能力确定</a:t>
            </a:r>
            <a:r>
              <a:rPr lang="en-US" altLang="zh-CN" dirty="0">
                <a:latin typeface="微软雅黑" panose="020B0503020204020204" pitchFamily="34" charset="-122"/>
                <a:ea typeface="微软雅黑" panose="020B0503020204020204" pitchFamily="34" charset="-122"/>
              </a:rPr>
              <a:t>—Software Process Improvement and Capability Determination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C18930C6-4FC1-4B1F-B1AF-F7070AB0EAE0}"/>
              </a:ext>
            </a:extLst>
          </p:cNvPr>
          <p:cNvSpPr txBox="1"/>
          <p:nvPr/>
        </p:nvSpPr>
        <p:spPr>
          <a:xfrm>
            <a:off x="1035589" y="4549807"/>
            <a:ext cx="2800767"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1995</a:t>
            </a:r>
            <a:r>
              <a:rPr lang="zh-CN" altLang="en-US" dirty="0">
                <a:latin typeface="微软雅黑" panose="020B0503020204020204" pitchFamily="34" charset="-122"/>
                <a:ea typeface="微软雅黑" panose="020B0503020204020204" pitchFamily="34" charset="-122"/>
              </a:rPr>
              <a:t>年，发布工作草案。</a:t>
            </a:r>
          </a:p>
        </p:txBody>
      </p:sp>
      <p:sp>
        <p:nvSpPr>
          <p:cNvPr id="18" name="文本框 17">
            <a:extLst>
              <a:ext uri="{FF2B5EF4-FFF2-40B4-BE49-F238E27FC236}">
                <a16:creationId xmlns:a16="http://schemas.microsoft.com/office/drawing/2014/main" id="{5652F463-A169-4375-A008-AA508FBC5FEF}"/>
              </a:ext>
            </a:extLst>
          </p:cNvPr>
          <p:cNvSpPr txBox="1"/>
          <p:nvPr/>
        </p:nvSpPr>
        <p:spPr>
          <a:xfrm>
            <a:off x="1035589" y="4973083"/>
            <a:ext cx="2339102"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1996</a:t>
            </a:r>
            <a:r>
              <a:rPr lang="zh-CN" altLang="en-US" dirty="0">
                <a:latin typeface="微软雅黑" panose="020B0503020204020204" pitchFamily="34" charset="-122"/>
                <a:ea typeface="微软雅黑" panose="020B0503020204020204" pitchFamily="34" charset="-122"/>
              </a:rPr>
              <a:t>年，用户试用。</a:t>
            </a:r>
          </a:p>
        </p:txBody>
      </p:sp>
      <p:sp>
        <p:nvSpPr>
          <p:cNvPr id="19" name="文本框 18">
            <a:extLst>
              <a:ext uri="{FF2B5EF4-FFF2-40B4-BE49-F238E27FC236}">
                <a16:creationId xmlns:a16="http://schemas.microsoft.com/office/drawing/2014/main" id="{3360BCA5-D088-48F9-A077-79CFBBB25870}"/>
              </a:ext>
            </a:extLst>
          </p:cNvPr>
          <p:cNvSpPr txBox="1"/>
          <p:nvPr/>
        </p:nvSpPr>
        <p:spPr>
          <a:xfrm>
            <a:off x="1035589" y="5396359"/>
            <a:ext cx="4007828"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1998</a:t>
            </a:r>
            <a:r>
              <a:rPr lang="zh-CN" altLang="en-US" dirty="0">
                <a:latin typeface="微软雅黑" panose="020B0503020204020204" pitchFamily="34" charset="-122"/>
                <a:ea typeface="微软雅黑" panose="020B0503020204020204" pitchFamily="34" charset="-122"/>
              </a:rPr>
              <a:t>年，正式发布</a:t>
            </a:r>
            <a:r>
              <a:rPr lang="en-US" altLang="zh-CN" dirty="0">
                <a:latin typeface="微软雅黑" panose="020B0503020204020204" pitchFamily="34" charset="-122"/>
                <a:ea typeface="微软雅黑" panose="020B0503020204020204" pitchFamily="34" charset="-122"/>
              </a:rPr>
              <a:t>TR</a:t>
            </a:r>
            <a:r>
              <a:rPr lang="zh-CN" altLang="en-US" dirty="0">
                <a:latin typeface="微软雅黑" panose="020B0503020204020204" pitchFamily="34" charset="-122"/>
                <a:ea typeface="微软雅黑" panose="020B0503020204020204" pitchFamily="34" charset="-122"/>
              </a:rPr>
              <a:t>系列技术报告。</a:t>
            </a:r>
          </a:p>
        </p:txBody>
      </p:sp>
      <p:sp>
        <p:nvSpPr>
          <p:cNvPr id="20" name="文本框 19">
            <a:extLst>
              <a:ext uri="{FF2B5EF4-FFF2-40B4-BE49-F238E27FC236}">
                <a16:creationId xmlns:a16="http://schemas.microsoft.com/office/drawing/2014/main" id="{62BBF7FC-435A-4E81-BF83-D7838A5F2585}"/>
              </a:ext>
            </a:extLst>
          </p:cNvPr>
          <p:cNvSpPr txBox="1"/>
          <p:nvPr/>
        </p:nvSpPr>
        <p:spPr>
          <a:xfrm>
            <a:off x="1035589" y="5819635"/>
            <a:ext cx="543931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2003</a:t>
            </a:r>
            <a:r>
              <a:rPr lang="zh-CN" altLang="en-US" dirty="0">
                <a:latin typeface="微软雅黑" panose="020B0503020204020204" pitchFamily="34" charset="-122"/>
                <a:ea typeface="微软雅黑" panose="020B0503020204020204" pitchFamily="34" charset="-122"/>
              </a:rPr>
              <a:t>年，开始正式发布标准 </a:t>
            </a:r>
            <a:r>
              <a:rPr lang="en-US" altLang="zh-CN" dirty="0">
                <a:latin typeface="微软雅黑" panose="020B0503020204020204" pitchFamily="34" charset="-122"/>
                <a:ea typeface="微软雅黑" panose="020B0503020204020204" pitchFamily="34" charset="-122"/>
              </a:rPr>
              <a:t>ISO/IEC 15504 </a:t>
            </a:r>
            <a:r>
              <a:rPr lang="zh-CN" altLang="en-US" dirty="0">
                <a:latin typeface="微软雅黑" panose="020B0503020204020204" pitchFamily="34" charset="-122"/>
                <a:ea typeface="微软雅黑" panose="020B0503020204020204" pitchFamily="34" charset="-122"/>
              </a:rPr>
              <a:t>标准。</a:t>
            </a:r>
          </a:p>
        </p:txBody>
      </p:sp>
      <p:sp>
        <p:nvSpPr>
          <p:cNvPr id="29" name="文本框 28">
            <a:extLst>
              <a:ext uri="{FF2B5EF4-FFF2-40B4-BE49-F238E27FC236}">
                <a16:creationId xmlns:a16="http://schemas.microsoft.com/office/drawing/2014/main" id="{6204DA5B-8824-4C0A-A231-5D5768BA278A}"/>
              </a:ext>
            </a:extLst>
          </p:cNvPr>
          <p:cNvSpPr txBox="1"/>
          <p:nvPr/>
        </p:nvSpPr>
        <p:spPr>
          <a:xfrm>
            <a:off x="1035589" y="6242908"/>
            <a:ext cx="7503977"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2015</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ISO/IEC 15504</a:t>
            </a:r>
            <a:r>
              <a:rPr lang="zh-CN" altLang="en-US" dirty="0">
                <a:latin typeface="微软雅黑" panose="020B0503020204020204" pitchFamily="34" charset="-122"/>
                <a:ea typeface="微软雅黑" panose="020B0503020204020204" pitchFamily="34" charset="-122"/>
              </a:rPr>
              <a:t>开始标准废弃。转化成</a:t>
            </a:r>
            <a:r>
              <a:rPr lang="en-US" altLang="zh-CN" dirty="0">
                <a:latin typeface="微软雅黑" panose="020B0503020204020204" pitchFamily="34" charset="-122"/>
                <a:ea typeface="微软雅黑" panose="020B0503020204020204" pitchFamily="34" charset="-122"/>
              </a:rPr>
              <a:t>ISO/IEC 3300XX</a:t>
            </a:r>
            <a:r>
              <a:rPr lang="zh-CN" altLang="en-US" dirty="0">
                <a:latin typeface="微软雅黑" panose="020B0503020204020204" pitchFamily="34" charset="-122"/>
                <a:ea typeface="微软雅黑" panose="020B0503020204020204" pitchFamily="34" charset="-122"/>
              </a:rPr>
              <a:t>标准。</a:t>
            </a:r>
          </a:p>
        </p:txBody>
      </p:sp>
    </p:spTree>
    <p:extLst>
      <p:ext uri="{BB962C8B-B14F-4D97-AF65-F5344CB8AC3E}">
        <p14:creationId xmlns:p14="http://schemas.microsoft.com/office/powerpoint/2010/main" val="92680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P spid="23" grpId="0"/>
      <p:bldP spid="4" grpId="0"/>
      <p:bldP spid="16" grpId="0"/>
      <p:bldP spid="17" grpId="0"/>
      <p:bldP spid="18" grpId="0"/>
      <p:bldP spid="19" grpId="0"/>
      <p:bldP spid="20"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52DBA0E-C9FB-43C4-B589-7BECB5FC0042}"/>
              </a:ext>
            </a:extLst>
          </p:cNvPr>
          <p:cNvSpPr txBox="1"/>
          <p:nvPr/>
        </p:nvSpPr>
        <p:spPr>
          <a:xfrm>
            <a:off x="218302" y="469558"/>
            <a:ext cx="3647152"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软件过程评估国际标准的制定目的</a:t>
            </a:r>
          </a:p>
        </p:txBody>
      </p:sp>
      <p:sp>
        <p:nvSpPr>
          <p:cNvPr id="3" name="文本框 2">
            <a:extLst>
              <a:ext uri="{FF2B5EF4-FFF2-40B4-BE49-F238E27FC236}">
                <a16:creationId xmlns:a16="http://schemas.microsoft.com/office/drawing/2014/main" id="{5FCD832D-936C-4128-926C-020F71A09DB9}"/>
              </a:ext>
            </a:extLst>
          </p:cNvPr>
          <p:cNvSpPr txBox="1"/>
          <p:nvPr/>
        </p:nvSpPr>
        <p:spPr>
          <a:xfrm>
            <a:off x="934995" y="890115"/>
            <a:ext cx="618630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帮助软件开发组织了解本组织的过程状态，以便进行改进；</a:t>
            </a:r>
          </a:p>
        </p:txBody>
      </p:sp>
      <p:sp>
        <p:nvSpPr>
          <p:cNvPr id="4" name="文本框 3">
            <a:extLst>
              <a:ext uri="{FF2B5EF4-FFF2-40B4-BE49-F238E27FC236}">
                <a16:creationId xmlns:a16="http://schemas.microsoft.com/office/drawing/2014/main" id="{38E57A60-31BC-4C14-B4EA-F27303CAFA26}"/>
              </a:ext>
            </a:extLst>
          </p:cNvPr>
          <p:cNvSpPr txBox="1"/>
          <p:nvPr/>
        </p:nvSpPr>
        <p:spPr>
          <a:xfrm>
            <a:off x="934995" y="1403005"/>
            <a:ext cx="6878806"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帮助软件开发组织自己确定其过程对满足某特定要求的合适程度；</a:t>
            </a:r>
          </a:p>
        </p:txBody>
      </p:sp>
      <p:sp>
        <p:nvSpPr>
          <p:cNvPr id="5" name="文本框 4">
            <a:extLst>
              <a:ext uri="{FF2B5EF4-FFF2-40B4-BE49-F238E27FC236}">
                <a16:creationId xmlns:a16="http://schemas.microsoft.com/office/drawing/2014/main" id="{8C01B9AE-EEBC-4ABF-A9A7-247830AB86DF}"/>
              </a:ext>
            </a:extLst>
          </p:cNvPr>
          <p:cNvSpPr txBox="1"/>
          <p:nvPr/>
        </p:nvSpPr>
        <p:spPr>
          <a:xfrm>
            <a:off x="934995" y="1915895"/>
            <a:ext cx="6647974"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帮助人们确定某个软件开发组织对开发某具体产品的合适程度。</a:t>
            </a:r>
          </a:p>
        </p:txBody>
      </p:sp>
      <p:sp>
        <p:nvSpPr>
          <p:cNvPr id="6" name="文本框 5">
            <a:extLst>
              <a:ext uri="{FF2B5EF4-FFF2-40B4-BE49-F238E27FC236}">
                <a16:creationId xmlns:a16="http://schemas.microsoft.com/office/drawing/2014/main" id="{92CAEC2F-E6BC-41BF-80A7-09CE354D66C4}"/>
              </a:ext>
            </a:extLst>
          </p:cNvPr>
          <p:cNvSpPr txBox="1"/>
          <p:nvPr/>
        </p:nvSpPr>
        <p:spPr>
          <a:xfrm>
            <a:off x="247136" y="2521118"/>
            <a:ext cx="3647152"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软件过程改进和能力测定的三阶段</a:t>
            </a:r>
          </a:p>
        </p:txBody>
      </p:sp>
      <p:sp>
        <p:nvSpPr>
          <p:cNvPr id="7" name="文本框 6">
            <a:extLst>
              <a:ext uri="{FF2B5EF4-FFF2-40B4-BE49-F238E27FC236}">
                <a16:creationId xmlns:a16="http://schemas.microsoft.com/office/drawing/2014/main" id="{92AAAEEB-72E3-49E5-B2A6-532C8B9A448F}"/>
              </a:ext>
            </a:extLst>
          </p:cNvPr>
          <p:cNvSpPr txBox="1"/>
          <p:nvPr/>
        </p:nvSpPr>
        <p:spPr>
          <a:xfrm>
            <a:off x="1239795" y="3034008"/>
            <a:ext cx="871655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Software Process Improvement and Capability Determination</a:t>
            </a:r>
            <a:r>
              <a:rPr lang="zh-CN" altLang="en-US" dirty="0">
                <a:latin typeface="微软雅黑" panose="020B0503020204020204" pitchFamily="34" charset="-122"/>
                <a:ea typeface="微软雅黑" panose="020B0503020204020204" pitchFamily="34" charset="-122"/>
              </a:rPr>
              <a:t>），简称</a:t>
            </a:r>
            <a:r>
              <a:rPr lang="en-US" altLang="zh-CN" dirty="0">
                <a:latin typeface="微软雅黑" panose="020B0503020204020204" pitchFamily="34" charset="-122"/>
                <a:ea typeface="微软雅黑" panose="020B0503020204020204" pitchFamily="34" charset="-122"/>
              </a:rPr>
              <a:t>SPICE</a:t>
            </a:r>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FCEEBB00-94EE-424F-8D94-3FE2158F7D1D}"/>
              </a:ext>
            </a:extLst>
          </p:cNvPr>
          <p:cNvSpPr txBox="1"/>
          <p:nvPr/>
        </p:nvSpPr>
        <p:spPr>
          <a:xfrm>
            <a:off x="337522" y="3546898"/>
            <a:ext cx="11516956"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第一阶段：从</a:t>
            </a:r>
            <a:r>
              <a:rPr lang="en-US" altLang="zh-CN" dirty="0">
                <a:latin typeface="微软雅黑" panose="020B0503020204020204" pitchFamily="34" charset="-122"/>
                <a:ea typeface="微软雅黑" panose="020B0503020204020204" pitchFamily="34" charset="-122"/>
              </a:rPr>
              <a:t>1994</a:t>
            </a:r>
            <a:r>
              <a:rPr lang="zh-CN" altLang="en-US" dirty="0">
                <a:latin typeface="微软雅黑" panose="020B0503020204020204" pitchFamily="34" charset="-122"/>
                <a:ea typeface="微软雅黑" panose="020B0503020204020204" pitchFamily="34" charset="-122"/>
              </a:rPr>
              <a:t>年至</a:t>
            </a:r>
            <a:r>
              <a:rPr lang="en-US" altLang="zh-CN" dirty="0">
                <a:latin typeface="微软雅黑" panose="020B0503020204020204" pitchFamily="34" charset="-122"/>
                <a:ea typeface="微软雅黑" panose="020B0503020204020204" pitchFamily="34" charset="-122"/>
              </a:rPr>
              <a:t>1996</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月，主要目的是对文件的关键部分进行验证，包括过程管理模型、实施评估指南、评分过程需求、评估工具构建、选择指南。全球各地共有</a:t>
            </a:r>
            <a:r>
              <a:rPr lang="en-US" altLang="zh-CN" dirty="0">
                <a:latin typeface="微软雅黑" panose="020B0503020204020204" pitchFamily="34" charset="-122"/>
                <a:ea typeface="微软雅黑" panose="020B0503020204020204" pitchFamily="34" charset="-122"/>
              </a:rPr>
              <a:t>35</a:t>
            </a:r>
            <a:r>
              <a:rPr lang="zh-CN" altLang="en-US" dirty="0">
                <a:latin typeface="微软雅黑" panose="020B0503020204020204" pitchFamily="34" charset="-122"/>
                <a:ea typeface="微软雅黑" panose="020B0503020204020204" pitchFamily="34" charset="-122"/>
              </a:rPr>
              <a:t>个项目参加了第一阶段的试验。</a:t>
            </a:r>
            <a:endParaRPr lang="en-US" altLang="zh-CN"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F5885BF-AA89-47C1-B1D4-98A9BF317156}"/>
              </a:ext>
            </a:extLst>
          </p:cNvPr>
          <p:cNvSpPr txBox="1"/>
          <p:nvPr/>
        </p:nvSpPr>
        <p:spPr>
          <a:xfrm>
            <a:off x="300681" y="4336787"/>
            <a:ext cx="11417873"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第二阶段：从</a:t>
            </a:r>
            <a:r>
              <a:rPr lang="en-US" altLang="zh-CN" dirty="0">
                <a:latin typeface="微软雅黑" panose="020B0503020204020204" pitchFamily="34" charset="-122"/>
                <a:ea typeface="微软雅黑" panose="020B0503020204020204" pitchFamily="34" charset="-122"/>
              </a:rPr>
              <a:t>1996</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月至</a:t>
            </a:r>
            <a:r>
              <a:rPr lang="en-US" altLang="zh-CN" dirty="0">
                <a:latin typeface="微软雅黑" panose="020B0503020204020204" pitchFamily="34" charset="-122"/>
                <a:ea typeface="微软雅黑" panose="020B0503020204020204" pitchFamily="34" charset="-122"/>
              </a:rPr>
              <a:t>1998</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月，全球各地共有几百个项目参加了试验，目的是：评价全部基准文件的实用性和一致性；评价过程管理模型能否体现软件工程和管理的基础实践；评价评估结果的可重复性；评价文件要求的正确性；评价过程能力测定指南的可使用性；评价过程改进指南的可使用性；评价在不同环境中评估框架的可移植性。本阶段的试验结果为标准的正式制订积累了丰富的实践经验。</a:t>
            </a:r>
            <a:endParaRPr lang="en-US" altLang="zh-CN"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865EFA5A-6D41-458C-B143-FA2131BF07DA}"/>
              </a:ext>
            </a:extLst>
          </p:cNvPr>
          <p:cNvSpPr/>
          <p:nvPr/>
        </p:nvSpPr>
        <p:spPr>
          <a:xfrm>
            <a:off x="300681" y="5680672"/>
            <a:ext cx="11516956" cy="923330"/>
          </a:xfrm>
          <a:prstGeom prst="rect">
            <a:avLst/>
          </a:prstGeom>
        </p:spPr>
        <p:txBody>
          <a:bodyPr wrap="square">
            <a:spAutoFit/>
          </a:bodyPr>
          <a:lstStyle/>
          <a:p>
            <a:pPr lvl="0"/>
            <a:r>
              <a:rPr lang="zh-CN" altLang="en-US" dirty="0">
                <a:solidFill>
                  <a:prstClr val="black"/>
                </a:solidFill>
                <a:latin typeface="微软雅黑" panose="020B0503020204020204" pitchFamily="34" charset="-122"/>
                <a:ea typeface="微软雅黑" panose="020B0503020204020204" pitchFamily="34" charset="-122"/>
              </a:rPr>
              <a:t>第三阶段：从</a:t>
            </a:r>
            <a:r>
              <a:rPr lang="en-US" altLang="zh-CN" dirty="0">
                <a:solidFill>
                  <a:prstClr val="black"/>
                </a:solidFill>
                <a:latin typeface="微软雅黑" panose="020B0503020204020204" pitchFamily="34" charset="-122"/>
                <a:ea typeface="微软雅黑" panose="020B0503020204020204" pitchFamily="34" charset="-122"/>
              </a:rPr>
              <a:t>1998</a:t>
            </a:r>
            <a:r>
              <a:rPr lang="zh-CN" altLang="en-US" dirty="0">
                <a:solidFill>
                  <a:prstClr val="black"/>
                </a:solidFill>
                <a:latin typeface="微软雅黑" panose="020B0503020204020204" pitchFamily="34" charset="-122"/>
                <a:ea typeface="微软雅黑" panose="020B0503020204020204" pitchFamily="34" charset="-122"/>
              </a:rPr>
              <a:t>年</a:t>
            </a:r>
            <a:r>
              <a:rPr lang="en-US" altLang="zh-CN" dirty="0">
                <a:solidFill>
                  <a:prstClr val="black"/>
                </a:solidFill>
                <a:latin typeface="微软雅黑" panose="020B0503020204020204" pitchFamily="34" charset="-122"/>
                <a:ea typeface="微软雅黑" panose="020B0503020204020204" pitchFamily="34" charset="-122"/>
              </a:rPr>
              <a:t>10</a:t>
            </a:r>
            <a:r>
              <a:rPr lang="zh-CN" altLang="en-US" dirty="0">
                <a:solidFill>
                  <a:prstClr val="black"/>
                </a:solidFill>
                <a:latin typeface="微软雅黑" panose="020B0503020204020204" pitchFamily="34" charset="-122"/>
                <a:ea typeface="微软雅黑" panose="020B0503020204020204" pitchFamily="34" charset="-122"/>
              </a:rPr>
              <a:t>月至今，目的是验证</a:t>
            </a:r>
            <a:r>
              <a:rPr lang="en-US" altLang="zh-CN" dirty="0">
                <a:solidFill>
                  <a:prstClr val="black"/>
                </a:solidFill>
                <a:latin typeface="微软雅黑" panose="020B0503020204020204" pitchFamily="34" charset="-122"/>
                <a:ea typeface="微软雅黑" panose="020B0503020204020204" pitchFamily="34" charset="-122"/>
              </a:rPr>
              <a:t>SPICE</a:t>
            </a:r>
            <a:r>
              <a:rPr lang="zh-CN" altLang="en-US" dirty="0">
                <a:solidFill>
                  <a:prstClr val="black"/>
                </a:solidFill>
                <a:latin typeface="微软雅黑" panose="020B0503020204020204" pitchFamily="34" charset="-122"/>
                <a:ea typeface="微软雅黑" panose="020B0503020204020204" pitchFamily="34" charset="-122"/>
              </a:rPr>
              <a:t>的总体目标和标准的需求，由于这时</a:t>
            </a:r>
            <a:r>
              <a:rPr lang="en-US" altLang="zh-CN" dirty="0">
                <a:solidFill>
                  <a:prstClr val="black"/>
                </a:solidFill>
                <a:latin typeface="微软雅黑" panose="020B0503020204020204" pitchFamily="34" charset="-122"/>
                <a:ea typeface="微软雅黑" panose="020B0503020204020204" pitchFamily="34" charset="-122"/>
              </a:rPr>
              <a:t>ISO/IEC 15504 TR (</a:t>
            </a:r>
            <a:r>
              <a:rPr lang="zh-CN" altLang="en-US" dirty="0">
                <a:solidFill>
                  <a:prstClr val="black"/>
                </a:solidFill>
                <a:latin typeface="微软雅黑" panose="020B0503020204020204" pitchFamily="34" charset="-122"/>
                <a:ea typeface="微软雅黑" panose="020B0503020204020204" pitchFamily="34" charset="-122"/>
              </a:rPr>
              <a:t>技术报告</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已经发布，本阶段</a:t>
            </a:r>
            <a:r>
              <a:rPr lang="en-US" altLang="zh-CN" dirty="0">
                <a:solidFill>
                  <a:prstClr val="black"/>
                </a:solidFill>
                <a:latin typeface="微软雅黑" panose="020B0503020204020204" pitchFamily="34" charset="-122"/>
                <a:ea typeface="微软雅黑" panose="020B0503020204020204" pitchFamily="34" charset="-122"/>
              </a:rPr>
              <a:t>SPICE </a:t>
            </a:r>
            <a:r>
              <a:rPr lang="zh-CN" altLang="en-US" dirty="0">
                <a:solidFill>
                  <a:prstClr val="black"/>
                </a:solidFill>
                <a:latin typeface="微软雅黑" panose="020B0503020204020204" pitchFamily="34" charset="-122"/>
                <a:ea typeface="微软雅黑" panose="020B0503020204020204" pitchFamily="34" charset="-122"/>
              </a:rPr>
              <a:t>试验的一个重要目的是为修改</a:t>
            </a:r>
            <a:r>
              <a:rPr lang="en-US" altLang="zh-CN" dirty="0">
                <a:solidFill>
                  <a:prstClr val="black"/>
                </a:solidFill>
                <a:latin typeface="微软雅黑" panose="020B0503020204020204" pitchFamily="34" charset="-122"/>
                <a:ea typeface="微软雅黑" panose="020B0503020204020204" pitchFamily="34" charset="-122"/>
              </a:rPr>
              <a:t>ISO/IEC 15504 TR (</a:t>
            </a:r>
            <a:r>
              <a:rPr lang="zh-CN" altLang="en-US" dirty="0">
                <a:solidFill>
                  <a:prstClr val="black"/>
                </a:solidFill>
                <a:latin typeface="微软雅黑" panose="020B0503020204020204" pitchFamily="34" charset="-122"/>
                <a:ea typeface="微软雅黑" panose="020B0503020204020204" pitchFamily="34" charset="-122"/>
              </a:rPr>
              <a:t>技术报告</a:t>
            </a:r>
            <a:r>
              <a:rPr lang="en-US" altLang="zh-CN" dirty="0">
                <a:solidFill>
                  <a:prstClr val="black"/>
                </a:solidFill>
                <a:latin typeface="微软雅黑" panose="020B0503020204020204" pitchFamily="34" charset="-122"/>
                <a:ea typeface="微软雅黑" panose="020B0503020204020204" pitchFamily="34" charset="-122"/>
              </a:rPr>
              <a:t>)</a:t>
            </a:r>
            <a:r>
              <a:rPr lang="zh-CN" altLang="en-US" dirty="0">
                <a:solidFill>
                  <a:prstClr val="black"/>
                </a:solidFill>
                <a:latin typeface="微软雅黑" panose="020B0503020204020204" pitchFamily="34" charset="-122"/>
                <a:ea typeface="微软雅黑" panose="020B0503020204020204" pitchFamily="34" charset="-122"/>
              </a:rPr>
              <a:t>，将其上升为正式的国际标准提供依据。</a:t>
            </a:r>
          </a:p>
        </p:txBody>
      </p:sp>
    </p:spTree>
    <p:extLst>
      <p:ext uri="{BB962C8B-B14F-4D97-AF65-F5344CB8AC3E}">
        <p14:creationId xmlns:p14="http://schemas.microsoft.com/office/powerpoint/2010/main" val="228680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D688BCA-80A0-4664-ABDF-77776F0B6534}"/>
              </a:ext>
            </a:extLst>
          </p:cNvPr>
          <p:cNvSpPr txBox="1"/>
          <p:nvPr/>
        </p:nvSpPr>
        <p:spPr>
          <a:xfrm>
            <a:off x="774357" y="889741"/>
            <a:ext cx="3674404"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ISO/IEC 15504 TR </a:t>
            </a:r>
            <a:r>
              <a:rPr lang="zh-CN" altLang="en-US" dirty="0">
                <a:latin typeface="微软雅黑" panose="020B0503020204020204" pitchFamily="34" charset="-122"/>
                <a:ea typeface="微软雅黑" panose="020B0503020204020204" pitchFamily="34" charset="-122"/>
              </a:rPr>
              <a:t>系列技术报告</a:t>
            </a:r>
          </a:p>
        </p:txBody>
      </p:sp>
      <p:sp>
        <p:nvSpPr>
          <p:cNvPr id="3" name="文本框 2">
            <a:extLst>
              <a:ext uri="{FF2B5EF4-FFF2-40B4-BE49-F238E27FC236}">
                <a16:creationId xmlns:a16="http://schemas.microsoft.com/office/drawing/2014/main" id="{BE286CDB-5378-465E-9417-DFEFB8797865}"/>
              </a:ext>
            </a:extLst>
          </p:cNvPr>
          <p:cNvSpPr txBox="1"/>
          <p:nvPr/>
        </p:nvSpPr>
        <p:spPr>
          <a:xfrm>
            <a:off x="774357" y="1355096"/>
            <a:ext cx="9350637" cy="369332"/>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1) ISO/IEC TR 15504-1:1998 </a:t>
            </a:r>
            <a:r>
              <a:rPr lang="zh-CN" altLang="en-US" dirty="0">
                <a:latin typeface="微软雅黑" panose="020B0503020204020204" pitchFamily="34" charset="-122"/>
                <a:ea typeface="微软雅黑" panose="020B0503020204020204" pitchFamily="34" charset="-122"/>
              </a:rPr>
              <a:t>信息技术</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软件过程评估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第一部分：概念和介绍性指南；</a:t>
            </a:r>
          </a:p>
        </p:txBody>
      </p:sp>
      <p:sp>
        <p:nvSpPr>
          <p:cNvPr id="4" name="矩形 3">
            <a:extLst>
              <a:ext uri="{FF2B5EF4-FFF2-40B4-BE49-F238E27FC236}">
                <a16:creationId xmlns:a16="http://schemas.microsoft.com/office/drawing/2014/main" id="{AF1A796C-8CE7-4725-B99F-0A5439D51BBF}"/>
              </a:ext>
            </a:extLst>
          </p:cNvPr>
          <p:cNvSpPr/>
          <p:nvPr/>
        </p:nvSpPr>
        <p:spPr>
          <a:xfrm>
            <a:off x="774357" y="1916474"/>
            <a:ext cx="10791566" cy="369332"/>
          </a:xfrm>
          <a:prstGeom prst="rect">
            <a:avLst/>
          </a:prstGeom>
        </p:spPr>
        <p:txBody>
          <a:bodyPr wrap="square">
            <a:spAutoFit/>
          </a:bodyPr>
          <a:lstStyle/>
          <a:p>
            <a:pPr lvl="0"/>
            <a:r>
              <a:rPr lang="en-US" altLang="zh-CN" dirty="0">
                <a:latin typeface="微软雅黑" panose="020B0503020204020204" pitchFamily="34" charset="-122"/>
                <a:ea typeface="微软雅黑" panose="020B0503020204020204" pitchFamily="34" charset="-122"/>
              </a:rPr>
              <a:t>2) ISO/IEC TR 15504-2:1998 </a:t>
            </a:r>
            <a:r>
              <a:rPr lang="zh-CN" altLang="en-US" dirty="0">
                <a:latin typeface="微软雅黑" panose="020B0503020204020204" pitchFamily="34" charset="-122"/>
                <a:ea typeface="微软雅黑" panose="020B0503020204020204" pitchFamily="34" charset="-122"/>
              </a:rPr>
              <a:t>信息技术</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软件过程评估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第二部分：过程和过程能力的参考模型；</a:t>
            </a:r>
          </a:p>
        </p:txBody>
      </p:sp>
      <p:sp>
        <p:nvSpPr>
          <p:cNvPr id="5" name="矩形 4">
            <a:extLst>
              <a:ext uri="{FF2B5EF4-FFF2-40B4-BE49-F238E27FC236}">
                <a16:creationId xmlns:a16="http://schemas.microsoft.com/office/drawing/2014/main" id="{128D0FFF-F783-4696-B018-FE09C4ED05F0}"/>
              </a:ext>
            </a:extLst>
          </p:cNvPr>
          <p:cNvSpPr/>
          <p:nvPr/>
        </p:nvSpPr>
        <p:spPr>
          <a:xfrm>
            <a:off x="774357" y="2477852"/>
            <a:ext cx="8077200" cy="369332"/>
          </a:xfrm>
          <a:prstGeom prst="rect">
            <a:avLst/>
          </a:prstGeom>
        </p:spPr>
        <p:txBody>
          <a:bodyPr wrap="square">
            <a:spAutoFit/>
          </a:bodyPr>
          <a:lstStyle/>
          <a:p>
            <a:pPr lvl="0"/>
            <a:r>
              <a:rPr lang="en-US" altLang="zh-CN" dirty="0">
                <a:latin typeface="微软雅黑" panose="020B0503020204020204" pitchFamily="34" charset="-122"/>
                <a:ea typeface="微软雅黑" panose="020B0503020204020204" pitchFamily="34" charset="-122"/>
              </a:rPr>
              <a:t>3) ISO/IEC TR 15504-3:1998 </a:t>
            </a:r>
            <a:r>
              <a:rPr lang="zh-CN" altLang="en-US" dirty="0">
                <a:latin typeface="微软雅黑" panose="020B0503020204020204" pitchFamily="34" charset="-122"/>
                <a:ea typeface="微软雅黑" panose="020B0503020204020204" pitchFamily="34" charset="-122"/>
              </a:rPr>
              <a:t>信息技术</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软件过程评估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第三部分：实施评估；</a:t>
            </a:r>
          </a:p>
        </p:txBody>
      </p:sp>
      <p:sp>
        <p:nvSpPr>
          <p:cNvPr id="6" name="矩形 5">
            <a:extLst>
              <a:ext uri="{FF2B5EF4-FFF2-40B4-BE49-F238E27FC236}">
                <a16:creationId xmlns:a16="http://schemas.microsoft.com/office/drawing/2014/main" id="{44EEE2F3-48BB-421C-9F53-E2ED91C41E82}"/>
              </a:ext>
            </a:extLst>
          </p:cNvPr>
          <p:cNvSpPr/>
          <p:nvPr/>
        </p:nvSpPr>
        <p:spPr>
          <a:xfrm>
            <a:off x="774357" y="3039230"/>
            <a:ext cx="8699157" cy="369332"/>
          </a:xfrm>
          <a:prstGeom prst="rect">
            <a:avLst/>
          </a:prstGeom>
        </p:spPr>
        <p:txBody>
          <a:bodyPr wrap="square">
            <a:spAutoFit/>
          </a:bodyPr>
          <a:lstStyle/>
          <a:p>
            <a:pPr lvl="0"/>
            <a:r>
              <a:rPr lang="en-US" altLang="zh-CN" dirty="0">
                <a:latin typeface="微软雅黑" panose="020B0503020204020204" pitchFamily="34" charset="-122"/>
                <a:ea typeface="微软雅黑" panose="020B0503020204020204" pitchFamily="34" charset="-122"/>
              </a:rPr>
              <a:t>4) ISO/IEC TR 15504-4:1998 </a:t>
            </a:r>
            <a:r>
              <a:rPr lang="zh-CN" altLang="en-US" dirty="0">
                <a:latin typeface="微软雅黑" panose="020B0503020204020204" pitchFamily="34" charset="-122"/>
                <a:ea typeface="微软雅黑" panose="020B0503020204020204" pitchFamily="34" charset="-122"/>
              </a:rPr>
              <a:t>信息技术</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软件过程评估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第四部分：实施和指标指南；</a:t>
            </a:r>
          </a:p>
        </p:txBody>
      </p:sp>
      <p:sp>
        <p:nvSpPr>
          <p:cNvPr id="7" name="矩形 6">
            <a:extLst>
              <a:ext uri="{FF2B5EF4-FFF2-40B4-BE49-F238E27FC236}">
                <a16:creationId xmlns:a16="http://schemas.microsoft.com/office/drawing/2014/main" id="{F6FD91E7-F2F0-4855-8E26-1FB3ECBA28C7}"/>
              </a:ext>
            </a:extLst>
          </p:cNvPr>
          <p:cNvSpPr/>
          <p:nvPr/>
        </p:nvSpPr>
        <p:spPr>
          <a:xfrm>
            <a:off x="774357" y="3600608"/>
            <a:ext cx="8736229" cy="369332"/>
          </a:xfrm>
          <a:prstGeom prst="rect">
            <a:avLst/>
          </a:prstGeom>
        </p:spPr>
        <p:txBody>
          <a:bodyPr wrap="square">
            <a:spAutoFit/>
          </a:bodyPr>
          <a:lstStyle/>
          <a:p>
            <a:pPr lvl="0"/>
            <a:r>
              <a:rPr lang="en-US" altLang="zh-CN" dirty="0">
                <a:latin typeface="微软雅黑" panose="020B0503020204020204" pitchFamily="34" charset="-122"/>
                <a:ea typeface="微软雅黑" panose="020B0503020204020204" pitchFamily="34" charset="-122"/>
              </a:rPr>
              <a:t>5) ISO/IEC TR 15504-5:1998 </a:t>
            </a:r>
            <a:r>
              <a:rPr lang="zh-CN" altLang="en-US" dirty="0">
                <a:latin typeface="微软雅黑" panose="020B0503020204020204" pitchFamily="34" charset="-122"/>
                <a:ea typeface="微软雅黑" panose="020B0503020204020204" pitchFamily="34" charset="-122"/>
              </a:rPr>
              <a:t>信息技术</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软件过程评估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第五部分：过程评估模型；</a:t>
            </a:r>
          </a:p>
        </p:txBody>
      </p:sp>
      <p:sp>
        <p:nvSpPr>
          <p:cNvPr id="8" name="矩形 7">
            <a:extLst>
              <a:ext uri="{FF2B5EF4-FFF2-40B4-BE49-F238E27FC236}">
                <a16:creationId xmlns:a16="http://schemas.microsoft.com/office/drawing/2014/main" id="{7DD6F8FE-A25F-4139-8AED-32D800391CAE}"/>
              </a:ext>
            </a:extLst>
          </p:cNvPr>
          <p:cNvSpPr/>
          <p:nvPr/>
        </p:nvSpPr>
        <p:spPr>
          <a:xfrm>
            <a:off x="774357" y="4161986"/>
            <a:ext cx="9156358" cy="369332"/>
          </a:xfrm>
          <a:prstGeom prst="rect">
            <a:avLst/>
          </a:prstGeom>
        </p:spPr>
        <p:txBody>
          <a:bodyPr wrap="square">
            <a:spAutoFit/>
          </a:bodyPr>
          <a:lstStyle/>
          <a:p>
            <a:pPr lvl="0"/>
            <a:r>
              <a:rPr lang="en-US" altLang="zh-CN" dirty="0">
                <a:latin typeface="微软雅黑" panose="020B0503020204020204" pitchFamily="34" charset="-122"/>
                <a:ea typeface="微软雅黑" panose="020B0503020204020204" pitchFamily="34" charset="-122"/>
              </a:rPr>
              <a:t>6) ISO/IEC TR 15504-6:1998 </a:t>
            </a:r>
            <a:r>
              <a:rPr lang="zh-CN" altLang="en-US" dirty="0">
                <a:latin typeface="微软雅黑" panose="020B0503020204020204" pitchFamily="34" charset="-122"/>
                <a:ea typeface="微软雅黑" panose="020B0503020204020204" pitchFamily="34" charset="-122"/>
              </a:rPr>
              <a:t>信息技术</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软件过程评估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第六部分：评估员资格指南</a:t>
            </a:r>
          </a:p>
        </p:txBody>
      </p:sp>
      <p:sp>
        <p:nvSpPr>
          <p:cNvPr id="9" name="矩形 8">
            <a:extLst>
              <a:ext uri="{FF2B5EF4-FFF2-40B4-BE49-F238E27FC236}">
                <a16:creationId xmlns:a16="http://schemas.microsoft.com/office/drawing/2014/main" id="{21B7BC6C-B4FE-4A67-8193-169A897905C9}"/>
              </a:ext>
            </a:extLst>
          </p:cNvPr>
          <p:cNvSpPr/>
          <p:nvPr/>
        </p:nvSpPr>
        <p:spPr>
          <a:xfrm>
            <a:off x="774357" y="4723364"/>
            <a:ext cx="9218141" cy="369332"/>
          </a:xfrm>
          <a:prstGeom prst="rect">
            <a:avLst/>
          </a:prstGeom>
        </p:spPr>
        <p:txBody>
          <a:bodyPr wrap="square">
            <a:spAutoFit/>
          </a:bodyPr>
          <a:lstStyle/>
          <a:p>
            <a:pPr lvl="0"/>
            <a:r>
              <a:rPr lang="en-US" altLang="zh-CN" dirty="0">
                <a:latin typeface="微软雅黑" panose="020B0503020204020204" pitchFamily="34" charset="-122"/>
                <a:ea typeface="微软雅黑" panose="020B0503020204020204" pitchFamily="34" charset="-122"/>
              </a:rPr>
              <a:t>7) ISO/IEC TR 15S04-7: 1998 </a:t>
            </a:r>
            <a:r>
              <a:rPr lang="zh-CN" altLang="en-US" dirty="0">
                <a:latin typeface="微软雅黑" panose="020B0503020204020204" pitchFamily="34" charset="-122"/>
                <a:ea typeface="微软雅黑" panose="020B0503020204020204" pitchFamily="34" charset="-122"/>
              </a:rPr>
              <a:t>信息技术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软件过程评估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第七部分：用于过程改进指南；</a:t>
            </a:r>
          </a:p>
        </p:txBody>
      </p:sp>
      <p:sp>
        <p:nvSpPr>
          <p:cNvPr id="10" name="矩形 9">
            <a:extLst>
              <a:ext uri="{FF2B5EF4-FFF2-40B4-BE49-F238E27FC236}">
                <a16:creationId xmlns:a16="http://schemas.microsoft.com/office/drawing/2014/main" id="{A1EB8FE5-5A9C-47BD-A058-7282CED4D537}"/>
              </a:ext>
            </a:extLst>
          </p:cNvPr>
          <p:cNvSpPr/>
          <p:nvPr/>
        </p:nvSpPr>
        <p:spPr>
          <a:xfrm>
            <a:off x="774357" y="5284742"/>
            <a:ext cx="10186087" cy="369332"/>
          </a:xfrm>
          <a:prstGeom prst="rect">
            <a:avLst/>
          </a:prstGeom>
        </p:spPr>
        <p:txBody>
          <a:bodyPr wrap="square">
            <a:spAutoFit/>
          </a:bodyPr>
          <a:lstStyle/>
          <a:p>
            <a:pPr lvl="0"/>
            <a:r>
              <a:rPr lang="en-US" altLang="zh-CN" dirty="0">
                <a:latin typeface="微软雅黑" panose="020B0503020204020204" pitchFamily="34" charset="-122"/>
                <a:ea typeface="微软雅黑" panose="020B0503020204020204" pitchFamily="34" charset="-122"/>
              </a:rPr>
              <a:t>8) ISO/IEC TR 15504-8:1998 </a:t>
            </a:r>
            <a:r>
              <a:rPr lang="zh-CN" altLang="en-US" dirty="0">
                <a:latin typeface="微软雅黑" panose="020B0503020204020204" pitchFamily="34" charset="-122"/>
                <a:ea typeface="微软雅黑" panose="020B0503020204020204" pitchFamily="34" charset="-122"/>
              </a:rPr>
              <a:t>信息技术</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软件过程评估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第八部分：确定供应者过程能力应用指南；</a:t>
            </a:r>
          </a:p>
        </p:txBody>
      </p:sp>
      <p:sp>
        <p:nvSpPr>
          <p:cNvPr id="11" name="矩形 10">
            <a:extLst>
              <a:ext uri="{FF2B5EF4-FFF2-40B4-BE49-F238E27FC236}">
                <a16:creationId xmlns:a16="http://schemas.microsoft.com/office/drawing/2014/main" id="{6773276E-C324-4353-BD7A-0FA110887C12}"/>
              </a:ext>
            </a:extLst>
          </p:cNvPr>
          <p:cNvSpPr/>
          <p:nvPr/>
        </p:nvSpPr>
        <p:spPr>
          <a:xfrm>
            <a:off x="774357" y="5846117"/>
            <a:ext cx="7887729" cy="369332"/>
          </a:xfrm>
          <a:prstGeom prst="rect">
            <a:avLst/>
          </a:prstGeom>
        </p:spPr>
        <p:txBody>
          <a:bodyPr wrap="square">
            <a:spAutoFit/>
          </a:bodyPr>
          <a:lstStyle/>
          <a:p>
            <a:pPr lvl="0"/>
            <a:r>
              <a:rPr lang="en-US" altLang="zh-CN" dirty="0">
                <a:latin typeface="微软雅黑" panose="020B0503020204020204" pitchFamily="34" charset="-122"/>
                <a:ea typeface="微软雅黑" panose="020B0503020204020204" pitchFamily="34" charset="-122"/>
              </a:rPr>
              <a:t>9) ISO/IEC TR 15504-9:1998 </a:t>
            </a:r>
            <a:r>
              <a:rPr lang="zh-CN" altLang="en-US" dirty="0">
                <a:latin typeface="微软雅黑" panose="020B0503020204020204" pitchFamily="34" charset="-122"/>
                <a:ea typeface="微软雅黑" panose="020B0503020204020204" pitchFamily="34" charset="-122"/>
              </a:rPr>
              <a:t>信息技术</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软件过程评估</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第九部分：词汇</a:t>
            </a:r>
          </a:p>
        </p:txBody>
      </p:sp>
      <p:sp>
        <p:nvSpPr>
          <p:cNvPr id="12" name="矩形 11">
            <a:extLst>
              <a:ext uri="{FF2B5EF4-FFF2-40B4-BE49-F238E27FC236}">
                <a16:creationId xmlns:a16="http://schemas.microsoft.com/office/drawing/2014/main" id="{5D8B0B17-A037-4933-8F68-7BD5E4846985}"/>
              </a:ext>
            </a:extLst>
          </p:cNvPr>
          <p:cNvSpPr/>
          <p:nvPr/>
        </p:nvSpPr>
        <p:spPr>
          <a:xfrm>
            <a:off x="345989" y="232340"/>
            <a:ext cx="3249608"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2.2</a:t>
            </a:r>
            <a:r>
              <a:rPr lang="zh-CN" altLang="en-US" dirty="0">
                <a:latin typeface="微软雅黑" panose="020B0503020204020204" pitchFamily="34" charset="-122"/>
                <a:ea typeface="微软雅黑" panose="020B0503020204020204" pitchFamily="34" charset="-122"/>
              </a:rPr>
              <a:t>　软件过程评估标准的组成</a:t>
            </a:r>
          </a:p>
        </p:txBody>
      </p:sp>
    </p:spTree>
    <p:extLst>
      <p:ext uri="{BB962C8B-B14F-4D97-AF65-F5344CB8AC3E}">
        <p14:creationId xmlns:p14="http://schemas.microsoft.com/office/powerpoint/2010/main" val="171878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FBDDFF3-91C5-48A5-8525-890259C34E42}"/>
              </a:ext>
            </a:extLst>
          </p:cNvPr>
          <p:cNvPicPr>
            <a:picLocks noChangeAspect="1"/>
          </p:cNvPicPr>
          <p:nvPr/>
        </p:nvPicPr>
        <p:blipFill>
          <a:blip r:embed="rId2"/>
          <a:stretch>
            <a:fillRect/>
          </a:stretch>
        </p:blipFill>
        <p:spPr>
          <a:xfrm>
            <a:off x="2727703" y="1251715"/>
            <a:ext cx="7149673" cy="5270330"/>
          </a:xfrm>
          <a:prstGeom prst="rect">
            <a:avLst/>
          </a:prstGeom>
        </p:spPr>
      </p:pic>
      <p:sp>
        <p:nvSpPr>
          <p:cNvPr id="3" name="文本框 2">
            <a:extLst>
              <a:ext uri="{FF2B5EF4-FFF2-40B4-BE49-F238E27FC236}">
                <a16:creationId xmlns:a16="http://schemas.microsoft.com/office/drawing/2014/main" id="{9B579E79-CA79-4E54-A7D5-DA4EE05E00E8}"/>
              </a:ext>
            </a:extLst>
          </p:cNvPr>
          <p:cNvSpPr txBox="1"/>
          <p:nvPr/>
        </p:nvSpPr>
        <p:spPr>
          <a:xfrm>
            <a:off x="389894" y="236724"/>
            <a:ext cx="4850499"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ISO/IEC TR 15504 </a:t>
            </a:r>
            <a:r>
              <a:rPr lang="zh-CN" altLang="en-US" dirty="0">
                <a:latin typeface="微软雅黑" panose="020B0503020204020204" pitchFamily="34" charset="-122"/>
                <a:ea typeface="微软雅黑" panose="020B0503020204020204" pitchFamily="34" charset="-122"/>
              </a:rPr>
              <a:t>各个组成部分</a:t>
            </a:r>
          </a:p>
        </p:txBody>
      </p:sp>
    </p:spTree>
    <p:extLst>
      <p:ext uri="{BB962C8B-B14F-4D97-AF65-F5344CB8AC3E}">
        <p14:creationId xmlns:p14="http://schemas.microsoft.com/office/powerpoint/2010/main" val="24356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BB6C902-B927-498E-8AFD-8A8304D92DFB}"/>
              </a:ext>
            </a:extLst>
          </p:cNvPr>
          <p:cNvPicPr>
            <a:picLocks noChangeAspect="1"/>
          </p:cNvPicPr>
          <p:nvPr/>
        </p:nvPicPr>
        <p:blipFill>
          <a:blip r:embed="rId2"/>
          <a:stretch>
            <a:fillRect/>
          </a:stretch>
        </p:blipFill>
        <p:spPr>
          <a:xfrm>
            <a:off x="3484239" y="1942495"/>
            <a:ext cx="6606746" cy="4300490"/>
          </a:xfrm>
          <a:prstGeom prst="rect">
            <a:avLst/>
          </a:prstGeom>
        </p:spPr>
      </p:pic>
      <p:sp>
        <p:nvSpPr>
          <p:cNvPr id="3" name="文本框 2">
            <a:extLst>
              <a:ext uri="{FF2B5EF4-FFF2-40B4-BE49-F238E27FC236}">
                <a16:creationId xmlns:a16="http://schemas.microsoft.com/office/drawing/2014/main" id="{DEA2EC08-A941-487C-ACA4-0CE0D46A1B0C}"/>
              </a:ext>
            </a:extLst>
          </p:cNvPr>
          <p:cNvSpPr txBox="1"/>
          <p:nvPr/>
        </p:nvSpPr>
        <p:spPr>
          <a:xfrm>
            <a:off x="357403" y="615015"/>
            <a:ext cx="4850499"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ISO/IEC TR 15504 </a:t>
            </a:r>
            <a:r>
              <a:rPr lang="zh-CN" altLang="en-US" dirty="0">
                <a:latin typeface="微软雅黑" panose="020B0503020204020204" pitchFamily="34" charset="-122"/>
                <a:ea typeface="微软雅黑" panose="020B0503020204020204" pitchFamily="34" charset="-122"/>
              </a:rPr>
              <a:t>各个组成部分的关系</a:t>
            </a:r>
          </a:p>
        </p:txBody>
      </p:sp>
    </p:spTree>
    <p:extLst>
      <p:ext uri="{BB962C8B-B14F-4D97-AF65-F5344CB8AC3E}">
        <p14:creationId xmlns:p14="http://schemas.microsoft.com/office/powerpoint/2010/main" val="3634130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8A6E612-DD27-4A12-A0F2-9BFB48342E0F}"/>
              </a:ext>
            </a:extLst>
          </p:cNvPr>
          <p:cNvSpPr txBox="1"/>
          <p:nvPr/>
        </p:nvSpPr>
        <p:spPr>
          <a:xfrm>
            <a:off x="304435" y="183646"/>
            <a:ext cx="3403496"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ISO/IEC TR 15504</a:t>
            </a:r>
            <a:r>
              <a:rPr lang="zh-CN" altLang="en-US" dirty="0">
                <a:latin typeface="微软雅黑" panose="020B0503020204020204" pitchFamily="34" charset="-122"/>
                <a:ea typeface="微软雅黑" panose="020B0503020204020204" pitchFamily="34" charset="-122"/>
              </a:rPr>
              <a:t>特征（</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a:t>
            </a:r>
          </a:p>
        </p:txBody>
      </p:sp>
      <p:sp>
        <p:nvSpPr>
          <p:cNvPr id="4" name="文本框 3">
            <a:extLst>
              <a:ext uri="{FF2B5EF4-FFF2-40B4-BE49-F238E27FC236}">
                <a16:creationId xmlns:a16="http://schemas.microsoft.com/office/drawing/2014/main" id="{03FF8D9B-D865-44F3-B57E-99057C9E8B3C}"/>
              </a:ext>
            </a:extLst>
          </p:cNvPr>
          <p:cNvSpPr txBox="1"/>
          <p:nvPr/>
        </p:nvSpPr>
        <p:spPr>
          <a:xfrm>
            <a:off x="304435" y="803070"/>
            <a:ext cx="11535834" cy="923330"/>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ISO</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IEC</a:t>
            </a:r>
            <a:r>
              <a:rPr lang="zh-CN" altLang="en-US" dirty="0">
                <a:latin typeface="微软雅黑" panose="020B0503020204020204" pitchFamily="34" charset="-122"/>
                <a:ea typeface="微软雅黑" panose="020B0503020204020204" pitchFamily="34" charset="-122"/>
              </a:rPr>
              <a:t>两个国际标准组织中，技术报告（</a:t>
            </a:r>
            <a:r>
              <a:rPr lang="en-US" altLang="zh-CN" dirty="0">
                <a:latin typeface="微软雅黑" panose="020B0503020204020204" pitchFamily="34" charset="-122"/>
                <a:ea typeface="微软雅黑" panose="020B0503020204020204" pitchFamily="34" charset="-122"/>
              </a:rPr>
              <a:t>TR</a:t>
            </a:r>
            <a:r>
              <a:rPr lang="zh-CN" altLang="en-US" dirty="0">
                <a:latin typeface="微软雅黑" panose="020B0503020204020204" pitchFamily="34" charset="-122"/>
                <a:ea typeface="微软雅黑" panose="020B0503020204020204" pitchFamily="34" charset="-122"/>
              </a:rPr>
              <a:t>）属于标准信息文件，不具正式标准文件的地位，可以有技术委员会的成员以简单多数表决方式来通过，有</a:t>
            </a:r>
            <a:r>
              <a:rPr lang="en-US" altLang="zh-CN" dirty="0">
                <a:latin typeface="微软雅黑" panose="020B0503020204020204" pitchFamily="34" charset="-122"/>
                <a:ea typeface="微软雅黑" panose="020B0503020204020204" pitchFamily="34" charset="-122"/>
              </a:rPr>
              <a:t>ISO</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IEC</a:t>
            </a:r>
            <a:r>
              <a:rPr lang="zh-CN" altLang="en-US" dirty="0">
                <a:latin typeface="微软雅黑" panose="020B0503020204020204" pitchFamily="34" charset="-122"/>
                <a:ea typeface="微软雅黑" panose="020B0503020204020204" pitchFamily="34" charset="-122"/>
              </a:rPr>
              <a:t>秘书处发布，适用于标准的试验期。</a:t>
            </a:r>
            <a:r>
              <a:rPr lang="en-US" altLang="zh-CN" dirty="0">
                <a:latin typeface="微软雅黑" panose="020B0503020204020204" pitchFamily="34" charset="-122"/>
                <a:ea typeface="微软雅黑" panose="020B0503020204020204" pitchFamily="34" charset="-122"/>
              </a:rPr>
              <a:t>ISO/IEC</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TR 15504</a:t>
            </a:r>
            <a:r>
              <a:rPr lang="zh-CN" altLang="en-US" dirty="0">
                <a:latin typeface="微软雅黑" panose="020B0503020204020204" pitchFamily="34" charset="-122"/>
                <a:ea typeface="微软雅黑" panose="020B0503020204020204" pitchFamily="34" charset="-122"/>
              </a:rPr>
              <a:t>是在</a:t>
            </a:r>
            <a:r>
              <a:rPr lang="en-US" altLang="zh-CN" dirty="0">
                <a:latin typeface="微软雅黑" panose="020B0503020204020204" pitchFamily="34" charset="-122"/>
                <a:ea typeface="微软雅黑" panose="020B0503020204020204" pitchFamily="34" charset="-122"/>
              </a:rPr>
              <a:t>SPICE</a:t>
            </a:r>
            <a:r>
              <a:rPr lang="zh-CN" altLang="en-US" dirty="0">
                <a:latin typeface="微软雅黑" panose="020B0503020204020204" pitchFamily="34" charset="-122"/>
                <a:ea typeface="微软雅黑" panose="020B0503020204020204" pitchFamily="34" charset="-122"/>
              </a:rPr>
              <a:t>试验已经进行了一段时间并取得积极成果之后制定和发布的，显然还具有向正式标准过度的特征。</a:t>
            </a:r>
          </a:p>
        </p:txBody>
      </p:sp>
      <p:sp>
        <p:nvSpPr>
          <p:cNvPr id="5" name="文本框 4">
            <a:extLst>
              <a:ext uri="{FF2B5EF4-FFF2-40B4-BE49-F238E27FC236}">
                <a16:creationId xmlns:a16="http://schemas.microsoft.com/office/drawing/2014/main" id="{E008BC65-3B7F-458D-9D34-90701433DFC9}"/>
              </a:ext>
            </a:extLst>
          </p:cNvPr>
          <p:cNvSpPr txBox="1"/>
          <p:nvPr/>
        </p:nvSpPr>
        <p:spPr>
          <a:xfrm>
            <a:off x="304435" y="1986002"/>
            <a:ext cx="11535834" cy="1200329"/>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ISO/IEC TR 15504</a:t>
            </a:r>
            <a:r>
              <a:rPr lang="zh-CN" altLang="en-US" dirty="0">
                <a:latin typeface="微软雅黑" panose="020B0503020204020204" pitchFamily="34" charset="-122"/>
                <a:ea typeface="微软雅黑" panose="020B0503020204020204" pitchFamily="34" charset="-122"/>
              </a:rPr>
              <a:t>是一个过程评估的框架，而不仅是一个过程评估模型。这是它与其他软件过程评估模型的一个显著区别。此外</a:t>
            </a:r>
            <a:r>
              <a:rPr lang="en-US" altLang="zh-CN" dirty="0">
                <a:latin typeface="微软雅黑" panose="020B0503020204020204" pitchFamily="34" charset="-122"/>
                <a:ea typeface="微软雅黑" panose="020B0503020204020204" pitchFamily="34" charset="-122"/>
              </a:rPr>
              <a:t>ISO/IEC TR 15504</a:t>
            </a:r>
            <a:r>
              <a:rPr lang="zh-CN" altLang="en-US" dirty="0">
                <a:latin typeface="微软雅黑" panose="020B0503020204020204" pitchFamily="34" charset="-122"/>
                <a:ea typeface="微软雅黑" panose="020B0503020204020204" pitchFamily="34" charset="-122"/>
              </a:rPr>
              <a:t>不具排他性，只要满足基本框架的要求，就可以与其他评估模型配合使用。事实上，在</a:t>
            </a:r>
            <a:r>
              <a:rPr lang="en-US" altLang="zh-CN" dirty="0">
                <a:latin typeface="微软雅黑" panose="020B0503020204020204" pitchFamily="34" charset="-122"/>
                <a:ea typeface="微软雅黑" panose="020B0503020204020204" pitchFamily="34" charset="-122"/>
              </a:rPr>
              <a:t>ISO/IEC TR 15504</a:t>
            </a:r>
            <a:r>
              <a:rPr lang="zh-CN" altLang="en-US" dirty="0">
                <a:latin typeface="微软雅黑" panose="020B0503020204020204" pitchFamily="34" charset="-122"/>
                <a:ea typeface="微软雅黑" panose="020B0503020204020204" pitchFamily="34" charset="-122"/>
              </a:rPr>
              <a:t>制定过程中，先期开发软件过程评估模型的国家和单位都在文件制定过程中发挥了重要的影响。</a:t>
            </a:r>
          </a:p>
        </p:txBody>
      </p:sp>
      <p:sp>
        <p:nvSpPr>
          <p:cNvPr id="6" name="文本框 5">
            <a:extLst>
              <a:ext uri="{FF2B5EF4-FFF2-40B4-BE49-F238E27FC236}">
                <a16:creationId xmlns:a16="http://schemas.microsoft.com/office/drawing/2014/main" id="{B49D898E-568D-4887-8263-6F452426F26C}"/>
              </a:ext>
            </a:extLst>
          </p:cNvPr>
          <p:cNvSpPr txBox="1"/>
          <p:nvPr/>
        </p:nvSpPr>
        <p:spPr>
          <a:xfrm>
            <a:off x="304435" y="3445933"/>
            <a:ext cx="11535834" cy="646331"/>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ISO/IEC TR 15504</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个组成部分中，</a:t>
            </a:r>
            <a:r>
              <a:rPr lang="en-US" altLang="zh-CN" dirty="0">
                <a:latin typeface="微软雅黑" panose="020B0503020204020204" pitchFamily="34" charset="-122"/>
                <a:ea typeface="微软雅黑" panose="020B0503020204020204" pitchFamily="34" charset="-122"/>
              </a:rPr>
              <a:t>15504-2</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15504-3</a:t>
            </a:r>
            <a:r>
              <a:rPr lang="zh-CN" altLang="en-US" dirty="0">
                <a:latin typeface="微软雅黑" panose="020B0503020204020204" pitchFamily="34" charset="-122"/>
                <a:ea typeface="微软雅黑" panose="020B0503020204020204" pitchFamily="34" charset="-122"/>
              </a:rPr>
              <a:t>最具关键作用，</a:t>
            </a:r>
            <a:r>
              <a:rPr lang="en-US" altLang="zh-CN" dirty="0">
                <a:latin typeface="微软雅黑" panose="020B0503020204020204" pitchFamily="34" charset="-122"/>
                <a:ea typeface="微软雅黑" panose="020B0503020204020204" pitchFamily="34" charset="-122"/>
              </a:rPr>
              <a:t>15504-2</a:t>
            </a:r>
            <a:r>
              <a:rPr lang="zh-CN" altLang="en-US" dirty="0">
                <a:latin typeface="微软雅黑" panose="020B0503020204020204" pitchFamily="34" charset="-122"/>
                <a:ea typeface="微软雅黑" panose="020B0503020204020204" pitchFamily="34" charset="-122"/>
              </a:rPr>
              <a:t>是应用软件过程评估和改进模型的基础，</a:t>
            </a:r>
            <a:r>
              <a:rPr lang="en-US" altLang="zh-CN" dirty="0">
                <a:latin typeface="微软雅黑" panose="020B0503020204020204" pitchFamily="34" charset="-122"/>
                <a:ea typeface="微软雅黑" panose="020B0503020204020204" pitchFamily="34" charset="-122"/>
              </a:rPr>
              <a:t>15504-3</a:t>
            </a:r>
            <a:r>
              <a:rPr lang="zh-CN" altLang="en-US" dirty="0">
                <a:latin typeface="微软雅黑" panose="020B0503020204020204" pitchFamily="34" charset="-122"/>
                <a:ea typeface="微软雅黑" panose="020B0503020204020204" pitchFamily="34" charset="-122"/>
              </a:rPr>
              <a:t>规定了实施评估的要求。</a:t>
            </a:r>
          </a:p>
        </p:txBody>
      </p:sp>
      <p:sp>
        <p:nvSpPr>
          <p:cNvPr id="7" name="文本框 6">
            <a:extLst>
              <a:ext uri="{FF2B5EF4-FFF2-40B4-BE49-F238E27FC236}">
                <a16:creationId xmlns:a16="http://schemas.microsoft.com/office/drawing/2014/main" id="{D3C98A2C-39BB-4A26-A6D8-CF0E37489B23}"/>
              </a:ext>
            </a:extLst>
          </p:cNvPr>
          <p:cNvSpPr txBox="1"/>
          <p:nvPr/>
        </p:nvSpPr>
        <p:spPr>
          <a:xfrm>
            <a:off x="304435" y="4351866"/>
            <a:ext cx="7561685"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ISO/IEC TR 15504-2</a:t>
            </a:r>
            <a:r>
              <a:rPr lang="zh-CN" altLang="en-US" dirty="0">
                <a:latin typeface="微软雅黑" panose="020B0503020204020204" pitchFamily="34" charset="-122"/>
                <a:ea typeface="微软雅黑" panose="020B0503020204020204" pitchFamily="34" charset="-122"/>
              </a:rPr>
              <a:t>中的模型设计为二维模型，即能力维和过程维。</a:t>
            </a:r>
          </a:p>
        </p:txBody>
      </p:sp>
      <p:sp>
        <p:nvSpPr>
          <p:cNvPr id="8" name="文本框 7">
            <a:extLst>
              <a:ext uri="{FF2B5EF4-FFF2-40B4-BE49-F238E27FC236}">
                <a16:creationId xmlns:a16="http://schemas.microsoft.com/office/drawing/2014/main" id="{D2E2384D-7B3B-41E7-B5D2-480E2BCFA0F5}"/>
              </a:ext>
            </a:extLst>
          </p:cNvPr>
          <p:cNvSpPr txBox="1"/>
          <p:nvPr/>
        </p:nvSpPr>
        <p:spPr>
          <a:xfrm>
            <a:off x="304435" y="4980800"/>
            <a:ext cx="11535834" cy="646331"/>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ISO/IEC TR 15504-2</a:t>
            </a:r>
            <a:r>
              <a:rPr lang="zh-CN" altLang="en-US" dirty="0">
                <a:latin typeface="微软雅黑" panose="020B0503020204020204" pitchFamily="34" charset="-122"/>
                <a:ea typeface="微软雅黑" panose="020B0503020204020204" pitchFamily="34" charset="-122"/>
              </a:rPr>
              <a:t>中一共包含</a:t>
            </a:r>
            <a:r>
              <a:rPr lang="en-US" altLang="zh-CN" dirty="0">
                <a:latin typeface="微软雅黑" panose="020B0503020204020204" pitchFamily="34" charset="-122"/>
                <a:ea typeface="微软雅黑" panose="020B0503020204020204" pitchFamily="34" charset="-122"/>
              </a:rPr>
              <a:t>29</a:t>
            </a:r>
            <a:r>
              <a:rPr lang="zh-CN" altLang="en-US" dirty="0">
                <a:latin typeface="微软雅黑" panose="020B0503020204020204" pitchFamily="34" charset="-122"/>
                <a:ea typeface="微软雅黑" panose="020B0503020204020204" pitchFamily="34" charset="-122"/>
              </a:rPr>
              <a:t>个过程，这些过程分为</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组。即：用户供应者过程（</a:t>
            </a:r>
            <a:r>
              <a:rPr lang="en-US" altLang="zh-CN" dirty="0">
                <a:latin typeface="微软雅黑" panose="020B0503020204020204" pitchFamily="34" charset="-122"/>
                <a:ea typeface="微软雅黑" panose="020B0503020204020204" pitchFamily="34" charset="-122"/>
              </a:rPr>
              <a:t>CUS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工程过程（</a:t>
            </a:r>
            <a:r>
              <a:rPr lang="en-US" altLang="zh-CN" dirty="0">
                <a:latin typeface="微软雅黑" panose="020B0503020204020204" pitchFamily="34" charset="-122"/>
                <a:ea typeface="微软雅黑" panose="020B0503020204020204" pitchFamily="34" charset="-122"/>
              </a:rPr>
              <a:t>ENG</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支持过程（</a:t>
            </a:r>
            <a:r>
              <a:rPr lang="en-US" altLang="zh-CN" dirty="0">
                <a:latin typeface="微软雅黑" panose="020B0503020204020204" pitchFamily="34" charset="-122"/>
                <a:ea typeface="微软雅黑" panose="020B0503020204020204" pitchFamily="34" charset="-122"/>
              </a:rPr>
              <a:t>SUP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管理过程（</a:t>
            </a:r>
            <a:r>
              <a:rPr lang="en-US" altLang="zh-CN" dirty="0">
                <a:latin typeface="微软雅黑" panose="020B0503020204020204" pitchFamily="34" charset="-122"/>
                <a:ea typeface="微软雅黑" panose="020B0503020204020204" pitchFamily="34" charset="-122"/>
              </a:rPr>
              <a:t>MAN</a:t>
            </a:r>
            <a:r>
              <a:rPr lang="zh-CN" altLang="en-US" dirty="0">
                <a:latin typeface="微软雅黑" panose="020B0503020204020204" pitchFamily="34" charset="-122"/>
                <a:ea typeface="微软雅黑" panose="020B0503020204020204" pitchFamily="34" charset="-122"/>
              </a:rPr>
              <a:t>）、组织过程（</a:t>
            </a:r>
            <a:r>
              <a:rPr lang="en-US" altLang="zh-CN" dirty="0">
                <a:latin typeface="微软雅黑" panose="020B0503020204020204" pitchFamily="34" charset="-122"/>
                <a:ea typeface="微软雅黑" panose="020B0503020204020204" pitchFamily="34" charset="-122"/>
              </a:rPr>
              <a:t>ORG</a:t>
            </a:r>
            <a:r>
              <a:rPr lang="zh-CN" altLang="en-US" dirty="0">
                <a:latin typeface="微软雅黑" panose="020B0503020204020204" pitchFamily="34" charset="-122"/>
                <a:ea typeface="微软雅黑" panose="020B0503020204020204" pitchFamily="34" charset="-122"/>
              </a:rPr>
              <a:t>）。</a:t>
            </a:r>
          </a:p>
        </p:txBody>
      </p:sp>
      <p:sp>
        <p:nvSpPr>
          <p:cNvPr id="9" name="文本框 8">
            <a:extLst>
              <a:ext uri="{FF2B5EF4-FFF2-40B4-BE49-F238E27FC236}">
                <a16:creationId xmlns:a16="http://schemas.microsoft.com/office/drawing/2014/main" id="{69493F6A-FB77-44D2-BFF4-7535E2AFD80E}"/>
              </a:ext>
            </a:extLst>
          </p:cNvPr>
          <p:cNvSpPr txBox="1"/>
          <p:nvPr/>
        </p:nvSpPr>
        <p:spPr>
          <a:xfrm>
            <a:off x="304435" y="5886734"/>
            <a:ext cx="11565832" cy="646331"/>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、对于每个过程，器过程能力的测定分为</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个级别，即不完全级（</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），已执行级（</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），已计划和跟踪级（</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），已建立级（</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），可预测级（</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），优化级（</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957359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9665CA2-47A9-4664-8134-713C9F280D05}"/>
              </a:ext>
            </a:extLst>
          </p:cNvPr>
          <p:cNvSpPr/>
          <p:nvPr/>
        </p:nvSpPr>
        <p:spPr>
          <a:xfrm>
            <a:off x="304799" y="423566"/>
            <a:ext cx="4291559" cy="369332"/>
          </a:xfrm>
          <a:prstGeom prst="rect">
            <a:avLst/>
          </a:prstGeom>
        </p:spPr>
        <p:txBody>
          <a:bodyPr wrap="none">
            <a:spAutoFit/>
          </a:bodyPr>
          <a:lstStyle/>
          <a:p>
            <a:r>
              <a:rPr lang="zh-CN" altLang="en-US" b="1" dirty="0">
                <a:solidFill>
                  <a:srgbClr val="333333"/>
                </a:solidFill>
                <a:latin typeface="微软雅黑" panose="020B0503020204020204" pitchFamily="34" charset="-122"/>
                <a:ea typeface="微软雅黑" panose="020B0503020204020204" pitchFamily="34" charset="-122"/>
              </a:rPr>
              <a:t>从技术报告到 </a:t>
            </a:r>
            <a:r>
              <a:rPr lang="en-US" altLang="zh-CN" b="1" dirty="0">
                <a:solidFill>
                  <a:srgbClr val="333333"/>
                </a:solidFill>
                <a:latin typeface="微软雅黑" panose="020B0503020204020204" pitchFamily="34" charset="-122"/>
                <a:ea typeface="微软雅黑" panose="020B0503020204020204" pitchFamily="34" charset="-122"/>
              </a:rPr>
              <a:t>ISO/IEC 15504 </a:t>
            </a:r>
            <a:r>
              <a:rPr lang="zh-CN" altLang="en-US" b="1" dirty="0">
                <a:solidFill>
                  <a:srgbClr val="333333"/>
                </a:solidFill>
                <a:latin typeface="微软雅黑" panose="020B0503020204020204" pitchFamily="34" charset="-122"/>
                <a:ea typeface="微软雅黑" panose="020B0503020204020204" pitchFamily="34" charset="-122"/>
              </a:rPr>
              <a:t>正式标准</a:t>
            </a:r>
          </a:p>
        </p:txBody>
      </p:sp>
      <p:sp>
        <p:nvSpPr>
          <p:cNvPr id="4" name="矩形 3">
            <a:extLst>
              <a:ext uri="{FF2B5EF4-FFF2-40B4-BE49-F238E27FC236}">
                <a16:creationId xmlns:a16="http://schemas.microsoft.com/office/drawing/2014/main" id="{CE5F72E6-F20B-4B80-832D-F02B8CCEAAA7}"/>
              </a:ext>
            </a:extLst>
          </p:cNvPr>
          <p:cNvSpPr/>
          <p:nvPr/>
        </p:nvSpPr>
        <p:spPr>
          <a:xfrm>
            <a:off x="304799" y="994490"/>
            <a:ext cx="11145796" cy="646331"/>
          </a:xfrm>
          <a:prstGeom prst="rect">
            <a:avLst/>
          </a:prstGeom>
        </p:spPr>
        <p:txBody>
          <a:bodyPr wrap="square">
            <a:spAutoFit/>
          </a:bodyPr>
          <a:lstStyle/>
          <a:p>
            <a:r>
              <a:rPr lang="en-US" altLang="zh-CN" b="1" i="0" cap="all" dirty="0">
                <a:solidFill>
                  <a:srgbClr val="333333"/>
                </a:solidFill>
                <a:effectLst/>
                <a:latin typeface="微软雅黑" panose="020B0503020204020204" pitchFamily="34" charset="-122"/>
                <a:ea typeface="微软雅黑" panose="020B0503020204020204" pitchFamily="34" charset="-122"/>
              </a:rPr>
              <a:t>ISO/IEC 15504-1:2004  </a:t>
            </a:r>
          </a:p>
          <a:p>
            <a:r>
              <a:rPr lang="en-US" altLang="zh-CN" b="1" i="0" dirty="0">
                <a:solidFill>
                  <a:srgbClr val="333333"/>
                </a:solidFill>
                <a:effectLst/>
                <a:latin typeface="微软雅黑" panose="020B0503020204020204" pitchFamily="34" charset="-122"/>
                <a:ea typeface="微软雅黑" panose="020B0503020204020204" pitchFamily="34" charset="-122"/>
              </a:rPr>
              <a:t>Information technology — Process assessment — Part 1: Concepts and vocabulary</a:t>
            </a:r>
          </a:p>
        </p:txBody>
      </p:sp>
      <p:sp>
        <p:nvSpPr>
          <p:cNvPr id="5" name="矩形 4">
            <a:extLst>
              <a:ext uri="{FF2B5EF4-FFF2-40B4-BE49-F238E27FC236}">
                <a16:creationId xmlns:a16="http://schemas.microsoft.com/office/drawing/2014/main" id="{F6D530B5-F619-4121-BB68-D9CCF5BB64B1}"/>
              </a:ext>
            </a:extLst>
          </p:cNvPr>
          <p:cNvSpPr/>
          <p:nvPr/>
        </p:nvSpPr>
        <p:spPr>
          <a:xfrm>
            <a:off x="304799" y="1842413"/>
            <a:ext cx="11495903" cy="646331"/>
          </a:xfrm>
          <a:prstGeom prst="rect">
            <a:avLst/>
          </a:prstGeom>
        </p:spPr>
        <p:txBody>
          <a:bodyPr wrap="square">
            <a:spAutoFit/>
          </a:bodyPr>
          <a:lstStyle/>
          <a:p>
            <a:r>
              <a:rPr lang="en-US" altLang="zh-CN" b="1" cap="all" dirty="0">
                <a:latin typeface="微软雅黑" panose="020B0503020204020204" pitchFamily="34" charset="-122"/>
                <a:ea typeface="微软雅黑" panose="020B0503020204020204" pitchFamily="34" charset="-122"/>
              </a:rPr>
              <a:t>ISO/IEC 15504-2:2003</a:t>
            </a:r>
          </a:p>
          <a:p>
            <a:r>
              <a:rPr lang="en-US" altLang="zh-CN" b="1" dirty="0">
                <a:latin typeface="微软雅黑" panose="020B0503020204020204" pitchFamily="34" charset="-122"/>
                <a:ea typeface="微软雅黑" panose="020B0503020204020204" pitchFamily="34" charset="-122"/>
              </a:rPr>
              <a:t>Information technology — Process assessment — Part 2: Performing an assessment</a:t>
            </a:r>
          </a:p>
        </p:txBody>
      </p:sp>
      <p:sp>
        <p:nvSpPr>
          <p:cNvPr id="6" name="矩形 5">
            <a:extLst>
              <a:ext uri="{FF2B5EF4-FFF2-40B4-BE49-F238E27FC236}">
                <a16:creationId xmlns:a16="http://schemas.microsoft.com/office/drawing/2014/main" id="{8C8593C1-20F0-427E-8E55-2BD313159D8B}"/>
              </a:ext>
            </a:extLst>
          </p:cNvPr>
          <p:cNvSpPr/>
          <p:nvPr/>
        </p:nvSpPr>
        <p:spPr>
          <a:xfrm>
            <a:off x="304799" y="2690336"/>
            <a:ext cx="11553569" cy="646331"/>
          </a:xfrm>
          <a:prstGeom prst="rect">
            <a:avLst/>
          </a:prstGeom>
        </p:spPr>
        <p:txBody>
          <a:bodyPr wrap="square">
            <a:spAutoFit/>
          </a:bodyPr>
          <a:lstStyle/>
          <a:p>
            <a:r>
              <a:rPr lang="en-US" altLang="zh-CN" b="1" i="0" cap="all" dirty="0">
                <a:solidFill>
                  <a:srgbClr val="333333"/>
                </a:solidFill>
                <a:effectLst/>
                <a:latin typeface="微软雅黑" panose="020B0503020204020204" pitchFamily="34" charset="-122"/>
                <a:ea typeface="微软雅黑" panose="020B0503020204020204" pitchFamily="34" charset="-122"/>
              </a:rPr>
              <a:t>ISO/IEC 15504-3:2004 </a:t>
            </a:r>
          </a:p>
          <a:p>
            <a:r>
              <a:rPr lang="en-US" altLang="zh-CN" b="1" i="0" dirty="0">
                <a:solidFill>
                  <a:srgbClr val="333333"/>
                </a:solidFill>
                <a:effectLst/>
                <a:latin typeface="微软雅黑" panose="020B0503020204020204" pitchFamily="34" charset="-122"/>
                <a:ea typeface="微软雅黑" panose="020B0503020204020204" pitchFamily="34" charset="-122"/>
              </a:rPr>
              <a:t>Information technology — Process assessment — Part 3: Guidance on performing an assessment</a:t>
            </a:r>
          </a:p>
        </p:txBody>
      </p:sp>
      <p:sp>
        <p:nvSpPr>
          <p:cNvPr id="7" name="矩形 6">
            <a:extLst>
              <a:ext uri="{FF2B5EF4-FFF2-40B4-BE49-F238E27FC236}">
                <a16:creationId xmlns:a16="http://schemas.microsoft.com/office/drawing/2014/main" id="{DA85ABD3-9F4E-4D68-A339-2CC07B2CBB98}"/>
              </a:ext>
            </a:extLst>
          </p:cNvPr>
          <p:cNvSpPr/>
          <p:nvPr/>
        </p:nvSpPr>
        <p:spPr>
          <a:xfrm>
            <a:off x="304799" y="3538259"/>
            <a:ext cx="11495903" cy="923330"/>
          </a:xfrm>
          <a:prstGeom prst="rect">
            <a:avLst/>
          </a:prstGeom>
        </p:spPr>
        <p:txBody>
          <a:bodyPr wrap="square">
            <a:spAutoFit/>
          </a:bodyPr>
          <a:lstStyle/>
          <a:p>
            <a:r>
              <a:rPr lang="en-US" altLang="zh-CN" b="1" i="0" cap="all" dirty="0">
                <a:solidFill>
                  <a:srgbClr val="333333"/>
                </a:solidFill>
                <a:effectLst/>
                <a:latin typeface="微软雅黑" panose="020B0503020204020204" pitchFamily="34" charset="-122"/>
                <a:ea typeface="微软雅黑" panose="020B0503020204020204" pitchFamily="34" charset="-122"/>
              </a:rPr>
              <a:t>ISO/IEC 15504-4:2004</a:t>
            </a:r>
          </a:p>
          <a:p>
            <a:r>
              <a:rPr lang="en-US" altLang="zh-CN" b="1" i="0" dirty="0">
                <a:solidFill>
                  <a:srgbClr val="333333"/>
                </a:solidFill>
                <a:effectLst/>
                <a:latin typeface="微软雅黑" panose="020B0503020204020204" pitchFamily="34" charset="-122"/>
                <a:ea typeface="微软雅黑" panose="020B0503020204020204" pitchFamily="34" charset="-122"/>
              </a:rPr>
              <a:t>Information technology — Process assessment — Part 4: Guidance on use for process improvement and process capability determination</a:t>
            </a:r>
          </a:p>
        </p:txBody>
      </p:sp>
      <p:sp>
        <p:nvSpPr>
          <p:cNvPr id="8" name="矩形 7">
            <a:extLst>
              <a:ext uri="{FF2B5EF4-FFF2-40B4-BE49-F238E27FC236}">
                <a16:creationId xmlns:a16="http://schemas.microsoft.com/office/drawing/2014/main" id="{77B63A8F-EB23-4571-AF6A-B0745BC17C93}"/>
              </a:ext>
            </a:extLst>
          </p:cNvPr>
          <p:cNvSpPr/>
          <p:nvPr/>
        </p:nvSpPr>
        <p:spPr>
          <a:xfrm>
            <a:off x="304799" y="4663181"/>
            <a:ext cx="11495903" cy="923330"/>
          </a:xfrm>
          <a:prstGeom prst="rect">
            <a:avLst/>
          </a:prstGeom>
        </p:spPr>
        <p:txBody>
          <a:bodyPr wrap="square">
            <a:spAutoFit/>
          </a:bodyPr>
          <a:lstStyle/>
          <a:p>
            <a:r>
              <a:rPr lang="en-US" altLang="zh-CN" b="1" i="0" cap="all" dirty="0">
                <a:solidFill>
                  <a:srgbClr val="333333"/>
                </a:solidFill>
                <a:effectLst/>
                <a:latin typeface="微软雅黑" panose="020B0503020204020204" pitchFamily="34" charset="-122"/>
                <a:ea typeface="微软雅黑" panose="020B0503020204020204" pitchFamily="34" charset="-122"/>
              </a:rPr>
              <a:t>ISO/IEC 15504-5:2012</a:t>
            </a:r>
            <a:endParaRPr lang="en-US" altLang="zh-CN" b="1" cap="all" dirty="0">
              <a:solidFill>
                <a:srgbClr val="333333"/>
              </a:solidFill>
              <a:latin typeface="微软雅黑" panose="020B0503020204020204" pitchFamily="34" charset="-122"/>
              <a:ea typeface="微软雅黑" panose="020B0503020204020204" pitchFamily="34" charset="-122"/>
            </a:endParaRPr>
          </a:p>
          <a:p>
            <a:r>
              <a:rPr lang="en-US" altLang="zh-CN" b="1" i="0" dirty="0">
                <a:solidFill>
                  <a:srgbClr val="333333"/>
                </a:solidFill>
                <a:effectLst/>
                <a:latin typeface="微软雅黑" panose="020B0503020204020204" pitchFamily="34" charset="-122"/>
                <a:ea typeface="微软雅黑" panose="020B0503020204020204" pitchFamily="34" charset="-122"/>
              </a:rPr>
              <a:t>Information technology — Process assessment — Part 5: An exemplar software life cycle process assessment model</a:t>
            </a:r>
          </a:p>
        </p:txBody>
      </p:sp>
      <p:sp>
        <p:nvSpPr>
          <p:cNvPr id="9" name="矩形 8">
            <a:extLst>
              <a:ext uri="{FF2B5EF4-FFF2-40B4-BE49-F238E27FC236}">
                <a16:creationId xmlns:a16="http://schemas.microsoft.com/office/drawing/2014/main" id="{723A35CF-1FFB-4430-9D6C-47883BCDADA8}"/>
              </a:ext>
            </a:extLst>
          </p:cNvPr>
          <p:cNvSpPr/>
          <p:nvPr/>
        </p:nvSpPr>
        <p:spPr>
          <a:xfrm>
            <a:off x="304799" y="5788103"/>
            <a:ext cx="11467070" cy="923330"/>
          </a:xfrm>
          <a:prstGeom prst="rect">
            <a:avLst/>
          </a:prstGeom>
        </p:spPr>
        <p:txBody>
          <a:bodyPr wrap="square">
            <a:spAutoFit/>
          </a:bodyPr>
          <a:lstStyle/>
          <a:p>
            <a:r>
              <a:rPr lang="en-US" altLang="zh-CN" b="1" i="0" cap="all" dirty="0">
                <a:solidFill>
                  <a:srgbClr val="333333"/>
                </a:solidFill>
                <a:effectLst/>
                <a:latin typeface="微软雅黑" panose="020B0503020204020204" pitchFamily="34" charset="-122"/>
                <a:ea typeface="微软雅黑" panose="020B0503020204020204" pitchFamily="34" charset="-122"/>
              </a:rPr>
              <a:t>ISO/IEC 15504-6:2013</a:t>
            </a:r>
          </a:p>
          <a:p>
            <a:r>
              <a:rPr lang="en-US" altLang="zh-CN" b="1" i="0" dirty="0">
                <a:solidFill>
                  <a:srgbClr val="333333"/>
                </a:solidFill>
                <a:effectLst/>
                <a:latin typeface="微软雅黑" panose="020B0503020204020204" pitchFamily="34" charset="-122"/>
                <a:ea typeface="微软雅黑" panose="020B0503020204020204" pitchFamily="34" charset="-122"/>
              </a:rPr>
              <a:t>Information technology — Process assessment — Part 6: An exemplar system life cycle process assessment model</a:t>
            </a:r>
          </a:p>
        </p:txBody>
      </p:sp>
    </p:spTree>
    <p:extLst>
      <p:ext uri="{BB962C8B-B14F-4D97-AF65-F5344CB8AC3E}">
        <p14:creationId xmlns:p14="http://schemas.microsoft.com/office/powerpoint/2010/main" val="32018083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1976</Words>
  <Application>Microsoft Office PowerPoint</Application>
  <PresentationFormat>宽屏</PresentationFormat>
  <Paragraphs>150</Paragraphs>
  <Slides>25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xiaohua</dc:creator>
  <cp:lastModifiedBy>liu xiaohua</cp:lastModifiedBy>
  <cp:revision>29</cp:revision>
  <dcterms:created xsi:type="dcterms:W3CDTF">2020-03-23T07:38:12Z</dcterms:created>
  <dcterms:modified xsi:type="dcterms:W3CDTF">2020-03-24T13:56:39Z</dcterms:modified>
</cp:coreProperties>
</file>