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82" r:id="rId4"/>
    <p:sldId id="272" r:id="rId5"/>
    <p:sldId id="273" r:id="rId6"/>
    <p:sldId id="274" r:id="rId7"/>
    <p:sldId id="275" r:id="rId8"/>
    <p:sldId id="276" r:id="rId9"/>
    <p:sldId id="277" r:id="rId10"/>
    <p:sldId id="278" r:id="rId11"/>
    <p:sldId id="279" r:id="rId12"/>
    <p:sldId id="280" r:id="rId13"/>
    <p:sldId id="28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60" d="100"/>
          <a:sy n="60" d="100"/>
        </p:scale>
        <p:origin x="43" y="43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2020/4/22</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2020/4/22</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36C869-5DB8-47C8-88EB-F9F0FFB7F34A}"/>
              </a:ext>
            </a:extLst>
          </p:cNvPr>
          <p:cNvSpPr/>
          <p:nvPr/>
        </p:nvSpPr>
        <p:spPr>
          <a:xfrm>
            <a:off x="270131" y="92823"/>
            <a:ext cx="11582400"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）标识软件工作产品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为建立和保持对软件项目的控制，需标识为控制软件项目所必需的软件工作产品。</a:t>
            </a:r>
            <a:endParaRPr lang="en-US" altLang="zh-CN" sz="1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8023394-24C8-409B-9664-6F4774FB096F}"/>
              </a:ext>
            </a:extLst>
          </p:cNvPr>
          <p:cNvSpPr/>
          <p:nvPr/>
        </p:nvSpPr>
        <p:spPr>
          <a:xfrm>
            <a:off x="270131" y="650884"/>
            <a:ext cx="11508728" cy="307777"/>
          </a:xfrm>
          <a:prstGeom prst="rect">
            <a:avLst/>
          </a:prstGeom>
        </p:spPr>
        <p:txBody>
          <a:bodyPr wrap="square">
            <a:spAutoFit/>
          </a:bodyPr>
          <a:lstStyle/>
          <a:p>
            <a:pPr lvl="0"/>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4</a:t>
            </a:r>
            <a:r>
              <a:rPr lang="zh-CN" altLang="en-US" sz="1400" dirty="0">
                <a:solidFill>
                  <a:prstClr val="black"/>
                </a:solidFill>
                <a:latin typeface="微软雅黑" panose="020B0503020204020204" pitchFamily="34" charset="-122"/>
                <a:ea typeface="微软雅黑" panose="020B0503020204020204" pitchFamily="34" charset="-122"/>
              </a:rPr>
              <a:t>）制定项目的软件开发计划按照文档化的规程制定项目的软件开发计划。该规程一般规定如下：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FD0B973-CF69-45E2-9190-1B3F7F0AE890}"/>
              </a:ext>
            </a:extLst>
          </p:cNvPr>
          <p:cNvSpPr/>
          <p:nvPr/>
        </p:nvSpPr>
        <p:spPr>
          <a:xfrm>
            <a:off x="829171" y="993502"/>
            <a:ext cx="6096000" cy="307777"/>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1</a:t>
            </a:r>
            <a:r>
              <a:rPr lang="zh-CN" altLang="en-US" sz="1400" dirty="0">
                <a:solidFill>
                  <a:prstClr val="black"/>
                </a:solidFill>
                <a:latin typeface="微软雅黑" panose="020B0503020204020204" pitchFamily="34" charset="-122"/>
                <a:ea typeface="微软雅黑" panose="020B0503020204020204" pitchFamily="34" charset="-122"/>
              </a:rPr>
              <a:t>）软件开发计划应遵守的规则包括：</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8F98E1-1B09-4575-BF3D-CF479216428E}"/>
              </a:ext>
            </a:extLst>
          </p:cNvPr>
          <p:cNvSpPr/>
          <p:nvPr/>
        </p:nvSpPr>
        <p:spPr>
          <a:xfrm>
            <a:off x="244849" y="1336120"/>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●用户的标准；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●经批准的工作说明；</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●项目（或系统）分配给软件完成的“分配需求”；</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●所选定的软件生命周期模型。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AB120E6-DDBA-4F50-A7B2-2EE4C74A8606}"/>
              </a:ext>
            </a:extLst>
          </p:cNvPr>
          <p:cNvSpPr/>
          <p:nvPr/>
        </p:nvSpPr>
        <p:spPr>
          <a:xfrm>
            <a:off x="829170" y="2540512"/>
            <a:ext cx="11023360" cy="523220"/>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2</a:t>
            </a:r>
            <a:r>
              <a:rPr lang="zh-CN" altLang="en-US" sz="1400" dirty="0">
                <a:solidFill>
                  <a:prstClr val="black"/>
                </a:solidFill>
                <a:latin typeface="微软雅黑" panose="020B0503020204020204" pitchFamily="34" charset="-122"/>
                <a:ea typeface="微软雅黑" panose="020B0503020204020204" pitchFamily="34" charset="-122"/>
              </a:rPr>
              <a:t>）活动计划由软件工程组与软件有关组（包括软件质量保证组、软件配置管理、文档组和其他工程组如系统工程组、硬件工程组和系统测试组等）协商介入软件工程组活动的计划，以及软件工程组介入其活动的计划，并把相应支持工作编入预算，对协议建立文档。</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DEDE85C-E75F-448C-BF23-F77EAC5FAD04}"/>
              </a:ext>
            </a:extLst>
          </p:cNvPr>
          <p:cNvSpPr/>
          <p:nvPr/>
        </p:nvSpPr>
        <p:spPr>
          <a:xfrm>
            <a:off x="829170" y="3098573"/>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3</a:t>
            </a:r>
            <a:r>
              <a:rPr lang="zh-CN" altLang="en-US" sz="1400" dirty="0">
                <a:solidFill>
                  <a:prstClr val="black"/>
                </a:solidFill>
                <a:latin typeface="微软雅黑" panose="020B0503020204020204" pitchFamily="34" charset="-122"/>
                <a:ea typeface="微软雅黑" panose="020B0503020204020204" pitchFamily="34" charset="-122"/>
              </a:rPr>
              <a:t>）由下列人员对软件项目开发计划进行共同评审：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●其他受影响的组的代表。</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5B2DE66-7CC9-4062-9A14-79B62FB0AEDB}"/>
              </a:ext>
            </a:extLst>
          </p:cNvPr>
          <p:cNvSpPr/>
          <p:nvPr/>
        </p:nvSpPr>
        <p:spPr>
          <a:xfrm>
            <a:off x="829169" y="4302964"/>
            <a:ext cx="11023359" cy="2462213"/>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4</a:t>
            </a:r>
            <a:r>
              <a:rPr lang="zh-CN" altLang="en-US" sz="1400" dirty="0">
                <a:solidFill>
                  <a:prstClr val="black"/>
                </a:solidFill>
                <a:latin typeface="微软雅黑" panose="020B0503020204020204" pitchFamily="34" charset="-122"/>
                <a:ea typeface="微软雅黑" panose="020B0503020204020204" pitchFamily="34" charset="-122"/>
              </a:rPr>
              <a:t>）把软件项目开发计划文档化，软件项目计划或计划的集合称为软件开发计划，应包括以下内容：</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●软件项目的目的、范围、目标和对象；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●软件生存周期的选择；</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solidFill>
                  <a:prstClr val="black"/>
                </a:solidFill>
                <a:latin typeface="微软雅黑" panose="020B0503020204020204" pitchFamily="34" charset="-122"/>
                <a:ea typeface="微软雅黑" panose="020B0503020204020204" pitchFamily="34" charset="-122"/>
              </a:rPr>
              <a:t>                 ●选定开发、维护软件用的远程、方法和标准。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latin typeface="微软雅黑" panose="020B0503020204020204" pitchFamily="34" charset="-122"/>
                <a:ea typeface="微软雅黑" panose="020B0503020204020204" pitchFamily="34" charset="-122"/>
              </a:rPr>
              <a:t>                 ●确定和更改待开发的软件工作产品；</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●软件项目的工作量；</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●估计软件工作产品的规模；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●软件项目的风险标识和评估；</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●关键计算机资源的预计需求；</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●软件项目的进度，包括确定阶段和评审；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●提出软件项目工程设施和支持工具的需求计划。</a:t>
            </a:r>
          </a:p>
        </p:txBody>
      </p:sp>
    </p:spTree>
    <p:extLst>
      <p:ext uri="{BB962C8B-B14F-4D97-AF65-F5344CB8AC3E}">
        <p14:creationId xmlns:p14="http://schemas.microsoft.com/office/powerpoint/2010/main" val="29122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FB0422-220B-4660-B479-82E8421A6EB1}"/>
              </a:ext>
            </a:extLst>
          </p:cNvPr>
          <p:cNvSpPr/>
          <p:nvPr/>
        </p:nvSpPr>
        <p:spPr>
          <a:xfrm>
            <a:off x="623248" y="171777"/>
            <a:ext cx="33826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）按照规程对软件项目进行估计</a:t>
            </a:r>
          </a:p>
        </p:txBody>
      </p:sp>
      <p:sp>
        <p:nvSpPr>
          <p:cNvPr id="3" name="矩形 2">
            <a:extLst>
              <a:ext uri="{FF2B5EF4-FFF2-40B4-BE49-F238E27FC236}">
                <a16:creationId xmlns:a16="http://schemas.microsoft.com/office/drawing/2014/main" id="{5AD47080-6627-45E2-A4B4-C3D689A50F0F}"/>
              </a:ext>
            </a:extLst>
          </p:cNvPr>
          <p:cNvSpPr/>
          <p:nvPr/>
        </p:nvSpPr>
        <p:spPr>
          <a:xfrm>
            <a:off x="1232201" y="505670"/>
            <a:ext cx="6096000" cy="338554"/>
          </a:xfrm>
          <a:prstGeom prst="rect">
            <a:avLst/>
          </a:prstGeom>
        </p:spPr>
        <p:txBody>
          <a:bodyPr>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）照规程估计软件项目的工作量和成本。</a:t>
            </a:r>
          </a:p>
        </p:txBody>
      </p:sp>
      <p:sp>
        <p:nvSpPr>
          <p:cNvPr id="4" name="矩形 3">
            <a:extLst>
              <a:ext uri="{FF2B5EF4-FFF2-40B4-BE49-F238E27FC236}">
                <a16:creationId xmlns:a16="http://schemas.microsoft.com/office/drawing/2014/main" id="{9228AA80-AD4D-450E-83FF-077591F463AD}"/>
              </a:ext>
            </a:extLst>
          </p:cNvPr>
          <p:cNvSpPr/>
          <p:nvPr/>
        </p:nvSpPr>
        <p:spPr>
          <a:xfrm>
            <a:off x="1570225" y="839563"/>
            <a:ext cx="9983283" cy="1077218"/>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●该估计与软件工作产品的规模的估计有关；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●将生产率和成本数据用于工作量和主要成本。</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●当可能时，对项目的工作量，人员设置和成本的估计，应利用类似的项目的经验，导出各种活动的时间阶段，做出工作量、人员配置和成本估计在软件生命周期上的分布。</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3E6B8BF-0C73-412C-8A2F-8DB85BC31FF0}"/>
              </a:ext>
            </a:extLst>
          </p:cNvPr>
          <p:cNvSpPr/>
          <p:nvPr/>
        </p:nvSpPr>
        <p:spPr>
          <a:xfrm>
            <a:off x="1232200" y="1912120"/>
            <a:ext cx="10624663" cy="584775"/>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）按照规程估计关键计算机资源的需求。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关键计算机资源可以在宿主环境中、在集成与测试环境中、在目的环境中，或在以上这些环境的任何组合中。</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D71082C-7C58-4700-919E-D38D0B11B8D6}"/>
              </a:ext>
            </a:extLst>
          </p:cNvPr>
          <p:cNvSpPr/>
          <p:nvPr/>
        </p:nvSpPr>
        <p:spPr>
          <a:xfrm>
            <a:off x="1609228" y="2492234"/>
            <a:ext cx="9588921" cy="2308324"/>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●标识项目的关键计算机资源。例如：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■存储容量；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■处理机能力；</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■通信信道带宽。</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●关键计算机资源的估计与以下各项的估计有关：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■软件工作产品的规模；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■处理负荷；</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●对关键计算机资源的估计应记入文档，进行评审，并使得认可。</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C978EF1-CFF2-4B94-A6BD-932AF93B2697}"/>
              </a:ext>
            </a:extLst>
          </p:cNvPr>
          <p:cNvSpPr/>
          <p:nvPr/>
        </p:nvSpPr>
        <p:spPr>
          <a:xfrm>
            <a:off x="1232199" y="4795897"/>
            <a:ext cx="10659334" cy="2062103"/>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3</a:t>
            </a:r>
            <a:r>
              <a:rPr lang="zh-CN" altLang="en-US" sz="1600" dirty="0">
                <a:solidFill>
                  <a:prstClr val="black"/>
                </a:solidFill>
                <a:latin typeface="微软雅黑" panose="020B0503020204020204" pitchFamily="34" charset="-122"/>
                <a:ea typeface="微软雅黑" panose="020B0503020204020204" pitchFamily="34" charset="-122"/>
              </a:rPr>
              <a:t>）按照规程编制软件进度表。</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●软件进度与以下各项有关：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■软件工作产品规模及其更动规模的估计；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■软件工作量估计。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●开发进度表符合所规定的阶段日期、关键的相关日期及其他限制条件；</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●开发进度表中的活动和阶段均应有合适的时间间隔，以保证进度测量的精度；</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●把对进度表所作的假定记入文档；</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●把软件开发进度表文档化，加以评审，并使之得到认可。</a:t>
            </a:r>
          </a:p>
        </p:txBody>
      </p:sp>
    </p:spTree>
    <p:extLst>
      <p:ext uri="{BB962C8B-B14F-4D97-AF65-F5344CB8AC3E}">
        <p14:creationId xmlns:p14="http://schemas.microsoft.com/office/powerpoint/2010/main" val="1824365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9467C-BF96-4F69-B9BF-9AE4CD103A61}"/>
              </a:ext>
            </a:extLst>
          </p:cNvPr>
          <p:cNvSpPr/>
          <p:nvPr/>
        </p:nvSpPr>
        <p:spPr>
          <a:xfrm>
            <a:off x="980849" y="235108"/>
            <a:ext cx="10815344"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）按照规程进行鉴别和估计软件风险。</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●根据风险对项目的潜在影响，进行风险分析及其优先级排序；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●鉴别风险的偶发事件。</a:t>
            </a:r>
          </a:p>
        </p:txBody>
      </p:sp>
      <p:sp>
        <p:nvSpPr>
          <p:cNvPr id="3" name="矩形 2">
            <a:extLst>
              <a:ext uri="{FF2B5EF4-FFF2-40B4-BE49-F238E27FC236}">
                <a16:creationId xmlns:a16="http://schemas.microsoft.com/office/drawing/2014/main" id="{8E84CC10-53E0-44C0-9E06-A16CB063EAD4}"/>
              </a:ext>
            </a:extLst>
          </p:cNvPr>
          <p:cNvSpPr/>
          <p:nvPr/>
        </p:nvSpPr>
        <p:spPr>
          <a:xfrm>
            <a:off x="980849" y="1612789"/>
            <a:ext cx="10867348" cy="2585323"/>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）按照规程制定软件项目工程设施和支持工具的计划。</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●根据软件工作产品的规模和其他特征，估计对软件项目工程设施和支持工具的需求。软件工程设施和支持工具有以下几种：</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■软件开发用的软硬件环境；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■软件测试用的软硬件环境；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■目标计算机的环境软件；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■其他支持软件。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●就购买或研制这些设施和支持工具等，分配职责和商谈约定；</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●由所受影响的组评审该计划。</a:t>
            </a: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1E09DB4-8B91-452F-B7D7-A5CD85EECD93}"/>
              </a:ext>
            </a:extLst>
          </p:cNvPr>
          <p:cNvSpPr/>
          <p:nvPr/>
        </p:nvSpPr>
        <p:spPr>
          <a:xfrm>
            <a:off x="980849" y="4652463"/>
            <a:ext cx="10815344" cy="1477328"/>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6</a:t>
            </a:r>
            <a:r>
              <a:rPr lang="zh-CN" altLang="en-US" dirty="0">
                <a:solidFill>
                  <a:prstClr val="black"/>
                </a:solidFill>
                <a:latin typeface="微软雅黑" panose="020B0503020204020204" pitchFamily="34" charset="-122"/>
                <a:ea typeface="微软雅黑" panose="020B0503020204020204" pitchFamily="34" charset="-122"/>
              </a:rPr>
              <a:t>）按照规程记录软件策划数据。</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记录软件项目的实际测量的数据以及重做计划的数据和信息定义如下：</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●所记录的信息应包括各种估计或重估计以及验证其合理性所需的信息；</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●对软件计划的数据、重做计划的数据以及数据测量的数据进行管理和控制。这些数据将用于正在进行的未来的项目。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90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83A33-3BA5-4C46-A4B7-7C6CE7750753}"/>
              </a:ext>
            </a:extLst>
          </p:cNvPr>
          <p:cNvSpPr/>
          <p:nvPr/>
        </p:nvSpPr>
        <p:spPr>
          <a:xfrm>
            <a:off x="290484" y="206446"/>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3.4.4</a:t>
            </a:r>
            <a:r>
              <a:rPr lang="zh-CN" altLang="en-US" dirty="0">
                <a:latin typeface="微软雅黑" panose="020B0503020204020204" pitchFamily="34" charset="-122"/>
                <a:ea typeface="微软雅黑" panose="020B0503020204020204" pitchFamily="34" charset="-122"/>
              </a:rPr>
              <a:t>　软件项目计划的评价</a:t>
            </a:r>
          </a:p>
        </p:txBody>
      </p:sp>
      <p:sp>
        <p:nvSpPr>
          <p:cNvPr id="3" name="矩形 2">
            <a:extLst>
              <a:ext uri="{FF2B5EF4-FFF2-40B4-BE49-F238E27FC236}">
                <a16:creationId xmlns:a16="http://schemas.microsoft.com/office/drawing/2014/main" id="{A92ABE0F-FCC5-4242-A354-0A4FCF80E788}"/>
              </a:ext>
            </a:extLst>
          </p:cNvPr>
          <p:cNvSpPr/>
          <p:nvPr/>
        </p:nvSpPr>
        <p:spPr>
          <a:xfrm>
            <a:off x="290484" y="551724"/>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p>
        </p:txBody>
      </p:sp>
      <p:sp>
        <p:nvSpPr>
          <p:cNvPr id="4" name="矩形 3">
            <a:extLst>
              <a:ext uri="{FF2B5EF4-FFF2-40B4-BE49-F238E27FC236}">
                <a16:creationId xmlns:a16="http://schemas.microsoft.com/office/drawing/2014/main" id="{8E0DE61F-597C-4307-BD01-F70CF2B3D651}"/>
              </a:ext>
            </a:extLst>
          </p:cNvPr>
          <p:cNvSpPr/>
          <p:nvPr/>
        </p:nvSpPr>
        <p:spPr>
          <a:xfrm>
            <a:off x="465145" y="897002"/>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软件项目计划的验证实施从三个层次进行：</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DB3E01F-7C5D-4672-8289-9379C2B7EEDB}"/>
              </a:ext>
            </a:extLst>
          </p:cNvPr>
          <p:cNvSpPr/>
          <p:nvPr/>
        </p:nvSpPr>
        <p:spPr>
          <a:xfrm>
            <a:off x="335135" y="1242280"/>
            <a:ext cx="11517395" cy="1477328"/>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）高级管理者定期评审软件项目计划活动及其执行情况高级管理者定期评审软件项目计划的工作包括：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●评审技术、成本、人员设置和进度等的执行情况；</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●分析编程人员未解决的矛盾和问题，分析软件项目的风险；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4E623D9-44AD-4790-B875-101FB01B10F9}"/>
              </a:ext>
            </a:extLst>
          </p:cNvPr>
          <p:cNvSpPr/>
          <p:nvPr/>
        </p:nvSpPr>
        <p:spPr>
          <a:xfrm>
            <a:off x="335134" y="2695554"/>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）项目经理定期地评审软件项目的计划活动项目经理评审时，要评审软件项目计划活动的状态和当前结果，分析组间的依赖关系外，评审工作还包括：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●分析在较低层次上没有解决的矛盾和问题，分析软件项目的风险；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●撰写会议记录，并将其分发给受影响的组和个人。</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025FCCC-1CDF-4727-862B-BD5087D89568}"/>
              </a:ext>
            </a:extLst>
          </p:cNvPr>
          <p:cNvSpPr/>
          <p:nvPr/>
        </p:nvSpPr>
        <p:spPr>
          <a:xfrm>
            <a:off x="335132" y="4425826"/>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）软件质量保证组评审内容软件质量保证组评审的内容包括：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●评审和修订项目约定的活动；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●修订软件开发计划的活动；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●被修订的软件开发计划的内容；</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●跟踪软件项目的成本、调度、风险、技术和设计约束，以及软件功能和性能所采取的活动；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●执行计划中的技术评审和管理评审活动的情况。</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3EA3982-6C99-40AD-A034-BEBF5830ED39}"/>
              </a:ext>
            </a:extLst>
          </p:cNvPr>
          <p:cNvSpPr/>
          <p:nvPr/>
        </p:nvSpPr>
        <p:spPr>
          <a:xfrm>
            <a:off x="290484" y="6156101"/>
            <a:ext cx="1096833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对于软件项目计划实施的实际情况进行测量，将测量结果用于确定软件计划活动的状态。</a:t>
            </a:r>
          </a:p>
        </p:txBody>
      </p:sp>
    </p:spTree>
    <p:extLst>
      <p:ext uri="{BB962C8B-B14F-4D97-AF65-F5344CB8AC3E}">
        <p14:creationId xmlns:p14="http://schemas.microsoft.com/office/powerpoint/2010/main" val="271889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E6B59BE-7E9C-47B7-86E2-A1604F88E90F}"/>
              </a:ext>
            </a:extLst>
          </p:cNvPr>
          <p:cNvPicPr>
            <a:picLocks noChangeAspect="1"/>
          </p:cNvPicPr>
          <p:nvPr/>
        </p:nvPicPr>
        <p:blipFill rotWithShape="1">
          <a:blip r:embed="rId2"/>
          <a:srcRect l="1048" t="160" r="3390"/>
          <a:stretch/>
        </p:blipFill>
        <p:spPr>
          <a:xfrm>
            <a:off x="3162322" y="352260"/>
            <a:ext cx="5867356" cy="6153479"/>
          </a:xfrm>
          <a:prstGeom prst="rect">
            <a:avLst/>
          </a:prstGeom>
        </p:spPr>
      </p:pic>
    </p:spTree>
    <p:extLst>
      <p:ext uri="{BB962C8B-B14F-4D97-AF65-F5344CB8AC3E}">
        <p14:creationId xmlns:p14="http://schemas.microsoft.com/office/powerpoint/2010/main" val="426493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3413763-0969-4ECD-8464-426C56AE81BB}"/>
              </a:ext>
            </a:extLst>
          </p:cNvPr>
          <p:cNvSpPr txBox="1"/>
          <p:nvPr/>
        </p:nvSpPr>
        <p:spPr>
          <a:xfrm>
            <a:off x="5426586" y="442451"/>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项目计划书</a:t>
            </a:r>
          </a:p>
        </p:txBody>
      </p:sp>
      <p:sp>
        <p:nvSpPr>
          <p:cNvPr id="3" name="文本框 2">
            <a:extLst>
              <a:ext uri="{FF2B5EF4-FFF2-40B4-BE49-F238E27FC236}">
                <a16:creationId xmlns:a16="http://schemas.microsoft.com/office/drawing/2014/main" id="{624EB38E-6253-4858-8B27-8916283852D2}"/>
              </a:ext>
            </a:extLst>
          </p:cNvPr>
          <p:cNvSpPr txBox="1"/>
          <p:nvPr/>
        </p:nvSpPr>
        <p:spPr>
          <a:xfrm>
            <a:off x="4748980" y="1691149"/>
            <a:ext cx="3781805" cy="4247317"/>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、项目概述</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、项目的目标</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、项目管理的基本指导思想</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、项目的交付物</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、项目组对外的承诺</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、项目的组织结构和人员职责</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WBS</a:t>
            </a:r>
            <a:r>
              <a:rPr lang="zh-CN" altLang="en-US" dirty="0">
                <a:latin typeface="微软雅黑" panose="020B0503020204020204" pitchFamily="34" charset="-122"/>
                <a:ea typeface="微软雅黑" panose="020B0503020204020204" pitchFamily="34" charset="-122"/>
              </a:rPr>
              <a:t>分解</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、项目的估计记录</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、项目的生命周期选择与过程剪裁</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、项目的阶段进度计划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、项目的质量管理计划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、风险管理计划</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、项目管理的控制阈值</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、开发环境与工具</a:t>
            </a:r>
            <a:endParaRPr lang="en-US" altLang="zh-CN" dirty="0">
              <a:latin typeface="微软雅黑" panose="020B0503020204020204" pitchFamily="34" charset="-122"/>
              <a:ea typeface="微软雅黑" panose="020B0503020204020204" pitchFamily="34" charset="-122"/>
            </a:endParaRPr>
          </a:p>
          <a:p>
            <a:pPr algn="l"/>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、人员技能培养计划</a:t>
            </a:r>
          </a:p>
        </p:txBody>
      </p:sp>
    </p:spTree>
    <p:extLst>
      <p:ext uri="{BB962C8B-B14F-4D97-AF65-F5344CB8AC3E}">
        <p14:creationId xmlns:p14="http://schemas.microsoft.com/office/powerpoint/2010/main" val="78313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1DE5C-B48F-447E-9F0C-90DE64E9E496}"/>
              </a:ext>
            </a:extLst>
          </p:cNvPr>
          <p:cNvSpPr/>
          <p:nvPr/>
        </p:nvSpPr>
        <p:spPr>
          <a:xfrm>
            <a:off x="255850" y="267117"/>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级上的软件项目计划</a:t>
            </a:r>
          </a:p>
        </p:txBody>
      </p:sp>
      <p:sp>
        <p:nvSpPr>
          <p:cNvPr id="3" name="矩形 2">
            <a:extLst>
              <a:ext uri="{FF2B5EF4-FFF2-40B4-BE49-F238E27FC236}">
                <a16:creationId xmlns:a16="http://schemas.microsoft.com/office/drawing/2014/main" id="{DEE2E89E-2105-4153-9023-BB6A67EB335D}"/>
              </a:ext>
            </a:extLst>
          </p:cNvPr>
          <p:cNvSpPr/>
          <p:nvPr/>
        </p:nvSpPr>
        <p:spPr>
          <a:xfrm>
            <a:off x="759832" y="670588"/>
            <a:ext cx="656032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软件项目计划简称</a:t>
            </a:r>
            <a:r>
              <a:rPr lang="en-US" altLang="zh-CN" dirty="0">
                <a:latin typeface="微软雅黑" panose="020B0503020204020204" pitchFamily="34" charset="-122"/>
                <a:ea typeface="微软雅黑" panose="020B0503020204020204" pitchFamily="34" charset="-122"/>
              </a:rPr>
              <a:t>SPP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Project Planning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也称软件开发计划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Development Plan</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E9B9ACE7-598F-421A-91F1-071AB9ECFB5B}"/>
              </a:ext>
            </a:extLst>
          </p:cNvPr>
          <p:cNvSpPr/>
          <p:nvPr/>
        </p:nvSpPr>
        <p:spPr>
          <a:xfrm>
            <a:off x="759832" y="1754529"/>
            <a:ext cx="968426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软件项目计划管理的目的是制定软件项目进行软件工程和管理的合理计划，并将计划付诸实施。</a:t>
            </a:r>
          </a:p>
        </p:txBody>
      </p:sp>
      <p:sp>
        <p:nvSpPr>
          <p:cNvPr id="5" name="矩形 4">
            <a:extLst>
              <a:ext uri="{FF2B5EF4-FFF2-40B4-BE49-F238E27FC236}">
                <a16:creationId xmlns:a16="http://schemas.microsoft.com/office/drawing/2014/main" id="{8E63F044-6067-4173-A170-C2DC8A7FAF20}"/>
              </a:ext>
            </a:extLst>
          </p:cNvPr>
          <p:cNvSpPr/>
          <p:nvPr/>
        </p:nvSpPr>
        <p:spPr>
          <a:xfrm>
            <a:off x="255850" y="2158000"/>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3.4.1</a:t>
            </a:r>
            <a:r>
              <a:rPr lang="zh-CN" altLang="en-US" dirty="0">
                <a:latin typeface="微软雅黑" panose="020B0503020204020204" pitchFamily="34" charset="-122"/>
                <a:ea typeface="微软雅黑" panose="020B0503020204020204" pitchFamily="34" charset="-122"/>
              </a:rPr>
              <a:t>　软件项目计划的内容目标和具体步骤</a:t>
            </a:r>
          </a:p>
        </p:txBody>
      </p:sp>
      <p:sp>
        <p:nvSpPr>
          <p:cNvPr id="6" name="矩形 5">
            <a:extLst>
              <a:ext uri="{FF2B5EF4-FFF2-40B4-BE49-F238E27FC236}">
                <a16:creationId xmlns:a16="http://schemas.microsoft.com/office/drawing/2014/main" id="{73D3C6E1-FA61-4EE4-88B5-BF62335E4964}"/>
              </a:ext>
            </a:extLst>
          </p:cNvPr>
          <p:cNvSpPr/>
          <p:nvPr/>
        </p:nvSpPr>
        <p:spPr>
          <a:xfrm>
            <a:off x="759832" y="2561471"/>
            <a:ext cx="285010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、软件项目计划的内容</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75E178F-857D-43F0-8745-BC7F41305A2C}"/>
              </a:ext>
            </a:extLst>
          </p:cNvPr>
          <p:cNvSpPr/>
          <p:nvPr/>
        </p:nvSpPr>
        <p:spPr>
          <a:xfrm>
            <a:off x="759832" y="2964942"/>
            <a:ext cx="8427505" cy="1754326"/>
          </a:xfrm>
          <a:prstGeom prst="rect">
            <a:avLst/>
          </a:prstGeom>
        </p:spPr>
        <p:txBody>
          <a:bodyPr wrap="square">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●估测软件开发各阶段工作产品的大小，以及所需要的资源。</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●制定时间表，评估相关风险，并协商各方面的责任。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●按照客户的最终需求制定软件项目计划。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●为便于计划和跟踪完成情况将有关软件各方面的估算写入文档。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●计划完成软件项目的各种活动和相关责任，并将它写入文档。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●有关的工作组和相关人员承担的责任。</a:t>
            </a:r>
          </a:p>
        </p:txBody>
      </p:sp>
      <p:sp>
        <p:nvSpPr>
          <p:cNvPr id="8" name="矩形 7">
            <a:extLst>
              <a:ext uri="{FF2B5EF4-FFF2-40B4-BE49-F238E27FC236}">
                <a16:creationId xmlns:a16="http://schemas.microsoft.com/office/drawing/2014/main" id="{F97BA83F-E582-4F29-A681-E3B82D93FA10}"/>
              </a:ext>
            </a:extLst>
          </p:cNvPr>
          <p:cNvSpPr/>
          <p:nvPr/>
        </p:nvSpPr>
        <p:spPr>
          <a:xfrm>
            <a:off x="723556" y="4753407"/>
            <a:ext cx="1113330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软件项目计划的目标</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6F560B3-88E0-4D5A-A1FE-768FF76C959D}"/>
              </a:ext>
            </a:extLst>
          </p:cNvPr>
          <p:cNvSpPr/>
          <p:nvPr/>
        </p:nvSpPr>
        <p:spPr>
          <a:xfrm>
            <a:off x="759832" y="1351058"/>
            <a:ext cx="10672336"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软件项目计划管理是指为软件工程的动作和软件项目活动的管理提供一个合理的可行的工作计划的过程。</a:t>
            </a: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567FDC7-EC97-4C9F-8286-E220DE7CC17D}"/>
              </a:ext>
            </a:extLst>
          </p:cNvPr>
          <p:cNvSpPr/>
          <p:nvPr/>
        </p:nvSpPr>
        <p:spPr>
          <a:xfrm>
            <a:off x="723556" y="5156874"/>
            <a:ext cx="11097031" cy="1477328"/>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）软件生存周期已选定，并经评审确认。</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）对计划中的软件规模、工作量、成本、风险等已经进行了估计。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）软件项目的开发建立在可靠的基础上，并将计划文档化，由开发人员遵循，并据此跟踪检查计划的执行。</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）确定软件项目开发的活动和承诺，使软件开发工作有序而协调地开展。</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）明确与软件项目相关的组织和个人承诺，将任务责任落实到组和人，从组织管理上保证项目开发的成功。</a:t>
            </a:r>
          </a:p>
        </p:txBody>
      </p:sp>
    </p:spTree>
    <p:extLst>
      <p:ext uri="{BB962C8B-B14F-4D97-AF65-F5344CB8AC3E}">
        <p14:creationId xmlns:p14="http://schemas.microsoft.com/office/powerpoint/2010/main" val="107358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2DD7C1-38F5-49C8-807F-63DC3F0ECB94}"/>
              </a:ext>
            </a:extLst>
          </p:cNvPr>
          <p:cNvSpPr/>
          <p:nvPr/>
        </p:nvSpPr>
        <p:spPr>
          <a:xfrm>
            <a:off x="668089" y="254116"/>
            <a:ext cx="335861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软件项目计划管理的具体步骤</a:t>
            </a:r>
          </a:p>
        </p:txBody>
      </p:sp>
      <p:sp>
        <p:nvSpPr>
          <p:cNvPr id="3" name="矩形 2">
            <a:extLst>
              <a:ext uri="{FF2B5EF4-FFF2-40B4-BE49-F238E27FC236}">
                <a16:creationId xmlns:a16="http://schemas.microsoft.com/office/drawing/2014/main" id="{488ABD1F-4459-46EE-B936-4AE68D7A78F2}"/>
              </a:ext>
            </a:extLst>
          </p:cNvPr>
          <p:cNvSpPr/>
          <p:nvPr/>
        </p:nvSpPr>
        <p:spPr>
          <a:xfrm>
            <a:off x="668088" y="799631"/>
            <a:ext cx="7912537"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●估计软件工作产品的规模和所需的资源；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●确定待办的工作，界定软件项目的约束条件；</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●陈述由需求管理的实践所建立的目标、规模和工作量估计；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●制定进度表、鉴别并评估软件过程的风险，以及协商相应的约定。</a:t>
            </a:r>
          </a:p>
        </p:txBody>
      </p:sp>
      <p:sp>
        <p:nvSpPr>
          <p:cNvPr id="4" name="矩形 3">
            <a:extLst>
              <a:ext uri="{FF2B5EF4-FFF2-40B4-BE49-F238E27FC236}">
                <a16:creationId xmlns:a16="http://schemas.microsoft.com/office/drawing/2014/main" id="{620FAC51-6E18-4205-87FC-1EF830A0E15F}"/>
              </a:ext>
            </a:extLst>
          </p:cNvPr>
          <p:cNvSpPr/>
          <p:nvPr/>
        </p:nvSpPr>
        <p:spPr>
          <a:xfrm>
            <a:off x="258295" y="2176143"/>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3.4.2</a:t>
            </a:r>
            <a:r>
              <a:rPr lang="zh-CN" altLang="en-US" dirty="0">
                <a:latin typeface="微软雅黑" panose="020B0503020204020204" pitchFamily="34" charset="-122"/>
                <a:ea typeface="微软雅黑" panose="020B0503020204020204" pitchFamily="34" charset="-122"/>
              </a:rPr>
              <a:t>　软件项目计划的执行约定和执行能力</a:t>
            </a:r>
          </a:p>
        </p:txBody>
      </p:sp>
      <p:sp>
        <p:nvSpPr>
          <p:cNvPr id="5" name="矩形 4">
            <a:extLst>
              <a:ext uri="{FF2B5EF4-FFF2-40B4-BE49-F238E27FC236}">
                <a16:creationId xmlns:a16="http://schemas.microsoft.com/office/drawing/2014/main" id="{A808AC61-2A13-422E-B95F-CC562706531C}"/>
              </a:ext>
            </a:extLst>
          </p:cNvPr>
          <p:cNvSpPr/>
          <p:nvPr/>
        </p:nvSpPr>
        <p:spPr>
          <a:xfrm>
            <a:off x="668088" y="2721658"/>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8C1C374-AEF2-43E5-86CC-888A8955A635}"/>
              </a:ext>
            </a:extLst>
          </p:cNvPr>
          <p:cNvSpPr/>
          <p:nvPr/>
        </p:nvSpPr>
        <p:spPr>
          <a:xfrm>
            <a:off x="668088" y="3267173"/>
            <a:ext cx="11214778" cy="2585323"/>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）指定项目软件负责人，负责协商各种约定并制定项目的软件开发计划。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）在制定项目软件开发计划时，一般遵循以下规定：</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●根据软件需求规格说明和所选定的软件生存周期模型，制定项目软件开发计划。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●由项目经理、项目软件经理和其他的软件经理共同协商软件项目的约定，并和系统工程组、硬件工程组和系统测试组协商，这些组介入该软件活动的有关事宜，同时记入文档。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●软件项目的规模、工作量和成本估计、进度和其他约定，由受其影响的组评审，受影响的组包括软件工程组、系统工程组、系统测试组。</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●高层管理者对组织外部的个人和组所作的所有软件项目约定进行评审。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●软件项目的开发计划需进行管理和控制。</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85A7249-48F2-47A2-AD1D-8C3FEEB75C9D}"/>
              </a:ext>
            </a:extLst>
          </p:cNvPr>
          <p:cNvSpPr/>
          <p:nvPr/>
        </p:nvSpPr>
        <p:spPr>
          <a:xfrm>
            <a:off x="603084" y="6028678"/>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Tree>
    <p:extLst>
      <p:ext uri="{BB962C8B-B14F-4D97-AF65-F5344CB8AC3E}">
        <p14:creationId xmlns:p14="http://schemas.microsoft.com/office/powerpoint/2010/main" val="35543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AE20D2-3752-49A4-8C2D-2EA494FDDC2C}"/>
              </a:ext>
            </a:extLst>
          </p:cNvPr>
          <p:cNvSpPr/>
          <p:nvPr/>
        </p:nvSpPr>
        <p:spPr>
          <a:xfrm>
            <a:off x="468741" y="243256"/>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
        <p:nvSpPr>
          <p:cNvPr id="4" name="矩形 3">
            <a:extLst>
              <a:ext uri="{FF2B5EF4-FFF2-40B4-BE49-F238E27FC236}">
                <a16:creationId xmlns:a16="http://schemas.microsoft.com/office/drawing/2014/main" id="{856E4666-67EF-4BCC-BE8F-554A0D16E1E1}"/>
              </a:ext>
            </a:extLst>
          </p:cNvPr>
          <p:cNvSpPr/>
          <p:nvPr/>
        </p:nvSpPr>
        <p:spPr>
          <a:xfrm>
            <a:off x="287464" y="781512"/>
            <a:ext cx="49865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）软件项目有文档化，并附批准的工作说明</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EDAD06B-07CD-473B-97F7-213F5F4EAEB6}"/>
              </a:ext>
            </a:extLst>
          </p:cNvPr>
          <p:cNvSpPr/>
          <p:nvPr/>
        </p:nvSpPr>
        <p:spPr>
          <a:xfrm>
            <a:off x="468741" y="1319768"/>
            <a:ext cx="9953686" cy="286232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）工作说明有以下内容：</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●工作的范围；</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●技术目标和对象；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●用户、最终用户或最终用户代表的标识；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●要实施的标准和规范；</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●所赋予的职责；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●成本和进度的约束及目标；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●软件项目和其他组织（例如：用户、转包商、合作伙伴）之间的关系；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●资源限制和目标；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●对软件开发、维护的其他约束和目标。</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962E2B1-89D2-4B70-85D3-2596F5299FF4}"/>
              </a:ext>
            </a:extLst>
          </p:cNvPr>
          <p:cNvSpPr/>
          <p:nvPr/>
        </p:nvSpPr>
        <p:spPr>
          <a:xfrm>
            <a:off x="468741" y="4351014"/>
            <a:ext cx="6096000" cy="1477328"/>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）参加工作说明评审的人员包括：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●其他受影响的相关组。</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8F2EE4B-3611-4AA9-84B2-6F5760C1F1F7}"/>
              </a:ext>
            </a:extLst>
          </p:cNvPr>
          <p:cNvSpPr/>
          <p:nvPr/>
        </p:nvSpPr>
        <p:spPr>
          <a:xfrm>
            <a:off x="468741" y="5997266"/>
            <a:ext cx="6096000" cy="369332"/>
          </a:xfrm>
          <a:prstGeom prst="rect">
            <a:avLst/>
          </a:prstGeom>
        </p:spPr>
        <p:txBody>
          <a:bodyPr>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）工作说明一旦批准，必须对该工作说明进行管理和控制。</a:t>
            </a:r>
          </a:p>
        </p:txBody>
      </p:sp>
    </p:spTree>
    <p:extLst>
      <p:ext uri="{BB962C8B-B14F-4D97-AF65-F5344CB8AC3E}">
        <p14:creationId xmlns:p14="http://schemas.microsoft.com/office/powerpoint/2010/main" val="23555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88425B-5193-4732-AABB-CEB821F4BB82}"/>
              </a:ext>
            </a:extLst>
          </p:cNvPr>
          <p:cNvSpPr/>
          <p:nvPr/>
        </p:nvSpPr>
        <p:spPr>
          <a:xfrm>
            <a:off x="244128" y="10765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）安排制定和协调软件开发计划的职责</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7A8B31A-782D-4F0B-97AE-026D8B838B65}"/>
              </a:ext>
            </a:extLst>
          </p:cNvPr>
          <p:cNvSpPr/>
          <p:nvPr/>
        </p:nvSpPr>
        <p:spPr>
          <a:xfrm>
            <a:off x="395806" y="733617"/>
            <a:ext cx="11448057"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）项目软件经理直接或通过委托代表，协调软件项目开发计划。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49DFEB9-A664-404C-9AA2-757C6C8C8890}"/>
              </a:ext>
            </a:extLst>
          </p:cNvPr>
          <p:cNvSpPr/>
          <p:nvPr/>
        </p:nvSpPr>
        <p:spPr>
          <a:xfrm>
            <a:off x="244128" y="3791447"/>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）制定软件项目计划提供足够的资源和投资</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EF290D1-C6AE-4E97-8DD5-4C1CA7515861}"/>
              </a:ext>
            </a:extLst>
          </p:cNvPr>
          <p:cNvSpPr/>
          <p:nvPr/>
        </p:nvSpPr>
        <p:spPr>
          <a:xfrm>
            <a:off x="395806" y="441740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）在必要时，可以委托在软件项目的应用领域有专门知识、有经验的人才来制定软件开发计划。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95DBC8D-B85B-4E75-B356-3D5E49C162DB}"/>
              </a:ext>
            </a:extLst>
          </p:cNvPr>
          <p:cNvSpPr/>
          <p:nvPr/>
        </p:nvSpPr>
        <p:spPr>
          <a:xfrm>
            <a:off x="296132" y="5669319"/>
            <a:ext cx="11599735" cy="646331"/>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）培训为了使计划工作顺利进行，应对参与软件开发计划的人员进行职责范围内的培训，这些人员包括软件工程师和有关人员。培训的内容可为软件估计、计划规程等。</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1EB1FEE-512F-4C22-9244-14C0C26C6CFE}"/>
              </a:ext>
            </a:extLst>
          </p:cNvPr>
          <p:cNvSpPr/>
          <p:nvPr/>
        </p:nvSpPr>
        <p:spPr>
          <a:xfrm>
            <a:off x="395806" y="135957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）对软件工作产品和活动的职责进行分解，这种分解不仅要明确，而且必须可追踪，然后将其分配给软件经理。</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717546F-EF55-4085-BF69-AEAB1A2773A2}"/>
              </a:ext>
            </a:extLst>
          </p:cNvPr>
          <p:cNvSpPr/>
          <p:nvPr/>
        </p:nvSpPr>
        <p:spPr>
          <a:xfrm>
            <a:off x="733831" y="1985533"/>
            <a:ext cx="6096000" cy="369332"/>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软件工作产品可以分为：</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8B29C52-3588-4D43-89A6-7EBB1BE2CDA1}"/>
              </a:ext>
            </a:extLst>
          </p:cNvPr>
          <p:cNvSpPr/>
          <p:nvPr/>
        </p:nvSpPr>
        <p:spPr>
          <a:xfrm>
            <a:off x="733831" y="2611491"/>
            <a:ext cx="6096000" cy="923330"/>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●在适当时交付给外部客户或最终用户的工作产品； </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●供其他工程组使用的工作产品；</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●供软件工程组内部使用的主要工作产品。</a:t>
            </a:r>
          </a:p>
        </p:txBody>
      </p:sp>
      <p:sp>
        <p:nvSpPr>
          <p:cNvPr id="10" name="矩形 9">
            <a:extLst>
              <a:ext uri="{FF2B5EF4-FFF2-40B4-BE49-F238E27FC236}">
                <a16:creationId xmlns:a16="http://schemas.microsoft.com/office/drawing/2014/main" id="{89631AC4-CBF3-4466-A1B4-F702EC6B775B}"/>
              </a:ext>
            </a:extLst>
          </p:cNvPr>
          <p:cNvSpPr/>
          <p:nvPr/>
        </p:nvSpPr>
        <p:spPr>
          <a:xfrm>
            <a:off x="395806" y="5043363"/>
            <a:ext cx="399981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）提供支持软件项目计划的开发工具</a:t>
            </a:r>
          </a:p>
        </p:txBody>
      </p:sp>
    </p:spTree>
    <p:extLst>
      <p:ext uri="{BB962C8B-B14F-4D97-AF65-F5344CB8AC3E}">
        <p14:creationId xmlns:p14="http://schemas.microsoft.com/office/powerpoint/2010/main" val="27555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9B0B6F-1A4F-412B-BD52-4C6E0C642709}"/>
              </a:ext>
            </a:extLst>
          </p:cNvPr>
          <p:cNvSpPr/>
          <p:nvPr/>
        </p:nvSpPr>
        <p:spPr>
          <a:xfrm>
            <a:off x="241665" y="219447"/>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3.4.3</a:t>
            </a:r>
            <a:r>
              <a:rPr lang="zh-CN" altLang="en-US" dirty="0">
                <a:latin typeface="微软雅黑" panose="020B0503020204020204" pitchFamily="34" charset="-122"/>
                <a:ea typeface="微软雅黑" panose="020B0503020204020204" pitchFamily="34" charset="-122"/>
              </a:rPr>
              <a:t>　软件项目计划的实施过程</a:t>
            </a:r>
          </a:p>
        </p:txBody>
      </p:sp>
      <p:sp>
        <p:nvSpPr>
          <p:cNvPr id="3" name="矩形 2">
            <a:extLst>
              <a:ext uri="{FF2B5EF4-FFF2-40B4-BE49-F238E27FC236}">
                <a16:creationId xmlns:a16="http://schemas.microsoft.com/office/drawing/2014/main" id="{6C95A6D6-220D-4974-9395-DD06AB096128}"/>
              </a:ext>
            </a:extLst>
          </p:cNvPr>
          <p:cNvSpPr/>
          <p:nvPr/>
        </p:nvSpPr>
        <p:spPr>
          <a:xfrm>
            <a:off x="900512" y="713482"/>
            <a:ext cx="312777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软件项目计划的实施流程图</a:t>
            </a:r>
          </a:p>
        </p:txBody>
      </p:sp>
      <p:pic>
        <p:nvPicPr>
          <p:cNvPr id="4" name="图片 3">
            <a:extLst>
              <a:ext uri="{FF2B5EF4-FFF2-40B4-BE49-F238E27FC236}">
                <a16:creationId xmlns:a16="http://schemas.microsoft.com/office/drawing/2014/main" id="{6BFA7A6C-7D7D-4BFA-A105-D3DF00F268DA}"/>
              </a:ext>
            </a:extLst>
          </p:cNvPr>
          <p:cNvPicPr>
            <a:picLocks noChangeAspect="1"/>
          </p:cNvPicPr>
          <p:nvPr/>
        </p:nvPicPr>
        <p:blipFill>
          <a:blip r:embed="rId2"/>
          <a:stretch>
            <a:fillRect/>
          </a:stretch>
        </p:blipFill>
        <p:spPr>
          <a:xfrm>
            <a:off x="1364109" y="1649269"/>
            <a:ext cx="4600575" cy="4781550"/>
          </a:xfrm>
          <a:prstGeom prst="rect">
            <a:avLst/>
          </a:prstGeom>
        </p:spPr>
      </p:pic>
      <p:sp>
        <p:nvSpPr>
          <p:cNvPr id="5" name="矩形 4">
            <a:extLst>
              <a:ext uri="{FF2B5EF4-FFF2-40B4-BE49-F238E27FC236}">
                <a16:creationId xmlns:a16="http://schemas.microsoft.com/office/drawing/2014/main" id="{89D25386-BD4C-4884-9C0E-849854133DCE}"/>
              </a:ext>
            </a:extLst>
          </p:cNvPr>
          <p:cNvSpPr/>
          <p:nvPr/>
        </p:nvSpPr>
        <p:spPr>
          <a:xfrm>
            <a:off x="6096000" y="713482"/>
            <a:ext cx="284565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软件项目计划的</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个阶段：</a:t>
            </a:r>
          </a:p>
        </p:txBody>
      </p:sp>
      <p:sp>
        <p:nvSpPr>
          <p:cNvPr id="6" name="矩形 5">
            <a:extLst>
              <a:ext uri="{FF2B5EF4-FFF2-40B4-BE49-F238E27FC236}">
                <a16:creationId xmlns:a16="http://schemas.microsoft.com/office/drawing/2014/main" id="{906F3296-DD23-45C1-9479-CC97609957A1}"/>
              </a:ext>
            </a:extLst>
          </p:cNvPr>
          <p:cNvSpPr/>
          <p:nvPr/>
        </p:nvSpPr>
        <p:spPr>
          <a:xfrm>
            <a:off x="6726881" y="1321918"/>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）计划初始阶段</a:t>
            </a:r>
          </a:p>
        </p:txBody>
      </p:sp>
      <p:sp>
        <p:nvSpPr>
          <p:cNvPr id="7" name="矩形 6">
            <a:extLst>
              <a:ext uri="{FF2B5EF4-FFF2-40B4-BE49-F238E27FC236}">
                <a16:creationId xmlns:a16="http://schemas.microsoft.com/office/drawing/2014/main" id="{A936FF5A-0CD7-40A4-8023-82FA60D2FEF5}"/>
              </a:ext>
            </a:extLst>
          </p:cNvPr>
          <p:cNvSpPr/>
          <p:nvPr/>
        </p:nvSpPr>
        <p:spPr>
          <a:xfrm>
            <a:off x="6726881" y="1930354"/>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）制定软件开发计划（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468A5B2D-BDA4-42BA-9806-7E505F8E4019}"/>
              </a:ext>
            </a:extLst>
          </p:cNvPr>
          <p:cNvSpPr/>
          <p:nvPr/>
        </p:nvSpPr>
        <p:spPr>
          <a:xfrm>
            <a:off x="6726881" y="2538790"/>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草稿进行审查和批准</a:t>
            </a:r>
          </a:p>
        </p:txBody>
      </p:sp>
      <p:sp>
        <p:nvSpPr>
          <p:cNvPr id="9" name="矩形 8">
            <a:extLst>
              <a:ext uri="{FF2B5EF4-FFF2-40B4-BE49-F238E27FC236}">
                <a16:creationId xmlns:a16="http://schemas.microsoft.com/office/drawing/2014/main" id="{2A20DD7C-646C-45CF-9D49-0066364AA26A}"/>
              </a:ext>
            </a:extLst>
          </p:cNvPr>
          <p:cNvSpPr/>
          <p:nvPr/>
        </p:nvSpPr>
        <p:spPr>
          <a:xfrm>
            <a:off x="6726881" y="3147226"/>
            <a:ext cx="261481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）实施软件开发计划</a:t>
            </a:r>
          </a:p>
        </p:txBody>
      </p:sp>
      <p:sp>
        <p:nvSpPr>
          <p:cNvPr id="10" name="矩形 9">
            <a:extLst>
              <a:ext uri="{FF2B5EF4-FFF2-40B4-BE49-F238E27FC236}">
                <a16:creationId xmlns:a16="http://schemas.microsoft.com/office/drawing/2014/main" id="{3970A823-747A-4D12-A7BE-55A15124CC0E}"/>
              </a:ext>
            </a:extLst>
          </p:cNvPr>
          <p:cNvSpPr/>
          <p:nvPr/>
        </p:nvSpPr>
        <p:spPr>
          <a:xfrm>
            <a:off x="6726881" y="3755662"/>
            <a:ext cx="35381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）软件开发过程的度量和评价</a:t>
            </a:r>
          </a:p>
        </p:txBody>
      </p:sp>
      <p:sp>
        <p:nvSpPr>
          <p:cNvPr id="11" name="矩形 10">
            <a:extLst>
              <a:ext uri="{FF2B5EF4-FFF2-40B4-BE49-F238E27FC236}">
                <a16:creationId xmlns:a16="http://schemas.microsoft.com/office/drawing/2014/main" id="{01D2B6EB-CE54-4265-86A9-AD88C071F418}"/>
              </a:ext>
            </a:extLst>
          </p:cNvPr>
          <p:cNvSpPr/>
          <p:nvPr/>
        </p:nvSpPr>
        <p:spPr>
          <a:xfrm>
            <a:off x="6726881" y="4364096"/>
            <a:ext cx="169309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SDP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423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C13BBD-5375-42E9-AEE6-4227D25B3F45}"/>
              </a:ext>
            </a:extLst>
          </p:cNvPr>
          <p:cNvSpPr/>
          <p:nvPr/>
        </p:nvSpPr>
        <p:spPr>
          <a:xfrm>
            <a:off x="271427" y="245448"/>
            <a:ext cx="428194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软件项目计划涉及的主要内容（活动）</a:t>
            </a:r>
          </a:p>
        </p:txBody>
      </p:sp>
      <p:sp>
        <p:nvSpPr>
          <p:cNvPr id="3" name="矩形 2">
            <a:extLst>
              <a:ext uri="{FF2B5EF4-FFF2-40B4-BE49-F238E27FC236}">
                <a16:creationId xmlns:a16="http://schemas.microsoft.com/office/drawing/2014/main" id="{8D74DE9E-AF83-4DED-BB22-7AA248079A54}"/>
              </a:ext>
            </a:extLst>
          </p:cNvPr>
          <p:cNvSpPr/>
          <p:nvPr/>
        </p:nvSpPr>
        <p:spPr>
          <a:xfrm>
            <a:off x="297074" y="690577"/>
            <a:ext cx="42306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）软件项目的策划、建议与评审活动</a:t>
            </a:r>
          </a:p>
        </p:txBody>
      </p:sp>
      <p:sp>
        <p:nvSpPr>
          <p:cNvPr id="4" name="矩形 3">
            <a:extLst>
              <a:ext uri="{FF2B5EF4-FFF2-40B4-BE49-F238E27FC236}">
                <a16:creationId xmlns:a16="http://schemas.microsoft.com/office/drawing/2014/main" id="{1BEEB79A-1298-4155-9031-974203D845A6}"/>
              </a:ext>
            </a:extLst>
          </p:cNvPr>
          <p:cNvSpPr/>
          <p:nvPr/>
        </p:nvSpPr>
        <p:spPr>
          <a:xfrm>
            <a:off x="430476" y="1135706"/>
            <a:ext cx="1143072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）软件项目策划起始于整个项目策划的早期，并且同步进行。在项目的整个生命周期内，软件工程组和其他受影响的组都要共同参与整个项目的策划。</a:t>
            </a:r>
          </a:p>
        </p:txBody>
      </p:sp>
      <p:sp>
        <p:nvSpPr>
          <p:cNvPr id="5" name="矩形 4">
            <a:extLst>
              <a:ext uri="{FF2B5EF4-FFF2-40B4-BE49-F238E27FC236}">
                <a16:creationId xmlns:a16="http://schemas.microsoft.com/office/drawing/2014/main" id="{6A44A3A0-D417-4E09-BA13-378CD3BC5955}"/>
              </a:ext>
            </a:extLst>
          </p:cNvPr>
          <p:cNvSpPr/>
          <p:nvPr/>
        </p:nvSpPr>
        <p:spPr>
          <a:xfrm>
            <a:off x="430475" y="1857834"/>
            <a:ext cx="11430721"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）软件工程组负责准备和提交建议，参加讨论和提交说明，协商对影响软件项目的约定，评审项目建议的约定，项目约定的内容如下：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●项目的技术目标和对象；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●系统和软件的技术解决办法；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●软件预算、进度和资源；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●软件标准和规程。</a:t>
            </a:r>
          </a:p>
        </p:txBody>
      </p:sp>
      <p:sp>
        <p:nvSpPr>
          <p:cNvPr id="6" name="矩形 5">
            <a:extLst>
              <a:ext uri="{FF2B5EF4-FFF2-40B4-BE49-F238E27FC236}">
                <a16:creationId xmlns:a16="http://schemas.microsoft.com/office/drawing/2014/main" id="{847DC9FF-06F3-4201-A6D6-ED73C7EA2EFF}"/>
              </a:ext>
            </a:extLst>
          </p:cNvPr>
          <p:cNvSpPr/>
          <p:nvPr/>
        </p:nvSpPr>
        <p:spPr>
          <a:xfrm>
            <a:off x="430474" y="3687957"/>
            <a:ext cx="11430721"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）对组织外部的个人和小组所作的软件项目约定则由高级管理者按照已文档化的规程进行功能评审。</a:t>
            </a:r>
          </a:p>
        </p:txBody>
      </p:sp>
      <p:sp>
        <p:nvSpPr>
          <p:cNvPr id="7" name="矩形 6">
            <a:extLst>
              <a:ext uri="{FF2B5EF4-FFF2-40B4-BE49-F238E27FC236}">
                <a16:creationId xmlns:a16="http://schemas.microsoft.com/office/drawing/2014/main" id="{961493A2-1F11-43BD-AE11-82A94AC8599B}"/>
              </a:ext>
            </a:extLst>
          </p:cNvPr>
          <p:cNvSpPr/>
          <p:nvPr/>
        </p:nvSpPr>
        <p:spPr>
          <a:xfrm>
            <a:off x="297073" y="4133087"/>
            <a:ext cx="11564121"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）确定合适的软件生存周期模型为从宏观上管理软件的开发和维护，需要建立软件过程模型。常用的软件生命周期模型如下：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●瀑布型；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●增量型；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●渐进型；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●滚动型；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●螺旋型；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●逆向工程型。</a:t>
            </a:r>
          </a:p>
        </p:txBody>
      </p:sp>
    </p:spTree>
    <p:extLst>
      <p:ext uri="{BB962C8B-B14F-4D97-AF65-F5344CB8AC3E}">
        <p14:creationId xmlns:p14="http://schemas.microsoft.com/office/powerpoint/2010/main" val="2934199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2491</Words>
  <Application>Microsoft Office PowerPoint</Application>
  <PresentationFormat>宽屏</PresentationFormat>
  <Paragraphs>194</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20</cp:revision>
  <dcterms:created xsi:type="dcterms:W3CDTF">2020-04-05T16:13:56Z</dcterms:created>
  <dcterms:modified xsi:type="dcterms:W3CDTF">2020-04-22T01:37:02Z</dcterms:modified>
</cp:coreProperties>
</file>