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showGuides="1">
      <p:cViewPr varScale="1">
        <p:scale>
          <a:sx n="85" d="100"/>
          <a:sy n="85" d="100"/>
        </p:scale>
        <p:origin x="40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2020/7/8</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182162" y="5538754"/>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1FDB7D-F1BC-4D3A-BA99-8A307B7BE09C}"/>
              </a:ext>
            </a:extLst>
          </p:cNvPr>
          <p:cNvSpPr/>
          <p:nvPr/>
        </p:nvSpPr>
        <p:spPr>
          <a:xfrm>
            <a:off x="345607" y="182357"/>
            <a:ext cx="254749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6.3.4</a:t>
            </a:r>
            <a:r>
              <a:rPr lang="zh-CN" altLang="en-US" dirty="0">
                <a:latin typeface="微软雅黑" panose="020B0503020204020204" pitchFamily="34" charset="-122"/>
                <a:ea typeface="微软雅黑" panose="020B0503020204020204" pitchFamily="34" charset="-122"/>
              </a:rPr>
              <a:t>　缺陷预防的评价</a:t>
            </a:r>
          </a:p>
        </p:txBody>
      </p:sp>
      <p:sp>
        <p:nvSpPr>
          <p:cNvPr id="3" name="矩形 2">
            <a:extLst>
              <a:ext uri="{FF2B5EF4-FFF2-40B4-BE49-F238E27FC236}">
                <a16:creationId xmlns:a16="http://schemas.microsoft.com/office/drawing/2014/main" id="{2B12364D-6EAA-4EB4-ADE0-8D1E717054F2}"/>
              </a:ext>
            </a:extLst>
          </p:cNvPr>
          <p:cNvSpPr/>
          <p:nvPr/>
        </p:nvSpPr>
        <p:spPr>
          <a:xfrm>
            <a:off x="345607" y="693351"/>
            <a:ext cx="11846393" cy="590931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、验证实施</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缺陷预防的验证实施包括以下几个方面：</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）高级管理人员定期参与评审组织的缺陷预防活动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评审包括以下内容：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●主要缺陷类别的总结和缺陷的频率分布情况；</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●主要措施类别的总结和措施频率分布情况；</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●为解决主要缺陷类别所采取的重要措施；</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●对各项措施的执行状态；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●缺陷预防活动所产生的效果和收益情况；</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●对已完成的缺陷预防活动实际成本和计划成本的分析。</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）项目负责人定期地参与评审和审计缺陷预防的活动和工作产品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主要包括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个方面的内容：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●检查软件工程管理人员和技术人员是否接受过缺陷预防工作的培训；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●是否举行了任务准备会议和原因分析会议；</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●评审建议措施和实施各项措施的过程是否得到遵循。</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、测量和分析</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对缺陷预防进行测量和分析，测量结果用来确定缺陷预防活动的状态。这些测量内容包括：</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●测量缺陷预防活动所需的累计成本。</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●识别和纠正缺陷所花费的时间和成本，并且与不纠正这些缺陷的估计损失作比较。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●缺陷预防措施中建议的、未完成的和已完成的各项措施的数目。</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●统计每个阶段出现的缺陷总数，与其产品发表的缺陷数目相比较。</a:t>
            </a:r>
          </a:p>
        </p:txBody>
      </p:sp>
    </p:spTree>
    <p:extLst>
      <p:ext uri="{BB962C8B-B14F-4D97-AF65-F5344CB8AC3E}">
        <p14:creationId xmlns:p14="http://schemas.microsoft.com/office/powerpoint/2010/main" val="401112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983503-A0F2-4DB7-AD7B-DDAB64E3D941}"/>
              </a:ext>
            </a:extLst>
          </p:cNvPr>
          <p:cNvSpPr/>
          <p:nvPr/>
        </p:nvSpPr>
        <p:spPr>
          <a:xfrm>
            <a:off x="340795" y="178160"/>
            <a:ext cx="36279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6.4</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级上的技术革新管理</a:t>
            </a:r>
          </a:p>
        </p:txBody>
      </p:sp>
      <p:sp>
        <p:nvSpPr>
          <p:cNvPr id="3" name="矩形 2">
            <a:extLst>
              <a:ext uri="{FF2B5EF4-FFF2-40B4-BE49-F238E27FC236}">
                <a16:creationId xmlns:a16="http://schemas.microsoft.com/office/drawing/2014/main" id="{C3B623A5-C9A4-46F8-8D8F-937F59292E9D}"/>
              </a:ext>
            </a:extLst>
          </p:cNvPr>
          <p:cNvSpPr/>
          <p:nvPr/>
        </p:nvSpPr>
        <p:spPr>
          <a:xfrm>
            <a:off x="833664" y="769419"/>
            <a:ext cx="1086058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技术革新是把新技术和工具引入组织中去，目的是为了在不断变化和竞争的环境下能正确高效地进行创新。</a:t>
            </a:r>
          </a:p>
        </p:txBody>
      </p:sp>
      <p:sp>
        <p:nvSpPr>
          <p:cNvPr id="4" name="矩形 3">
            <a:extLst>
              <a:ext uri="{FF2B5EF4-FFF2-40B4-BE49-F238E27FC236}">
                <a16:creationId xmlns:a16="http://schemas.microsoft.com/office/drawing/2014/main" id="{6CFD5806-3358-4768-8543-F802E945E012}"/>
              </a:ext>
            </a:extLst>
          </p:cNvPr>
          <p:cNvSpPr/>
          <p:nvPr/>
        </p:nvSpPr>
        <p:spPr>
          <a:xfrm>
            <a:off x="341270" y="1360678"/>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6.4.1</a:t>
            </a:r>
            <a:r>
              <a:rPr lang="zh-CN" altLang="en-US" dirty="0">
                <a:latin typeface="微软雅黑" panose="020B0503020204020204" pitchFamily="34" charset="-122"/>
                <a:ea typeface="微软雅黑" panose="020B0503020204020204" pitchFamily="34" charset="-122"/>
              </a:rPr>
              <a:t>　技术革新管理的目标</a:t>
            </a:r>
          </a:p>
        </p:txBody>
      </p:sp>
      <p:sp>
        <p:nvSpPr>
          <p:cNvPr id="5" name="矩形 4">
            <a:extLst>
              <a:ext uri="{FF2B5EF4-FFF2-40B4-BE49-F238E27FC236}">
                <a16:creationId xmlns:a16="http://schemas.microsoft.com/office/drawing/2014/main" id="{82EC631D-CEDF-4D84-B9A6-182D7D53E2C2}"/>
              </a:ext>
            </a:extLst>
          </p:cNvPr>
          <p:cNvSpPr/>
          <p:nvPr/>
        </p:nvSpPr>
        <p:spPr>
          <a:xfrm>
            <a:off x="833664" y="1951937"/>
            <a:ext cx="11358336"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技术革新管理的目的是识别出能带来好处的新技术（即工具、方法和过程），并以有序的方式引进这些新技术。如何适当地引用这些先进的方法和技术，已经成为企业可持续发展和不断完善自我的关键性问题。</a:t>
            </a:r>
          </a:p>
        </p:txBody>
      </p:sp>
      <p:sp>
        <p:nvSpPr>
          <p:cNvPr id="6" name="矩形 5">
            <a:extLst>
              <a:ext uri="{FF2B5EF4-FFF2-40B4-BE49-F238E27FC236}">
                <a16:creationId xmlns:a16="http://schemas.microsoft.com/office/drawing/2014/main" id="{1A8F2FD9-6AB1-47E2-881A-B70E0C0E101C}"/>
              </a:ext>
            </a:extLst>
          </p:cNvPr>
          <p:cNvSpPr/>
          <p:nvPr/>
        </p:nvSpPr>
        <p:spPr>
          <a:xfrm>
            <a:off x="833664" y="2820195"/>
            <a:ext cx="11358336"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技术革新管理的内容主要包括：在组织内成立一个技术革新管理组，也可以叫做软件工程过程组或技术支持组。专门负责管理软件项目有关评估新技术、引进新技术和对现有技术进行改进的工作。尤其是要重视那些可能会改善组织标准过程能力的技术。</a:t>
            </a:r>
          </a:p>
        </p:txBody>
      </p:sp>
      <p:sp>
        <p:nvSpPr>
          <p:cNvPr id="7" name="矩形 6">
            <a:extLst>
              <a:ext uri="{FF2B5EF4-FFF2-40B4-BE49-F238E27FC236}">
                <a16:creationId xmlns:a16="http://schemas.microsoft.com/office/drawing/2014/main" id="{48BE6310-4872-42FD-983D-9DA3FA6157D0}"/>
              </a:ext>
            </a:extLst>
          </p:cNvPr>
          <p:cNvSpPr/>
          <p:nvPr/>
        </p:nvSpPr>
        <p:spPr>
          <a:xfrm>
            <a:off x="833664" y="3965452"/>
            <a:ext cx="11358336"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通过对软件技术创新的了解和对其进行的评价与实验，组织将能选择适用的技术，用以改进其软件质量和软件活动的效率。在将一项新的未经证明的技术引入正常实践之前，要对其进行系统的评价和实验。然后伴随组织中管理人员和技术人员的需求，经过选择在适当的情况下应用于组织的标准软件过程和当前的项目中。</a:t>
            </a:r>
          </a:p>
        </p:txBody>
      </p:sp>
      <p:sp>
        <p:nvSpPr>
          <p:cNvPr id="8" name="矩形 7">
            <a:extLst>
              <a:ext uri="{FF2B5EF4-FFF2-40B4-BE49-F238E27FC236}">
                <a16:creationId xmlns:a16="http://schemas.microsoft.com/office/drawing/2014/main" id="{05AB2609-7A41-491D-B5A1-4D256ADB7DA4}"/>
              </a:ext>
            </a:extLst>
          </p:cNvPr>
          <p:cNvSpPr/>
          <p:nvPr/>
        </p:nvSpPr>
        <p:spPr>
          <a:xfrm>
            <a:off x="833664" y="5110706"/>
            <a:ext cx="6096000" cy="1200329"/>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技术革新管理要达到以下的目标：</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●制定技术革新管理的计划。</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●评价新技术，以确定它们对质量和生产率的影响。</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●将合适的新技术引入到全组织的正常实践中。</a:t>
            </a:r>
          </a:p>
        </p:txBody>
      </p:sp>
    </p:spTree>
    <p:extLst>
      <p:ext uri="{BB962C8B-B14F-4D97-AF65-F5344CB8AC3E}">
        <p14:creationId xmlns:p14="http://schemas.microsoft.com/office/powerpoint/2010/main" val="104028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79AD05-FB4F-42C3-8DEB-F02DFE080ABE}"/>
              </a:ext>
            </a:extLst>
          </p:cNvPr>
          <p:cNvSpPr/>
          <p:nvPr/>
        </p:nvSpPr>
        <p:spPr>
          <a:xfrm>
            <a:off x="342897" y="178160"/>
            <a:ext cx="46249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6.4.2</a:t>
            </a:r>
            <a:r>
              <a:rPr lang="zh-CN" altLang="en-US" dirty="0">
                <a:latin typeface="微软雅黑" panose="020B0503020204020204" pitchFamily="34" charset="-122"/>
                <a:ea typeface="微软雅黑" panose="020B0503020204020204" pitchFamily="34" charset="-122"/>
              </a:rPr>
              <a:t>　技术革新管理的执行约定和执行能力</a:t>
            </a:r>
          </a:p>
        </p:txBody>
      </p:sp>
      <p:sp>
        <p:nvSpPr>
          <p:cNvPr id="4" name="矩形 3">
            <a:extLst>
              <a:ext uri="{FF2B5EF4-FFF2-40B4-BE49-F238E27FC236}">
                <a16:creationId xmlns:a16="http://schemas.microsoft.com/office/drawing/2014/main" id="{64F3E815-6268-4321-9783-B52CBE0E387B}"/>
              </a:ext>
            </a:extLst>
          </p:cNvPr>
          <p:cNvSpPr/>
          <p:nvPr/>
        </p:nvSpPr>
        <p:spPr>
          <a:xfrm>
            <a:off x="342896" y="642854"/>
            <a:ext cx="11849104" cy="5844677"/>
          </a:xfrm>
          <a:prstGeom prst="rect">
            <a:avLst/>
          </a:prstGeom>
        </p:spPr>
        <p:txBody>
          <a:bodyPr wrap="square">
            <a:spAutoFit/>
          </a:bodyPr>
          <a:lstStyle/>
          <a:p>
            <a:pPr>
              <a:lnSpc>
                <a:spcPts val="25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a:p>
            <a:pPr>
              <a:lnSpc>
                <a:spcPts val="2500"/>
              </a:lnSpc>
            </a:pPr>
            <a:r>
              <a:rPr lang="zh-CN" altLang="en-US" dirty="0">
                <a:latin typeface="微软雅黑" panose="020B0503020204020204" pitchFamily="34" charset="-122"/>
                <a:ea typeface="微软雅黑" panose="020B0503020204020204" pitchFamily="34" charset="-122"/>
              </a:rPr>
              <a:t>      技术革新管理的执行约定包括以下几方面内容：</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）组织遵循一个文档化的方针来改善其技术能力该方针内容包括：</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）确定技术革新管理的目的，并写成文档。</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）用文档化的计划阐述技术革新管理的目的。</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）由高层管理者负责技术改革管理活动</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主要内容包括：</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）帮助确定组织中有关产品质量、生产率和产品开发周期的战略目标。</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）分析用户的需求和产品的实际情况，调整战略目标。</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）和组织中的各级管理人员协调，确定他们实现组织战略的目标和方法。</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rPr>
              <a:t>）对技术革新管理工作做出必要的、可见的和具体的承诺。</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5</a:t>
            </a:r>
            <a:r>
              <a:rPr lang="zh-CN" altLang="en-US" dirty="0">
                <a:latin typeface="微软雅黑" panose="020B0503020204020204" pitchFamily="34" charset="-122"/>
                <a:ea typeface="微软雅黑" panose="020B0503020204020204" pitchFamily="34" charset="-122"/>
              </a:rPr>
              <a:t>）制定有关经费、人员配置和其他资源的长期计划和承诺。</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）由高层管理者监督组织的技术革新管理活动</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主要内容包括：</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）帮助制定技术革新管理的方针，并评审和批准这些方针。</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）安排用于技术革新管理活动的资源。</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）负责协调组织战备目标与技术改革管理战略目标的关系。</a:t>
            </a:r>
            <a:endParaRPr lang="en-US" altLang="zh-CN" dirty="0">
              <a:latin typeface="微软雅黑" panose="020B0503020204020204" pitchFamily="34" charset="-122"/>
              <a:ea typeface="微软雅黑" panose="020B0503020204020204" pitchFamily="34" charset="-122"/>
            </a:endParaRPr>
          </a:p>
          <a:p>
            <a:pPr>
              <a:lnSpc>
                <a:spcPts val="2500"/>
              </a:lnSpc>
            </a:pPr>
            <a:r>
              <a:rPr lang="en-US" altLang="zh-CN" dirty="0">
                <a:latin typeface="微软雅黑" panose="020B0503020204020204" pitchFamily="34" charset="-122"/>
                <a:ea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rPr>
              <a:t>）参与制定技术改革管理的计划。</a:t>
            </a:r>
          </a:p>
        </p:txBody>
      </p:sp>
    </p:spTree>
    <p:extLst>
      <p:ext uri="{BB962C8B-B14F-4D97-AF65-F5344CB8AC3E}">
        <p14:creationId xmlns:p14="http://schemas.microsoft.com/office/powerpoint/2010/main" val="335991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4AFC36-3549-44DE-BA47-50B9D909E12C}"/>
              </a:ext>
            </a:extLst>
          </p:cNvPr>
          <p:cNvSpPr/>
          <p:nvPr/>
        </p:nvSpPr>
        <p:spPr>
          <a:xfrm>
            <a:off x="346748" y="173482"/>
            <a:ext cx="11845251" cy="6691384"/>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、执行能力</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技术革新管理的执行能力要确保以下的必备条件：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）需要有一个负责技术革新管理活动的组</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该组的职责包括：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）探察可能应用新技术的潜在领域。</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）选择和规划新技术的应用。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）获得、安排和定制新技术。</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rPr>
              <a:t>）在组织范围内对所研究开发的活动进行交流。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5</a:t>
            </a:r>
            <a:r>
              <a:rPr lang="zh-CN" altLang="en-US" dirty="0">
                <a:latin typeface="微软雅黑" panose="020B0503020204020204" pitchFamily="34" charset="-122"/>
                <a:ea typeface="微软雅黑" panose="020B0503020204020204" pitchFamily="34" charset="-122"/>
              </a:rPr>
              <a:t>）与技术供应商交流有关问题和改进意见。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）需要提供足够的资源和经费用于技术革新管理活动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）负责技术革新管理活动的组需由专门领域有专长、有经验的人员组成，以帮助评价、策划和支持有关技术革新管理的倡议。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）对技术革新管理活动提供支持工具。</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）对评价技术革新所需数据的收集和分析提供支持。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rPr>
              <a:t>）使用软件过程和软件工作产品的数据，用来对技术改革的评价和选择进行分析。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5</a:t>
            </a:r>
            <a:r>
              <a:rPr lang="zh-CN" altLang="en-US" dirty="0">
                <a:latin typeface="微软雅黑" panose="020B0503020204020204" pitchFamily="34" charset="-122"/>
                <a:ea typeface="微软雅黑" panose="020B0503020204020204" pitchFamily="34" charset="-122"/>
              </a:rPr>
              <a:t>）为实施技术革新管理活动做好必要的培训工作。</a:t>
            </a:r>
          </a:p>
        </p:txBody>
      </p:sp>
    </p:spTree>
    <p:extLst>
      <p:ext uri="{BB962C8B-B14F-4D97-AF65-F5344CB8AC3E}">
        <p14:creationId xmlns:p14="http://schemas.microsoft.com/office/powerpoint/2010/main" val="68896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0032841-1D33-493D-A8A6-404A8268A0D6}"/>
              </a:ext>
            </a:extLst>
          </p:cNvPr>
          <p:cNvSpPr/>
          <p:nvPr/>
        </p:nvSpPr>
        <p:spPr>
          <a:xfrm>
            <a:off x="345340" y="182347"/>
            <a:ext cx="347082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6.4.3</a:t>
            </a:r>
            <a:r>
              <a:rPr lang="zh-CN" altLang="en-US" dirty="0">
                <a:latin typeface="微软雅黑" panose="020B0503020204020204" pitchFamily="34" charset="-122"/>
                <a:ea typeface="微软雅黑" panose="020B0503020204020204" pitchFamily="34" charset="-122"/>
              </a:rPr>
              <a:t>　技术革新管理的实施过程</a:t>
            </a:r>
          </a:p>
        </p:txBody>
      </p:sp>
      <p:sp>
        <p:nvSpPr>
          <p:cNvPr id="3" name="矩形 2">
            <a:extLst>
              <a:ext uri="{FF2B5EF4-FFF2-40B4-BE49-F238E27FC236}">
                <a16:creationId xmlns:a16="http://schemas.microsoft.com/office/drawing/2014/main" id="{1FFFAA28-04D1-4A69-9685-096315DFC519}"/>
              </a:ext>
            </a:extLst>
          </p:cNvPr>
          <p:cNvSpPr/>
          <p:nvPr/>
        </p:nvSpPr>
        <p:spPr>
          <a:xfrm>
            <a:off x="681427" y="811798"/>
            <a:ext cx="378180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、制定和维护技术革新管理的计划</a:t>
            </a:r>
          </a:p>
        </p:txBody>
      </p:sp>
      <p:sp>
        <p:nvSpPr>
          <p:cNvPr id="4" name="矩形 3">
            <a:extLst>
              <a:ext uri="{FF2B5EF4-FFF2-40B4-BE49-F238E27FC236}">
                <a16:creationId xmlns:a16="http://schemas.microsoft.com/office/drawing/2014/main" id="{414AC5BE-FF29-4B78-BFB4-5D8AF9433F99}"/>
              </a:ext>
            </a:extLst>
          </p:cNvPr>
          <p:cNvSpPr/>
          <p:nvPr/>
        </p:nvSpPr>
        <p:spPr>
          <a:xfrm>
            <a:off x="681427" y="1441249"/>
            <a:ext cx="308930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、识别所需的技术革新区域</a:t>
            </a:r>
          </a:p>
        </p:txBody>
      </p:sp>
      <p:sp>
        <p:nvSpPr>
          <p:cNvPr id="5" name="矩形 4">
            <a:extLst>
              <a:ext uri="{FF2B5EF4-FFF2-40B4-BE49-F238E27FC236}">
                <a16:creationId xmlns:a16="http://schemas.microsoft.com/office/drawing/2014/main" id="{D3F99B36-CD14-4349-914A-D431AA89EAFD}"/>
              </a:ext>
            </a:extLst>
          </p:cNvPr>
          <p:cNvSpPr/>
          <p:nvPr/>
        </p:nvSpPr>
        <p:spPr>
          <a:xfrm>
            <a:off x="681427" y="2070700"/>
            <a:ext cx="632096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、采取措施，使软件管理人员和技术人员不断地了解新技术</a:t>
            </a:r>
          </a:p>
        </p:txBody>
      </p:sp>
      <p:sp>
        <p:nvSpPr>
          <p:cNvPr id="6" name="矩形 5">
            <a:extLst>
              <a:ext uri="{FF2B5EF4-FFF2-40B4-BE49-F238E27FC236}">
                <a16:creationId xmlns:a16="http://schemas.microsoft.com/office/drawing/2014/main" id="{56BC86FF-CD60-4F47-8121-21FD1A756B19}"/>
              </a:ext>
            </a:extLst>
          </p:cNvPr>
          <p:cNvSpPr/>
          <p:nvPr/>
        </p:nvSpPr>
        <p:spPr>
          <a:xfrm>
            <a:off x="681427" y="2700151"/>
            <a:ext cx="539763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、分析标准软件过程中采用新技术可能的受益情况</a:t>
            </a:r>
          </a:p>
        </p:txBody>
      </p:sp>
      <p:sp>
        <p:nvSpPr>
          <p:cNvPr id="7" name="矩形 6">
            <a:extLst>
              <a:ext uri="{FF2B5EF4-FFF2-40B4-BE49-F238E27FC236}">
                <a16:creationId xmlns:a16="http://schemas.microsoft.com/office/drawing/2014/main" id="{96052831-34FF-44C4-B204-3C02681FF214}"/>
              </a:ext>
            </a:extLst>
          </p:cNvPr>
          <p:cNvSpPr/>
          <p:nvPr/>
        </p:nvSpPr>
        <p:spPr>
          <a:xfrm>
            <a:off x="681427" y="3329602"/>
            <a:ext cx="691480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、按照文档化规程，为组织和软件项目选择和获取适用的新技术</a:t>
            </a:r>
          </a:p>
        </p:txBody>
      </p:sp>
      <p:sp>
        <p:nvSpPr>
          <p:cNvPr id="8" name="矩形 7">
            <a:extLst>
              <a:ext uri="{FF2B5EF4-FFF2-40B4-BE49-F238E27FC236}">
                <a16:creationId xmlns:a16="http://schemas.microsoft.com/office/drawing/2014/main" id="{D0FD2EF9-8194-4A19-BF16-67A653E2207E}"/>
              </a:ext>
            </a:extLst>
          </p:cNvPr>
          <p:cNvSpPr/>
          <p:nvPr/>
        </p:nvSpPr>
        <p:spPr>
          <a:xfrm>
            <a:off x="681427" y="3959053"/>
            <a:ext cx="447430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、为新技术的实施进行先导性的试验工作</a:t>
            </a:r>
          </a:p>
        </p:txBody>
      </p:sp>
      <p:sp>
        <p:nvSpPr>
          <p:cNvPr id="9" name="矩形 8">
            <a:extLst>
              <a:ext uri="{FF2B5EF4-FFF2-40B4-BE49-F238E27FC236}">
                <a16:creationId xmlns:a16="http://schemas.microsoft.com/office/drawing/2014/main" id="{A1BF08F6-A56C-412A-964A-EADE8DDEE83D}"/>
              </a:ext>
            </a:extLst>
          </p:cNvPr>
          <p:cNvSpPr/>
          <p:nvPr/>
        </p:nvSpPr>
        <p:spPr>
          <a:xfrm>
            <a:off x="681427" y="4588504"/>
            <a:ext cx="585929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、按照文档化规程，将新技术纳入组织的标准软件过程</a:t>
            </a:r>
          </a:p>
        </p:txBody>
      </p:sp>
      <p:sp>
        <p:nvSpPr>
          <p:cNvPr id="10" name="矩形 9">
            <a:extLst>
              <a:ext uri="{FF2B5EF4-FFF2-40B4-BE49-F238E27FC236}">
                <a16:creationId xmlns:a16="http://schemas.microsoft.com/office/drawing/2014/main" id="{5A49C73C-4351-407B-99D0-70F5BF43126A}"/>
              </a:ext>
            </a:extLst>
          </p:cNvPr>
          <p:cNvSpPr/>
          <p:nvPr/>
        </p:nvSpPr>
        <p:spPr>
          <a:xfrm>
            <a:off x="681427" y="5217954"/>
            <a:ext cx="585929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、按照文档化规程，将新技术纳入项目定义的软件过程</a:t>
            </a:r>
          </a:p>
        </p:txBody>
      </p:sp>
      <p:sp>
        <p:nvSpPr>
          <p:cNvPr id="11" name="矩形 10">
            <a:extLst>
              <a:ext uri="{FF2B5EF4-FFF2-40B4-BE49-F238E27FC236}">
                <a16:creationId xmlns:a16="http://schemas.microsoft.com/office/drawing/2014/main" id="{480B8D82-FC66-4DB9-BC6B-14C58184C431}"/>
              </a:ext>
            </a:extLst>
          </p:cNvPr>
          <p:cNvSpPr/>
          <p:nvPr/>
        </p:nvSpPr>
        <p:spPr>
          <a:xfrm>
            <a:off x="349147" y="1354578"/>
            <a:ext cx="11658779" cy="4537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10557B7-26CD-4D3B-8D34-AFAEE670604F}"/>
              </a:ext>
            </a:extLst>
          </p:cNvPr>
          <p:cNvSpPr/>
          <p:nvPr/>
        </p:nvSpPr>
        <p:spPr>
          <a:xfrm>
            <a:off x="1036704" y="1321022"/>
            <a:ext cx="6985233" cy="253640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该计划包括：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）人员的职责和所需资源。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）确定改进组织的标准过程和增强组织的市场地位的技术战略。</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）确定技术改革管理活动所需要遵循的规程。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）针对组织或项目的特定需要，描述引进新技术的方法。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）进行同行评审和项目负责人评审。</a:t>
            </a:r>
          </a:p>
        </p:txBody>
      </p:sp>
      <p:pic>
        <p:nvPicPr>
          <p:cNvPr id="23" name="图片 22">
            <a:extLst>
              <a:ext uri="{FF2B5EF4-FFF2-40B4-BE49-F238E27FC236}">
                <a16:creationId xmlns:a16="http://schemas.microsoft.com/office/drawing/2014/main" id="{D3B757C6-8146-433A-A2DE-28769AF1705C}"/>
              </a:ext>
            </a:extLst>
          </p:cNvPr>
          <p:cNvPicPr>
            <a:picLocks noChangeAspect="1"/>
          </p:cNvPicPr>
          <p:nvPr/>
        </p:nvPicPr>
        <p:blipFill>
          <a:blip r:embed="rId2"/>
          <a:stretch>
            <a:fillRect/>
          </a:stretch>
        </p:blipFill>
        <p:spPr>
          <a:xfrm>
            <a:off x="1091852" y="1321022"/>
            <a:ext cx="6742760" cy="2853175"/>
          </a:xfrm>
          <a:prstGeom prst="rect">
            <a:avLst/>
          </a:prstGeom>
        </p:spPr>
      </p:pic>
      <p:sp>
        <p:nvSpPr>
          <p:cNvPr id="24" name="矩形 23">
            <a:extLst>
              <a:ext uri="{FF2B5EF4-FFF2-40B4-BE49-F238E27FC236}">
                <a16:creationId xmlns:a16="http://schemas.microsoft.com/office/drawing/2014/main" id="{AD4F89A7-7721-4F35-B941-C7AD54E86431}"/>
              </a:ext>
            </a:extLst>
          </p:cNvPr>
          <p:cNvSpPr/>
          <p:nvPr/>
        </p:nvSpPr>
        <p:spPr>
          <a:xfrm>
            <a:off x="681426" y="1352152"/>
            <a:ext cx="11510573" cy="378289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、识别所需的技术革新区域</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负责组织的技术革新管理活动的组和软件项目组一起识别所需的技术革新。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）征集关于技术革新的建议。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）识别可以获得的、适合组织和项目需要的新技术。</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●进行定期的调研，以识别出市场上可获得的、能满足当前需要和预期需要的技术；</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●系统地、持续地了解领先的相关技术和新技术的发展趋势；</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●系统地评审其他组织所用的技术，并将其与组织内所用的相应技术作比较；</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●识别出新技术已成功应用的领域，收集和评审应用这些技术的经验数据和文档。</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）评价新技术，确定它们对组织和项目当前和未来需要的适用性。</a:t>
            </a:r>
          </a:p>
        </p:txBody>
      </p:sp>
      <p:pic>
        <p:nvPicPr>
          <p:cNvPr id="26" name="图片 25">
            <a:extLst>
              <a:ext uri="{FF2B5EF4-FFF2-40B4-BE49-F238E27FC236}">
                <a16:creationId xmlns:a16="http://schemas.microsoft.com/office/drawing/2014/main" id="{65C71530-2A90-4BD9-BBF4-D0AC766E5283}"/>
              </a:ext>
            </a:extLst>
          </p:cNvPr>
          <p:cNvPicPr>
            <a:picLocks noChangeAspect="1"/>
          </p:cNvPicPr>
          <p:nvPr/>
        </p:nvPicPr>
        <p:blipFill>
          <a:blip r:embed="rId3"/>
          <a:stretch>
            <a:fillRect/>
          </a:stretch>
        </p:blipFill>
        <p:spPr>
          <a:xfrm>
            <a:off x="1127445" y="1810581"/>
            <a:ext cx="9205758" cy="3798137"/>
          </a:xfrm>
          <a:prstGeom prst="rect">
            <a:avLst/>
          </a:prstGeom>
        </p:spPr>
      </p:pic>
      <p:sp>
        <p:nvSpPr>
          <p:cNvPr id="27" name="矩形 26">
            <a:extLst>
              <a:ext uri="{FF2B5EF4-FFF2-40B4-BE49-F238E27FC236}">
                <a16:creationId xmlns:a16="http://schemas.microsoft.com/office/drawing/2014/main" id="{8BE60965-7C7B-42C3-A4EF-21B5636F448B}"/>
              </a:ext>
            </a:extLst>
          </p:cNvPr>
          <p:cNvSpPr/>
          <p:nvPr/>
        </p:nvSpPr>
        <p:spPr>
          <a:xfrm>
            <a:off x="681425" y="1986489"/>
            <a:ext cx="7396294" cy="2127634"/>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、采取措施，使软件管理人员和技术人员不断地了解新技术</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这些措施包括：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）通报有关新技术的信息。</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）通报在组织的某些部分已使用的有关先进技术的信息。</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）通报正被引入组织的有关技术的状态信息。</a:t>
            </a:r>
          </a:p>
        </p:txBody>
      </p:sp>
      <p:pic>
        <p:nvPicPr>
          <p:cNvPr id="28" name="图片 27">
            <a:extLst>
              <a:ext uri="{FF2B5EF4-FFF2-40B4-BE49-F238E27FC236}">
                <a16:creationId xmlns:a16="http://schemas.microsoft.com/office/drawing/2014/main" id="{A8277D71-4744-4472-9F9D-BE7903E5D575}"/>
              </a:ext>
            </a:extLst>
          </p:cNvPr>
          <p:cNvPicPr>
            <a:picLocks noChangeAspect="1"/>
          </p:cNvPicPr>
          <p:nvPr/>
        </p:nvPicPr>
        <p:blipFill>
          <a:blip r:embed="rId4"/>
          <a:stretch>
            <a:fillRect/>
          </a:stretch>
        </p:blipFill>
        <p:spPr>
          <a:xfrm>
            <a:off x="1087405" y="2491319"/>
            <a:ext cx="6364776" cy="2042337"/>
          </a:xfrm>
          <a:prstGeom prst="rect">
            <a:avLst/>
          </a:prstGeom>
        </p:spPr>
      </p:pic>
      <p:sp>
        <p:nvSpPr>
          <p:cNvPr id="29" name="矩形 28">
            <a:extLst>
              <a:ext uri="{FF2B5EF4-FFF2-40B4-BE49-F238E27FC236}">
                <a16:creationId xmlns:a16="http://schemas.microsoft.com/office/drawing/2014/main" id="{A4AF78E8-9929-491F-BE77-2EDB41131F8E}"/>
              </a:ext>
            </a:extLst>
          </p:cNvPr>
          <p:cNvSpPr/>
          <p:nvPr/>
        </p:nvSpPr>
        <p:spPr>
          <a:xfrm>
            <a:off x="683681" y="2612384"/>
            <a:ext cx="11510572" cy="4198393"/>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、分析标准软件过程中采用新技术可能的受益情况</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负责组织技术改革管理组系统地分析组织的标准软件过程，以便识别出需要新技术或能从新技术受益的区域。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具体做以下几方面的工作：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）分析组织的标准软件过程，确定新技术最有用的过程域。</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）识别有用的技术革新，并分析这些革新的经济价值。</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）确定技术与组织的标准软件过程的关系。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rPr>
              <a:t>）适当地定义技术改革在质和量上的预期结果。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5</a:t>
            </a:r>
            <a:r>
              <a:rPr lang="zh-CN" altLang="en-US" dirty="0">
                <a:latin typeface="微软雅黑" panose="020B0503020204020204" pitchFamily="34" charset="-122"/>
                <a:ea typeface="微软雅黑" panose="020B0503020204020204" pitchFamily="34" charset="-122"/>
              </a:rPr>
              <a:t>）确定对每个潜在技术改革进行先导性试验的必要性。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6</a:t>
            </a:r>
            <a:r>
              <a:rPr lang="zh-CN" altLang="en-US" dirty="0">
                <a:latin typeface="微软雅黑" panose="020B0503020204020204" pitchFamily="34" charset="-122"/>
                <a:ea typeface="微软雅黑" panose="020B0503020204020204" pitchFamily="34" charset="-122"/>
              </a:rPr>
              <a:t>）安排候选新技术的优先级。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7</a:t>
            </a:r>
            <a:r>
              <a:rPr lang="zh-CN" altLang="en-US" dirty="0">
                <a:latin typeface="微软雅黑" panose="020B0503020204020204" pitchFamily="34" charset="-122"/>
                <a:ea typeface="微软雅黑" panose="020B0503020204020204" pitchFamily="34" charset="-122"/>
              </a:rPr>
              <a:t>）将分析活动的结果文档化。</a:t>
            </a:r>
          </a:p>
        </p:txBody>
      </p:sp>
      <p:pic>
        <p:nvPicPr>
          <p:cNvPr id="31" name="图片 30">
            <a:extLst>
              <a:ext uri="{FF2B5EF4-FFF2-40B4-BE49-F238E27FC236}">
                <a16:creationId xmlns:a16="http://schemas.microsoft.com/office/drawing/2014/main" id="{99A3B40E-2CCD-4707-9E95-357659648CD4}"/>
              </a:ext>
            </a:extLst>
          </p:cNvPr>
          <p:cNvPicPr>
            <a:picLocks noChangeAspect="1"/>
          </p:cNvPicPr>
          <p:nvPr/>
        </p:nvPicPr>
        <p:blipFill>
          <a:blip r:embed="rId5"/>
          <a:stretch>
            <a:fillRect/>
          </a:stretch>
        </p:blipFill>
        <p:spPr>
          <a:xfrm>
            <a:off x="1036704" y="3138022"/>
            <a:ext cx="11095682" cy="3639627"/>
          </a:xfrm>
          <a:prstGeom prst="rect">
            <a:avLst/>
          </a:prstGeom>
        </p:spPr>
      </p:pic>
      <p:sp>
        <p:nvSpPr>
          <p:cNvPr id="32" name="矩形 31">
            <a:extLst>
              <a:ext uri="{FF2B5EF4-FFF2-40B4-BE49-F238E27FC236}">
                <a16:creationId xmlns:a16="http://schemas.microsoft.com/office/drawing/2014/main" id="{856EDFAC-DCD5-453C-9046-5A1D81ED611F}"/>
              </a:ext>
            </a:extLst>
          </p:cNvPr>
          <p:cNvSpPr/>
          <p:nvPr/>
        </p:nvSpPr>
        <p:spPr>
          <a:xfrm>
            <a:off x="681653" y="3330773"/>
            <a:ext cx="11510347" cy="3148106"/>
          </a:xfrm>
          <a:prstGeom prst="rect">
            <a:avLst/>
          </a:prstGeom>
        </p:spPr>
        <p:txBody>
          <a:bodyPr wrap="square">
            <a:spAutoFit/>
          </a:bodyPr>
          <a:lstStyle/>
          <a:p>
            <a:pPr>
              <a:lnSpc>
                <a:spcPts val="24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、按照文档化规程，为组织和软件项目选择和获取适用的新技术</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该规程包括：</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）向有关方面提出获得新技术的申请要求。</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）对可能有用的技术革新进行初步的成本</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效益分析。</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）采用预先确定且经批准的选择判断，去分析潜在收益。</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rPr>
              <a:t>）对已选定的技术革新确定需求和计划。</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●估计该计划的预期生存期和替代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升级的计划；</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●进行权衡，以确定该技术是自行开发还是从外部购买，并将权衡结果和理由写成文档；</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●该计划应安排试点，以确定其有效性和经济效益；</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●由受影响的组和负责技术革新管理活动的组的负责人评审这些需求和计划。</a:t>
            </a:r>
          </a:p>
        </p:txBody>
      </p:sp>
      <p:pic>
        <p:nvPicPr>
          <p:cNvPr id="33" name="图片 32">
            <a:extLst>
              <a:ext uri="{FF2B5EF4-FFF2-40B4-BE49-F238E27FC236}">
                <a16:creationId xmlns:a16="http://schemas.microsoft.com/office/drawing/2014/main" id="{5DE789C0-D74A-468D-8380-4C656D0522ED}"/>
              </a:ext>
            </a:extLst>
          </p:cNvPr>
          <p:cNvPicPr>
            <a:picLocks noChangeAspect="1"/>
          </p:cNvPicPr>
          <p:nvPr/>
        </p:nvPicPr>
        <p:blipFill>
          <a:blip r:embed="rId6"/>
          <a:stretch>
            <a:fillRect/>
          </a:stretch>
        </p:blipFill>
        <p:spPr>
          <a:xfrm>
            <a:off x="1051391" y="3695378"/>
            <a:ext cx="9443522" cy="2847079"/>
          </a:xfrm>
          <a:prstGeom prst="rect">
            <a:avLst/>
          </a:prstGeom>
        </p:spPr>
      </p:pic>
      <p:sp>
        <p:nvSpPr>
          <p:cNvPr id="35" name="矩形 34">
            <a:extLst>
              <a:ext uri="{FF2B5EF4-FFF2-40B4-BE49-F238E27FC236}">
                <a16:creationId xmlns:a16="http://schemas.microsoft.com/office/drawing/2014/main" id="{FA500021-40D9-4B3D-B9DA-BCFC7942CFEF}"/>
              </a:ext>
            </a:extLst>
          </p:cNvPr>
          <p:cNvSpPr/>
          <p:nvPr/>
        </p:nvSpPr>
        <p:spPr>
          <a:xfrm>
            <a:off x="682727" y="4025152"/>
            <a:ext cx="8954622" cy="2840329"/>
          </a:xfrm>
          <a:prstGeom prst="rect">
            <a:avLst/>
          </a:prstGeom>
        </p:spPr>
        <p:txBody>
          <a:bodyPr wrap="square">
            <a:spAutoFit/>
          </a:bodyPr>
          <a:lstStyle/>
          <a:p>
            <a:pPr>
              <a:lnSpc>
                <a:spcPts val="16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、为新技术的实施进行先导性的试验工作</a:t>
            </a:r>
            <a:endParaRPr lang="en-US" altLang="zh-CN" dirty="0">
              <a:latin typeface="微软雅黑" panose="020B0503020204020204" pitchFamily="34" charset="-122"/>
              <a:ea typeface="微软雅黑" panose="020B0503020204020204" pitchFamily="34" charset="-122"/>
            </a:endParaRPr>
          </a:p>
          <a:p>
            <a:pPr>
              <a:lnSpc>
                <a:spcPts val="600"/>
              </a:lnSpc>
            </a:pP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在引入某项新技术之前，技术革新管理组要针对该技术做一些试验，其内容包括：</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）进行试点时，分析采用该项新技术的可行性和预测其产生的经济效益。</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）将试验计划文档化，该计划包括试验的目的、评价准则和活动。</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）将试验工作计划提交有关方面审批。</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rPr>
              <a:t>）由技术革新管理组负责为开展试验工作的项目提供咨询和帮助。</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5</a:t>
            </a:r>
            <a:r>
              <a:rPr lang="zh-CN" altLang="en-US" dirty="0">
                <a:latin typeface="微软雅黑" panose="020B0503020204020204" pitchFamily="34" charset="-122"/>
                <a:ea typeface="微软雅黑" panose="020B0503020204020204" pitchFamily="34" charset="-122"/>
              </a:rPr>
              <a:t>）安排试验工作在与开发和维护相关的环境中进行。</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6</a:t>
            </a:r>
            <a:r>
              <a:rPr lang="zh-CN" altLang="en-US" dirty="0">
                <a:latin typeface="微软雅黑" panose="020B0503020204020204" pitchFamily="34" charset="-122"/>
                <a:ea typeface="微软雅黑" panose="020B0503020204020204" pitchFamily="34" charset="-122"/>
              </a:rPr>
              <a:t>）对试验工作的结果进行收集、分析和文档化。</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具体内容有：</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●详细记录试验期间遇到的问题和得到的教训；</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●详细记录试验期间遇到的问题和得到的教训；</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●估计新技术在组织中广泛应用时的效益和影响；</a:t>
            </a:r>
            <a:endParaRPr lang="en-US" altLang="zh-CN" dirty="0">
              <a:latin typeface="微软雅黑" panose="020B0503020204020204" pitchFamily="34" charset="-122"/>
              <a:ea typeface="微软雅黑" panose="020B0503020204020204" pitchFamily="34" charset="-122"/>
            </a:endParaRPr>
          </a:p>
          <a:p>
            <a:pPr>
              <a:lnSpc>
                <a:spcPts val="16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●做出是否终止试验的决定。</a:t>
            </a:r>
          </a:p>
        </p:txBody>
      </p:sp>
      <p:sp>
        <p:nvSpPr>
          <p:cNvPr id="36" name="矩形 35">
            <a:extLst>
              <a:ext uri="{FF2B5EF4-FFF2-40B4-BE49-F238E27FC236}">
                <a16:creationId xmlns:a16="http://schemas.microsoft.com/office/drawing/2014/main" id="{81BEB0C8-2077-4957-B4CB-3E71EF7B5E85}"/>
              </a:ext>
            </a:extLst>
          </p:cNvPr>
          <p:cNvSpPr/>
          <p:nvPr/>
        </p:nvSpPr>
        <p:spPr>
          <a:xfrm>
            <a:off x="1051391" y="4295553"/>
            <a:ext cx="8621552" cy="2482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CDE8E23F-E67E-4F54-B579-2176E86FE9D0}"/>
              </a:ext>
            </a:extLst>
          </p:cNvPr>
          <p:cNvSpPr/>
          <p:nvPr/>
        </p:nvSpPr>
        <p:spPr>
          <a:xfrm>
            <a:off x="683425" y="4407287"/>
            <a:ext cx="6096000" cy="1193725"/>
          </a:xfrm>
          <a:prstGeom prst="rect">
            <a:avLst/>
          </a:prstGeom>
        </p:spPr>
        <p:txBody>
          <a:bodyPr>
            <a:spAutoFit/>
          </a:bodyPr>
          <a:lstStyle/>
          <a:p>
            <a:pPr>
              <a:lnSpc>
                <a:spcPct val="200000"/>
              </a:lnSpc>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、按照文档化规程，将新技术纳入组织的标准软件过程</a:t>
            </a:r>
            <a:endParaRPr lang="en-US" altLang="zh-CN" dirty="0">
              <a:latin typeface="微软雅黑" panose="020B0503020204020204" pitchFamily="34" charset="-122"/>
              <a:ea typeface="微软雅黑" panose="020B0503020204020204" pitchFamily="34" charset="-122"/>
            </a:endParaRPr>
          </a:p>
          <a:p>
            <a:pPr>
              <a:lnSpc>
                <a:spcPct val="200000"/>
              </a:lnSpc>
              <a:spcBef>
                <a:spcPts val="600"/>
              </a:spcBef>
            </a:pP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、按照文档化规程，将新技术纳入项目定义的软件过程</a:t>
            </a:r>
          </a:p>
        </p:txBody>
      </p:sp>
    </p:spTree>
    <p:extLst>
      <p:ext uri="{BB962C8B-B14F-4D97-AF65-F5344CB8AC3E}">
        <p14:creationId xmlns:p14="http://schemas.microsoft.com/office/powerpoint/2010/main" val="364771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4" grpId="0"/>
      <p:bldP spid="27" grpId="0"/>
      <p:bldP spid="29" grpId="0"/>
      <p:bldP spid="32" grpId="0"/>
      <p:bldP spid="35" grpId="0"/>
      <p:bldP spid="36" grpId="0" animBg="1"/>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816574-CC67-4E6B-901C-7B94B5965D31}"/>
              </a:ext>
            </a:extLst>
          </p:cNvPr>
          <p:cNvSpPr/>
          <p:nvPr/>
        </p:nvSpPr>
        <p:spPr>
          <a:xfrm>
            <a:off x="696713" y="1252961"/>
            <a:ext cx="8703150" cy="31393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技术革新管理的验证实施包括以下几个方面：</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）高级管理者定期参与评审组织的技术革新管理活动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评审包括以下内容：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●总结技术革新管理活动；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●识别需要的战略变化；</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●识别要解决的问题，对存在的问题寻求解决方法；</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●在合适状况下批准技术革新管理计划的修改；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）由软件质量保证组评审和审计技术革新管理的活动和工作产品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评审包括以下内容：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●对技术革新管理的计划进行检查或审计；</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●选择、采购和实施新技术的过程。</a:t>
            </a:r>
          </a:p>
        </p:txBody>
      </p:sp>
      <p:sp>
        <p:nvSpPr>
          <p:cNvPr id="3" name="矩形 2">
            <a:extLst>
              <a:ext uri="{FF2B5EF4-FFF2-40B4-BE49-F238E27FC236}">
                <a16:creationId xmlns:a16="http://schemas.microsoft.com/office/drawing/2014/main" id="{57B5B274-B462-4321-884B-A721AA596461}"/>
              </a:ext>
            </a:extLst>
          </p:cNvPr>
          <p:cNvSpPr/>
          <p:nvPr/>
        </p:nvSpPr>
        <p:spPr>
          <a:xfrm>
            <a:off x="337080" y="178151"/>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6.4.4</a:t>
            </a:r>
            <a:r>
              <a:rPr lang="zh-CN" altLang="en-US" dirty="0">
                <a:latin typeface="微软雅黑" panose="020B0503020204020204" pitchFamily="34" charset="-122"/>
                <a:ea typeface="微软雅黑" panose="020B0503020204020204" pitchFamily="34" charset="-122"/>
              </a:rPr>
              <a:t>　技术革新管理的评价</a:t>
            </a:r>
          </a:p>
        </p:txBody>
      </p:sp>
      <p:sp>
        <p:nvSpPr>
          <p:cNvPr id="4" name="矩形 3">
            <a:extLst>
              <a:ext uri="{FF2B5EF4-FFF2-40B4-BE49-F238E27FC236}">
                <a16:creationId xmlns:a16="http://schemas.microsoft.com/office/drawing/2014/main" id="{6FB39762-E996-4461-84AE-6FC322E0037E}"/>
              </a:ext>
            </a:extLst>
          </p:cNvPr>
          <p:cNvSpPr/>
          <p:nvPr/>
        </p:nvSpPr>
        <p:spPr>
          <a:xfrm>
            <a:off x="305661" y="4594830"/>
            <a:ext cx="152958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测量和分析</a:t>
            </a:r>
          </a:p>
        </p:txBody>
      </p:sp>
      <p:sp>
        <p:nvSpPr>
          <p:cNvPr id="5" name="矩形 4">
            <a:extLst>
              <a:ext uri="{FF2B5EF4-FFF2-40B4-BE49-F238E27FC236}">
                <a16:creationId xmlns:a16="http://schemas.microsoft.com/office/drawing/2014/main" id="{0023E9E7-4768-4C3A-9E3F-BC3BA11D647D}"/>
              </a:ext>
            </a:extLst>
          </p:cNvPr>
          <p:cNvSpPr/>
          <p:nvPr/>
        </p:nvSpPr>
        <p:spPr>
          <a:xfrm>
            <a:off x="305661" y="715556"/>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、验证实施</a:t>
            </a:r>
          </a:p>
        </p:txBody>
      </p:sp>
      <p:sp>
        <p:nvSpPr>
          <p:cNvPr id="6" name="矩形 5">
            <a:extLst>
              <a:ext uri="{FF2B5EF4-FFF2-40B4-BE49-F238E27FC236}">
                <a16:creationId xmlns:a16="http://schemas.microsoft.com/office/drawing/2014/main" id="{A27CE534-34E2-4C25-B5CA-09341A13D3D8}"/>
              </a:ext>
            </a:extLst>
          </p:cNvPr>
          <p:cNvSpPr/>
          <p:nvPr/>
        </p:nvSpPr>
        <p:spPr>
          <a:xfrm>
            <a:off x="696713" y="5166710"/>
            <a:ext cx="11144347"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对技术革新管理进行测量和分析，测量结果用来确定组织的技术革新管理活动的状态。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这些测量内容包括：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●整个技术革新活动的项目数量、类型和规模。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●实施技术革新的效果和对比预期目标所进行的分析。</a:t>
            </a:r>
          </a:p>
        </p:txBody>
      </p:sp>
    </p:spTree>
    <p:extLst>
      <p:ext uri="{BB962C8B-B14F-4D97-AF65-F5344CB8AC3E}">
        <p14:creationId xmlns:p14="http://schemas.microsoft.com/office/powerpoint/2010/main" val="282091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B7DE9C-D993-49EE-AE20-D9BD72FCE6AD}"/>
              </a:ext>
            </a:extLst>
          </p:cNvPr>
          <p:cNvSpPr/>
          <p:nvPr/>
        </p:nvSpPr>
        <p:spPr>
          <a:xfrm>
            <a:off x="340788" y="182353"/>
            <a:ext cx="36279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6.5</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级上的过程变更管理</a:t>
            </a:r>
          </a:p>
        </p:txBody>
      </p:sp>
      <p:sp>
        <p:nvSpPr>
          <p:cNvPr id="3" name="矩形 2">
            <a:extLst>
              <a:ext uri="{FF2B5EF4-FFF2-40B4-BE49-F238E27FC236}">
                <a16:creationId xmlns:a16="http://schemas.microsoft.com/office/drawing/2014/main" id="{4E20962B-278D-4656-A205-119115F8B44C}"/>
              </a:ext>
            </a:extLst>
          </p:cNvPr>
          <p:cNvSpPr/>
          <p:nvPr/>
        </p:nvSpPr>
        <p:spPr>
          <a:xfrm>
            <a:off x="862668" y="768162"/>
            <a:ext cx="11329332" cy="1123513"/>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级的过程变更管理的目的是为了改进软件质量、提高生产率和缩短产品开发周期，持续不断地改进组织中所采用的软件过程。</a:t>
            </a:r>
          </a:p>
        </p:txBody>
      </p:sp>
      <p:sp>
        <p:nvSpPr>
          <p:cNvPr id="4" name="矩形 3">
            <a:extLst>
              <a:ext uri="{FF2B5EF4-FFF2-40B4-BE49-F238E27FC236}">
                <a16:creationId xmlns:a16="http://schemas.microsoft.com/office/drawing/2014/main" id="{4B04D3B8-4187-4418-AA7E-FCE433307C14}"/>
              </a:ext>
            </a:extLst>
          </p:cNvPr>
          <p:cNvSpPr/>
          <p:nvPr/>
        </p:nvSpPr>
        <p:spPr>
          <a:xfrm>
            <a:off x="340788" y="2250748"/>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6.5.1</a:t>
            </a:r>
            <a:r>
              <a:rPr lang="zh-CN" altLang="en-US" dirty="0">
                <a:latin typeface="微软雅黑" panose="020B0503020204020204" pitchFamily="34" charset="-122"/>
                <a:ea typeface="微软雅黑" panose="020B0503020204020204" pitchFamily="34" charset="-122"/>
              </a:rPr>
              <a:t>　过程变更管理的目标</a:t>
            </a:r>
          </a:p>
        </p:txBody>
      </p:sp>
      <p:sp>
        <p:nvSpPr>
          <p:cNvPr id="5" name="矩形 4">
            <a:extLst>
              <a:ext uri="{FF2B5EF4-FFF2-40B4-BE49-F238E27FC236}">
                <a16:creationId xmlns:a16="http://schemas.microsoft.com/office/drawing/2014/main" id="{F2E8BBBC-BF3B-40EF-93DB-05CF17161046}"/>
              </a:ext>
            </a:extLst>
          </p:cNvPr>
          <p:cNvSpPr/>
          <p:nvPr/>
        </p:nvSpPr>
        <p:spPr>
          <a:xfrm>
            <a:off x="862668" y="2798811"/>
            <a:ext cx="11329332" cy="3339504"/>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过程变更管理既采用缺陷预防的增量式改进，又采用技术变更管理的创新式改进，并便利整个组织可以共享这些改进。</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过程变更管理要达到以下的目标：</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●在此阶段要保障过程改进的连续性和计划性。</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●要保障软件过程改进活动在全组织范围内进行。</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●要保障组织的标准软件过程和项目定义的软件过程被连续不断地改进。</a:t>
            </a:r>
          </a:p>
        </p:txBody>
      </p:sp>
    </p:spTree>
    <p:extLst>
      <p:ext uri="{BB962C8B-B14F-4D97-AF65-F5344CB8AC3E}">
        <p14:creationId xmlns:p14="http://schemas.microsoft.com/office/powerpoint/2010/main" val="241068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24EB0D-D25C-4AC0-9E4F-F333D66B4884}"/>
              </a:ext>
            </a:extLst>
          </p:cNvPr>
          <p:cNvSpPr/>
          <p:nvPr/>
        </p:nvSpPr>
        <p:spPr>
          <a:xfrm>
            <a:off x="347097" y="182351"/>
            <a:ext cx="46249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6.5.2</a:t>
            </a:r>
            <a:r>
              <a:rPr lang="zh-CN" altLang="en-US" dirty="0">
                <a:latin typeface="微软雅黑" panose="020B0503020204020204" pitchFamily="34" charset="-122"/>
                <a:ea typeface="微软雅黑" panose="020B0503020204020204" pitchFamily="34" charset="-122"/>
              </a:rPr>
              <a:t>　过程变更管理的执行约定和执行能力</a:t>
            </a:r>
          </a:p>
        </p:txBody>
      </p:sp>
      <p:sp>
        <p:nvSpPr>
          <p:cNvPr id="3" name="矩形 2">
            <a:extLst>
              <a:ext uri="{FF2B5EF4-FFF2-40B4-BE49-F238E27FC236}">
                <a16:creationId xmlns:a16="http://schemas.microsoft.com/office/drawing/2014/main" id="{0FE2FAC5-D414-45AD-BE58-363FBD632171}"/>
              </a:ext>
            </a:extLst>
          </p:cNvPr>
          <p:cNvSpPr/>
          <p:nvPr/>
        </p:nvSpPr>
        <p:spPr>
          <a:xfrm>
            <a:off x="347097" y="702470"/>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p>
        </p:txBody>
      </p:sp>
      <p:sp>
        <p:nvSpPr>
          <p:cNvPr id="4" name="矩形 3">
            <a:extLst>
              <a:ext uri="{FF2B5EF4-FFF2-40B4-BE49-F238E27FC236}">
                <a16:creationId xmlns:a16="http://schemas.microsoft.com/office/drawing/2014/main" id="{8D43ED14-4DA6-4A08-98AB-86175A49948A}"/>
              </a:ext>
            </a:extLst>
          </p:cNvPr>
          <p:cNvSpPr/>
          <p:nvPr/>
        </p:nvSpPr>
        <p:spPr>
          <a:xfrm>
            <a:off x="548080" y="1179745"/>
            <a:ext cx="11643919" cy="369331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）组织遵循文档化的方针来实施过程改进</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●针对软件过程改进要有量化的、可测的目标，并对照这些目标跟踪其性能。</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●组织的过程改进的目的是改善产品质量、提高生产率和缩短产品开发周期。</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●要求组织的全部工作人员参与改进软件过程的工作。</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）高级管理者负责领导组织的软件过程改进活动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●制定组织关于过程改进的长期目标和计划。</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●为过程改进活动分配资源。</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●与软件管理人员协调，以确保他们有合理的同时也是进取的过程改进目标，并为达到这些目标制定有效的过程改进计划。</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●对照目标，监控过程改进的性能。</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●在面临产品危机时，能继续保持对过程改进工作的重视。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●保证过程改进中的问题得到及时解决。</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●对参与过程改进活动的雇员进行奖励。</a:t>
            </a:r>
          </a:p>
        </p:txBody>
      </p:sp>
      <p:sp>
        <p:nvSpPr>
          <p:cNvPr id="5" name="矩形 4">
            <a:extLst>
              <a:ext uri="{FF2B5EF4-FFF2-40B4-BE49-F238E27FC236}">
                <a16:creationId xmlns:a16="http://schemas.microsoft.com/office/drawing/2014/main" id="{FCB89724-39AF-4087-AC2B-5EBCA11B7C10}"/>
              </a:ext>
            </a:extLst>
          </p:cNvPr>
          <p:cNvSpPr/>
          <p:nvPr/>
        </p:nvSpPr>
        <p:spPr>
          <a:xfrm>
            <a:off x="347097" y="4935870"/>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、执行能力</a:t>
            </a:r>
          </a:p>
        </p:txBody>
      </p:sp>
      <p:sp>
        <p:nvSpPr>
          <p:cNvPr id="6" name="矩形 5">
            <a:extLst>
              <a:ext uri="{FF2B5EF4-FFF2-40B4-BE49-F238E27FC236}">
                <a16:creationId xmlns:a16="http://schemas.microsoft.com/office/drawing/2014/main" id="{B9E0482C-4C98-40FA-B8F7-C3BC0C71AAD1}"/>
              </a:ext>
            </a:extLst>
          </p:cNvPr>
          <p:cNvSpPr/>
          <p:nvPr/>
        </p:nvSpPr>
        <p:spPr>
          <a:xfrm>
            <a:off x="579228" y="5368009"/>
            <a:ext cx="515397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）为软件过程改进活动提供足够的资源和经费</a:t>
            </a:r>
          </a:p>
        </p:txBody>
      </p:sp>
      <p:sp>
        <p:nvSpPr>
          <p:cNvPr id="7" name="矩形 6">
            <a:extLst>
              <a:ext uri="{FF2B5EF4-FFF2-40B4-BE49-F238E27FC236}">
                <a16:creationId xmlns:a16="http://schemas.microsoft.com/office/drawing/2014/main" id="{3EB04BB3-CAE1-49B6-A587-E276BF403C19}"/>
              </a:ext>
            </a:extLst>
          </p:cNvPr>
          <p:cNvSpPr/>
          <p:nvPr/>
        </p:nvSpPr>
        <p:spPr>
          <a:xfrm>
            <a:off x="579228" y="5732932"/>
            <a:ext cx="561564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）软件负责人接受在软件过程改进方面所需的培训</a:t>
            </a:r>
          </a:p>
        </p:txBody>
      </p:sp>
      <p:sp>
        <p:nvSpPr>
          <p:cNvPr id="8" name="矩形 7">
            <a:extLst>
              <a:ext uri="{FF2B5EF4-FFF2-40B4-BE49-F238E27FC236}">
                <a16:creationId xmlns:a16="http://schemas.microsoft.com/office/drawing/2014/main" id="{21986681-9DF6-481A-80BF-4246A280AC72}"/>
              </a:ext>
            </a:extLst>
          </p:cNvPr>
          <p:cNvSpPr/>
          <p:nvPr/>
        </p:nvSpPr>
        <p:spPr>
          <a:xfrm>
            <a:off x="579228" y="6097855"/>
            <a:ext cx="607730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）软件工程组和软件相关组的管理及技术人员接受培训</a:t>
            </a:r>
          </a:p>
        </p:txBody>
      </p:sp>
      <p:sp>
        <p:nvSpPr>
          <p:cNvPr id="9" name="矩形 8">
            <a:extLst>
              <a:ext uri="{FF2B5EF4-FFF2-40B4-BE49-F238E27FC236}">
                <a16:creationId xmlns:a16="http://schemas.microsoft.com/office/drawing/2014/main" id="{B946F0B1-B20E-4C70-AA04-B8DA0F13AC7D}"/>
              </a:ext>
            </a:extLst>
          </p:cNvPr>
          <p:cNvSpPr/>
          <p:nvPr/>
        </p:nvSpPr>
        <p:spPr>
          <a:xfrm>
            <a:off x="579228" y="6462779"/>
            <a:ext cx="561564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）高级管理者接受在软件过程改进方面所需的培训</a:t>
            </a:r>
          </a:p>
        </p:txBody>
      </p:sp>
    </p:spTree>
    <p:extLst>
      <p:ext uri="{BB962C8B-B14F-4D97-AF65-F5344CB8AC3E}">
        <p14:creationId xmlns:p14="http://schemas.microsoft.com/office/powerpoint/2010/main" val="231746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647F84C-4EBC-4A17-A141-2AB50BA861DA}"/>
              </a:ext>
            </a:extLst>
          </p:cNvPr>
          <p:cNvSpPr/>
          <p:nvPr/>
        </p:nvSpPr>
        <p:spPr>
          <a:xfrm>
            <a:off x="345335" y="182351"/>
            <a:ext cx="347082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6.5.3</a:t>
            </a:r>
            <a:r>
              <a:rPr lang="zh-CN" altLang="en-US" dirty="0">
                <a:latin typeface="微软雅黑" panose="020B0503020204020204" pitchFamily="34" charset="-122"/>
                <a:ea typeface="微软雅黑" panose="020B0503020204020204" pitchFamily="34" charset="-122"/>
              </a:rPr>
              <a:t>　过程变更管理的实施过程</a:t>
            </a:r>
          </a:p>
        </p:txBody>
      </p:sp>
      <p:sp>
        <p:nvSpPr>
          <p:cNvPr id="8" name="矩形 7">
            <a:extLst>
              <a:ext uri="{FF2B5EF4-FFF2-40B4-BE49-F238E27FC236}">
                <a16:creationId xmlns:a16="http://schemas.microsoft.com/office/drawing/2014/main" id="{0AD056D4-ABA8-4B90-9C96-B0646B93DC7A}"/>
              </a:ext>
            </a:extLst>
          </p:cNvPr>
          <p:cNvSpPr/>
          <p:nvPr/>
        </p:nvSpPr>
        <p:spPr>
          <a:xfrm>
            <a:off x="480363" y="715053"/>
            <a:ext cx="284565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、制定软件过程改进大纲</a:t>
            </a:r>
          </a:p>
        </p:txBody>
      </p:sp>
      <p:sp>
        <p:nvSpPr>
          <p:cNvPr id="9" name="矩形 8">
            <a:extLst>
              <a:ext uri="{FF2B5EF4-FFF2-40B4-BE49-F238E27FC236}">
                <a16:creationId xmlns:a16="http://schemas.microsoft.com/office/drawing/2014/main" id="{354602D1-3EB4-4756-B899-9629B751CF52}"/>
              </a:ext>
            </a:extLst>
          </p:cNvPr>
          <p:cNvSpPr/>
          <p:nvPr/>
        </p:nvSpPr>
        <p:spPr>
          <a:xfrm>
            <a:off x="480363" y="1258410"/>
            <a:ext cx="584647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、组织的软件过程活动的组负责协调软件过程改进活动</a:t>
            </a:r>
          </a:p>
        </p:txBody>
      </p:sp>
      <p:sp>
        <p:nvSpPr>
          <p:cNvPr id="10" name="矩形 9">
            <a:extLst>
              <a:ext uri="{FF2B5EF4-FFF2-40B4-BE49-F238E27FC236}">
                <a16:creationId xmlns:a16="http://schemas.microsoft.com/office/drawing/2014/main" id="{8351FD4D-BD52-40D0-AEBD-EBD3C0CDFF07}"/>
              </a:ext>
            </a:extLst>
          </p:cNvPr>
          <p:cNvSpPr/>
          <p:nvPr/>
        </p:nvSpPr>
        <p:spPr>
          <a:xfrm>
            <a:off x="480363" y="1801767"/>
            <a:ext cx="7056539"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、组织按照文档化的规程，来制定和维护软件过程的改进计划</a:t>
            </a:r>
          </a:p>
        </p:txBody>
      </p:sp>
      <p:sp>
        <p:nvSpPr>
          <p:cNvPr id="11" name="矩形 10">
            <a:extLst>
              <a:ext uri="{FF2B5EF4-FFF2-40B4-BE49-F238E27FC236}">
                <a16:creationId xmlns:a16="http://schemas.microsoft.com/office/drawing/2014/main" id="{21D08860-1DDA-4273-AE29-FAC86E03971E}"/>
              </a:ext>
            </a:extLst>
          </p:cNvPr>
          <p:cNvSpPr/>
          <p:nvPr/>
        </p:nvSpPr>
        <p:spPr>
          <a:xfrm>
            <a:off x="480363" y="2345124"/>
            <a:ext cx="584647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、按照软件过程的改进计划，进行软件过程改进的活动</a:t>
            </a:r>
          </a:p>
        </p:txBody>
      </p:sp>
      <p:sp>
        <p:nvSpPr>
          <p:cNvPr id="12" name="矩形 11">
            <a:extLst>
              <a:ext uri="{FF2B5EF4-FFF2-40B4-BE49-F238E27FC236}">
                <a16:creationId xmlns:a16="http://schemas.microsoft.com/office/drawing/2014/main" id="{AC8B9B0C-C803-45A7-B373-7CEFA4665EC5}"/>
              </a:ext>
            </a:extLst>
          </p:cNvPr>
          <p:cNvSpPr/>
          <p:nvPr/>
        </p:nvSpPr>
        <p:spPr>
          <a:xfrm>
            <a:off x="480363" y="2888481"/>
            <a:ext cx="538480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、按照文档化的规程，来处理软件过程的改进建议</a:t>
            </a:r>
          </a:p>
        </p:txBody>
      </p:sp>
      <p:sp>
        <p:nvSpPr>
          <p:cNvPr id="13" name="矩形 12">
            <a:extLst>
              <a:ext uri="{FF2B5EF4-FFF2-40B4-BE49-F238E27FC236}">
                <a16:creationId xmlns:a16="http://schemas.microsoft.com/office/drawing/2014/main" id="{56249598-D79D-4252-BC24-F975032CBED6}"/>
              </a:ext>
            </a:extLst>
          </p:cNvPr>
          <p:cNvSpPr/>
          <p:nvPr/>
        </p:nvSpPr>
        <p:spPr>
          <a:xfrm>
            <a:off x="480363" y="3431838"/>
            <a:ext cx="515397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、组织的全体成员都积极参加软件过程改进活动</a:t>
            </a:r>
          </a:p>
        </p:txBody>
      </p:sp>
      <p:sp>
        <p:nvSpPr>
          <p:cNvPr id="14" name="矩形 13">
            <a:extLst>
              <a:ext uri="{FF2B5EF4-FFF2-40B4-BE49-F238E27FC236}">
                <a16:creationId xmlns:a16="http://schemas.microsoft.com/office/drawing/2014/main" id="{3E9F22CB-9093-4898-AFEE-4F37E3738575}"/>
              </a:ext>
            </a:extLst>
          </p:cNvPr>
          <p:cNvSpPr/>
          <p:nvPr/>
        </p:nvSpPr>
        <p:spPr>
          <a:xfrm>
            <a:off x="480363" y="3975195"/>
            <a:ext cx="6096000"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、做好软件过程纳入标准实践之前的准备工作</a:t>
            </a:r>
          </a:p>
        </p:txBody>
      </p:sp>
      <p:sp>
        <p:nvSpPr>
          <p:cNvPr id="15" name="矩形 14">
            <a:extLst>
              <a:ext uri="{FF2B5EF4-FFF2-40B4-BE49-F238E27FC236}">
                <a16:creationId xmlns:a16="http://schemas.microsoft.com/office/drawing/2014/main" id="{FD2E6484-EEFA-4F58-B190-06F5D955D8E4}"/>
              </a:ext>
            </a:extLst>
          </p:cNvPr>
          <p:cNvSpPr/>
          <p:nvPr/>
        </p:nvSpPr>
        <p:spPr>
          <a:xfrm>
            <a:off x="480363" y="4518552"/>
            <a:ext cx="446147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、按照文档化的规程，进行过程改进工作</a:t>
            </a:r>
          </a:p>
        </p:txBody>
      </p:sp>
      <p:sp>
        <p:nvSpPr>
          <p:cNvPr id="16" name="矩形 15">
            <a:extLst>
              <a:ext uri="{FF2B5EF4-FFF2-40B4-BE49-F238E27FC236}">
                <a16:creationId xmlns:a16="http://schemas.microsoft.com/office/drawing/2014/main" id="{5F68340E-2B47-4F95-90EE-AA8DA0C62E20}"/>
              </a:ext>
            </a:extLst>
          </p:cNvPr>
          <p:cNvSpPr/>
          <p:nvPr/>
        </p:nvSpPr>
        <p:spPr>
          <a:xfrm>
            <a:off x="480363" y="5061909"/>
            <a:ext cx="353814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、维护软件过程改进活动的记录</a:t>
            </a:r>
          </a:p>
        </p:txBody>
      </p:sp>
      <p:sp>
        <p:nvSpPr>
          <p:cNvPr id="17" name="矩形 16">
            <a:extLst>
              <a:ext uri="{FF2B5EF4-FFF2-40B4-BE49-F238E27FC236}">
                <a16:creationId xmlns:a16="http://schemas.microsoft.com/office/drawing/2014/main" id="{B7D59A1D-4E55-46DA-846D-8BCDC1AFDD80}"/>
              </a:ext>
            </a:extLst>
          </p:cNvPr>
          <p:cNvSpPr/>
          <p:nvPr/>
        </p:nvSpPr>
        <p:spPr>
          <a:xfrm>
            <a:off x="480363" y="5605262"/>
            <a:ext cx="8667226"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、软件负责人和技术人员要及时了解软件过程改进活动的状态和结果反馈信息</a:t>
            </a:r>
          </a:p>
        </p:txBody>
      </p:sp>
    </p:spTree>
    <p:extLst>
      <p:ext uri="{BB962C8B-B14F-4D97-AF65-F5344CB8AC3E}">
        <p14:creationId xmlns:p14="http://schemas.microsoft.com/office/powerpoint/2010/main" val="185499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3CEB20-AEBE-4010-9F0F-C18BD9302E3E}"/>
              </a:ext>
            </a:extLst>
          </p:cNvPr>
          <p:cNvSpPr/>
          <p:nvPr/>
        </p:nvSpPr>
        <p:spPr>
          <a:xfrm>
            <a:off x="341269" y="25760"/>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6.5.4</a:t>
            </a:r>
            <a:r>
              <a:rPr lang="zh-CN" altLang="en-US" dirty="0">
                <a:latin typeface="微软雅黑" panose="020B0503020204020204" pitchFamily="34" charset="-122"/>
                <a:ea typeface="微软雅黑" panose="020B0503020204020204" pitchFamily="34" charset="-122"/>
              </a:rPr>
              <a:t>　过程变更管理的评价</a:t>
            </a:r>
          </a:p>
        </p:txBody>
      </p:sp>
      <p:sp>
        <p:nvSpPr>
          <p:cNvPr id="3" name="矩形 2">
            <a:extLst>
              <a:ext uri="{FF2B5EF4-FFF2-40B4-BE49-F238E27FC236}">
                <a16:creationId xmlns:a16="http://schemas.microsoft.com/office/drawing/2014/main" id="{78FA03B6-1A50-42A1-80B1-DD17FDD17E75}"/>
              </a:ext>
            </a:extLst>
          </p:cNvPr>
          <p:cNvSpPr/>
          <p:nvPr/>
        </p:nvSpPr>
        <p:spPr>
          <a:xfrm>
            <a:off x="346547" y="300385"/>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、验证实施</a:t>
            </a:r>
          </a:p>
        </p:txBody>
      </p:sp>
      <p:sp>
        <p:nvSpPr>
          <p:cNvPr id="4" name="矩形 3">
            <a:extLst>
              <a:ext uri="{FF2B5EF4-FFF2-40B4-BE49-F238E27FC236}">
                <a16:creationId xmlns:a16="http://schemas.microsoft.com/office/drawing/2014/main" id="{3BFDDB6A-EE7B-4400-A83D-8E642059FD9D}"/>
              </a:ext>
            </a:extLst>
          </p:cNvPr>
          <p:cNvSpPr/>
          <p:nvPr/>
        </p:nvSpPr>
        <p:spPr>
          <a:xfrm>
            <a:off x="527108" y="677085"/>
            <a:ext cx="11664892" cy="627588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）高级管理者定期参与评审软件过程改进的活动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定期评审的主要目的是在合适的抽象层次上，及时了解和监控软件过程的活动内容。它包括以下几点：</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●总结参加过程改进活动的情况。</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●评价过程的性能。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●识别所需更改的目标。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●解决存在的问题。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●批准对软件过程改进计划的修订。</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）软件质量保证组评审和审计过程改进的活动和工作产品，并报告其结果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评审和审计至少要查证：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●检查组织的软件过程改进计划的准备工作。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●检查软件过程改进建议的提交、评审、批准和计划实施的过程。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●审查过程测量数据和软件过程描述符合的程度，以及真实反映过程性能的程度。</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●审查更改活动中建立的文档、评审、批准、控制和交流的情况。</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●验证对软件过程改进活动测量和跟踪的程度。</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●验证软件过程改进性能的实际效果。</a:t>
            </a:r>
          </a:p>
        </p:txBody>
      </p:sp>
    </p:spTree>
    <p:extLst>
      <p:ext uri="{BB962C8B-B14F-4D97-AF65-F5344CB8AC3E}">
        <p14:creationId xmlns:p14="http://schemas.microsoft.com/office/powerpoint/2010/main" val="288252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8B60AE1-BAA9-4913-B32B-7216361AB97E}"/>
              </a:ext>
            </a:extLst>
          </p:cNvPr>
          <p:cNvPicPr>
            <a:picLocks noChangeAspect="1"/>
          </p:cNvPicPr>
          <p:nvPr/>
        </p:nvPicPr>
        <p:blipFill>
          <a:blip r:embed="rId2"/>
          <a:stretch>
            <a:fillRect/>
          </a:stretch>
        </p:blipFill>
        <p:spPr>
          <a:xfrm>
            <a:off x="4614543" y="481328"/>
            <a:ext cx="2962913" cy="5895343"/>
          </a:xfrm>
          <a:prstGeom prst="rect">
            <a:avLst/>
          </a:prstGeom>
        </p:spPr>
      </p:pic>
    </p:spTree>
    <p:extLst>
      <p:ext uri="{BB962C8B-B14F-4D97-AF65-F5344CB8AC3E}">
        <p14:creationId xmlns:p14="http://schemas.microsoft.com/office/powerpoint/2010/main" val="2315237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6932E8-1B77-488E-964E-4E7F105EB2FF}"/>
              </a:ext>
            </a:extLst>
          </p:cNvPr>
          <p:cNvSpPr/>
          <p:nvPr/>
        </p:nvSpPr>
        <p:spPr>
          <a:xfrm>
            <a:off x="344381" y="182352"/>
            <a:ext cx="169148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、测量和分析</a:t>
            </a:r>
          </a:p>
        </p:txBody>
      </p:sp>
      <p:sp>
        <p:nvSpPr>
          <p:cNvPr id="3" name="矩形 2">
            <a:extLst>
              <a:ext uri="{FF2B5EF4-FFF2-40B4-BE49-F238E27FC236}">
                <a16:creationId xmlns:a16="http://schemas.microsoft.com/office/drawing/2014/main" id="{3FE9BA79-C16F-4F8A-AA90-220D79DEC94B}"/>
              </a:ext>
            </a:extLst>
          </p:cNvPr>
          <p:cNvSpPr/>
          <p:nvPr/>
        </p:nvSpPr>
        <p:spPr>
          <a:xfrm>
            <a:off x="678109" y="551684"/>
            <a:ext cx="11087451" cy="5555495"/>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●对每个过程域提交的和实施的软件过程改进建议的数目进行核实。</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●对每个项目、组和部门提交的软件过程改进建议的数目进行核实。</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●统计每个项目、组和部门所受到的奖励和表彰情况（数目和类型）。</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●处理软件过程改进建议的响应时间。</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●每个阶段所接受软件过程改进建议的响应时间。</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●测量全部的更改活动（包括更改的数目、类型和规模）。</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●将实施每项过程改进的效果，与预定目标相比较。</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●对组织和项目的总体性能进行分析，包括有效性、质量、生产率以及与其规定目标进行的比较分析。</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●测量每个项目的总的生产率和软件质量的发展趋势。</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●与顾客满意度指标有关的过程测量。</a:t>
            </a:r>
          </a:p>
        </p:txBody>
      </p:sp>
    </p:spTree>
    <p:extLst>
      <p:ext uri="{BB962C8B-B14F-4D97-AF65-F5344CB8AC3E}">
        <p14:creationId xmlns:p14="http://schemas.microsoft.com/office/powerpoint/2010/main" val="193832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5A41E8E-C37D-461F-8096-71BFA4461A5A}"/>
              </a:ext>
            </a:extLst>
          </p:cNvPr>
          <p:cNvSpPr/>
          <p:nvPr/>
        </p:nvSpPr>
        <p:spPr>
          <a:xfrm>
            <a:off x="4193876" y="253230"/>
            <a:ext cx="38988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级（优化级）的内容</a:t>
            </a:r>
          </a:p>
        </p:txBody>
      </p:sp>
      <p:sp>
        <p:nvSpPr>
          <p:cNvPr id="3" name="矩形 2">
            <a:extLst>
              <a:ext uri="{FF2B5EF4-FFF2-40B4-BE49-F238E27FC236}">
                <a16:creationId xmlns:a16="http://schemas.microsoft.com/office/drawing/2014/main" id="{DB7F34F4-1276-4BBF-90A3-1F8F380A09DC}"/>
              </a:ext>
            </a:extLst>
          </p:cNvPr>
          <p:cNvSpPr/>
          <p:nvPr/>
        </p:nvSpPr>
        <p:spPr>
          <a:xfrm>
            <a:off x="346749" y="668752"/>
            <a:ext cx="11527868" cy="1123513"/>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级是</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的优化级，也是</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中的最高层次。</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级上的关键过程域包括为了实施连续不断和可测的软件过程改进，组织和项目都必须解决的问题。</a:t>
            </a:r>
          </a:p>
        </p:txBody>
      </p:sp>
      <p:sp>
        <p:nvSpPr>
          <p:cNvPr id="4" name="矩形 3">
            <a:extLst>
              <a:ext uri="{FF2B5EF4-FFF2-40B4-BE49-F238E27FC236}">
                <a16:creationId xmlns:a16="http://schemas.microsoft.com/office/drawing/2014/main" id="{42E62B8E-41B5-4F20-8E31-6F3BEE33578B}"/>
              </a:ext>
            </a:extLst>
          </p:cNvPr>
          <p:cNvSpPr/>
          <p:nvPr/>
        </p:nvSpPr>
        <p:spPr>
          <a:xfrm>
            <a:off x="346749" y="1897738"/>
            <a:ext cx="10923860" cy="1123513"/>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级包括缺陷预防、技术革新管理和过程变更管理</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个关键过程域。</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级上软件企业的工作重点是：对已有软件过程进行深层次的改进和过程成熟能力的不断提高。</a:t>
            </a:r>
          </a:p>
        </p:txBody>
      </p:sp>
      <p:sp>
        <p:nvSpPr>
          <p:cNvPr id="5" name="矩形 4">
            <a:extLst>
              <a:ext uri="{FF2B5EF4-FFF2-40B4-BE49-F238E27FC236}">
                <a16:creationId xmlns:a16="http://schemas.microsoft.com/office/drawing/2014/main" id="{E5459618-C8E4-4D95-91D0-50B3B23DE2DD}"/>
              </a:ext>
            </a:extLst>
          </p:cNvPr>
          <p:cNvSpPr/>
          <p:nvPr/>
        </p:nvSpPr>
        <p:spPr>
          <a:xfrm>
            <a:off x="4247629" y="3432858"/>
            <a:ext cx="3700944" cy="3339504"/>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本章的内容：</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级的过程基本特征</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级的关键过程域</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级上的缺陷预防</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级上的技术革新管理</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级上的过程变更管理</a:t>
            </a:r>
          </a:p>
        </p:txBody>
      </p:sp>
    </p:spTree>
    <p:extLst>
      <p:ext uri="{BB962C8B-B14F-4D97-AF65-F5344CB8AC3E}">
        <p14:creationId xmlns:p14="http://schemas.microsoft.com/office/powerpoint/2010/main" val="22602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F345AD-3727-46DA-A75D-C32B91F34F9E}"/>
              </a:ext>
            </a:extLst>
          </p:cNvPr>
          <p:cNvSpPr/>
          <p:nvPr/>
        </p:nvSpPr>
        <p:spPr>
          <a:xfrm>
            <a:off x="279297" y="178161"/>
            <a:ext cx="33970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级的过程基本特征</a:t>
            </a:r>
          </a:p>
        </p:txBody>
      </p:sp>
      <p:sp>
        <p:nvSpPr>
          <p:cNvPr id="3" name="矩形 2">
            <a:extLst>
              <a:ext uri="{FF2B5EF4-FFF2-40B4-BE49-F238E27FC236}">
                <a16:creationId xmlns:a16="http://schemas.microsoft.com/office/drawing/2014/main" id="{AB8CC069-F899-4902-AB3C-312FD7785A6E}"/>
              </a:ext>
            </a:extLst>
          </p:cNvPr>
          <p:cNvSpPr/>
          <p:nvPr/>
        </p:nvSpPr>
        <p:spPr>
          <a:xfrm>
            <a:off x="279297" y="4929704"/>
            <a:ext cx="11853239" cy="171213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组织致力于不断改善项目的过程性能，不但渐进式地改进现有过程，而且通过采用新技术、新方法，不断进行技术革新。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组织的过程能力不断提高是指任何一个企业都不可能达到尽善尽美的境地，总有不完善的地方需要不断完善，因此软件过程的能力可归结为一个不断提高和完善的过程。</a:t>
            </a:r>
          </a:p>
        </p:txBody>
      </p:sp>
      <p:sp>
        <p:nvSpPr>
          <p:cNvPr id="4" name="矩形 3">
            <a:extLst>
              <a:ext uri="{FF2B5EF4-FFF2-40B4-BE49-F238E27FC236}">
                <a16:creationId xmlns:a16="http://schemas.microsoft.com/office/drawing/2014/main" id="{81BA4513-7FF7-468F-9EBE-F2D60A6F0CC1}"/>
              </a:ext>
            </a:extLst>
          </p:cNvPr>
          <p:cNvSpPr/>
          <p:nvPr/>
        </p:nvSpPr>
        <p:spPr>
          <a:xfrm>
            <a:off x="279297" y="591733"/>
            <a:ext cx="192232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、过程不断改进</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173F8BD-CD0E-4DB0-A093-534A02D2F350}"/>
              </a:ext>
            </a:extLst>
          </p:cNvPr>
          <p:cNvSpPr/>
          <p:nvPr/>
        </p:nvSpPr>
        <p:spPr>
          <a:xfrm>
            <a:off x="279297" y="1005305"/>
            <a:ext cx="11853237" cy="1712135"/>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rPr>
              <a:t>       整个组织注重不断地进行过程改进。组织有办法识别出过程的弱点，并及时地予以克服；组织能利用关于软件过程有效性的数据，识别出软件工程实践的技术革新，并推广到整个组织。</a:t>
            </a:r>
            <a:endParaRPr lang="en-US" altLang="zh-CN"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过程的不断改进是指利用软件过程中的有效数据对企业软件过程中引进的新技术和管理变化进行成本</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收益分析，并以此为基础提出优化开发软件工程实践的革新思路。</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16D52D28-E672-4E96-B674-6B394D7A5C5A}"/>
              </a:ext>
            </a:extLst>
          </p:cNvPr>
          <p:cNvSpPr/>
          <p:nvPr/>
        </p:nvSpPr>
        <p:spPr>
          <a:xfrm>
            <a:off x="279297" y="2761680"/>
            <a:ext cx="19736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缺陷能有效预防</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640B732-A36C-4BE9-BD69-218CB483B150}"/>
              </a:ext>
            </a:extLst>
          </p:cNvPr>
          <p:cNvSpPr/>
          <p:nvPr/>
        </p:nvSpPr>
        <p:spPr>
          <a:xfrm>
            <a:off x="279296" y="2977682"/>
            <a:ext cx="11853237" cy="170540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能分析并确定缺陷的发生原因，认真评价软件过程，以防止同类缺陷再现，并且将经验在各项目组间共享。</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企业缺陷的有效预防是指企业在软件过程实施之前就提前发现缺陷的问题。例如：企业的软件项目组有能力预测、分析错误和判断错误发生的原因，并且在改进软件过程的同时阻止可能的错误再次出现，并能够从中吸取经验教训。</a:t>
            </a:r>
          </a:p>
        </p:txBody>
      </p:sp>
      <p:sp>
        <p:nvSpPr>
          <p:cNvPr id="8" name="矩形 7">
            <a:extLst>
              <a:ext uri="{FF2B5EF4-FFF2-40B4-BE49-F238E27FC236}">
                <a16:creationId xmlns:a16="http://schemas.microsoft.com/office/drawing/2014/main" id="{0542AC0B-4697-4D26-93F2-8CCC5284B08E}"/>
              </a:ext>
            </a:extLst>
          </p:cNvPr>
          <p:cNvSpPr/>
          <p:nvPr/>
        </p:nvSpPr>
        <p:spPr>
          <a:xfrm>
            <a:off x="279295" y="4680042"/>
            <a:ext cx="289694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组织的过程能力不断提高</a:t>
            </a:r>
          </a:p>
        </p:txBody>
      </p:sp>
    </p:spTree>
    <p:extLst>
      <p:ext uri="{BB962C8B-B14F-4D97-AF65-F5344CB8AC3E}">
        <p14:creationId xmlns:p14="http://schemas.microsoft.com/office/powerpoint/2010/main" val="270982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360EA4-F189-4FF0-8DD5-EA298FAE3B3B}"/>
              </a:ext>
            </a:extLst>
          </p:cNvPr>
          <p:cNvSpPr/>
          <p:nvPr/>
        </p:nvSpPr>
        <p:spPr>
          <a:xfrm>
            <a:off x="4568979" y="547084"/>
            <a:ext cx="316625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6.2</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级的关键过程域</a:t>
            </a:r>
          </a:p>
        </p:txBody>
      </p:sp>
      <p:sp>
        <p:nvSpPr>
          <p:cNvPr id="3" name="矩形 2">
            <a:extLst>
              <a:ext uri="{FF2B5EF4-FFF2-40B4-BE49-F238E27FC236}">
                <a16:creationId xmlns:a16="http://schemas.microsoft.com/office/drawing/2014/main" id="{8A2ED13C-1F8F-445A-8595-F7784E104595}"/>
              </a:ext>
            </a:extLst>
          </p:cNvPr>
          <p:cNvSpPr/>
          <p:nvPr/>
        </p:nvSpPr>
        <p:spPr>
          <a:xfrm>
            <a:off x="4100929" y="1998488"/>
            <a:ext cx="3990140" cy="2231508"/>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级的关键过程域包括以下</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●缺陷预防；</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●技术改革管理；</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●过程变更管理。</a:t>
            </a:r>
          </a:p>
        </p:txBody>
      </p:sp>
    </p:spTree>
    <p:extLst>
      <p:ext uri="{BB962C8B-B14F-4D97-AF65-F5344CB8AC3E}">
        <p14:creationId xmlns:p14="http://schemas.microsoft.com/office/powerpoint/2010/main" val="369018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D2F57A2-FBB6-4717-9863-856714AF8E51}"/>
              </a:ext>
            </a:extLst>
          </p:cNvPr>
          <p:cNvSpPr/>
          <p:nvPr/>
        </p:nvSpPr>
        <p:spPr>
          <a:xfrm>
            <a:off x="340924" y="178163"/>
            <a:ext cx="316625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6.3</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级上的缺陷预防</a:t>
            </a:r>
          </a:p>
        </p:txBody>
      </p:sp>
      <p:sp>
        <p:nvSpPr>
          <p:cNvPr id="3" name="矩形 2">
            <a:extLst>
              <a:ext uri="{FF2B5EF4-FFF2-40B4-BE49-F238E27FC236}">
                <a16:creationId xmlns:a16="http://schemas.microsoft.com/office/drawing/2014/main" id="{BB9EA208-97CA-4ECE-A212-3A1619624DAE}"/>
              </a:ext>
            </a:extLst>
          </p:cNvPr>
          <p:cNvSpPr/>
          <p:nvPr/>
        </p:nvSpPr>
        <p:spPr>
          <a:xfrm>
            <a:off x="791359" y="690487"/>
            <a:ext cx="10751889" cy="881139"/>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所谓缺陷预防是为了发现缺陷来源并采取有效办法来阻止其再次发生，缺陷预防的焦点不在于纠正当前发现的缺陷，而在于永久性地防止此类缺陷在未来的再次出现，并预先对其采取有针对性的预防措施。</a:t>
            </a:r>
          </a:p>
        </p:txBody>
      </p:sp>
      <p:sp>
        <p:nvSpPr>
          <p:cNvPr id="4" name="矩形 3">
            <a:extLst>
              <a:ext uri="{FF2B5EF4-FFF2-40B4-BE49-F238E27FC236}">
                <a16:creationId xmlns:a16="http://schemas.microsoft.com/office/drawing/2014/main" id="{D473FC5A-3B44-4819-8DD1-C0E9A6076D8C}"/>
              </a:ext>
            </a:extLst>
          </p:cNvPr>
          <p:cNvSpPr/>
          <p:nvPr/>
        </p:nvSpPr>
        <p:spPr>
          <a:xfrm>
            <a:off x="341406" y="1714618"/>
            <a:ext cx="254749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6.3.1</a:t>
            </a:r>
            <a:r>
              <a:rPr lang="zh-CN" altLang="en-US" dirty="0">
                <a:latin typeface="微软雅黑" panose="020B0503020204020204" pitchFamily="34" charset="-122"/>
                <a:ea typeface="微软雅黑" panose="020B0503020204020204" pitchFamily="34" charset="-122"/>
              </a:rPr>
              <a:t>　缺陷预防的目标</a:t>
            </a:r>
          </a:p>
        </p:txBody>
      </p:sp>
      <p:sp>
        <p:nvSpPr>
          <p:cNvPr id="5" name="矩形 4">
            <a:extLst>
              <a:ext uri="{FF2B5EF4-FFF2-40B4-BE49-F238E27FC236}">
                <a16:creationId xmlns:a16="http://schemas.microsoft.com/office/drawing/2014/main" id="{DD0C18DE-4C07-4B8E-8CDB-C2F72B1F1F9B}"/>
              </a:ext>
            </a:extLst>
          </p:cNvPr>
          <p:cNvSpPr/>
          <p:nvPr/>
        </p:nvSpPr>
        <p:spPr>
          <a:xfrm>
            <a:off x="791359" y="2226942"/>
            <a:ext cx="10751889" cy="881139"/>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项目软件往往会发生各种各样的差错和缺陷，这些差错和缺陷很可能是导致项目难以按期完成和软件过程无法顺利进行的重要原因。缺陷预防关键过程域是预防缺陷发生，建立一套保障体系而设立的实践活动。</a:t>
            </a:r>
            <a:endParaRPr lang="en-US" altLang="zh-CN"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4137CAF-D913-473C-984B-5D01728F18E6}"/>
              </a:ext>
            </a:extLst>
          </p:cNvPr>
          <p:cNvSpPr/>
          <p:nvPr/>
        </p:nvSpPr>
        <p:spPr>
          <a:xfrm>
            <a:off x="791359" y="4275204"/>
            <a:ext cx="7606018" cy="171213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缺陷预防要达到以下的目标：</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●有计划地开展各项缺陷预防活动。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●找出和标识出错误发生的原因。</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●按优先级排序导致缺陷的共同原因，并有系统、有计划地加以排除。</a:t>
            </a:r>
          </a:p>
        </p:txBody>
      </p:sp>
      <p:sp>
        <p:nvSpPr>
          <p:cNvPr id="7" name="矩形 6">
            <a:extLst>
              <a:ext uri="{FF2B5EF4-FFF2-40B4-BE49-F238E27FC236}">
                <a16:creationId xmlns:a16="http://schemas.microsoft.com/office/drawing/2014/main" id="{3DBBF6E4-A07A-479D-A7D3-5B51375622EB}"/>
              </a:ext>
            </a:extLst>
          </p:cNvPr>
          <p:cNvSpPr/>
          <p:nvPr/>
        </p:nvSpPr>
        <p:spPr>
          <a:xfrm>
            <a:off x="791359" y="3251073"/>
            <a:ext cx="10751889" cy="881139"/>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缺陷预防要通过对过程进行趋势分析，根据对项目定义软件过程及其实施方式的理解，确定缺陷的根本原因和推断未来活动的缺陷。</a:t>
            </a:r>
          </a:p>
        </p:txBody>
      </p:sp>
    </p:spTree>
    <p:extLst>
      <p:ext uri="{BB962C8B-B14F-4D97-AF65-F5344CB8AC3E}">
        <p14:creationId xmlns:p14="http://schemas.microsoft.com/office/powerpoint/2010/main" val="171374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0B0FFC6-8141-4680-A59F-06A17D97C7C1}"/>
              </a:ext>
            </a:extLst>
          </p:cNvPr>
          <p:cNvSpPr/>
          <p:nvPr/>
        </p:nvSpPr>
        <p:spPr>
          <a:xfrm>
            <a:off x="347230" y="182356"/>
            <a:ext cx="416331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6.3.2</a:t>
            </a:r>
            <a:r>
              <a:rPr lang="zh-CN" altLang="en-US" dirty="0">
                <a:latin typeface="微软雅黑" panose="020B0503020204020204" pitchFamily="34" charset="-122"/>
                <a:ea typeface="微软雅黑" panose="020B0503020204020204" pitchFamily="34" charset="-122"/>
              </a:rPr>
              <a:t>　缺陷预防的执行约定和执行能力</a:t>
            </a:r>
          </a:p>
        </p:txBody>
      </p:sp>
      <p:sp>
        <p:nvSpPr>
          <p:cNvPr id="3" name="矩形 2">
            <a:extLst>
              <a:ext uri="{FF2B5EF4-FFF2-40B4-BE49-F238E27FC236}">
                <a16:creationId xmlns:a16="http://schemas.microsoft.com/office/drawing/2014/main" id="{529A4A48-562E-4EC2-A854-F00AC88EDF9F}"/>
              </a:ext>
            </a:extLst>
          </p:cNvPr>
          <p:cNvSpPr/>
          <p:nvPr/>
        </p:nvSpPr>
        <p:spPr>
          <a:xfrm>
            <a:off x="690693" y="1276224"/>
            <a:ext cx="10835779" cy="5451621"/>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缺陷预防的执行约定包括以下几方面内容：</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）组织制定并遵循文档化的方针来开展缺陷预防活动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该方针内容包括：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●为开展缺陷预防工作，制定有关缺陷预防所需的经费、人员配置和资源使用情况的长期计划和有关约定。</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●安排缺陷预防活动所需要的资源。</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●在全组织范围内开展缺陷预防活动以便改进软件过程和产品质量。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●评审缺陷预防活动的结果，以便保证这些活动的有效性。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●阐述开展缺陷预防活动所需的管理措施和技术措施。</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）项目遵循由组织制定的文档化的方针来开展缺陷预防活动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该方针内容包括：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●在每个项目的软件开发计划中都应包括缺陷预防活动。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●在项目中落实缺陷预防活动所需的资源。</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●项目开展缺陷预防活动所需的管理措施和技术措施。</a:t>
            </a:r>
          </a:p>
        </p:txBody>
      </p:sp>
      <p:sp>
        <p:nvSpPr>
          <p:cNvPr id="4" name="矩形 3">
            <a:extLst>
              <a:ext uri="{FF2B5EF4-FFF2-40B4-BE49-F238E27FC236}">
                <a16:creationId xmlns:a16="http://schemas.microsoft.com/office/drawing/2014/main" id="{3CF39AE2-AA9E-4148-AF58-FBC911C70972}"/>
              </a:ext>
            </a:extLst>
          </p:cNvPr>
          <p:cNvSpPr/>
          <p:nvPr/>
        </p:nvSpPr>
        <p:spPr>
          <a:xfrm>
            <a:off x="347230" y="828305"/>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p>
        </p:txBody>
      </p:sp>
    </p:spTree>
    <p:extLst>
      <p:ext uri="{BB962C8B-B14F-4D97-AF65-F5344CB8AC3E}">
        <p14:creationId xmlns:p14="http://schemas.microsoft.com/office/powerpoint/2010/main" val="194498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50C42A-C21F-4BD6-932C-1AAEED06D481}"/>
              </a:ext>
            </a:extLst>
          </p:cNvPr>
          <p:cNvSpPr/>
          <p:nvPr/>
        </p:nvSpPr>
        <p:spPr>
          <a:xfrm>
            <a:off x="673915" y="547495"/>
            <a:ext cx="10831585" cy="6328784"/>
          </a:xfrm>
          <a:prstGeom prst="rect">
            <a:avLst/>
          </a:prstGeom>
        </p:spPr>
        <p:txBody>
          <a:bodyPr wrap="square">
            <a:spAutoFit/>
          </a:bodyPr>
          <a:lstStyle/>
          <a:p>
            <a:pPr>
              <a:lnSpc>
                <a:spcPts val="1800"/>
              </a:lnSpc>
            </a:pPr>
            <a:r>
              <a:rPr lang="zh-CN" altLang="en-US" dirty="0">
                <a:latin typeface="微软雅黑" panose="020B0503020204020204" pitchFamily="34" charset="-122"/>
                <a:ea typeface="微软雅黑" panose="020B0503020204020204" pitchFamily="34" charset="-122"/>
              </a:rPr>
              <a:t>缺陷预防的执行能力要确保以下的必备条件：</a:t>
            </a:r>
            <a:endParaRPr lang="en-US" altLang="zh-CN" dirty="0">
              <a:latin typeface="微软雅黑" panose="020B0503020204020204" pitchFamily="34" charset="-122"/>
              <a:ea typeface="微软雅黑" panose="020B0503020204020204" pitchFamily="34" charset="-122"/>
            </a:endParaRPr>
          </a:p>
          <a:p>
            <a:pPr>
              <a:lnSpc>
                <a:spcPts val="18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）具有一个组织级的协调各项目缺陷预防活动的机构</a:t>
            </a:r>
            <a:endParaRPr lang="en-US" altLang="zh-CN" dirty="0">
              <a:latin typeface="微软雅黑" panose="020B0503020204020204" pitchFamily="34" charset="-122"/>
              <a:ea typeface="微软雅黑" panose="020B0503020204020204" pitchFamily="34" charset="-122"/>
            </a:endParaRPr>
          </a:p>
          <a:p>
            <a:pPr>
              <a:lnSpc>
                <a:spcPts val="1800"/>
              </a:lnSpc>
            </a:pPr>
            <a:r>
              <a:rPr lang="zh-CN" altLang="en-US" dirty="0">
                <a:latin typeface="微软雅黑" panose="020B0503020204020204" pitchFamily="34" charset="-122"/>
                <a:ea typeface="微软雅黑" panose="020B0503020204020204" pitchFamily="34" charset="-122"/>
              </a:rPr>
              <a:t>该机构负责协调缺陷预防活动中出现的总是和组织之间的关系。它可以是负责组织软件过程活动组的一部分，或者是一个专门从事该项协调活动的组。</a:t>
            </a:r>
            <a:endParaRPr lang="en-US" altLang="zh-CN" dirty="0">
              <a:latin typeface="微软雅黑" panose="020B0503020204020204" pitchFamily="34" charset="-122"/>
              <a:ea typeface="微软雅黑" panose="020B0503020204020204" pitchFamily="34" charset="-122"/>
            </a:endParaRPr>
          </a:p>
          <a:p>
            <a:pPr>
              <a:lnSpc>
                <a:spcPts val="18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）具有一个协调软件项目缺陷预防活动的小组</a:t>
            </a:r>
            <a:endParaRPr lang="en-US" altLang="zh-CN" dirty="0">
              <a:latin typeface="微软雅黑" panose="020B0503020204020204" pitchFamily="34" charset="-122"/>
              <a:ea typeface="微软雅黑" panose="020B0503020204020204" pitchFamily="34" charset="-122"/>
            </a:endParaRPr>
          </a:p>
          <a:p>
            <a:pPr>
              <a:lnSpc>
                <a:spcPts val="1800"/>
              </a:lnSpc>
            </a:pPr>
            <a:r>
              <a:rPr lang="zh-CN" altLang="en-US" dirty="0">
                <a:latin typeface="微软雅黑" panose="020B0503020204020204" pitchFamily="34" charset="-122"/>
                <a:ea typeface="微软雅黑" panose="020B0503020204020204" pitchFamily="34" charset="-122"/>
              </a:rPr>
              <a:t>该小组应与负责开发和维护项目定义的软件过程的小组紧密合作。该小组是软件项目缺陷预防活动的具体执行者和协调人。缺陷预防活动协调组的成员通常是兼职的，他们一般还负责着其他的软件工程活动。</a:t>
            </a:r>
            <a:endParaRPr lang="en-US" altLang="zh-CN" dirty="0">
              <a:latin typeface="微软雅黑" panose="020B0503020204020204" pitchFamily="34" charset="-122"/>
              <a:ea typeface="微软雅黑" panose="020B0503020204020204" pitchFamily="34" charset="-122"/>
            </a:endParaRPr>
          </a:p>
          <a:p>
            <a:pPr>
              <a:lnSpc>
                <a:spcPts val="18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）在项目层和组织层上都要为缺陷预防活动提供资源和经费</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）采取必要措施将缺陷预防活动分配到每一个人的职责中。例如：</a:t>
            </a:r>
            <a:endParaRPr lang="en-US" altLang="zh-CN" dirty="0">
              <a:latin typeface="微软雅黑" panose="020B0503020204020204" pitchFamily="34" charset="-122"/>
              <a:ea typeface="微软雅黑" panose="020B0503020204020204" pitchFamily="34" charset="-122"/>
            </a:endParaRPr>
          </a:p>
          <a:p>
            <a:pPr>
              <a:lnSpc>
                <a:spcPts val="1800"/>
              </a:lnSpc>
            </a:pPr>
            <a:r>
              <a:rPr lang="zh-CN" altLang="en-US" dirty="0">
                <a:latin typeface="微软雅黑" panose="020B0503020204020204" pitchFamily="34" charset="-122"/>
                <a:ea typeface="微软雅黑" panose="020B0503020204020204" pitchFamily="34" charset="-122"/>
              </a:rPr>
              <a:t>         ●任务准备会议；</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●原因分析会议；</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●策划所建议的各项措施；</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●评审所建议的各项措施；</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●实施各项措施。</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）制定管理者参与缺陷预防活动的计划。</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）在适当时候，每个软件项目均派代表参加协调组织的缺陷预防活动组。</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rPr>
              <a:t>）在资源方面为缺陷预防活动提供支持工具。例如：</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●统计分析工具；</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●数据库系统。</a:t>
            </a:r>
            <a:endParaRPr lang="en-US" altLang="zh-CN" dirty="0">
              <a:latin typeface="微软雅黑" panose="020B0503020204020204" pitchFamily="34" charset="-122"/>
              <a:ea typeface="微软雅黑" panose="020B0503020204020204" pitchFamily="34" charset="-122"/>
            </a:endParaRPr>
          </a:p>
          <a:p>
            <a:pPr>
              <a:lnSpc>
                <a:spcPts val="18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）软件工程和其他软件有关组的成员接受培训</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培训内容包括：</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●缺陷预防方法；</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●原因分析方法；</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●统计方法。</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软件有关组有：</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●软件质量保证组；</a:t>
            </a:r>
            <a:endParaRPr lang="en-US" altLang="zh-CN" dirty="0">
              <a:latin typeface="微软雅黑" panose="020B0503020204020204" pitchFamily="34" charset="-122"/>
              <a:ea typeface="微软雅黑" panose="020B0503020204020204" pitchFamily="34" charset="-122"/>
            </a:endParaRPr>
          </a:p>
          <a:p>
            <a:pPr>
              <a:lnSpc>
                <a:spcPts val="1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●软件配置管理组。</a:t>
            </a:r>
          </a:p>
        </p:txBody>
      </p:sp>
      <p:sp>
        <p:nvSpPr>
          <p:cNvPr id="3" name="矩形 2">
            <a:extLst>
              <a:ext uri="{FF2B5EF4-FFF2-40B4-BE49-F238E27FC236}">
                <a16:creationId xmlns:a16="http://schemas.microsoft.com/office/drawing/2014/main" id="{8A55B2C0-E04A-4EC9-832C-4E62FBEFCB25}"/>
              </a:ext>
            </a:extLst>
          </p:cNvPr>
          <p:cNvSpPr/>
          <p:nvPr/>
        </p:nvSpPr>
        <p:spPr>
          <a:xfrm>
            <a:off x="342344" y="106865"/>
            <a:ext cx="14606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、执行能力</a:t>
            </a:r>
          </a:p>
        </p:txBody>
      </p:sp>
    </p:spTree>
    <p:extLst>
      <p:ext uri="{BB962C8B-B14F-4D97-AF65-F5344CB8AC3E}">
        <p14:creationId xmlns:p14="http://schemas.microsoft.com/office/powerpoint/2010/main" val="37022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1DFC3B-5BC7-4B0A-BBA2-5C1EFC3C3282}"/>
              </a:ext>
            </a:extLst>
          </p:cNvPr>
          <p:cNvSpPr/>
          <p:nvPr/>
        </p:nvSpPr>
        <p:spPr>
          <a:xfrm>
            <a:off x="349663" y="182347"/>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6.3.3</a:t>
            </a:r>
            <a:r>
              <a:rPr lang="zh-CN" altLang="en-US" dirty="0">
                <a:latin typeface="微软雅黑" panose="020B0503020204020204" pitchFamily="34" charset="-122"/>
                <a:ea typeface="微软雅黑" panose="020B0503020204020204" pitchFamily="34" charset="-122"/>
              </a:rPr>
              <a:t>　缺陷预防的实施过程</a:t>
            </a:r>
          </a:p>
        </p:txBody>
      </p:sp>
      <p:sp>
        <p:nvSpPr>
          <p:cNvPr id="3" name="矩形 2">
            <a:extLst>
              <a:ext uri="{FF2B5EF4-FFF2-40B4-BE49-F238E27FC236}">
                <a16:creationId xmlns:a16="http://schemas.microsoft.com/office/drawing/2014/main" id="{0042C91B-6B78-44BA-BD2B-221DC76FC31D}"/>
              </a:ext>
            </a:extLst>
          </p:cNvPr>
          <p:cNvSpPr/>
          <p:nvPr/>
        </p:nvSpPr>
        <p:spPr>
          <a:xfrm>
            <a:off x="349663" y="762730"/>
            <a:ext cx="446147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、软件项目为缺陷预防活动制定一个计划</a:t>
            </a:r>
          </a:p>
        </p:txBody>
      </p:sp>
      <p:sp>
        <p:nvSpPr>
          <p:cNvPr id="4" name="矩形 3">
            <a:extLst>
              <a:ext uri="{FF2B5EF4-FFF2-40B4-BE49-F238E27FC236}">
                <a16:creationId xmlns:a16="http://schemas.microsoft.com/office/drawing/2014/main" id="{3804153F-B0A9-4D34-ADB5-E198D88DDB0A}"/>
              </a:ext>
            </a:extLst>
          </p:cNvPr>
          <p:cNvSpPr/>
          <p:nvPr/>
        </p:nvSpPr>
        <p:spPr>
          <a:xfrm>
            <a:off x="349663" y="1343113"/>
            <a:ext cx="11842335"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、在软件任务开始时，为该任务的活动和有关的缺陷预防活动做好准备，为任务的活动和有关缺陷预防活动做好会议准备</a:t>
            </a:r>
          </a:p>
        </p:txBody>
      </p:sp>
      <p:sp>
        <p:nvSpPr>
          <p:cNvPr id="5" name="矩形 4">
            <a:extLst>
              <a:ext uri="{FF2B5EF4-FFF2-40B4-BE49-F238E27FC236}">
                <a16:creationId xmlns:a16="http://schemas.microsoft.com/office/drawing/2014/main" id="{7BA2EC5F-5F41-4FDC-B03C-006364CF93CE}"/>
              </a:ext>
            </a:extLst>
          </p:cNvPr>
          <p:cNvSpPr/>
          <p:nvPr/>
        </p:nvSpPr>
        <p:spPr>
          <a:xfrm>
            <a:off x="349663" y="2200495"/>
            <a:ext cx="423064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、按照文档化的规程举行原因分析会议</a:t>
            </a:r>
          </a:p>
        </p:txBody>
      </p:sp>
      <p:sp>
        <p:nvSpPr>
          <p:cNvPr id="6" name="矩形 5">
            <a:extLst>
              <a:ext uri="{FF2B5EF4-FFF2-40B4-BE49-F238E27FC236}">
                <a16:creationId xmlns:a16="http://schemas.microsoft.com/office/drawing/2014/main" id="{8AF3AF4B-8679-4276-B220-9EA2CDBFAF01}"/>
              </a:ext>
            </a:extLst>
          </p:cNvPr>
          <p:cNvSpPr/>
          <p:nvPr/>
        </p:nvSpPr>
        <p:spPr>
          <a:xfrm>
            <a:off x="349663" y="2780878"/>
            <a:ext cx="515397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、建立定期例会制，检查和协调措施的实施情况</a:t>
            </a:r>
          </a:p>
        </p:txBody>
      </p:sp>
      <p:sp>
        <p:nvSpPr>
          <p:cNvPr id="7" name="矩形 6">
            <a:extLst>
              <a:ext uri="{FF2B5EF4-FFF2-40B4-BE49-F238E27FC236}">
                <a16:creationId xmlns:a16="http://schemas.microsoft.com/office/drawing/2014/main" id="{A79A27FA-9820-48FB-966E-2407301448C3}"/>
              </a:ext>
            </a:extLst>
          </p:cNvPr>
          <p:cNvSpPr/>
          <p:nvPr/>
        </p:nvSpPr>
        <p:spPr>
          <a:xfrm>
            <a:off x="349663" y="3361261"/>
            <a:ext cx="584647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、将协调缺陷预防活动的有关数据文档化，并进行跟踪</a:t>
            </a:r>
          </a:p>
        </p:txBody>
      </p:sp>
      <p:sp>
        <p:nvSpPr>
          <p:cNvPr id="8" name="矩形 7">
            <a:extLst>
              <a:ext uri="{FF2B5EF4-FFF2-40B4-BE49-F238E27FC236}">
                <a16:creationId xmlns:a16="http://schemas.microsoft.com/office/drawing/2014/main" id="{9C38816C-0772-4B05-BE61-5384CAEF6874}"/>
              </a:ext>
            </a:extLst>
          </p:cNvPr>
          <p:cNvSpPr/>
          <p:nvPr/>
        </p:nvSpPr>
        <p:spPr>
          <a:xfrm>
            <a:off x="349663" y="3941644"/>
            <a:ext cx="584647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、按照文档化的规程，对组织的标准软件过程进行修订</a:t>
            </a:r>
          </a:p>
        </p:txBody>
      </p:sp>
      <p:sp>
        <p:nvSpPr>
          <p:cNvPr id="9" name="矩形 8">
            <a:extLst>
              <a:ext uri="{FF2B5EF4-FFF2-40B4-BE49-F238E27FC236}">
                <a16:creationId xmlns:a16="http://schemas.microsoft.com/office/drawing/2014/main" id="{FA232CCA-7A3B-476D-BF6C-4C728E367C0F}"/>
              </a:ext>
            </a:extLst>
          </p:cNvPr>
          <p:cNvSpPr/>
          <p:nvPr/>
        </p:nvSpPr>
        <p:spPr>
          <a:xfrm>
            <a:off x="349663" y="4522028"/>
            <a:ext cx="561564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、按照文档化的规程，对项目定义软件过程进行修订</a:t>
            </a:r>
          </a:p>
        </p:txBody>
      </p:sp>
      <p:sp>
        <p:nvSpPr>
          <p:cNvPr id="10" name="矩形 9">
            <a:extLst>
              <a:ext uri="{FF2B5EF4-FFF2-40B4-BE49-F238E27FC236}">
                <a16:creationId xmlns:a16="http://schemas.microsoft.com/office/drawing/2014/main" id="{9D990EDC-43B2-4FE4-8D03-9CB1B1B9B402}"/>
              </a:ext>
            </a:extLst>
          </p:cNvPr>
          <p:cNvSpPr/>
          <p:nvPr/>
        </p:nvSpPr>
        <p:spPr>
          <a:xfrm>
            <a:off x="349663" y="5102414"/>
            <a:ext cx="1184233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、定期将有关组织的和项目的缺陷预防活动的状态和结果的信息送给软件工程组和软件相关组的成员</a:t>
            </a:r>
          </a:p>
        </p:txBody>
      </p:sp>
      <p:sp>
        <p:nvSpPr>
          <p:cNvPr id="11" name="矩形 10">
            <a:extLst>
              <a:ext uri="{FF2B5EF4-FFF2-40B4-BE49-F238E27FC236}">
                <a16:creationId xmlns:a16="http://schemas.microsoft.com/office/drawing/2014/main" id="{A9E42CC0-C6B0-45E3-A4A2-E9E4CBBDB39B}"/>
              </a:ext>
            </a:extLst>
          </p:cNvPr>
          <p:cNvSpPr/>
          <p:nvPr/>
        </p:nvSpPr>
        <p:spPr>
          <a:xfrm>
            <a:off x="29361" y="1180750"/>
            <a:ext cx="12025618" cy="4496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2AB5C7A-64FF-48B0-B87E-B33B2FBD5DA7}"/>
              </a:ext>
            </a:extLst>
          </p:cNvPr>
          <p:cNvSpPr/>
          <p:nvPr/>
        </p:nvSpPr>
        <p:spPr>
          <a:xfrm>
            <a:off x="686498" y="1103151"/>
            <a:ext cx="7324987" cy="2778774"/>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该计划内容包括：</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）确定将要开展的缺陷预防活动（例如：任务准备会和原因分析会）。</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）规定缺陷预防活动的日程安排表。</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）指派职责和所需的资源。</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）需经同行评审。</a:t>
            </a:r>
          </a:p>
        </p:txBody>
      </p:sp>
      <p:sp>
        <p:nvSpPr>
          <p:cNvPr id="13" name="矩形 12">
            <a:extLst>
              <a:ext uri="{FF2B5EF4-FFF2-40B4-BE49-F238E27FC236}">
                <a16:creationId xmlns:a16="http://schemas.microsoft.com/office/drawing/2014/main" id="{A549C35B-CD0B-47B1-AA2D-9B9317EB3E15}"/>
              </a:ext>
            </a:extLst>
          </p:cNvPr>
          <p:cNvSpPr/>
          <p:nvPr/>
        </p:nvSpPr>
        <p:spPr>
          <a:xfrm>
            <a:off x="412581" y="1304077"/>
            <a:ext cx="7768206" cy="2858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07941B6-0C13-486E-914E-BFADA4F95E69}"/>
              </a:ext>
            </a:extLst>
          </p:cNvPr>
          <p:cNvSpPr/>
          <p:nvPr/>
        </p:nvSpPr>
        <p:spPr>
          <a:xfrm>
            <a:off x="341248" y="1144346"/>
            <a:ext cx="11850752" cy="502939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、在软件任务开始时，为该任务的活动和有关的缺陷预防活动做好准备，为任务的活动和有关缺陷预防活动做好会议准备</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讨论的内容包括：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）该任务的软件过程、标准、程序、方法和工具。</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）拟定任务所需要的和有用的数据输入。</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）对所产生的输出数据，尽可能地用例子来说明。</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）拟定用来评价输出的方法。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）拟定用来检查对软件过程所遵循程度的方法。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）拟定在当前阶段里可能产生的错误清单，并提出预防措施。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）考虑有关小组的设置和人员安排。</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）拟定任务日程表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）拟定该任务和软件项目的软件产品质量目标。</a:t>
            </a:r>
          </a:p>
        </p:txBody>
      </p:sp>
      <p:sp>
        <p:nvSpPr>
          <p:cNvPr id="15" name="矩形 14">
            <a:extLst>
              <a:ext uri="{FF2B5EF4-FFF2-40B4-BE49-F238E27FC236}">
                <a16:creationId xmlns:a16="http://schemas.microsoft.com/office/drawing/2014/main" id="{84F0B537-A1DF-4E3F-89F8-A394B7411486}"/>
              </a:ext>
            </a:extLst>
          </p:cNvPr>
          <p:cNvSpPr/>
          <p:nvPr/>
        </p:nvSpPr>
        <p:spPr>
          <a:xfrm>
            <a:off x="349663" y="1989444"/>
            <a:ext cx="6940370" cy="4184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F5E6E6A-FAFE-4EE2-824D-2C5093313C19}"/>
              </a:ext>
            </a:extLst>
          </p:cNvPr>
          <p:cNvSpPr/>
          <p:nvPr/>
        </p:nvSpPr>
        <p:spPr>
          <a:xfrm>
            <a:off x="341248" y="1996199"/>
            <a:ext cx="7527626" cy="3789627"/>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、按照文档化的规程举行原因分析会议</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该规程内容包括：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）实施软件任务的每个小组召开原因分析会议。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）委派经过培训和有经验的人来主持原因分析会议。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）识别和分析缺陷以确定其根本原因。</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）对产生缺陷的根本原因进行分类。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）制定预防措施，并写成文档。</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）对缺陷的共同原因进行鉴别、分类和文档化。</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）将每次原因分析会议的结果记录存档，供组织和其他项目使用。</a:t>
            </a:r>
          </a:p>
        </p:txBody>
      </p:sp>
      <p:sp>
        <p:nvSpPr>
          <p:cNvPr id="17" name="矩形 16">
            <a:extLst>
              <a:ext uri="{FF2B5EF4-FFF2-40B4-BE49-F238E27FC236}">
                <a16:creationId xmlns:a16="http://schemas.microsoft.com/office/drawing/2014/main" id="{9B5C2277-3DD5-43AB-8417-88CD5747676B}"/>
              </a:ext>
            </a:extLst>
          </p:cNvPr>
          <p:cNvSpPr/>
          <p:nvPr/>
        </p:nvSpPr>
        <p:spPr>
          <a:xfrm>
            <a:off x="341247" y="2509287"/>
            <a:ext cx="7468902" cy="338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43CCD38-119B-4179-B2E8-3E53F278C8E0}"/>
              </a:ext>
            </a:extLst>
          </p:cNvPr>
          <p:cNvSpPr/>
          <p:nvPr/>
        </p:nvSpPr>
        <p:spPr>
          <a:xfrm>
            <a:off x="349660" y="2544683"/>
            <a:ext cx="11842339" cy="4071436"/>
          </a:xfrm>
          <a:prstGeom prst="rect">
            <a:avLst/>
          </a:prstGeom>
        </p:spPr>
        <p:txBody>
          <a:bodyPr wrap="square">
            <a:spAutoFit/>
          </a:bodyPr>
          <a:lstStyle/>
          <a:p>
            <a:pPr>
              <a:lnSpc>
                <a:spcPts val="24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、建立定期例会制，检查和协调措施的实施情况</a:t>
            </a:r>
            <a:endParaRPr lang="en-US" altLang="zh-CN" dirty="0">
              <a:latin typeface="微软雅黑" panose="020B0503020204020204" pitchFamily="34" charset="-122"/>
              <a:ea typeface="微软雅黑" panose="020B0503020204020204" pitchFamily="34" charset="-122"/>
            </a:endParaRPr>
          </a:p>
          <a:p>
            <a:pPr>
              <a:lnSpc>
                <a:spcPts val="2400"/>
              </a:lnSpc>
            </a:pPr>
            <a:r>
              <a:rPr lang="zh-CN" altLang="en-US" dirty="0">
                <a:latin typeface="微软雅黑" panose="020B0503020204020204" pitchFamily="34" charset="-122"/>
                <a:ea typeface="微软雅黑" panose="020B0503020204020204" pitchFamily="34" charset="-122"/>
              </a:rPr>
              <a:t>参与协调缺陷预防活动的每个组要定期开会，会议要完成以下任务：</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）评审原因分析会议的结果，并选择出可采纳的建议措施。</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）评审从其他小组转交过来的建议措施，从中选择可采纳的措施。</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）对组织中其他小组所采取的措施进行评审，以评估其应用情况是否正确。</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）分析不同的建议措施，并设置优先级。</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）调整组织中活动组的级别，并重新安排行动措施。</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）将决策的依据记入文档，并将决策信息反馈给提议者。</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）落实所建议的各项措施。</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）评价缺陷预防实验所产生的结果，并在适当时将实验成功的部分纳入项目或组织的软件过程中。</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）跟踪各项措施的执行状态。</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）把对组织的标准软件过程和项目定义软件过程的软件过程改进建议文档化。</a:t>
            </a:r>
            <a:endParaRPr lang="en-US" altLang="zh-CN" dirty="0">
              <a:latin typeface="微软雅黑" panose="020B0503020204020204" pitchFamily="34" charset="-122"/>
              <a:ea typeface="微软雅黑" panose="020B0503020204020204" pitchFamily="34" charset="-122"/>
            </a:endParaRPr>
          </a:p>
          <a:p>
            <a:pPr>
              <a:lnSpc>
                <a:spcPts val="2400"/>
              </a:lnSpc>
            </a:pP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）评审和验证已完成的各项措施。</a:t>
            </a:r>
          </a:p>
        </p:txBody>
      </p:sp>
      <p:sp>
        <p:nvSpPr>
          <p:cNvPr id="19" name="矩形 18">
            <a:extLst>
              <a:ext uri="{FF2B5EF4-FFF2-40B4-BE49-F238E27FC236}">
                <a16:creationId xmlns:a16="http://schemas.microsoft.com/office/drawing/2014/main" id="{AD73DFAF-4647-43D6-AE47-D8B61F7E050C}"/>
              </a:ext>
            </a:extLst>
          </p:cNvPr>
          <p:cNvSpPr/>
          <p:nvPr/>
        </p:nvSpPr>
        <p:spPr>
          <a:xfrm>
            <a:off x="341247" y="2878981"/>
            <a:ext cx="11059368" cy="3670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r>
              <a:rPr lang="zh-CN" altLang="en-US"/>
              <a:t>将协调缺陷预防活动的有关数据文档化，并进行跟踪</a:t>
            </a:r>
            <a:r>
              <a:rPr lang="en-US" altLang="zh-CN"/>
              <a:t>1</a:t>
            </a:r>
            <a:r>
              <a:rPr lang="zh-CN" altLang="en-US"/>
              <a:t>）把在原因分析会上确定的建议措施文档化。</a:t>
            </a:r>
          </a:p>
        </p:txBody>
      </p:sp>
      <p:sp>
        <p:nvSpPr>
          <p:cNvPr id="20" name="矩形 19">
            <a:extLst>
              <a:ext uri="{FF2B5EF4-FFF2-40B4-BE49-F238E27FC236}">
                <a16:creationId xmlns:a16="http://schemas.microsoft.com/office/drawing/2014/main" id="{68C30F89-D112-4FC1-AD1E-F98E34C721D7}"/>
              </a:ext>
            </a:extLst>
          </p:cNvPr>
          <p:cNvSpPr/>
          <p:nvPr/>
        </p:nvSpPr>
        <p:spPr>
          <a:xfrm>
            <a:off x="349659" y="2813754"/>
            <a:ext cx="6096000" cy="2224776"/>
          </a:xfrm>
          <a:prstGeom prst="rect">
            <a:avLst/>
          </a:prstGeom>
        </p:spPr>
        <p:txBody>
          <a:bodyPr>
            <a:spAutoFit/>
          </a:bodyPr>
          <a:lstStyle/>
          <a:p>
            <a:pPr>
              <a:lnSpc>
                <a:spcPct val="20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、将协调缺陷预防活动的有关数据文档化，并进行跟踪</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）把在原因分析会上确定的建议措施文档化。</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）把建议措施中建议的每项活动文档化。</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）对缺陷预防数据进行管理和控制。</a:t>
            </a:r>
          </a:p>
        </p:txBody>
      </p:sp>
      <p:sp>
        <p:nvSpPr>
          <p:cNvPr id="21" name="矩形 20">
            <a:extLst>
              <a:ext uri="{FF2B5EF4-FFF2-40B4-BE49-F238E27FC236}">
                <a16:creationId xmlns:a16="http://schemas.microsoft.com/office/drawing/2014/main" id="{309AB792-6EF7-47C1-B290-45C883A6C38E}"/>
              </a:ext>
            </a:extLst>
          </p:cNvPr>
          <p:cNvSpPr/>
          <p:nvPr/>
        </p:nvSpPr>
        <p:spPr>
          <a:xfrm>
            <a:off x="392361" y="3378288"/>
            <a:ext cx="4964767" cy="1741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D45E796-8362-426B-8C47-A4D71236460E}"/>
              </a:ext>
            </a:extLst>
          </p:cNvPr>
          <p:cNvSpPr/>
          <p:nvPr/>
        </p:nvSpPr>
        <p:spPr>
          <a:xfrm>
            <a:off x="339296" y="3482616"/>
            <a:ext cx="584647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、按照文档化的规程，对组织的标准软件过程进行修订</a:t>
            </a:r>
          </a:p>
        </p:txBody>
      </p:sp>
      <p:sp>
        <p:nvSpPr>
          <p:cNvPr id="23" name="矩形 22">
            <a:extLst>
              <a:ext uri="{FF2B5EF4-FFF2-40B4-BE49-F238E27FC236}">
                <a16:creationId xmlns:a16="http://schemas.microsoft.com/office/drawing/2014/main" id="{7C398E2C-2E4C-428B-9DF0-6C6B1A580760}"/>
              </a:ext>
            </a:extLst>
          </p:cNvPr>
          <p:cNvSpPr/>
          <p:nvPr/>
        </p:nvSpPr>
        <p:spPr>
          <a:xfrm>
            <a:off x="339296" y="4021426"/>
            <a:ext cx="561564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、按照文档化的规程，对项目定义软件过程进行修订</a:t>
            </a:r>
          </a:p>
        </p:txBody>
      </p:sp>
      <p:sp>
        <p:nvSpPr>
          <p:cNvPr id="24" name="矩形 23">
            <a:extLst>
              <a:ext uri="{FF2B5EF4-FFF2-40B4-BE49-F238E27FC236}">
                <a16:creationId xmlns:a16="http://schemas.microsoft.com/office/drawing/2014/main" id="{5E8A849D-19CD-44C7-843D-2C85DC7F1AC4}"/>
              </a:ext>
            </a:extLst>
          </p:cNvPr>
          <p:cNvSpPr/>
          <p:nvPr/>
        </p:nvSpPr>
        <p:spPr>
          <a:xfrm>
            <a:off x="349659" y="4513001"/>
            <a:ext cx="11812980"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、定期将有关组织的和项目的缺陷预防活动的状态和结果的信息送给软件工程组和软件相关组的成员</a:t>
            </a:r>
          </a:p>
        </p:txBody>
      </p:sp>
    </p:spTree>
    <p:extLst>
      <p:ext uri="{BB962C8B-B14F-4D97-AF65-F5344CB8AC3E}">
        <p14:creationId xmlns:p14="http://schemas.microsoft.com/office/powerpoint/2010/main" val="320616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P spid="17" grpId="0" animBg="1"/>
      <p:bldP spid="18" grpId="0"/>
      <p:bldP spid="19" grpId="0" animBg="1"/>
      <p:bldP spid="20" grpId="0"/>
      <p:bldP spid="21" grpId="0" animBg="1"/>
      <p:bldP spid="22" grpId="0"/>
      <p:bldP spid="23" grpId="0"/>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5191</Words>
  <Application>Microsoft Office PowerPoint</Application>
  <PresentationFormat>宽屏</PresentationFormat>
  <Paragraphs>350</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24</cp:lastModifiedBy>
  <cp:revision>40</cp:revision>
  <dcterms:created xsi:type="dcterms:W3CDTF">2020-04-05T16:13:56Z</dcterms:created>
  <dcterms:modified xsi:type="dcterms:W3CDTF">2020-07-08T09:55:07Z</dcterms:modified>
</cp:coreProperties>
</file>