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65" r:id="rId2"/>
    <p:sldId id="256" r:id="rId3"/>
    <p:sldId id="257" r:id="rId4"/>
    <p:sldId id="258" r:id="rId5"/>
    <p:sldId id="259" r:id="rId6"/>
    <p:sldId id="260" r:id="rId7"/>
    <p:sldId id="261" r:id="rId8"/>
    <p:sldId id="262" r:id="rId9"/>
    <p:sldId id="263" r:id="rId10"/>
    <p:sldId id="264" r:id="rId11"/>
  </p:sldIdLst>
  <p:sldSz cx="18288000" cy="10287000"/>
  <p:notesSz cx="6858000" cy="9144000"/>
  <p:embeddedFontLst>
    <p:embeddedFont>
      <p:font typeface="Bell MT" panose="02020503060305020303" pitchFamily="18" charset="0"/>
      <p:regular r:id="rId13"/>
      <p:bold r:id="rId14"/>
      <p:italic r:id="rId15"/>
    </p:embeddedFont>
    <p:embeddedFont>
      <p:font typeface="Canva Sans" panose="020B0604020202020204" charset="0"/>
      <p:regular r:id="rId16"/>
    </p:embeddedFont>
    <p:embeddedFont>
      <p:font typeface="Canva Sa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8" d="100"/>
          <a:sy n="68" d="100"/>
        </p:scale>
        <p:origin x="13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4F462-6D4C-4AA0-A962-721B3CB0BC58}"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6AD04-8844-46F0-8C39-6533FDF652D1}" type="slidenum">
              <a:rPr lang="en-IN" smtClean="0"/>
              <a:t>‹#›</a:t>
            </a:fld>
            <a:endParaRPr lang="en-IN"/>
          </a:p>
        </p:txBody>
      </p:sp>
    </p:spTree>
    <p:extLst>
      <p:ext uri="{BB962C8B-B14F-4D97-AF65-F5344CB8AC3E}">
        <p14:creationId xmlns:p14="http://schemas.microsoft.com/office/powerpoint/2010/main" val="1071330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772395-C42D-1A24-81F6-BBCFD6107397}"/>
              </a:ext>
            </a:extLst>
          </p:cNvPr>
          <p:cNvSpPr/>
          <p:nvPr/>
        </p:nvSpPr>
        <p:spPr>
          <a:xfrm rot="2186795">
            <a:off x="-2581950" y="3854630"/>
            <a:ext cx="6934200" cy="128663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F8C973F4-583F-7655-9EC4-B518E45EADAE}"/>
              </a:ext>
            </a:extLst>
          </p:cNvPr>
          <p:cNvSpPr/>
          <p:nvPr/>
        </p:nvSpPr>
        <p:spPr>
          <a:xfrm>
            <a:off x="-5257800" y="7164829"/>
            <a:ext cx="9829800" cy="3660580"/>
          </a:xfrm>
          <a:prstGeom prst="triangl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CBC16B8B-6818-A32D-B3D9-BEEA752BD6D7}"/>
              </a:ext>
            </a:extLst>
          </p:cNvPr>
          <p:cNvSpPr/>
          <p:nvPr/>
        </p:nvSpPr>
        <p:spPr>
          <a:xfrm>
            <a:off x="2362200" y="7075148"/>
            <a:ext cx="7772400" cy="3660580"/>
          </a:xfrm>
          <a:prstGeom prst="triangl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2">
            <a:extLst>
              <a:ext uri="{FF2B5EF4-FFF2-40B4-BE49-F238E27FC236}">
                <a16:creationId xmlns:a16="http://schemas.microsoft.com/office/drawing/2014/main" id="{9A8C16E6-B14A-BE78-669B-8C29072B33EA}"/>
              </a:ext>
            </a:extLst>
          </p:cNvPr>
          <p:cNvSpPr txBox="1"/>
          <p:nvPr/>
        </p:nvSpPr>
        <p:spPr>
          <a:xfrm>
            <a:off x="7086600" y="1956417"/>
            <a:ext cx="10605943" cy="2897588"/>
          </a:xfrm>
          <a:prstGeom prst="rect">
            <a:avLst/>
          </a:prstGeom>
        </p:spPr>
        <p:txBody>
          <a:bodyPr wrap="square" lIns="0" tIns="0" rIns="0" bIns="0" rtlCol="0" anchor="t">
            <a:spAutoFit/>
          </a:bodyPr>
          <a:lstStyle/>
          <a:p>
            <a:pPr algn="ctr">
              <a:lnSpc>
                <a:spcPts val="7700"/>
              </a:lnSpc>
              <a:spcBef>
                <a:spcPct val="0"/>
              </a:spcBef>
            </a:pPr>
            <a:r>
              <a:rPr lang="en-US" sz="5500" b="1" dirty="0">
                <a:solidFill>
                  <a:schemeClr val="tx2">
                    <a:lumMod val="50000"/>
                  </a:schemeClr>
                </a:solidFill>
                <a:latin typeface="Bell MT" panose="02020503060305020303" pitchFamily="18" charset="0"/>
                <a:ea typeface="Canva Sans Bold"/>
                <a:cs typeface="Canva Sans Bold"/>
                <a:sym typeface="Canva Sans Bold"/>
              </a:rPr>
              <a:t>Vehicle Movement Analysis &amp; Insight Generation in a College Campus Using Edge AI</a:t>
            </a:r>
          </a:p>
        </p:txBody>
      </p:sp>
      <p:sp>
        <p:nvSpPr>
          <p:cNvPr id="10" name="TextBox 2">
            <a:extLst>
              <a:ext uri="{FF2B5EF4-FFF2-40B4-BE49-F238E27FC236}">
                <a16:creationId xmlns:a16="http://schemas.microsoft.com/office/drawing/2014/main" id="{BA0BD469-EC9E-83C2-5760-356BA45B81D8}"/>
              </a:ext>
            </a:extLst>
          </p:cNvPr>
          <p:cNvSpPr txBox="1"/>
          <p:nvPr/>
        </p:nvSpPr>
        <p:spPr>
          <a:xfrm>
            <a:off x="13030200" y="9258300"/>
            <a:ext cx="5486399" cy="844590"/>
          </a:xfrm>
          <a:prstGeom prst="rect">
            <a:avLst/>
          </a:prstGeom>
        </p:spPr>
        <p:txBody>
          <a:bodyPr wrap="square" lIns="0" tIns="0" rIns="0" bIns="0" rtlCol="0" anchor="t">
            <a:spAutoFit/>
          </a:bodyPr>
          <a:lstStyle/>
          <a:p>
            <a:pPr algn="ctr">
              <a:lnSpc>
                <a:spcPts val="7700"/>
              </a:lnSpc>
              <a:spcBef>
                <a:spcPct val="0"/>
              </a:spcBef>
            </a:pPr>
            <a:r>
              <a:rPr lang="en-US" sz="2800" b="1" dirty="0">
                <a:solidFill>
                  <a:schemeClr val="tx2">
                    <a:lumMod val="50000"/>
                  </a:schemeClr>
                </a:solidFill>
                <a:latin typeface="Bell MT" panose="02020503060305020303" pitchFamily="18" charset="0"/>
                <a:ea typeface="Canva Sans Bold"/>
                <a:cs typeface="Canva Sans Bold"/>
                <a:sym typeface="Canva Sans Bold"/>
              </a:rPr>
              <a:t>Problem Statement - 13</a:t>
            </a:r>
          </a:p>
        </p:txBody>
      </p:sp>
      <p:sp>
        <p:nvSpPr>
          <p:cNvPr id="11" name="Rectangle 10">
            <a:extLst>
              <a:ext uri="{FF2B5EF4-FFF2-40B4-BE49-F238E27FC236}">
                <a16:creationId xmlns:a16="http://schemas.microsoft.com/office/drawing/2014/main" id="{A2703977-2EF7-EC2B-BDD5-32B91EA3FC1F}"/>
              </a:ext>
            </a:extLst>
          </p:cNvPr>
          <p:cNvSpPr/>
          <p:nvPr/>
        </p:nvSpPr>
        <p:spPr>
          <a:xfrm>
            <a:off x="7665171" y="4854005"/>
            <a:ext cx="9448800" cy="137095"/>
          </a:xfrm>
          <a:prstGeom prst="rect">
            <a:avLst/>
          </a:prstGeom>
          <a:solidFill>
            <a:schemeClr val="accent1">
              <a:lumMod val="75000"/>
            </a:schemeClr>
          </a:solidFill>
          <a:ln>
            <a:solidFill>
              <a:schemeClr val="bg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5910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82905" y="1061252"/>
            <a:ext cx="3833484" cy="927090"/>
          </a:xfrm>
          <a:prstGeom prst="rect">
            <a:avLst/>
          </a:prstGeom>
        </p:spPr>
        <p:txBody>
          <a:bodyPr lIns="0" tIns="0" rIns="0" bIns="0" rtlCol="0" anchor="t">
            <a:spAutoFit/>
          </a:bodyPr>
          <a:lstStyle/>
          <a:p>
            <a:pPr algn="ctr">
              <a:lnSpc>
                <a:spcPts val="7699"/>
              </a:lnSpc>
              <a:spcBef>
                <a:spcPct val="0"/>
              </a:spcBef>
            </a:pPr>
            <a:r>
              <a:rPr lang="en-US" sz="5499">
                <a:solidFill>
                  <a:srgbClr val="000000"/>
                </a:solidFill>
                <a:latin typeface="Canva Sans Bold"/>
                <a:ea typeface="Canva Sans Bold"/>
                <a:cs typeface="Canva Sans Bold"/>
                <a:sym typeface="Canva Sans Bold"/>
              </a:rPr>
              <a:t>Conclusion</a:t>
            </a:r>
          </a:p>
        </p:txBody>
      </p:sp>
      <p:sp>
        <p:nvSpPr>
          <p:cNvPr id="3" name="TextBox 3"/>
          <p:cNvSpPr txBox="1"/>
          <p:nvPr/>
        </p:nvSpPr>
        <p:spPr>
          <a:xfrm>
            <a:off x="1262924" y="2677317"/>
            <a:ext cx="15762152" cy="4156073"/>
          </a:xfrm>
          <a:prstGeom prst="rect">
            <a:avLst/>
          </a:prstGeom>
        </p:spPr>
        <p:txBody>
          <a:bodyPr lIns="0" tIns="0" rIns="0" bIns="0" rtlCol="0" anchor="t">
            <a:spAutoFit/>
          </a:bodyPr>
          <a:lstStyle/>
          <a:p>
            <a:pPr algn="l">
              <a:lnSpc>
                <a:spcPts val="4760"/>
              </a:lnSpc>
            </a:pPr>
            <a:r>
              <a:rPr lang="en-US" sz="2800">
                <a:solidFill>
                  <a:srgbClr val="000000"/>
                </a:solidFill>
                <a:latin typeface="Canva Sans"/>
                <a:ea typeface="Canva Sans"/>
                <a:cs typeface="Canva Sans"/>
                <a:sym typeface="Canva Sans"/>
              </a:rPr>
              <a:t>An automated system using YOLOv8 for number plate detection and ResNet-50 for recognition enhances parking system efficiency. While YOLOv8 performs well in diverse test scenarios, ResNet-50 achieves 97.8% accuracy on validation data but faces challenges with decorative, fancy, or damaged number plates in real-world environments. Future ANPR advancements could integrate owner ID, vehicle model recognition, and improved traffic control, speed measures, accurate tracking, helmet detection, and increased number plate data for improved accuracy, driven by ongoing research quality improvements.</a:t>
            </a:r>
          </a:p>
        </p:txBody>
      </p:sp>
      <p:grpSp>
        <p:nvGrpSpPr>
          <p:cNvPr id="4" name="Group 4"/>
          <p:cNvGrpSpPr/>
          <p:nvPr/>
        </p:nvGrpSpPr>
        <p:grpSpPr>
          <a:xfrm>
            <a:off x="0" y="9800847"/>
            <a:ext cx="18288000" cy="486153"/>
            <a:chOff x="0" y="0"/>
            <a:chExt cx="4816593" cy="128040"/>
          </a:xfrm>
        </p:grpSpPr>
        <p:sp>
          <p:nvSpPr>
            <p:cNvPr id="5" name="Freeform 5"/>
            <p:cNvSpPr/>
            <p:nvPr/>
          </p:nvSpPr>
          <p:spPr>
            <a:xfrm>
              <a:off x="0" y="0"/>
              <a:ext cx="4816592" cy="128040"/>
            </a:xfrm>
            <a:custGeom>
              <a:avLst/>
              <a:gdLst/>
              <a:ahLst/>
              <a:cxnLst/>
              <a:rect l="l" t="t" r="r" b="b"/>
              <a:pathLst>
                <a:path w="4816592" h="128040">
                  <a:moveTo>
                    <a:pt x="0" y="0"/>
                  </a:moveTo>
                  <a:lnTo>
                    <a:pt x="4816592" y="0"/>
                  </a:lnTo>
                  <a:lnTo>
                    <a:pt x="4816592" y="128040"/>
                  </a:lnTo>
                  <a:lnTo>
                    <a:pt x="0" y="128040"/>
                  </a:lnTo>
                  <a:close/>
                </a:path>
              </a:pathLst>
            </a:custGeom>
            <a:solidFill>
              <a:srgbClr val="0C2D5A"/>
            </a:solidFill>
          </p:spPr>
        </p:sp>
        <p:sp>
          <p:nvSpPr>
            <p:cNvPr id="6" name="TextBox 6"/>
            <p:cNvSpPr txBox="1"/>
            <p:nvPr/>
          </p:nvSpPr>
          <p:spPr>
            <a:xfrm>
              <a:off x="0" y="-38100"/>
              <a:ext cx="4816593" cy="16614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873507" y="1279322"/>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29099" y="1383170"/>
            <a:ext cx="7024543" cy="940130"/>
          </a:xfrm>
          <a:prstGeom prst="rect">
            <a:avLst/>
          </a:prstGeom>
        </p:spPr>
        <p:txBody>
          <a:bodyPr lIns="0" tIns="0" rIns="0" bIns="0" rtlCol="0" anchor="t">
            <a:spAutoFit/>
          </a:bodyPr>
          <a:lstStyle/>
          <a:p>
            <a:pPr algn="ctr">
              <a:lnSpc>
                <a:spcPts val="7700"/>
              </a:lnSpc>
              <a:spcBef>
                <a:spcPct val="0"/>
              </a:spcBef>
            </a:pPr>
            <a:r>
              <a:rPr lang="en-US" sz="5500" dirty="0">
                <a:solidFill>
                  <a:srgbClr val="000000"/>
                </a:solidFill>
                <a:latin typeface="Canva Sans Bold"/>
                <a:ea typeface="Canva Sans Bold"/>
                <a:cs typeface="Canva Sans Bold"/>
                <a:sym typeface="Canva Sans Bold"/>
              </a:rPr>
              <a:t>Problem Statement</a:t>
            </a:r>
          </a:p>
        </p:txBody>
      </p:sp>
      <p:sp>
        <p:nvSpPr>
          <p:cNvPr id="3" name="TextBox 3"/>
          <p:cNvSpPr txBox="1"/>
          <p:nvPr/>
        </p:nvSpPr>
        <p:spPr>
          <a:xfrm>
            <a:off x="1294878" y="3221076"/>
            <a:ext cx="14917528" cy="2501265"/>
          </a:xfrm>
          <a:prstGeom prst="rect">
            <a:avLst/>
          </a:prstGeom>
        </p:spPr>
        <p:txBody>
          <a:bodyPr lIns="0" tIns="0" rIns="0" bIns="0" rtlCol="0" anchor="t">
            <a:spAutoFit/>
          </a:bodyPr>
          <a:lstStyle/>
          <a:p>
            <a:pPr algn="l">
              <a:lnSpc>
                <a:spcPts val="5040"/>
              </a:lnSpc>
            </a:pPr>
            <a:r>
              <a:rPr lang="en-US" sz="2800" spc="14" dirty="0">
                <a:solidFill>
                  <a:srgbClr val="000000"/>
                </a:solidFill>
                <a:latin typeface="Canva Sans"/>
                <a:ea typeface="Canva Sans"/>
                <a:cs typeface="Canva Sans"/>
                <a:sym typeface="Canva Sans"/>
              </a:rPr>
              <a:t>Analyzing vehicle movement and parking in a college campus to enhance security and management, including overcoming challenges in data collection, processing, and analysis. The solution should also match captured vehicle images and license plates to an approved vehicle database and identify unauthorized vehicles.</a:t>
            </a:r>
          </a:p>
        </p:txBody>
      </p:sp>
      <p:grpSp>
        <p:nvGrpSpPr>
          <p:cNvPr id="4" name="Group 4"/>
          <p:cNvGrpSpPr/>
          <p:nvPr/>
        </p:nvGrpSpPr>
        <p:grpSpPr>
          <a:xfrm>
            <a:off x="0" y="9800847"/>
            <a:ext cx="18288000" cy="486153"/>
            <a:chOff x="0" y="0"/>
            <a:chExt cx="4816593" cy="128040"/>
          </a:xfrm>
        </p:grpSpPr>
        <p:sp>
          <p:nvSpPr>
            <p:cNvPr id="5" name="Freeform 5"/>
            <p:cNvSpPr/>
            <p:nvPr/>
          </p:nvSpPr>
          <p:spPr>
            <a:xfrm>
              <a:off x="0" y="0"/>
              <a:ext cx="4816592" cy="128040"/>
            </a:xfrm>
            <a:custGeom>
              <a:avLst/>
              <a:gdLst/>
              <a:ahLst/>
              <a:cxnLst/>
              <a:rect l="l" t="t" r="r" b="b"/>
              <a:pathLst>
                <a:path w="4816592" h="128040">
                  <a:moveTo>
                    <a:pt x="0" y="0"/>
                  </a:moveTo>
                  <a:lnTo>
                    <a:pt x="4816592" y="0"/>
                  </a:lnTo>
                  <a:lnTo>
                    <a:pt x="4816592" y="128040"/>
                  </a:lnTo>
                  <a:lnTo>
                    <a:pt x="0" y="128040"/>
                  </a:lnTo>
                  <a:close/>
                </a:path>
              </a:pathLst>
            </a:custGeom>
            <a:solidFill>
              <a:srgbClr val="0C2D5A"/>
            </a:solidFill>
          </p:spPr>
        </p:sp>
        <p:sp>
          <p:nvSpPr>
            <p:cNvPr id="6" name="TextBox 6"/>
            <p:cNvSpPr txBox="1"/>
            <p:nvPr/>
          </p:nvSpPr>
          <p:spPr>
            <a:xfrm>
              <a:off x="0" y="-38100"/>
              <a:ext cx="4816593" cy="16614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050341" y="1612523"/>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06340" y="933450"/>
            <a:ext cx="10270165" cy="927088"/>
          </a:xfrm>
          <a:prstGeom prst="rect">
            <a:avLst/>
          </a:prstGeom>
        </p:spPr>
        <p:txBody>
          <a:bodyPr lIns="0" tIns="0" rIns="0" bIns="0" rtlCol="0" anchor="t">
            <a:spAutoFit/>
          </a:bodyPr>
          <a:lstStyle/>
          <a:p>
            <a:pPr algn="ctr">
              <a:lnSpc>
                <a:spcPts val="7699"/>
              </a:lnSpc>
              <a:spcBef>
                <a:spcPct val="0"/>
              </a:spcBef>
            </a:pPr>
            <a:r>
              <a:rPr lang="en-US" sz="5499">
                <a:solidFill>
                  <a:srgbClr val="000000"/>
                </a:solidFill>
                <a:latin typeface="Canva Sans Bold"/>
                <a:ea typeface="Canva Sans Bold"/>
                <a:cs typeface="Canva Sans Bold"/>
                <a:sym typeface="Canva Sans Bold"/>
              </a:rPr>
              <a:t>Unique Idea Brief (Solution)</a:t>
            </a:r>
          </a:p>
        </p:txBody>
      </p:sp>
      <p:grpSp>
        <p:nvGrpSpPr>
          <p:cNvPr id="3" name="Group 3"/>
          <p:cNvGrpSpPr/>
          <p:nvPr/>
        </p:nvGrpSpPr>
        <p:grpSpPr>
          <a:xfrm>
            <a:off x="0" y="9800847"/>
            <a:ext cx="18288000" cy="486153"/>
            <a:chOff x="0" y="0"/>
            <a:chExt cx="4816593" cy="128040"/>
          </a:xfrm>
        </p:grpSpPr>
        <p:sp>
          <p:nvSpPr>
            <p:cNvPr id="4" name="Freeform 4"/>
            <p:cNvSpPr/>
            <p:nvPr/>
          </p:nvSpPr>
          <p:spPr>
            <a:xfrm>
              <a:off x="0" y="0"/>
              <a:ext cx="4816592" cy="128040"/>
            </a:xfrm>
            <a:custGeom>
              <a:avLst/>
              <a:gdLst/>
              <a:ahLst/>
              <a:cxnLst/>
              <a:rect l="l" t="t" r="r" b="b"/>
              <a:pathLst>
                <a:path w="4816592" h="128040">
                  <a:moveTo>
                    <a:pt x="0" y="0"/>
                  </a:moveTo>
                  <a:lnTo>
                    <a:pt x="4816592" y="0"/>
                  </a:lnTo>
                  <a:lnTo>
                    <a:pt x="4816592" y="128040"/>
                  </a:lnTo>
                  <a:lnTo>
                    <a:pt x="0" y="128040"/>
                  </a:lnTo>
                  <a:close/>
                </a:path>
              </a:pathLst>
            </a:custGeom>
            <a:solidFill>
              <a:srgbClr val="0C2D5A"/>
            </a:solidFill>
          </p:spPr>
        </p:sp>
        <p:sp>
          <p:nvSpPr>
            <p:cNvPr id="5" name="TextBox 5"/>
            <p:cNvSpPr txBox="1"/>
            <p:nvPr/>
          </p:nvSpPr>
          <p:spPr>
            <a:xfrm>
              <a:off x="0" y="-38100"/>
              <a:ext cx="4816593" cy="16614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275547" y="2612659"/>
            <a:ext cx="18012453" cy="6255385"/>
          </a:xfrm>
          <a:prstGeom prst="rect">
            <a:avLst/>
          </a:prstGeom>
        </p:spPr>
        <p:txBody>
          <a:bodyPr lIns="0" tIns="0" rIns="0" bIns="0" rtlCol="0" anchor="t">
            <a:spAutoFit/>
          </a:bodyPr>
          <a:lstStyle/>
          <a:p>
            <a:pPr marL="604519" lvl="1" indent="-302260" algn="l">
              <a:lnSpc>
                <a:spcPts val="3079"/>
              </a:lnSpc>
              <a:buFont typeface="Arial"/>
              <a:buChar char="•"/>
            </a:pPr>
            <a:r>
              <a:rPr lang="en-US" sz="2799">
                <a:solidFill>
                  <a:srgbClr val="000000"/>
                </a:solidFill>
                <a:latin typeface="Canva Sans Bold"/>
                <a:ea typeface="Canva Sans Bold"/>
                <a:cs typeface="Canva Sans Bold"/>
                <a:sym typeface="Canva Sans Bold"/>
              </a:rPr>
              <a:t>Edge AI Integration: </a:t>
            </a:r>
            <a:r>
              <a:rPr lang="en-US" sz="2799">
                <a:solidFill>
                  <a:srgbClr val="000000"/>
                </a:solidFill>
                <a:latin typeface="Canva Sans"/>
                <a:ea typeface="Canva Sans"/>
                <a:cs typeface="Canva Sans"/>
                <a:sym typeface="Canva Sans"/>
              </a:rPr>
              <a:t>Uses YOLOv8 for vehicle detection and ResNet-50 for license plate recognition</a:t>
            </a:r>
          </a:p>
          <a:p>
            <a:pPr algn="l">
              <a:lnSpc>
                <a:spcPts val="3079"/>
              </a:lnSpc>
            </a:pPr>
            <a:endParaRPr lang="en-US" sz="2799">
              <a:solidFill>
                <a:srgbClr val="000000"/>
              </a:solidFill>
              <a:latin typeface="Canva Sans"/>
              <a:ea typeface="Canva Sans"/>
              <a:cs typeface="Canva Sans"/>
              <a:sym typeface="Canva Sans"/>
            </a:endParaRPr>
          </a:p>
          <a:p>
            <a:pPr marL="604519" lvl="1" indent="-302260" algn="l">
              <a:lnSpc>
                <a:spcPts val="3079"/>
              </a:lnSpc>
              <a:buFont typeface="Arial"/>
              <a:buChar char="•"/>
            </a:pPr>
            <a:r>
              <a:rPr lang="en-US" sz="2799">
                <a:solidFill>
                  <a:srgbClr val="000000"/>
                </a:solidFill>
                <a:latin typeface="Canva Sans Bold"/>
                <a:ea typeface="Canva Sans Bold"/>
                <a:cs typeface="Canva Sans Bold"/>
                <a:sym typeface="Canva Sans Bold"/>
              </a:rPr>
              <a:t>Real-time Processing: </a:t>
            </a:r>
            <a:r>
              <a:rPr lang="en-US" sz="2799">
                <a:solidFill>
                  <a:srgbClr val="000000"/>
                </a:solidFill>
                <a:latin typeface="Canva Sans"/>
                <a:ea typeface="Canva Sans"/>
                <a:cs typeface="Canva Sans"/>
                <a:sym typeface="Canva Sans"/>
              </a:rPr>
              <a:t>Efficiently processes images and video streams</a:t>
            </a:r>
          </a:p>
          <a:p>
            <a:pPr algn="l">
              <a:lnSpc>
                <a:spcPts val="3079"/>
              </a:lnSpc>
            </a:pPr>
            <a:endParaRPr lang="en-US" sz="2799">
              <a:solidFill>
                <a:srgbClr val="000000"/>
              </a:solidFill>
              <a:latin typeface="Canva Sans"/>
              <a:ea typeface="Canva Sans"/>
              <a:cs typeface="Canva Sans"/>
              <a:sym typeface="Canva Sans"/>
            </a:endParaRPr>
          </a:p>
          <a:p>
            <a:pPr marL="604519" lvl="1" indent="-302260" algn="l">
              <a:lnSpc>
                <a:spcPts val="3079"/>
              </a:lnSpc>
              <a:buFont typeface="Arial"/>
              <a:buChar char="•"/>
            </a:pPr>
            <a:r>
              <a:rPr lang="en-US" sz="2799">
                <a:solidFill>
                  <a:srgbClr val="000000"/>
                </a:solidFill>
                <a:latin typeface="Canva Sans Bold"/>
                <a:ea typeface="Canva Sans Bold"/>
                <a:cs typeface="Canva Sans Bold"/>
                <a:sym typeface="Canva Sans Bold"/>
              </a:rPr>
              <a:t>Continuous Tracking:</a:t>
            </a:r>
            <a:r>
              <a:rPr lang="en-US" sz="2799">
                <a:solidFill>
                  <a:srgbClr val="000000"/>
                </a:solidFill>
                <a:latin typeface="Canva Sans"/>
                <a:ea typeface="Canva Sans"/>
                <a:cs typeface="Canva Sans"/>
                <a:sym typeface="Canva Sans"/>
              </a:rPr>
              <a:t> Employs the SORT algorithm for robust vehicle tracking</a:t>
            </a:r>
          </a:p>
          <a:p>
            <a:pPr algn="l">
              <a:lnSpc>
                <a:spcPts val="3079"/>
              </a:lnSpc>
            </a:pPr>
            <a:endParaRPr lang="en-US" sz="2799">
              <a:solidFill>
                <a:srgbClr val="000000"/>
              </a:solidFill>
              <a:latin typeface="Canva Sans"/>
              <a:ea typeface="Canva Sans"/>
              <a:cs typeface="Canva Sans"/>
              <a:sym typeface="Canva Sans"/>
            </a:endParaRPr>
          </a:p>
          <a:p>
            <a:pPr marL="604519" lvl="1" indent="-302260" algn="l">
              <a:lnSpc>
                <a:spcPts val="3079"/>
              </a:lnSpc>
              <a:buFont typeface="Arial"/>
              <a:buChar char="•"/>
            </a:pPr>
            <a:r>
              <a:rPr lang="en-US" sz="2799">
                <a:solidFill>
                  <a:srgbClr val="000000"/>
                </a:solidFill>
                <a:latin typeface="Canva Sans Bold"/>
                <a:ea typeface="Canva Sans Bold"/>
                <a:cs typeface="Canva Sans Bold"/>
                <a:sym typeface="Canva Sans Bold"/>
              </a:rPr>
              <a:t>Advanced Image Processing:</a:t>
            </a:r>
            <a:r>
              <a:rPr lang="en-US" sz="2799">
                <a:solidFill>
                  <a:srgbClr val="000000"/>
                </a:solidFill>
                <a:latin typeface="Canva Sans"/>
                <a:ea typeface="Canva Sans"/>
                <a:cs typeface="Canva Sans"/>
                <a:sym typeface="Canva Sans"/>
              </a:rPr>
              <a:t> Utilizes sophisticated techniques for accurate license plate recognition</a:t>
            </a:r>
          </a:p>
          <a:p>
            <a:pPr algn="l">
              <a:lnSpc>
                <a:spcPts val="3079"/>
              </a:lnSpc>
            </a:pPr>
            <a:endParaRPr lang="en-US" sz="2799">
              <a:solidFill>
                <a:srgbClr val="000000"/>
              </a:solidFill>
              <a:latin typeface="Canva Sans"/>
              <a:ea typeface="Canva Sans"/>
              <a:cs typeface="Canva Sans"/>
              <a:sym typeface="Canva Sans"/>
            </a:endParaRPr>
          </a:p>
          <a:p>
            <a:pPr marL="604519" lvl="1" indent="-302260" algn="l">
              <a:lnSpc>
                <a:spcPts val="3079"/>
              </a:lnSpc>
              <a:buFont typeface="Arial"/>
              <a:buChar char="•"/>
            </a:pPr>
            <a:r>
              <a:rPr lang="en-US" sz="2799">
                <a:solidFill>
                  <a:srgbClr val="000000"/>
                </a:solidFill>
                <a:latin typeface="Canva Sans Bold"/>
                <a:ea typeface="Canva Sans Bold"/>
                <a:cs typeface="Canva Sans Bold"/>
                <a:sym typeface="Canva Sans Bold"/>
              </a:rPr>
              <a:t>OCR Methodologies: </a:t>
            </a:r>
            <a:r>
              <a:rPr lang="en-US" sz="2799">
                <a:solidFill>
                  <a:srgbClr val="000000"/>
                </a:solidFill>
                <a:latin typeface="Canva Sans"/>
                <a:ea typeface="Canva Sans"/>
                <a:cs typeface="Canva Sans"/>
                <a:sym typeface="Canva Sans"/>
              </a:rPr>
              <a:t>Integrates advanced OCR methods for high accuracy</a:t>
            </a:r>
          </a:p>
          <a:p>
            <a:pPr algn="l">
              <a:lnSpc>
                <a:spcPts val="3079"/>
              </a:lnSpc>
            </a:pPr>
            <a:endParaRPr lang="en-US" sz="2799">
              <a:solidFill>
                <a:srgbClr val="000000"/>
              </a:solidFill>
              <a:latin typeface="Canva Sans"/>
              <a:ea typeface="Canva Sans"/>
              <a:cs typeface="Canva Sans"/>
              <a:sym typeface="Canva Sans"/>
            </a:endParaRPr>
          </a:p>
          <a:p>
            <a:pPr marL="604519" lvl="1" indent="-302260" algn="l">
              <a:lnSpc>
                <a:spcPts val="3079"/>
              </a:lnSpc>
              <a:buFont typeface="Arial"/>
              <a:buChar char="•"/>
            </a:pPr>
            <a:r>
              <a:rPr lang="en-US" sz="2799">
                <a:solidFill>
                  <a:srgbClr val="000000"/>
                </a:solidFill>
                <a:latin typeface="Canva Sans Bold"/>
                <a:ea typeface="Canva Sans Bold"/>
                <a:cs typeface="Canva Sans Bold"/>
                <a:sym typeface="Canva Sans Bold"/>
              </a:rPr>
              <a:t>Database Integration: </a:t>
            </a:r>
            <a:r>
              <a:rPr lang="en-US" sz="2799">
                <a:solidFill>
                  <a:srgbClr val="000000"/>
                </a:solidFill>
                <a:latin typeface="Canva Sans"/>
                <a:ea typeface="Canva Sans"/>
                <a:cs typeface="Canva Sans"/>
                <a:sym typeface="Canva Sans"/>
              </a:rPr>
              <a:t>Connects with a MySQL database for efficient data management</a:t>
            </a:r>
          </a:p>
          <a:p>
            <a:pPr algn="l">
              <a:lnSpc>
                <a:spcPts val="3079"/>
              </a:lnSpc>
            </a:pPr>
            <a:endParaRPr lang="en-US" sz="2799">
              <a:solidFill>
                <a:srgbClr val="000000"/>
              </a:solidFill>
              <a:latin typeface="Canva Sans"/>
              <a:ea typeface="Canva Sans"/>
              <a:cs typeface="Canva Sans"/>
              <a:sym typeface="Canva Sans"/>
            </a:endParaRPr>
          </a:p>
          <a:p>
            <a:pPr marL="604519" lvl="1" indent="-302260" algn="l">
              <a:lnSpc>
                <a:spcPts val="3079"/>
              </a:lnSpc>
              <a:buFont typeface="Arial"/>
              <a:buChar char="•"/>
            </a:pPr>
            <a:r>
              <a:rPr lang="en-US" sz="2799">
                <a:solidFill>
                  <a:srgbClr val="000000"/>
                </a:solidFill>
                <a:latin typeface="Canva Sans Bold"/>
                <a:ea typeface="Canva Sans Bold"/>
                <a:cs typeface="Canva Sans Bold"/>
                <a:sym typeface="Canva Sans Bold"/>
              </a:rPr>
              <a:t>User-friendly Interface: </a:t>
            </a:r>
            <a:r>
              <a:rPr lang="en-US" sz="2799">
                <a:solidFill>
                  <a:srgbClr val="000000"/>
                </a:solidFill>
                <a:latin typeface="Canva Sans"/>
                <a:ea typeface="Canva Sans"/>
                <a:cs typeface="Canva Sans"/>
                <a:sym typeface="Canva Sans"/>
              </a:rPr>
              <a:t>Built with HTML, CSS, and Node.js for seamless user interaction</a:t>
            </a:r>
          </a:p>
          <a:p>
            <a:pPr algn="l">
              <a:lnSpc>
                <a:spcPts val="3079"/>
              </a:lnSpc>
            </a:pPr>
            <a:endParaRPr lang="en-US" sz="2799">
              <a:solidFill>
                <a:srgbClr val="000000"/>
              </a:solidFill>
              <a:latin typeface="Canva Sans"/>
              <a:ea typeface="Canva Sans"/>
              <a:cs typeface="Canva Sans"/>
              <a:sym typeface="Canva Sans"/>
            </a:endParaRPr>
          </a:p>
          <a:p>
            <a:pPr marL="604519" lvl="1" indent="-302260" algn="l">
              <a:lnSpc>
                <a:spcPts val="3079"/>
              </a:lnSpc>
              <a:buFont typeface="Arial"/>
              <a:buChar char="•"/>
            </a:pPr>
            <a:r>
              <a:rPr lang="en-US" sz="2799">
                <a:solidFill>
                  <a:srgbClr val="000000"/>
                </a:solidFill>
                <a:latin typeface="Canva Sans Bold"/>
                <a:ea typeface="Canva Sans Bold"/>
                <a:cs typeface="Canva Sans Bold"/>
                <a:sym typeface="Canva Sans Bold"/>
              </a:rPr>
              <a:t>Enhanced Security: </a:t>
            </a:r>
            <a:r>
              <a:rPr lang="en-US" sz="2799">
                <a:solidFill>
                  <a:srgbClr val="000000"/>
                </a:solidFill>
                <a:latin typeface="Canva Sans"/>
                <a:ea typeface="Canva Sans"/>
                <a:cs typeface="Canva Sans"/>
                <a:sym typeface="Canva Sans"/>
              </a:rPr>
              <a:t>Provides precise vehicle identification, tracking, and data logging to improve campus security and management</a:t>
            </a:r>
          </a:p>
        </p:txBody>
      </p:sp>
      <p:sp>
        <p:nvSpPr>
          <p:cNvPr id="7" name="Freeform 7"/>
          <p:cNvSpPr/>
          <p:nvPr/>
        </p:nvSpPr>
        <p:spPr>
          <a:xfrm>
            <a:off x="827583" y="1151519"/>
            <a:ext cx="678758" cy="586200"/>
          </a:xfrm>
          <a:custGeom>
            <a:avLst/>
            <a:gdLst/>
            <a:ahLst/>
            <a:cxnLst/>
            <a:rect l="l" t="t" r="r" b="b"/>
            <a:pathLst>
              <a:path w="678758" h="586200">
                <a:moveTo>
                  <a:pt x="0" y="0"/>
                </a:moveTo>
                <a:lnTo>
                  <a:pt x="678757" y="0"/>
                </a:lnTo>
                <a:lnTo>
                  <a:pt x="678757"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89282" y="517531"/>
            <a:ext cx="8054718" cy="927100"/>
          </a:xfrm>
          <a:prstGeom prst="rect">
            <a:avLst/>
          </a:prstGeom>
        </p:spPr>
        <p:txBody>
          <a:bodyPr lIns="0" tIns="0" rIns="0" bIns="0" rtlCol="0" anchor="t">
            <a:spAutoFit/>
          </a:bodyPr>
          <a:lstStyle/>
          <a:p>
            <a:pPr algn="ctr">
              <a:lnSpc>
                <a:spcPts val="7699"/>
              </a:lnSpc>
              <a:spcBef>
                <a:spcPct val="0"/>
              </a:spcBef>
            </a:pPr>
            <a:r>
              <a:rPr lang="en-US" sz="5499">
                <a:solidFill>
                  <a:srgbClr val="000000"/>
                </a:solidFill>
                <a:latin typeface="Canva Sans Bold"/>
                <a:ea typeface="Canva Sans Bold"/>
                <a:cs typeface="Canva Sans Bold"/>
                <a:sym typeface="Canva Sans Bold"/>
              </a:rPr>
              <a:t>Features Offered</a:t>
            </a:r>
          </a:p>
        </p:txBody>
      </p:sp>
      <p:sp>
        <p:nvSpPr>
          <p:cNvPr id="3" name="TextBox 3"/>
          <p:cNvSpPr txBox="1"/>
          <p:nvPr/>
        </p:nvSpPr>
        <p:spPr>
          <a:xfrm>
            <a:off x="527033" y="1854910"/>
            <a:ext cx="17233935" cy="7268210"/>
          </a:xfrm>
          <a:prstGeom prst="rect">
            <a:avLst/>
          </a:prstGeom>
        </p:spPr>
        <p:txBody>
          <a:bodyPr lIns="0" tIns="0" rIns="0" bIns="0" rtlCol="0" anchor="t">
            <a:spAutoFit/>
          </a:bodyPr>
          <a:lstStyle/>
          <a:p>
            <a:pPr marL="604519" lvl="1" indent="-302260" algn="just">
              <a:lnSpc>
                <a:spcPts val="4479"/>
              </a:lnSpc>
              <a:buFont typeface="Arial"/>
              <a:buChar char="•"/>
            </a:pPr>
            <a:r>
              <a:rPr lang="en-US" sz="2799">
                <a:solidFill>
                  <a:srgbClr val="000000"/>
                </a:solidFill>
                <a:latin typeface="Canva Sans Bold"/>
                <a:ea typeface="Canva Sans Bold"/>
                <a:cs typeface="Canva Sans Bold"/>
                <a:sym typeface="Canva Sans Bold"/>
              </a:rPr>
              <a:t>Real-time Vehicle Detection</a:t>
            </a:r>
            <a:r>
              <a:rPr lang="en-US" sz="2799">
                <a:solidFill>
                  <a:srgbClr val="000000"/>
                </a:solidFill>
                <a:latin typeface="Canva Sans"/>
                <a:ea typeface="Canva Sans"/>
                <a:cs typeface="Canva Sans"/>
                <a:sym typeface="Canva Sans"/>
              </a:rPr>
              <a:t>: Fast and accurate vehicle identification using YOLOv8 for images and videos.</a:t>
            </a:r>
          </a:p>
          <a:p>
            <a:pPr marL="604519" lvl="1" indent="-302260" algn="just">
              <a:lnSpc>
                <a:spcPts val="4479"/>
              </a:lnSpc>
              <a:buFont typeface="Arial"/>
              <a:buChar char="•"/>
            </a:pPr>
            <a:r>
              <a:rPr lang="en-US" sz="2799">
                <a:solidFill>
                  <a:srgbClr val="000000"/>
                </a:solidFill>
                <a:latin typeface="Canva Sans Bold"/>
                <a:ea typeface="Canva Sans Bold"/>
                <a:cs typeface="Canva Sans Bold"/>
                <a:sym typeface="Canva Sans Bold"/>
              </a:rPr>
              <a:t>License Plate Recognition</a:t>
            </a:r>
            <a:r>
              <a:rPr lang="en-US" sz="2799">
                <a:solidFill>
                  <a:srgbClr val="000000"/>
                </a:solidFill>
                <a:latin typeface="Canva Sans"/>
                <a:ea typeface="Canva Sans"/>
                <a:cs typeface="Canva Sans"/>
                <a:sym typeface="Canva Sans"/>
              </a:rPr>
              <a:t>: High-accuracy recognition with ResNet-50, adaptable to various conditions.</a:t>
            </a:r>
          </a:p>
          <a:p>
            <a:pPr marL="604519" lvl="1" indent="-302260" algn="just">
              <a:lnSpc>
                <a:spcPts val="4479"/>
              </a:lnSpc>
              <a:buFont typeface="Arial"/>
              <a:buChar char="•"/>
            </a:pPr>
            <a:r>
              <a:rPr lang="en-US" sz="2799">
                <a:solidFill>
                  <a:srgbClr val="000000"/>
                </a:solidFill>
                <a:latin typeface="Canva Sans Bold"/>
                <a:ea typeface="Canva Sans Bold"/>
                <a:cs typeface="Canva Sans Bold"/>
                <a:sym typeface="Canva Sans Bold"/>
              </a:rPr>
              <a:t>Continuous Tracking</a:t>
            </a:r>
            <a:r>
              <a:rPr lang="en-US" sz="2799">
                <a:solidFill>
                  <a:srgbClr val="000000"/>
                </a:solidFill>
                <a:latin typeface="Canva Sans"/>
                <a:ea typeface="Canva Sans"/>
                <a:cs typeface="Canva Sans"/>
                <a:sym typeface="Canva Sans"/>
              </a:rPr>
              <a:t>: Reliable vehicle tracking with the SORT algorithm, even during occlusions.</a:t>
            </a:r>
          </a:p>
          <a:p>
            <a:pPr marL="604519" lvl="1" indent="-302260" algn="just">
              <a:lnSpc>
                <a:spcPts val="4479"/>
              </a:lnSpc>
              <a:buFont typeface="Arial"/>
              <a:buChar char="•"/>
            </a:pPr>
            <a:r>
              <a:rPr lang="en-US" sz="2799">
                <a:solidFill>
                  <a:srgbClr val="000000"/>
                </a:solidFill>
                <a:latin typeface="Canva Sans Bold"/>
                <a:ea typeface="Canva Sans Bold"/>
                <a:cs typeface="Canva Sans Bold"/>
                <a:sym typeface="Canva Sans Bold"/>
              </a:rPr>
              <a:t>Advanced Image Processing</a:t>
            </a:r>
            <a:r>
              <a:rPr lang="en-US" sz="2799">
                <a:solidFill>
                  <a:srgbClr val="000000"/>
                </a:solidFill>
                <a:latin typeface="Canva Sans"/>
                <a:ea typeface="Canva Sans"/>
                <a:cs typeface="Canva Sans"/>
                <a:sym typeface="Canva Sans"/>
              </a:rPr>
              <a:t>: Enhanced noise reduction and edge detection for precise character segmentation.</a:t>
            </a:r>
          </a:p>
          <a:p>
            <a:pPr marL="604519" lvl="1" indent="-302260" algn="just">
              <a:lnSpc>
                <a:spcPts val="4479"/>
              </a:lnSpc>
              <a:buFont typeface="Arial"/>
              <a:buChar char="•"/>
            </a:pPr>
            <a:r>
              <a:rPr lang="en-US" sz="2799">
                <a:solidFill>
                  <a:srgbClr val="000000"/>
                </a:solidFill>
                <a:latin typeface="Canva Sans Bold"/>
                <a:ea typeface="Canva Sans Bold"/>
                <a:cs typeface="Canva Sans Bold"/>
                <a:sym typeface="Canva Sans Bold"/>
              </a:rPr>
              <a:t>Multi-OCR Integration:</a:t>
            </a:r>
            <a:r>
              <a:rPr lang="en-US" sz="2799">
                <a:solidFill>
                  <a:srgbClr val="000000"/>
                </a:solidFill>
                <a:latin typeface="Canva Sans"/>
                <a:ea typeface="Canva Sans"/>
                <a:cs typeface="Canva Sans"/>
                <a:sym typeface="Canva Sans"/>
              </a:rPr>
              <a:t> Uses EasyOCR and TesseractOCR for secondary validation to ensure accuracy.</a:t>
            </a:r>
          </a:p>
          <a:p>
            <a:pPr marL="604519" lvl="1" indent="-302260" algn="just">
              <a:lnSpc>
                <a:spcPts val="4479"/>
              </a:lnSpc>
              <a:buFont typeface="Arial"/>
              <a:buChar char="•"/>
            </a:pPr>
            <a:r>
              <a:rPr lang="en-US" sz="2799">
                <a:solidFill>
                  <a:srgbClr val="000000"/>
                </a:solidFill>
                <a:latin typeface="Canva Sans Bold"/>
                <a:ea typeface="Canva Sans Bold"/>
                <a:cs typeface="Canva Sans Bold"/>
                <a:sym typeface="Canva Sans Bold"/>
              </a:rPr>
              <a:t>Database Management:</a:t>
            </a:r>
            <a:r>
              <a:rPr lang="en-US" sz="2799">
                <a:solidFill>
                  <a:srgbClr val="000000"/>
                </a:solidFill>
                <a:latin typeface="Canva Sans"/>
                <a:ea typeface="Canva Sans"/>
                <a:cs typeface="Canva Sans"/>
                <a:sym typeface="Canva Sans"/>
              </a:rPr>
              <a:t> Secure data storage and management with MySQL, supporting CRUD operations.</a:t>
            </a:r>
          </a:p>
          <a:p>
            <a:pPr marL="604519" lvl="1" indent="-302260" algn="just">
              <a:lnSpc>
                <a:spcPts val="4479"/>
              </a:lnSpc>
              <a:buFont typeface="Arial"/>
              <a:buChar char="•"/>
            </a:pPr>
            <a:r>
              <a:rPr lang="en-US" sz="2799">
                <a:solidFill>
                  <a:srgbClr val="000000"/>
                </a:solidFill>
                <a:latin typeface="Canva Sans Bold"/>
                <a:ea typeface="Canva Sans Bold"/>
                <a:cs typeface="Canva Sans Bold"/>
                <a:sym typeface="Canva Sans Bold"/>
              </a:rPr>
              <a:t>User-friendly Interface:</a:t>
            </a:r>
            <a:r>
              <a:rPr lang="en-US" sz="2799">
                <a:solidFill>
                  <a:srgbClr val="000000"/>
                </a:solidFill>
                <a:latin typeface="Canva Sans"/>
                <a:ea typeface="Canva Sans"/>
                <a:cs typeface="Canva Sans"/>
                <a:sym typeface="Canva Sans"/>
              </a:rPr>
              <a:t> Responsive design with HTML, CSS, and Node.js for easy navigation and user interaction.</a:t>
            </a:r>
          </a:p>
        </p:txBody>
      </p:sp>
      <p:grpSp>
        <p:nvGrpSpPr>
          <p:cNvPr id="4" name="Group 4"/>
          <p:cNvGrpSpPr/>
          <p:nvPr/>
        </p:nvGrpSpPr>
        <p:grpSpPr>
          <a:xfrm>
            <a:off x="0" y="9800847"/>
            <a:ext cx="18288000" cy="486153"/>
            <a:chOff x="0" y="0"/>
            <a:chExt cx="4816593" cy="128040"/>
          </a:xfrm>
        </p:grpSpPr>
        <p:sp>
          <p:nvSpPr>
            <p:cNvPr id="5" name="Freeform 5"/>
            <p:cNvSpPr/>
            <p:nvPr/>
          </p:nvSpPr>
          <p:spPr>
            <a:xfrm>
              <a:off x="0" y="0"/>
              <a:ext cx="4816592" cy="128040"/>
            </a:xfrm>
            <a:custGeom>
              <a:avLst/>
              <a:gdLst/>
              <a:ahLst/>
              <a:cxnLst/>
              <a:rect l="l" t="t" r="r" b="b"/>
              <a:pathLst>
                <a:path w="4816592" h="128040">
                  <a:moveTo>
                    <a:pt x="0" y="0"/>
                  </a:moveTo>
                  <a:lnTo>
                    <a:pt x="4816592" y="0"/>
                  </a:lnTo>
                  <a:lnTo>
                    <a:pt x="4816592" y="128040"/>
                  </a:lnTo>
                  <a:lnTo>
                    <a:pt x="0" y="128040"/>
                  </a:lnTo>
                  <a:close/>
                </a:path>
              </a:pathLst>
            </a:custGeom>
            <a:solidFill>
              <a:srgbClr val="0C2D5A"/>
            </a:solidFill>
          </p:spPr>
        </p:sp>
        <p:sp>
          <p:nvSpPr>
            <p:cNvPr id="6" name="TextBox 6"/>
            <p:cNvSpPr txBox="1"/>
            <p:nvPr/>
          </p:nvSpPr>
          <p:spPr>
            <a:xfrm>
              <a:off x="0" y="-38100"/>
              <a:ext cx="4816593" cy="16614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089282" y="858431"/>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47190" y="517525"/>
            <a:ext cx="4153257" cy="927100"/>
          </a:xfrm>
          <a:prstGeom prst="rect">
            <a:avLst/>
          </a:prstGeom>
        </p:spPr>
        <p:txBody>
          <a:bodyPr lIns="0" tIns="0" rIns="0" bIns="0" rtlCol="0" anchor="t">
            <a:spAutoFit/>
          </a:bodyPr>
          <a:lstStyle/>
          <a:p>
            <a:pPr algn="ctr">
              <a:lnSpc>
                <a:spcPts val="7699"/>
              </a:lnSpc>
              <a:spcBef>
                <a:spcPct val="0"/>
              </a:spcBef>
            </a:pPr>
            <a:r>
              <a:rPr lang="en-US" sz="5499">
                <a:solidFill>
                  <a:srgbClr val="000000"/>
                </a:solidFill>
                <a:latin typeface="Canva Sans Bold"/>
                <a:ea typeface="Canva Sans Bold"/>
                <a:cs typeface="Canva Sans Bold"/>
                <a:sym typeface="Canva Sans Bold"/>
              </a:rPr>
              <a:t>Processflow</a:t>
            </a:r>
          </a:p>
        </p:txBody>
      </p:sp>
      <p:sp>
        <p:nvSpPr>
          <p:cNvPr id="3" name="TextBox 3"/>
          <p:cNvSpPr txBox="1"/>
          <p:nvPr/>
        </p:nvSpPr>
        <p:spPr>
          <a:xfrm>
            <a:off x="1028700" y="2072132"/>
            <a:ext cx="15217590" cy="7469674"/>
          </a:xfrm>
          <a:prstGeom prst="rect">
            <a:avLst/>
          </a:prstGeom>
        </p:spPr>
        <p:txBody>
          <a:bodyPr lIns="0" tIns="0" rIns="0" bIns="0" rtlCol="0" anchor="t">
            <a:spAutoFit/>
          </a:bodyPr>
          <a:lstStyle/>
          <a:p>
            <a:pPr marL="604519" lvl="1" indent="-302260" algn="l">
              <a:lnSpc>
                <a:spcPts val="3919"/>
              </a:lnSpc>
              <a:buFont typeface="Arial"/>
              <a:buChar char="•"/>
            </a:pPr>
            <a:r>
              <a:rPr lang="en-US" sz="2799" dirty="0">
                <a:solidFill>
                  <a:srgbClr val="000000"/>
                </a:solidFill>
                <a:latin typeface="Canva Sans Bold"/>
                <a:ea typeface="Canva Sans Bold"/>
                <a:cs typeface="Canva Sans Bold"/>
                <a:sym typeface="Canva Sans Bold"/>
              </a:rPr>
              <a:t>Image Capture</a:t>
            </a:r>
            <a:r>
              <a:rPr lang="en-US" sz="2799" dirty="0">
                <a:solidFill>
                  <a:srgbClr val="000000"/>
                </a:solidFill>
                <a:latin typeface="Canva Sans"/>
                <a:ea typeface="Canva Sans"/>
                <a:cs typeface="Canva Sans"/>
                <a:sym typeface="Canva Sans"/>
              </a:rPr>
              <a:t> - High-resolution cameras capture images and video streams.</a:t>
            </a:r>
          </a:p>
          <a:p>
            <a:pPr algn="l">
              <a:lnSpc>
                <a:spcPts val="3919"/>
              </a:lnSpc>
            </a:pPr>
            <a:endParaRPr lang="en-US" sz="2799" dirty="0">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dirty="0">
                <a:solidFill>
                  <a:srgbClr val="000000"/>
                </a:solidFill>
                <a:latin typeface="Canva Sans Bold"/>
                <a:ea typeface="Canva Sans Bold"/>
                <a:cs typeface="Canva Sans Bold"/>
                <a:sym typeface="Canva Sans Bold"/>
              </a:rPr>
              <a:t>Vehicle and Plate Detection</a:t>
            </a:r>
          </a:p>
          <a:p>
            <a:pPr algn="l">
              <a:lnSpc>
                <a:spcPts val="3919"/>
              </a:lnSpc>
            </a:pPr>
            <a:r>
              <a:rPr lang="en-US" sz="2799" dirty="0">
                <a:solidFill>
                  <a:srgbClr val="000000"/>
                </a:solidFill>
                <a:latin typeface="Canva Sans"/>
                <a:ea typeface="Canva Sans"/>
                <a:cs typeface="Canva Sans"/>
                <a:sym typeface="Canva Sans"/>
              </a:rPr>
              <a:t>   - YOLOv8 models for vehicle identification and license plate localization.</a:t>
            </a:r>
          </a:p>
          <a:p>
            <a:pPr algn="l">
              <a:lnSpc>
                <a:spcPts val="3919"/>
              </a:lnSpc>
            </a:pPr>
            <a:endParaRPr lang="en-US" sz="2799" dirty="0">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dirty="0">
                <a:solidFill>
                  <a:srgbClr val="000000"/>
                </a:solidFill>
                <a:latin typeface="Canva Sans Bold"/>
                <a:ea typeface="Canva Sans Bold"/>
                <a:cs typeface="Canva Sans Bold"/>
                <a:sym typeface="Canva Sans Bold"/>
              </a:rPr>
              <a:t>Continuous Tracking</a:t>
            </a:r>
            <a:r>
              <a:rPr lang="en-US" sz="2799" dirty="0">
                <a:solidFill>
                  <a:srgbClr val="000000"/>
                </a:solidFill>
                <a:latin typeface="Canva Sans"/>
                <a:ea typeface="Canva Sans"/>
                <a:cs typeface="Canva Sans"/>
                <a:sym typeface="Canva Sans"/>
              </a:rPr>
              <a:t>- SORT algorithm for maintaining vehicle identity by assigning unique Hash IDs to each vehicle (object).</a:t>
            </a:r>
          </a:p>
          <a:p>
            <a:pPr algn="l">
              <a:lnSpc>
                <a:spcPts val="3919"/>
              </a:lnSpc>
            </a:pPr>
            <a:endParaRPr lang="en-US" sz="2799" dirty="0">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dirty="0">
                <a:solidFill>
                  <a:srgbClr val="000000"/>
                </a:solidFill>
                <a:latin typeface="Canva Sans Bold"/>
                <a:ea typeface="Canva Sans Bold"/>
                <a:cs typeface="Canva Sans Bold"/>
                <a:sym typeface="Canva Sans Bold"/>
              </a:rPr>
              <a:t>Image Processing</a:t>
            </a:r>
            <a:r>
              <a:rPr lang="en-US" sz="2799" dirty="0">
                <a:solidFill>
                  <a:srgbClr val="000000"/>
                </a:solidFill>
                <a:latin typeface="Canva Sans"/>
                <a:ea typeface="Canva Sans"/>
                <a:cs typeface="Canva Sans"/>
                <a:sym typeface="Canva Sans"/>
              </a:rPr>
              <a:t> - Resizing, Gaussian blurring, adaptive thresholding, connected components analysis, and bounding box extraction.</a:t>
            </a:r>
          </a:p>
          <a:p>
            <a:pPr algn="l">
              <a:lnSpc>
                <a:spcPts val="3919"/>
              </a:lnSpc>
            </a:pPr>
            <a:endParaRPr lang="en-US" sz="2799" dirty="0">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dirty="0">
                <a:solidFill>
                  <a:srgbClr val="000000"/>
                </a:solidFill>
                <a:latin typeface="Canva Sans Bold"/>
                <a:ea typeface="Canva Sans Bold"/>
                <a:cs typeface="Canva Sans Bold"/>
                <a:sym typeface="Canva Sans Bold"/>
              </a:rPr>
              <a:t>License Plate Recognition</a:t>
            </a:r>
          </a:p>
          <a:p>
            <a:pPr algn="l">
              <a:lnSpc>
                <a:spcPts val="3919"/>
              </a:lnSpc>
            </a:pPr>
            <a:r>
              <a:rPr lang="en-US" sz="2799" dirty="0">
                <a:solidFill>
                  <a:srgbClr val="000000"/>
                </a:solidFill>
                <a:latin typeface="Canva Sans"/>
                <a:ea typeface="Canva Sans"/>
                <a:cs typeface="Canva Sans"/>
                <a:sym typeface="Canva Sans"/>
              </a:rPr>
              <a:t>   - ResNet-50 for high-accuracy character recognition.</a:t>
            </a:r>
          </a:p>
          <a:p>
            <a:pPr algn="l">
              <a:lnSpc>
                <a:spcPts val="3919"/>
              </a:lnSpc>
            </a:pPr>
            <a:r>
              <a:rPr lang="en-US" sz="2799" dirty="0">
                <a:solidFill>
                  <a:srgbClr val="000000"/>
                </a:solidFill>
                <a:latin typeface="Canva Sans"/>
                <a:ea typeface="Canva Sans"/>
                <a:cs typeface="Canva Sans"/>
                <a:sym typeface="Canva Sans"/>
              </a:rPr>
              <a:t>   - Integrates </a:t>
            </a:r>
            <a:r>
              <a:rPr lang="en-US" sz="2799" dirty="0" err="1">
                <a:solidFill>
                  <a:srgbClr val="000000"/>
                </a:solidFill>
                <a:latin typeface="Canva Sans"/>
                <a:ea typeface="Canva Sans"/>
                <a:cs typeface="Canva Sans"/>
                <a:sym typeface="Canva Sans"/>
              </a:rPr>
              <a:t>EasyOCR</a:t>
            </a:r>
            <a:r>
              <a:rPr lang="en-US" sz="2799" dirty="0">
                <a:solidFill>
                  <a:srgbClr val="000000"/>
                </a:solidFill>
                <a:latin typeface="Canva Sans"/>
                <a:ea typeface="Canva Sans"/>
                <a:cs typeface="Canva Sans"/>
                <a:sym typeface="Canva Sans"/>
              </a:rPr>
              <a:t> and </a:t>
            </a:r>
            <a:r>
              <a:rPr lang="en-US" sz="2799" dirty="0" err="1">
                <a:solidFill>
                  <a:srgbClr val="000000"/>
                </a:solidFill>
                <a:latin typeface="Canva Sans"/>
                <a:ea typeface="Canva Sans"/>
                <a:cs typeface="Canva Sans"/>
                <a:sym typeface="Canva Sans"/>
              </a:rPr>
              <a:t>TesseractOCR</a:t>
            </a:r>
            <a:r>
              <a:rPr lang="en-US" sz="2799" dirty="0">
                <a:solidFill>
                  <a:srgbClr val="000000"/>
                </a:solidFill>
                <a:latin typeface="Canva Sans"/>
                <a:ea typeface="Canva Sans"/>
                <a:cs typeface="Canva Sans"/>
                <a:sym typeface="Canva Sans"/>
              </a:rPr>
              <a:t> for additional validation.</a:t>
            </a:r>
          </a:p>
          <a:p>
            <a:pPr algn="l">
              <a:lnSpc>
                <a:spcPts val="3919"/>
              </a:lnSpc>
            </a:pPr>
            <a:endParaRPr lang="en-US" sz="2799" dirty="0">
              <a:solidFill>
                <a:srgbClr val="000000"/>
              </a:solidFill>
              <a:latin typeface="Canva Sans"/>
              <a:ea typeface="Canva Sans"/>
              <a:cs typeface="Canva Sans"/>
              <a:sym typeface="Canva Sans"/>
            </a:endParaRPr>
          </a:p>
        </p:txBody>
      </p:sp>
      <p:grpSp>
        <p:nvGrpSpPr>
          <p:cNvPr id="4" name="Group 4"/>
          <p:cNvGrpSpPr/>
          <p:nvPr/>
        </p:nvGrpSpPr>
        <p:grpSpPr>
          <a:xfrm>
            <a:off x="0" y="9800847"/>
            <a:ext cx="18288000" cy="486153"/>
            <a:chOff x="0" y="0"/>
            <a:chExt cx="4816593" cy="128040"/>
          </a:xfrm>
        </p:grpSpPr>
        <p:sp>
          <p:nvSpPr>
            <p:cNvPr id="5" name="Freeform 5"/>
            <p:cNvSpPr/>
            <p:nvPr/>
          </p:nvSpPr>
          <p:spPr>
            <a:xfrm>
              <a:off x="0" y="0"/>
              <a:ext cx="4816592" cy="128040"/>
            </a:xfrm>
            <a:custGeom>
              <a:avLst/>
              <a:gdLst/>
              <a:ahLst/>
              <a:cxnLst/>
              <a:rect l="l" t="t" r="r" b="b"/>
              <a:pathLst>
                <a:path w="4816592" h="128040">
                  <a:moveTo>
                    <a:pt x="0" y="0"/>
                  </a:moveTo>
                  <a:lnTo>
                    <a:pt x="4816592" y="0"/>
                  </a:lnTo>
                  <a:lnTo>
                    <a:pt x="4816592" y="128040"/>
                  </a:lnTo>
                  <a:lnTo>
                    <a:pt x="0" y="128040"/>
                  </a:lnTo>
                  <a:close/>
                </a:path>
              </a:pathLst>
            </a:custGeom>
            <a:solidFill>
              <a:srgbClr val="0C2D5A"/>
            </a:solidFill>
          </p:spPr>
        </p:sp>
        <p:sp>
          <p:nvSpPr>
            <p:cNvPr id="6" name="TextBox 6"/>
            <p:cNvSpPr txBox="1"/>
            <p:nvPr/>
          </p:nvSpPr>
          <p:spPr>
            <a:xfrm>
              <a:off x="0" y="-38100"/>
              <a:ext cx="4816593" cy="16614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028700" y="858425"/>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70688" y="517525"/>
            <a:ext cx="4153257" cy="927100"/>
          </a:xfrm>
          <a:prstGeom prst="rect">
            <a:avLst/>
          </a:prstGeom>
        </p:spPr>
        <p:txBody>
          <a:bodyPr lIns="0" tIns="0" rIns="0" bIns="0" rtlCol="0" anchor="t">
            <a:spAutoFit/>
          </a:bodyPr>
          <a:lstStyle/>
          <a:p>
            <a:pPr algn="ctr">
              <a:lnSpc>
                <a:spcPts val="7699"/>
              </a:lnSpc>
              <a:spcBef>
                <a:spcPct val="0"/>
              </a:spcBef>
            </a:pPr>
            <a:r>
              <a:rPr lang="en-US" sz="5499">
                <a:solidFill>
                  <a:srgbClr val="000000"/>
                </a:solidFill>
                <a:latin typeface="Canva Sans Bold"/>
                <a:ea typeface="Canva Sans Bold"/>
                <a:cs typeface="Canva Sans Bold"/>
                <a:sym typeface="Canva Sans Bold"/>
              </a:rPr>
              <a:t>Processflow</a:t>
            </a:r>
          </a:p>
        </p:txBody>
      </p:sp>
      <p:sp>
        <p:nvSpPr>
          <p:cNvPr id="3" name="TextBox 3"/>
          <p:cNvSpPr txBox="1"/>
          <p:nvPr/>
        </p:nvSpPr>
        <p:spPr>
          <a:xfrm>
            <a:off x="1028700" y="1347470"/>
            <a:ext cx="15217590" cy="7910830"/>
          </a:xfrm>
          <a:prstGeom prst="rect">
            <a:avLst/>
          </a:prstGeom>
        </p:spPr>
        <p:txBody>
          <a:bodyPr lIns="0" tIns="0" rIns="0" bIns="0" rtlCol="0" anchor="t">
            <a:spAutoFit/>
          </a:bodyPr>
          <a:lstStyle/>
          <a:p>
            <a:pPr algn="l">
              <a:lnSpc>
                <a:spcPts val="3919"/>
              </a:lnSpc>
            </a:pPr>
            <a:endParaRPr/>
          </a:p>
          <a:p>
            <a:pPr marL="604519" lvl="1" indent="-302260" algn="l">
              <a:lnSpc>
                <a:spcPts val="3919"/>
              </a:lnSpc>
              <a:buFont typeface="Arial"/>
              <a:buChar char="•"/>
            </a:pPr>
            <a:r>
              <a:rPr lang="en-US" sz="2799">
                <a:solidFill>
                  <a:srgbClr val="000000"/>
                </a:solidFill>
                <a:latin typeface="Canva Sans Bold"/>
                <a:ea typeface="Canva Sans Bold"/>
                <a:cs typeface="Canva Sans Bold"/>
                <a:sym typeface="Canva Sans Bold"/>
              </a:rPr>
              <a:t>Data Management</a:t>
            </a:r>
          </a:p>
          <a:p>
            <a:pPr algn="l">
              <a:lnSpc>
                <a:spcPts val="3919"/>
              </a:lnSpc>
            </a:pPr>
            <a:r>
              <a:rPr lang="en-US" sz="2799">
                <a:solidFill>
                  <a:srgbClr val="000000"/>
                </a:solidFill>
                <a:latin typeface="Canva Sans"/>
                <a:ea typeface="Canva Sans"/>
                <a:cs typeface="Canva Sans"/>
                <a:sym typeface="Canva Sans"/>
              </a:rPr>
              <a:t>   - MySQL database for storing detection details and logging events.</a:t>
            </a:r>
          </a:p>
          <a:p>
            <a:pPr algn="l">
              <a:lnSpc>
                <a:spcPts val="3919"/>
              </a:lnSpc>
            </a:pPr>
            <a:r>
              <a:rPr lang="en-US" sz="2799">
                <a:solidFill>
                  <a:srgbClr val="000000"/>
                </a:solidFill>
                <a:latin typeface="Canva Sans"/>
                <a:ea typeface="Canva Sans"/>
                <a:cs typeface="Canva Sans"/>
                <a:sym typeface="Canva Sans"/>
              </a:rPr>
              <a:t>   - Ensures data accuracy and integrity.</a:t>
            </a:r>
          </a:p>
          <a:p>
            <a:pPr algn="l">
              <a:lnSpc>
                <a:spcPts val="3919"/>
              </a:lnSpc>
            </a:pPr>
            <a:endParaRPr lang="en-US" sz="2799">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a:solidFill>
                  <a:srgbClr val="000000"/>
                </a:solidFill>
                <a:latin typeface="Canva Sans Bold"/>
                <a:ea typeface="Canva Sans Bold"/>
                <a:cs typeface="Canva Sans Bold"/>
                <a:sym typeface="Canva Sans Bold"/>
              </a:rPr>
              <a:t>User Interface</a:t>
            </a:r>
            <a:r>
              <a:rPr lang="en-US" sz="2799">
                <a:solidFill>
                  <a:srgbClr val="000000"/>
                </a:solidFill>
                <a:latin typeface="Canva Sans"/>
                <a:ea typeface="Canva Sans"/>
                <a:cs typeface="Canva Sans"/>
                <a:sym typeface="Canva Sans"/>
              </a:rPr>
              <a:t> - HTML and CSS for a responsive interface with navigation, login, feedback forms, and additional information sections.</a:t>
            </a:r>
          </a:p>
          <a:p>
            <a:pPr algn="l">
              <a:lnSpc>
                <a:spcPts val="3919"/>
              </a:lnSpc>
            </a:pPr>
            <a:endParaRPr lang="en-US" sz="2799">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a:solidFill>
                  <a:srgbClr val="000000"/>
                </a:solidFill>
                <a:latin typeface="Canva Sans Bold"/>
                <a:ea typeface="Canva Sans Bold"/>
                <a:cs typeface="Canva Sans Bold"/>
                <a:sym typeface="Canva Sans Bold"/>
              </a:rPr>
              <a:t>Node.js Backend </a:t>
            </a:r>
            <a:r>
              <a:rPr lang="en-US" sz="2799">
                <a:solidFill>
                  <a:srgbClr val="000000"/>
                </a:solidFill>
                <a:latin typeface="Canva Sans"/>
                <a:ea typeface="Canva Sans"/>
                <a:cs typeface="Canva Sans"/>
                <a:sym typeface="Canva Sans"/>
              </a:rPr>
              <a:t>- Handles HTTP requests, serves files, performs CRUD operations, and manages data processing.</a:t>
            </a:r>
          </a:p>
          <a:p>
            <a:pPr algn="l">
              <a:lnSpc>
                <a:spcPts val="3919"/>
              </a:lnSpc>
            </a:pPr>
            <a:endParaRPr lang="en-US" sz="2799">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a:solidFill>
                  <a:srgbClr val="000000"/>
                </a:solidFill>
                <a:latin typeface="Canva Sans Bold"/>
                <a:ea typeface="Canva Sans Bold"/>
                <a:cs typeface="Canva Sans Bold"/>
                <a:sym typeface="Canva Sans Bold"/>
              </a:rPr>
              <a:t>Performance Evaluation</a:t>
            </a:r>
          </a:p>
          <a:p>
            <a:pPr algn="l">
              <a:lnSpc>
                <a:spcPts val="3919"/>
              </a:lnSpc>
            </a:pPr>
            <a:r>
              <a:rPr lang="en-US" sz="2799">
                <a:solidFill>
                  <a:srgbClr val="000000"/>
                </a:solidFill>
                <a:latin typeface="Canva Sans"/>
                <a:ea typeface="Canva Sans"/>
                <a:cs typeface="Canva Sans"/>
                <a:sym typeface="Canva Sans"/>
              </a:rPr>
              <a:t>   - Number plate detection: 98.6% accuracy.</a:t>
            </a:r>
          </a:p>
          <a:p>
            <a:pPr algn="l">
              <a:lnSpc>
                <a:spcPts val="3919"/>
              </a:lnSpc>
            </a:pPr>
            <a:r>
              <a:rPr lang="en-US" sz="2799">
                <a:solidFill>
                  <a:srgbClr val="000000"/>
                </a:solidFill>
                <a:latin typeface="Canva Sans"/>
                <a:ea typeface="Canva Sans"/>
                <a:cs typeface="Canva Sans"/>
                <a:sym typeface="Canva Sans"/>
              </a:rPr>
              <a:t>   - Character recognition: 97.81% accuracy using ResNet-50.</a:t>
            </a:r>
          </a:p>
          <a:p>
            <a:pPr algn="l">
              <a:lnSpc>
                <a:spcPts val="3919"/>
              </a:lnSpc>
            </a:pPr>
            <a:endParaRPr lang="en-US" sz="2799">
              <a:solidFill>
                <a:srgbClr val="000000"/>
              </a:solidFill>
              <a:latin typeface="Canva Sans"/>
              <a:ea typeface="Canva Sans"/>
              <a:cs typeface="Canva Sans"/>
              <a:sym typeface="Canva Sans"/>
            </a:endParaRPr>
          </a:p>
          <a:p>
            <a:pPr marL="604519" lvl="1" indent="-302260" algn="l">
              <a:lnSpc>
                <a:spcPts val="3919"/>
              </a:lnSpc>
              <a:buFont typeface="Arial"/>
              <a:buChar char="•"/>
            </a:pPr>
            <a:r>
              <a:rPr lang="en-US" sz="2799">
                <a:solidFill>
                  <a:srgbClr val="000000"/>
                </a:solidFill>
                <a:latin typeface="Canva Sans Bold"/>
                <a:ea typeface="Canva Sans Bold"/>
                <a:cs typeface="Canva Sans Bold"/>
                <a:sym typeface="Canva Sans Bold"/>
              </a:rPr>
              <a:t>Future Improvements</a:t>
            </a:r>
            <a:r>
              <a:rPr lang="en-US" sz="2799">
                <a:solidFill>
                  <a:srgbClr val="000000"/>
                </a:solidFill>
                <a:latin typeface="Canva Sans"/>
                <a:ea typeface="Canva Sans"/>
                <a:cs typeface="Canva Sans"/>
                <a:sym typeface="Canva Sans"/>
              </a:rPr>
              <a:t> - Additional features for enhanced accuracy and functionality.</a:t>
            </a:r>
          </a:p>
        </p:txBody>
      </p:sp>
      <p:grpSp>
        <p:nvGrpSpPr>
          <p:cNvPr id="4" name="Group 4"/>
          <p:cNvGrpSpPr/>
          <p:nvPr/>
        </p:nvGrpSpPr>
        <p:grpSpPr>
          <a:xfrm>
            <a:off x="0" y="9800847"/>
            <a:ext cx="18288000" cy="486153"/>
            <a:chOff x="0" y="0"/>
            <a:chExt cx="4816593" cy="128040"/>
          </a:xfrm>
        </p:grpSpPr>
        <p:sp>
          <p:nvSpPr>
            <p:cNvPr id="5" name="Freeform 5"/>
            <p:cNvSpPr/>
            <p:nvPr/>
          </p:nvSpPr>
          <p:spPr>
            <a:xfrm>
              <a:off x="0" y="0"/>
              <a:ext cx="4816592" cy="128040"/>
            </a:xfrm>
            <a:custGeom>
              <a:avLst/>
              <a:gdLst/>
              <a:ahLst/>
              <a:cxnLst/>
              <a:rect l="l" t="t" r="r" b="b"/>
              <a:pathLst>
                <a:path w="4816592" h="128040">
                  <a:moveTo>
                    <a:pt x="0" y="0"/>
                  </a:moveTo>
                  <a:lnTo>
                    <a:pt x="4816592" y="0"/>
                  </a:lnTo>
                  <a:lnTo>
                    <a:pt x="4816592" y="128040"/>
                  </a:lnTo>
                  <a:lnTo>
                    <a:pt x="0" y="128040"/>
                  </a:lnTo>
                  <a:close/>
                </a:path>
              </a:pathLst>
            </a:custGeom>
            <a:solidFill>
              <a:srgbClr val="0C2D5A"/>
            </a:solidFill>
          </p:spPr>
        </p:sp>
        <p:sp>
          <p:nvSpPr>
            <p:cNvPr id="6" name="TextBox 6"/>
            <p:cNvSpPr txBox="1"/>
            <p:nvPr/>
          </p:nvSpPr>
          <p:spPr>
            <a:xfrm>
              <a:off x="0" y="-38100"/>
              <a:ext cx="4816593" cy="16614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028700" y="735600"/>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00847"/>
            <a:ext cx="18288000" cy="486153"/>
            <a:chOff x="0" y="0"/>
            <a:chExt cx="4816593" cy="128040"/>
          </a:xfrm>
        </p:grpSpPr>
        <p:sp>
          <p:nvSpPr>
            <p:cNvPr id="3" name="Freeform 3"/>
            <p:cNvSpPr/>
            <p:nvPr/>
          </p:nvSpPr>
          <p:spPr>
            <a:xfrm>
              <a:off x="0" y="0"/>
              <a:ext cx="4816592" cy="128040"/>
            </a:xfrm>
            <a:custGeom>
              <a:avLst/>
              <a:gdLst/>
              <a:ahLst/>
              <a:cxnLst/>
              <a:rect l="l" t="t" r="r" b="b"/>
              <a:pathLst>
                <a:path w="4816592" h="128040">
                  <a:moveTo>
                    <a:pt x="0" y="0"/>
                  </a:moveTo>
                  <a:lnTo>
                    <a:pt x="4816592" y="0"/>
                  </a:lnTo>
                  <a:lnTo>
                    <a:pt x="4816592" y="128040"/>
                  </a:lnTo>
                  <a:lnTo>
                    <a:pt x="0" y="128040"/>
                  </a:lnTo>
                  <a:close/>
                </a:path>
              </a:pathLst>
            </a:custGeom>
            <a:solidFill>
              <a:srgbClr val="0C2D5A"/>
            </a:solidFill>
          </p:spPr>
        </p:sp>
        <p:sp>
          <p:nvSpPr>
            <p:cNvPr id="4" name="TextBox 4"/>
            <p:cNvSpPr txBox="1"/>
            <p:nvPr/>
          </p:nvSpPr>
          <p:spPr>
            <a:xfrm>
              <a:off x="0" y="-38100"/>
              <a:ext cx="4816593" cy="16614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167426" y="1979269"/>
            <a:ext cx="8628874" cy="7074189"/>
          </a:xfrm>
          <a:custGeom>
            <a:avLst/>
            <a:gdLst/>
            <a:ahLst/>
            <a:cxnLst/>
            <a:rect l="l" t="t" r="r" b="b"/>
            <a:pathLst>
              <a:path w="8628874" h="7074189">
                <a:moveTo>
                  <a:pt x="0" y="0"/>
                </a:moveTo>
                <a:lnTo>
                  <a:pt x="8628874" y="0"/>
                </a:lnTo>
                <a:lnTo>
                  <a:pt x="8628874" y="7074189"/>
                </a:lnTo>
                <a:lnTo>
                  <a:pt x="0" y="7074189"/>
                </a:lnTo>
                <a:lnTo>
                  <a:pt x="0" y="0"/>
                </a:lnTo>
                <a:close/>
              </a:path>
            </a:pathLst>
          </a:custGeom>
          <a:blipFill>
            <a:blip r:embed="rId2"/>
            <a:stretch>
              <a:fillRect t="-1006" r="-273" b="-1006"/>
            </a:stretch>
          </a:blipFill>
        </p:spPr>
      </p:sp>
      <p:sp>
        <p:nvSpPr>
          <p:cNvPr id="6" name="TextBox 6"/>
          <p:cNvSpPr txBox="1"/>
          <p:nvPr/>
        </p:nvSpPr>
        <p:spPr>
          <a:xfrm>
            <a:off x="1717568" y="962025"/>
            <a:ext cx="4551402"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Canva Sans Bold"/>
                <a:ea typeface="Canva Sans Bold"/>
                <a:cs typeface="Canva Sans Bold"/>
                <a:sym typeface="Canva Sans Bold"/>
              </a:rPr>
              <a:t>Architecture Diagram</a:t>
            </a:r>
          </a:p>
        </p:txBody>
      </p:sp>
      <p:sp>
        <p:nvSpPr>
          <p:cNvPr id="7" name="Freeform 7"/>
          <p:cNvSpPr/>
          <p:nvPr/>
        </p:nvSpPr>
        <p:spPr>
          <a:xfrm>
            <a:off x="873507" y="1028700"/>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2886" y="517525"/>
            <a:ext cx="8278061" cy="927100"/>
          </a:xfrm>
          <a:prstGeom prst="rect">
            <a:avLst/>
          </a:prstGeom>
        </p:spPr>
        <p:txBody>
          <a:bodyPr lIns="0" tIns="0" rIns="0" bIns="0" rtlCol="0" anchor="t">
            <a:spAutoFit/>
          </a:bodyPr>
          <a:lstStyle/>
          <a:p>
            <a:pPr algn="ctr">
              <a:lnSpc>
                <a:spcPts val="7699"/>
              </a:lnSpc>
              <a:spcBef>
                <a:spcPct val="0"/>
              </a:spcBef>
            </a:pPr>
            <a:r>
              <a:rPr lang="en-US" sz="5499">
                <a:solidFill>
                  <a:srgbClr val="000000"/>
                </a:solidFill>
                <a:latin typeface="Canva Sans Bold"/>
                <a:ea typeface="Canva Sans Bold"/>
                <a:cs typeface="Canva Sans Bold"/>
                <a:sym typeface="Canva Sans Bold"/>
              </a:rPr>
              <a:t>Technologies used</a:t>
            </a:r>
          </a:p>
        </p:txBody>
      </p:sp>
      <p:grpSp>
        <p:nvGrpSpPr>
          <p:cNvPr id="3" name="Group 3"/>
          <p:cNvGrpSpPr/>
          <p:nvPr/>
        </p:nvGrpSpPr>
        <p:grpSpPr>
          <a:xfrm>
            <a:off x="0" y="9800847"/>
            <a:ext cx="18288000" cy="486153"/>
            <a:chOff x="0" y="0"/>
            <a:chExt cx="4816593" cy="128040"/>
          </a:xfrm>
        </p:grpSpPr>
        <p:sp>
          <p:nvSpPr>
            <p:cNvPr id="4" name="Freeform 4"/>
            <p:cNvSpPr/>
            <p:nvPr/>
          </p:nvSpPr>
          <p:spPr>
            <a:xfrm>
              <a:off x="0" y="0"/>
              <a:ext cx="4816592" cy="128040"/>
            </a:xfrm>
            <a:custGeom>
              <a:avLst/>
              <a:gdLst/>
              <a:ahLst/>
              <a:cxnLst/>
              <a:rect l="l" t="t" r="r" b="b"/>
              <a:pathLst>
                <a:path w="4816592" h="128040">
                  <a:moveTo>
                    <a:pt x="0" y="0"/>
                  </a:moveTo>
                  <a:lnTo>
                    <a:pt x="4816592" y="0"/>
                  </a:lnTo>
                  <a:lnTo>
                    <a:pt x="4816592" y="128040"/>
                  </a:lnTo>
                  <a:lnTo>
                    <a:pt x="0" y="128040"/>
                  </a:lnTo>
                  <a:close/>
                </a:path>
              </a:pathLst>
            </a:custGeom>
            <a:solidFill>
              <a:srgbClr val="0C2D5A"/>
            </a:solidFill>
          </p:spPr>
        </p:sp>
        <p:sp>
          <p:nvSpPr>
            <p:cNvPr id="5" name="TextBox 5"/>
            <p:cNvSpPr txBox="1"/>
            <p:nvPr/>
          </p:nvSpPr>
          <p:spPr>
            <a:xfrm>
              <a:off x="0" y="-38100"/>
              <a:ext cx="4816593" cy="16614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2153169"/>
            <a:ext cx="14848655" cy="6686550"/>
          </a:xfrm>
          <a:prstGeom prst="rect">
            <a:avLst/>
          </a:prstGeom>
        </p:spPr>
        <p:txBody>
          <a:bodyPr lIns="0" tIns="0" rIns="0" bIns="0" rtlCol="0" anchor="t">
            <a:spAutoFit/>
          </a:bodyPr>
          <a:lstStyle/>
          <a:p>
            <a:pPr marL="539745" lvl="1" indent="-269872" algn="l">
              <a:lnSpc>
                <a:spcPts val="2999"/>
              </a:lnSpc>
              <a:buFont typeface="Arial"/>
              <a:buChar char="•"/>
            </a:pPr>
            <a:r>
              <a:rPr lang="en-US" sz="2499" dirty="0">
                <a:solidFill>
                  <a:srgbClr val="000000"/>
                </a:solidFill>
                <a:latin typeface="Canva Sans Bold"/>
                <a:ea typeface="Canva Sans Bold"/>
                <a:cs typeface="Canva Sans Bold"/>
                <a:sym typeface="Canva Sans Bold"/>
              </a:rPr>
              <a:t>YOLOv8 :  </a:t>
            </a:r>
            <a:r>
              <a:rPr lang="en-US" sz="2499" dirty="0">
                <a:solidFill>
                  <a:srgbClr val="000000"/>
                </a:solidFill>
                <a:latin typeface="Canva Sans"/>
                <a:ea typeface="Canva Sans"/>
                <a:cs typeface="Canva Sans"/>
                <a:sym typeface="Canva Sans"/>
              </a:rPr>
              <a:t>For vehicle detection and license plate localization.</a:t>
            </a:r>
          </a:p>
          <a:p>
            <a:pPr algn="l">
              <a:lnSpc>
                <a:spcPts val="2999"/>
              </a:lnSpc>
            </a:pPr>
            <a:endParaRPr lang="en-US" sz="2499" dirty="0">
              <a:solidFill>
                <a:srgbClr val="000000"/>
              </a:solidFill>
              <a:latin typeface="Canva Sans"/>
              <a:ea typeface="Canva Sans"/>
              <a:cs typeface="Canva Sans"/>
              <a:sym typeface="Canva Sans"/>
            </a:endParaRPr>
          </a:p>
          <a:p>
            <a:pPr marL="539745" lvl="1" indent="-269872" algn="l">
              <a:lnSpc>
                <a:spcPts val="2999"/>
              </a:lnSpc>
              <a:buFont typeface="Arial"/>
              <a:buChar char="•"/>
            </a:pPr>
            <a:r>
              <a:rPr lang="en-US" sz="2499" dirty="0">
                <a:solidFill>
                  <a:srgbClr val="000000"/>
                </a:solidFill>
                <a:latin typeface="Canva Sans Bold"/>
                <a:ea typeface="Canva Sans Bold"/>
                <a:cs typeface="Canva Sans Bold"/>
                <a:sym typeface="Canva Sans Bold"/>
              </a:rPr>
              <a:t>ResNet-50 :</a:t>
            </a:r>
            <a:r>
              <a:rPr lang="en-US" sz="2499" dirty="0">
                <a:solidFill>
                  <a:srgbClr val="000000"/>
                </a:solidFill>
                <a:latin typeface="Canva Sans"/>
                <a:ea typeface="Canva Sans"/>
                <a:cs typeface="Canva Sans"/>
                <a:sym typeface="Canva Sans"/>
              </a:rPr>
              <a:t> For character recognition on license plates.</a:t>
            </a:r>
          </a:p>
          <a:p>
            <a:pPr algn="l">
              <a:lnSpc>
                <a:spcPts val="2999"/>
              </a:lnSpc>
            </a:pPr>
            <a:endParaRPr lang="en-US" sz="2499" dirty="0">
              <a:solidFill>
                <a:srgbClr val="000000"/>
              </a:solidFill>
              <a:latin typeface="Canva Sans"/>
              <a:ea typeface="Canva Sans"/>
              <a:cs typeface="Canva Sans"/>
              <a:sym typeface="Canva Sans"/>
            </a:endParaRPr>
          </a:p>
          <a:p>
            <a:pPr marL="539745" lvl="1" indent="-269872" algn="l">
              <a:lnSpc>
                <a:spcPts val="2999"/>
              </a:lnSpc>
              <a:buFont typeface="Arial"/>
              <a:buChar char="•"/>
            </a:pPr>
            <a:r>
              <a:rPr lang="en-US" sz="2499" dirty="0">
                <a:solidFill>
                  <a:srgbClr val="000000"/>
                </a:solidFill>
                <a:latin typeface="Canva Sans Bold"/>
                <a:ea typeface="Canva Sans Bold"/>
                <a:cs typeface="Canva Sans Bold"/>
                <a:sym typeface="Canva Sans Bold"/>
              </a:rPr>
              <a:t>SORT Algorithm :</a:t>
            </a:r>
            <a:r>
              <a:rPr lang="en-US" sz="2499" dirty="0">
                <a:solidFill>
                  <a:srgbClr val="000000"/>
                </a:solidFill>
                <a:latin typeface="Canva Sans"/>
                <a:ea typeface="Canva Sans"/>
                <a:cs typeface="Canva Sans"/>
                <a:sym typeface="Canva Sans"/>
              </a:rPr>
              <a:t> For real-time multi-object tracking.</a:t>
            </a:r>
          </a:p>
          <a:p>
            <a:pPr algn="l">
              <a:lnSpc>
                <a:spcPts val="2999"/>
              </a:lnSpc>
            </a:pPr>
            <a:endParaRPr lang="en-US" sz="2499" dirty="0">
              <a:solidFill>
                <a:srgbClr val="000000"/>
              </a:solidFill>
              <a:latin typeface="Canva Sans"/>
              <a:ea typeface="Canva Sans"/>
              <a:cs typeface="Canva Sans"/>
              <a:sym typeface="Canva Sans"/>
            </a:endParaRPr>
          </a:p>
          <a:p>
            <a:pPr marL="539745" lvl="1" indent="-269872" algn="l">
              <a:lnSpc>
                <a:spcPts val="2999"/>
              </a:lnSpc>
              <a:buFont typeface="Arial"/>
              <a:buChar char="•"/>
            </a:pPr>
            <a:r>
              <a:rPr lang="en-US" sz="2499" dirty="0">
                <a:solidFill>
                  <a:srgbClr val="000000"/>
                </a:solidFill>
                <a:latin typeface="Canva Sans Bold"/>
                <a:ea typeface="Canva Sans Bold"/>
                <a:cs typeface="Canva Sans Bold"/>
                <a:sym typeface="Canva Sans Bold"/>
              </a:rPr>
              <a:t>OpenCV : </a:t>
            </a:r>
            <a:r>
              <a:rPr lang="en-US" sz="2499" dirty="0">
                <a:solidFill>
                  <a:srgbClr val="000000"/>
                </a:solidFill>
                <a:latin typeface="Canva Sans"/>
                <a:ea typeface="Canva Sans"/>
                <a:cs typeface="Canva Sans"/>
                <a:sym typeface="Canva Sans"/>
              </a:rPr>
              <a:t>For image processing tasks such as resizing, blurring, thresholding, and connected components analysis.</a:t>
            </a:r>
          </a:p>
          <a:p>
            <a:pPr algn="l">
              <a:lnSpc>
                <a:spcPts val="2999"/>
              </a:lnSpc>
            </a:pPr>
            <a:endParaRPr lang="en-US" sz="2499" dirty="0">
              <a:solidFill>
                <a:srgbClr val="000000"/>
              </a:solidFill>
              <a:latin typeface="Canva Sans"/>
              <a:ea typeface="Canva Sans"/>
              <a:cs typeface="Canva Sans"/>
              <a:sym typeface="Canva Sans"/>
            </a:endParaRPr>
          </a:p>
          <a:p>
            <a:pPr marL="539745" lvl="1" indent="-269872" algn="l">
              <a:lnSpc>
                <a:spcPts val="2999"/>
              </a:lnSpc>
              <a:buFont typeface="Arial"/>
              <a:buChar char="•"/>
            </a:pPr>
            <a:r>
              <a:rPr lang="en-US" sz="2499" dirty="0" err="1">
                <a:solidFill>
                  <a:srgbClr val="000000"/>
                </a:solidFill>
                <a:latin typeface="Canva Sans Bold"/>
                <a:ea typeface="Canva Sans Bold"/>
                <a:cs typeface="Canva Sans Bold"/>
                <a:sym typeface="Canva Sans Bold"/>
              </a:rPr>
              <a:t>EasyOCR</a:t>
            </a:r>
            <a:r>
              <a:rPr lang="en-US" sz="2499" dirty="0">
                <a:solidFill>
                  <a:srgbClr val="000000"/>
                </a:solidFill>
                <a:latin typeface="Canva Sans Bold"/>
                <a:ea typeface="Canva Sans Bold"/>
                <a:cs typeface="Canva Sans Bold"/>
                <a:sym typeface="Canva Sans Bold"/>
              </a:rPr>
              <a:t> and </a:t>
            </a:r>
            <a:r>
              <a:rPr lang="en-US" sz="2499" dirty="0" err="1">
                <a:solidFill>
                  <a:srgbClr val="000000"/>
                </a:solidFill>
                <a:latin typeface="Canva Sans Bold"/>
                <a:ea typeface="Canva Sans Bold"/>
                <a:cs typeface="Canva Sans Bold"/>
                <a:sym typeface="Canva Sans Bold"/>
              </a:rPr>
              <a:t>TesseractOCR</a:t>
            </a:r>
            <a:r>
              <a:rPr lang="en-US" sz="2499" dirty="0">
                <a:solidFill>
                  <a:srgbClr val="000000"/>
                </a:solidFill>
                <a:latin typeface="Canva Sans Bold"/>
                <a:ea typeface="Canva Sans Bold"/>
                <a:cs typeface="Canva Sans Bold"/>
                <a:sym typeface="Canva Sans Bold"/>
              </a:rPr>
              <a:t> :</a:t>
            </a:r>
            <a:r>
              <a:rPr lang="en-US" sz="2499" dirty="0">
                <a:solidFill>
                  <a:srgbClr val="000000"/>
                </a:solidFill>
                <a:latin typeface="Canva Sans"/>
                <a:ea typeface="Canva Sans"/>
                <a:cs typeface="Canva Sans"/>
                <a:sym typeface="Canva Sans"/>
              </a:rPr>
              <a:t> For optical character recognition and validation.</a:t>
            </a:r>
          </a:p>
          <a:p>
            <a:pPr algn="l">
              <a:lnSpc>
                <a:spcPts val="2999"/>
              </a:lnSpc>
            </a:pPr>
            <a:endParaRPr lang="en-US" sz="2499" dirty="0">
              <a:solidFill>
                <a:srgbClr val="000000"/>
              </a:solidFill>
              <a:latin typeface="Canva Sans"/>
              <a:ea typeface="Canva Sans"/>
              <a:cs typeface="Canva Sans"/>
              <a:sym typeface="Canva Sans"/>
            </a:endParaRPr>
          </a:p>
          <a:p>
            <a:pPr marL="539745" lvl="1" indent="-269872" algn="l">
              <a:lnSpc>
                <a:spcPts val="2999"/>
              </a:lnSpc>
              <a:buFont typeface="Arial"/>
              <a:buChar char="•"/>
            </a:pPr>
            <a:r>
              <a:rPr lang="en-US" sz="2499" dirty="0">
                <a:solidFill>
                  <a:srgbClr val="000000"/>
                </a:solidFill>
                <a:latin typeface="Canva Sans Bold"/>
                <a:ea typeface="Canva Sans Bold"/>
                <a:cs typeface="Canva Sans Bold"/>
                <a:sym typeface="Canva Sans Bold"/>
              </a:rPr>
              <a:t>MySQL :</a:t>
            </a:r>
            <a:r>
              <a:rPr lang="en-US" sz="2499" dirty="0">
                <a:solidFill>
                  <a:srgbClr val="000000"/>
                </a:solidFill>
                <a:latin typeface="Canva Sans"/>
                <a:ea typeface="Canva Sans"/>
                <a:cs typeface="Canva Sans"/>
                <a:sym typeface="Canva Sans"/>
              </a:rPr>
              <a:t> For database management, storing, and retrieving vehicle and license plate data.</a:t>
            </a:r>
          </a:p>
          <a:p>
            <a:pPr algn="l">
              <a:lnSpc>
                <a:spcPts val="2999"/>
              </a:lnSpc>
            </a:pPr>
            <a:endParaRPr lang="en-US" sz="2499" dirty="0">
              <a:solidFill>
                <a:srgbClr val="000000"/>
              </a:solidFill>
              <a:latin typeface="Canva Sans"/>
              <a:ea typeface="Canva Sans"/>
              <a:cs typeface="Canva Sans"/>
              <a:sym typeface="Canva Sans"/>
            </a:endParaRPr>
          </a:p>
          <a:p>
            <a:pPr marL="539745" lvl="1" indent="-269872" algn="l">
              <a:lnSpc>
                <a:spcPts val="2999"/>
              </a:lnSpc>
              <a:buFont typeface="Arial"/>
              <a:buChar char="•"/>
            </a:pPr>
            <a:r>
              <a:rPr lang="en-US" sz="2499" dirty="0">
                <a:solidFill>
                  <a:srgbClr val="000000"/>
                </a:solidFill>
                <a:latin typeface="Canva Sans Bold"/>
                <a:ea typeface="Canva Sans Bold"/>
                <a:cs typeface="Canva Sans Bold"/>
                <a:sym typeface="Canva Sans Bold"/>
              </a:rPr>
              <a:t>HTML, CSS, and JavaScript : </a:t>
            </a:r>
            <a:r>
              <a:rPr lang="en-US" sz="2499" dirty="0">
                <a:solidFill>
                  <a:srgbClr val="000000"/>
                </a:solidFill>
                <a:latin typeface="Canva Sans"/>
                <a:ea typeface="Canva Sans"/>
                <a:cs typeface="Canva Sans"/>
                <a:sym typeface="Canva Sans"/>
              </a:rPr>
              <a:t>For building the responsive user interface.</a:t>
            </a:r>
          </a:p>
          <a:p>
            <a:pPr algn="l">
              <a:lnSpc>
                <a:spcPts val="2999"/>
              </a:lnSpc>
            </a:pPr>
            <a:endParaRPr lang="en-US" sz="2499" dirty="0">
              <a:solidFill>
                <a:srgbClr val="000000"/>
              </a:solidFill>
              <a:latin typeface="Canva Sans"/>
              <a:ea typeface="Canva Sans"/>
              <a:cs typeface="Canva Sans"/>
              <a:sym typeface="Canva Sans"/>
            </a:endParaRPr>
          </a:p>
          <a:p>
            <a:pPr marL="539745" lvl="1" indent="-269872" algn="l">
              <a:lnSpc>
                <a:spcPts val="2999"/>
              </a:lnSpc>
              <a:buFont typeface="Arial"/>
              <a:buChar char="•"/>
            </a:pPr>
            <a:r>
              <a:rPr lang="en-US" sz="2499" dirty="0">
                <a:solidFill>
                  <a:srgbClr val="000000"/>
                </a:solidFill>
                <a:latin typeface="Canva Sans Bold"/>
                <a:ea typeface="Canva Sans Bold"/>
                <a:cs typeface="Canva Sans Bold"/>
                <a:sym typeface="Canva Sans Bold"/>
              </a:rPr>
              <a:t>Node.js :</a:t>
            </a:r>
            <a:r>
              <a:rPr lang="en-US" sz="2499" dirty="0">
                <a:solidFill>
                  <a:srgbClr val="000000"/>
                </a:solidFill>
                <a:latin typeface="Canva Sans"/>
                <a:ea typeface="Canva Sans"/>
                <a:cs typeface="Canva Sans"/>
                <a:sym typeface="Canva Sans"/>
              </a:rPr>
              <a:t> For backend server operations and handling HTTP requests.</a:t>
            </a:r>
          </a:p>
          <a:p>
            <a:pPr algn="l">
              <a:lnSpc>
                <a:spcPts val="2999"/>
              </a:lnSpc>
            </a:pPr>
            <a:endParaRPr lang="en-US" sz="2499" dirty="0">
              <a:solidFill>
                <a:srgbClr val="000000"/>
              </a:solidFill>
              <a:latin typeface="Canva Sans"/>
              <a:ea typeface="Canva Sans"/>
              <a:cs typeface="Canva Sans"/>
              <a:sym typeface="Canva Sans"/>
            </a:endParaRPr>
          </a:p>
          <a:p>
            <a:pPr marL="539745" lvl="1" indent="-269872" algn="l">
              <a:lnSpc>
                <a:spcPts val="2999"/>
              </a:lnSpc>
              <a:buFont typeface="Arial"/>
              <a:buChar char="•"/>
            </a:pPr>
            <a:r>
              <a:rPr lang="en-US" sz="2499" dirty="0">
                <a:solidFill>
                  <a:srgbClr val="000000"/>
                </a:solidFill>
                <a:latin typeface="Canva Sans Bold"/>
                <a:ea typeface="Canva Sans Bold"/>
                <a:cs typeface="Canva Sans Bold"/>
                <a:sym typeface="Canva Sans Bold"/>
              </a:rPr>
              <a:t>Python : </a:t>
            </a:r>
            <a:r>
              <a:rPr lang="en-US" sz="2499" dirty="0">
                <a:solidFill>
                  <a:srgbClr val="000000"/>
                </a:solidFill>
                <a:latin typeface="Canva Sans"/>
                <a:ea typeface="Canva Sans"/>
                <a:cs typeface="Canva Sans"/>
                <a:sym typeface="Canva Sans"/>
              </a:rPr>
              <a:t> For implementing the machine learning models and image processing algorithms.</a:t>
            </a:r>
          </a:p>
        </p:txBody>
      </p:sp>
      <p:sp>
        <p:nvSpPr>
          <p:cNvPr id="7" name="Freeform 7"/>
          <p:cNvSpPr/>
          <p:nvPr/>
        </p:nvSpPr>
        <p:spPr>
          <a:xfrm>
            <a:off x="1028700" y="858425"/>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00847"/>
            <a:ext cx="18288000" cy="486153"/>
            <a:chOff x="0" y="0"/>
            <a:chExt cx="4816593" cy="128040"/>
          </a:xfrm>
        </p:grpSpPr>
        <p:sp>
          <p:nvSpPr>
            <p:cNvPr id="3" name="Freeform 3"/>
            <p:cNvSpPr/>
            <p:nvPr/>
          </p:nvSpPr>
          <p:spPr>
            <a:xfrm>
              <a:off x="0" y="0"/>
              <a:ext cx="4816592" cy="128040"/>
            </a:xfrm>
            <a:custGeom>
              <a:avLst/>
              <a:gdLst/>
              <a:ahLst/>
              <a:cxnLst/>
              <a:rect l="l" t="t" r="r" b="b"/>
              <a:pathLst>
                <a:path w="4816592" h="128040">
                  <a:moveTo>
                    <a:pt x="0" y="0"/>
                  </a:moveTo>
                  <a:lnTo>
                    <a:pt x="4816592" y="0"/>
                  </a:lnTo>
                  <a:lnTo>
                    <a:pt x="4816592" y="128040"/>
                  </a:lnTo>
                  <a:lnTo>
                    <a:pt x="0" y="128040"/>
                  </a:lnTo>
                  <a:close/>
                </a:path>
              </a:pathLst>
            </a:custGeom>
            <a:solidFill>
              <a:srgbClr val="0C2D5A"/>
            </a:solidFill>
          </p:spPr>
        </p:sp>
        <p:sp>
          <p:nvSpPr>
            <p:cNvPr id="4" name="TextBox 4"/>
            <p:cNvSpPr txBox="1"/>
            <p:nvPr/>
          </p:nvSpPr>
          <p:spPr>
            <a:xfrm>
              <a:off x="0" y="-38100"/>
              <a:ext cx="4816593" cy="166140"/>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5" name="Table 5"/>
          <p:cNvGraphicFramePr>
            <a:graphicFrameLocks noGrp="1"/>
          </p:cNvGraphicFramePr>
          <p:nvPr>
            <p:extLst>
              <p:ext uri="{D42A27DB-BD31-4B8C-83A1-F6EECF244321}">
                <p14:modId xmlns:p14="http://schemas.microsoft.com/office/powerpoint/2010/main" val="242962788"/>
              </p:ext>
            </p:extLst>
          </p:nvPr>
        </p:nvGraphicFramePr>
        <p:xfrm>
          <a:off x="1931594" y="1807318"/>
          <a:ext cx="14424811" cy="7414739"/>
        </p:xfrm>
        <a:graphic>
          <a:graphicData uri="http://schemas.openxmlformats.org/drawingml/2006/table">
            <a:tbl>
              <a:tblPr/>
              <a:tblGrid>
                <a:gridCol w="6805256">
                  <a:extLst>
                    <a:ext uri="{9D8B030D-6E8A-4147-A177-3AD203B41FA5}">
                      <a16:colId xmlns:a16="http://schemas.microsoft.com/office/drawing/2014/main" val="20000"/>
                    </a:ext>
                  </a:extLst>
                </a:gridCol>
                <a:gridCol w="7619555">
                  <a:extLst>
                    <a:ext uri="{9D8B030D-6E8A-4147-A177-3AD203B41FA5}">
                      <a16:colId xmlns:a16="http://schemas.microsoft.com/office/drawing/2014/main" val="20001"/>
                    </a:ext>
                  </a:extLst>
                </a:gridCol>
              </a:tblGrid>
              <a:tr h="1024677">
                <a:tc>
                  <a:txBody>
                    <a:bodyPr/>
                    <a:lstStyle/>
                    <a:p>
                      <a:pPr algn="ctr">
                        <a:lnSpc>
                          <a:spcPts val="3919"/>
                        </a:lnSpc>
                        <a:defRPr/>
                      </a:pPr>
                      <a:r>
                        <a:rPr lang="en-US" sz="2799">
                          <a:solidFill>
                            <a:srgbClr val="000000"/>
                          </a:solidFill>
                          <a:latin typeface="Canva Sans Bold"/>
                          <a:ea typeface="Canva Sans Bold"/>
                          <a:cs typeface="Canva Sans Bold"/>
                          <a:sym typeface="Canva Sans Bold"/>
                        </a:rPr>
                        <a:t>Team  Member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Canva Sans Bold"/>
                          <a:ea typeface="Canva Sans Bold"/>
                          <a:cs typeface="Canva Sans Bold"/>
                          <a:sym typeface="Canva Sans Bold"/>
                        </a:rPr>
                        <a:t>Contribution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89685">
                <a:tc>
                  <a:txBody>
                    <a:bodyPr/>
                    <a:lstStyle/>
                    <a:p>
                      <a:pPr algn="ctr">
                        <a:lnSpc>
                          <a:spcPts val="2940"/>
                        </a:lnSpc>
                        <a:defRPr/>
                      </a:pPr>
                      <a:r>
                        <a:rPr lang="en-US" sz="2100">
                          <a:solidFill>
                            <a:srgbClr val="000000"/>
                          </a:solidFill>
                          <a:latin typeface="Canva Sans"/>
                          <a:ea typeface="Canva Sans"/>
                          <a:cs typeface="Canva Sans"/>
                          <a:sym typeface="Canva Sans"/>
                        </a:rPr>
                        <a:t>Rohan Chopade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dirty="0">
                          <a:solidFill>
                            <a:srgbClr val="000000"/>
                          </a:solidFill>
                          <a:latin typeface="Canva Sans"/>
                          <a:ea typeface="Canva Sans"/>
                          <a:cs typeface="Canva Sans"/>
                          <a:sym typeface="Canva Sans"/>
                        </a:rPr>
                        <a:t>Trained YOLOv8 models, combined YOLOv8 with SORT, Developed main.py to ensured seamless data flow.</a:t>
                      </a:r>
                      <a:endParaRPr lang="en-US" sz="1100" dirty="0"/>
                    </a:p>
                    <a:p>
                      <a:pPr algn="ctr">
                        <a:lnSpc>
                          <a:spcPts val="2940"/>
                        </a:lnSpc>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16205">
                <a:tc>
                  <a:txBody>
                    <a:bodyPr/>
                    <a:lstStyle/>
                    <a:p>
                      <a:pPr algn="ctr">
                        <a:lnSpc>
                          <a:spcPts val="2939"/>
                        </a:lnSpc>
                        <a:defRPr/>
                      </a:pPr>
                      <a:r>
                        <a:rPr lang="en-US" sz="2099">
                          <a:solidFill>
                            <a:srgbClr val="000000"/>
                          </a:solidFill>
                          <a:latin typeface="Canva Sans"/>
                          <a:ea typeface="Canva Sans"/>
                          <a:cs typeface="Canva Sans"/>
                          <a:sym typeface="Canva Sans"/>
                        </a:rPr>
                        <a:t> Bhakti Ayarekar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dirty="0">
                          <a:solidFill>
                            <a:srgbClr val="000000"/>
                          </a:solidFill>
                          <a:latin typeface="Canva Sans"/>
                          <a:ea typeface="Canva Sans"/>
                          <a:cs typeface="Canva Sans"/>
                          <a:sym typeface="Canva Sans"/>
                        </a:rPr>
                        <a:t>Trained and implemented Resnet-50 OCR, designed responsive navigation, login forms, and feedback sections.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16205">
                <a:tc>
                  <a:txBody>
                    <a:bodyPr/>
                    <a:lstStyle/>
                    <a:p>
                      <a:pPr algn="ctr">
                        <a:lnSpc>
                          <a:spcPts val="2939"/>
                        </a:lnSpc>
                        <a:defRPr/>
                      </a:pPr>
                      <a:r>
                        <a:rPr lang="en-US" sz="2099">
                          <a:solidFill>
                            <a:srgbClr val="000000"/>
                          </a:solidFill>
                          <a:latin typeface="Canva Sans"/>
                          <a:ea typeface="Canva Sans"/>
                          <a:cs typeface="Canva Sans"/>
                          <a:sym typeface="Canva Sans"/>
                        </a:rPr>
                        <a:t>Ankita Yadav</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dirty="0">
                          <a:solidFill>
                            <a:srgbClr val="000000"/>
                          </a:solidFill>
                          <a:latin typeface="Canva Sans"/>
                          <a:ea typeface="Canva Sans"/>
                          <a:cs typeface="Canva Sans"/>
                          <a:sym typeface="Canva Sans"/>
                        </a:rPr>
                        <a:t>Developed database schema and tables, wrote data insertion and retrieval logic and implemented Nodejs.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24677">
                <a:tc>
                  <a:txBody>
                    <a:bodyPr/>
                    <a:lstStyle/>
                    <a:p>
                      <a:pPr algn="ctr">
                        <a:lnSpc>
                          <a:spcPts val="2939"/>
                        </a:lnSpc>
                        <a:defRPr/>
                      </a:pPr>
                      <a:r>
                        <a:rPr lang="en-US" sz="2099">
                          <a:solidFill>
                            <a:srgbClr val="000000"/>
                          </a:solidFill>
                          <a:latin typeface="Canva Sans"/>
                          <a:ea typeface="Canva Sans"/>
                          <a:cs typeface="Canva Sans"/>
                          <a:sym typeface="Canva Sans"/>
                        </a:rPr>
                        <a:t> Saad Jamadar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dirty="0">
                          <a:solidFill>
                            <a:srgbClr val="000000"/>
                          </a:solidFill>
                          <a:latin typeface="Canva Sans"/>
                          <a:ea typeface="Canva Sans"/>
                          <a:cs typeface="Canva Sans"/>
                          <a:sym typeface="Canva Sans"/>
                        </a:rPr>
                        <a:t>Implemented the ResNet-50 OCR and the secondary OCRs and performed Image processing operations.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24677">
                <a:tc>
                  <a:txBody>
                    <a:bodyPr/>
                    <a:lstStyle/>
                    <a:p>
                      <a:pPr algn="ctr">
                        <a:lnSpc>
                          <a:spcPts val="2939"/>
                        </a:lnSpc>
                        <a:defRPr/>
                      </a:pPr>
                      <a:r>
                        <a:rPr lang="en-US" sz="2099">
                          <a:solidFill>
                            <a:srgbClr val="000000"/>
                          </a:solidFill>
                          <a:latin typeface="Canva Sans"/>
                          <a:ea typeface="Canva Sans"/>
                          <a:cs typeface="Canva Sans"/>
                          <a:sym typeface="Canva Sans"/>
                        </a:rPr>
                        <a:t> Chinmay Kulkarni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dirty="0">
                          <a:solidFill>
                            <a:srgbClr val="000000"/>
                          </a:solidFill>
                          <a:latin typeface="Canva Sans"/>
                          <a:ea typeface="Canva Sans"/>
                          <a:cs typeface="Canva Sans"/>
                          <a:sym typeface="Canva Sans"/>
                        </a:rPr>
                        <a:t>Worked on </a:t>
                      </a:r>
                      <a:r>
                        <a:rPr lang="en-US" sz="2099" dirty="0" err="1">
                          <a:solidFill>
                            <a:srgbClr val="000000"/>
                          </a:solidFill>
                          <a:latin typeface="Canva Sans"/>
                          <a:ea typeface="Canva Sans"/>
                          <a:cs typeface="Canva Sans"/>
                          <a:sym typeface="Canva Sans"/>
                        </a:rPr>
                        <a:t>FrontEnd</a:t>
                      </a:r>
                      <a:r>
                        <a:rPr lang="en-US" sz="2099" dirty="0">
                          <a:solidFill>
                            <a:srgbClr val="000000"/>
                          </a:solidFill>
                          <a:latin typeface="Canva Sans"/>
                          <a:ea typeface="Canva Sans"/>
                          <a:cs typeface="Canva Sans"/>
                          <a:sym typeface="Canva Sans"/>
                        </a:rPr>
                        <a:t> and Insights Generation.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extBox 6"/>
          <p:cNvSpPr txBox="1"/>
          <p:nvPr/>
        </p:nvSpPr>
        <p:spPr>
          <a:xfrm>
            <a:off x="2610352" y="517525"/>
            <a:ext cx="12392343" cy="927100"/>
          </a:xfrm>
          <a:prstGeom prst="rect">
            <a:avLst/>
          </a:prstGeom>
        </p:spPr>
        <p:txBody>
          <a:bodyPr lIns="0" tIns="0" rIns="0" bIns="0" rtlCol="0" anchor="t">
            <a:spAutoFit/>
          </a:bodyPr>
          <a:lstStyle/>
          <a:p>
            <a:pPr algn="ctr">
              <a:lnSpc>
                <a:spcPts val="7699"/>
              </a:lnSpc>
              <a:spcBef>
                <a:spcPct val="0"/>
              </a:spcBef>
            </a:pPr>
            <a:r>
              <a:rPr lang="en-US" sz="5499">
                <a:solidFill>
                  <a:srgbClr val="000000"/>
                </a:solidFill>
                <a:latin typeface="Canva Sans Bold"/>
                <a:ea typeface="Canva Sans Bold"/>
                <a:cs typeface="Canva Sans Bold"/>
                <a:sym typeface="Canva Sans Bold"/>
              </a:rPr>
              <a:t>Team members and Contribution:</a:t>
            </a:r>
          </a:p>
        </p:txBody>
      </p:sp>
      <p:sp>
        <p:nvSpPr>
          <p:cNvPr id="7" name="Freeform 7"/>
          <p:cNvSpPr/>
          <p:nvPr/>
        </p:nvSpPr>
        <p:spPr>
          <a:xfrm>
            <a:off x="1931594" y="693122"/>
            <a:ext cx="678758" cy="586200"/>
          </a:xfrm>
          <a:custGeom>
            <a:avLst/>
            <a:gdLst/>
            <a:ahLst/>
            <a:cxnLst/>
            <a:rect l="l" t="t" r="r" b="b"/>
            <a:pathLst>
              <a:path w="678758" h="586200">
                <a:moveTo>
                  <a:pt x="0" y="0"/>
                </a:moveTo>
                <a:lnTo>
                  <a:pt x="678758" y="0"/>
                </a:lnTo>
                <a:lnTo>
                  <a:pt x="678758" y="586200"/>
                </a:lnTo>
                <a:lnTo>
                  <a:pt x="0" y="586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784</Words>
  <Application>Microsoft Office PowerPoint</Application>
  <PresentationFormat>Custom</PresentationFormat>
  <Paragraphs>90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Bell MT</vt:lpstr>
      <vt:lpstr>Canva Sans</vt:lpstr>
      <vt:lpstr>Canva Sans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cp:lastModifiedBy>Rohan Chopade</cp:lastModifiedBy>
  <cp:revision>6</cp:revision>
  <dcterms:created xsi:type="dcterms:W3CDTF">2006-08-16T00:00:00Z</dcterms:created>
  <dcterms:modified xsi:type="dcterms:W3CDTF">2024-07-15T15:17:40Z</dcterms:modified>
  <dc:identifier>DAGKYdZBp-8</dc:identifier>
</cp:coreProperties>
</file>