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4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5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77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56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7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10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56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32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19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6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D98FCF2E-A198-4055-898D-B29FBD3A54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195013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iapositiva de think-cell" r:id="rId16" imgW="270" imgH="270" progId="TCLayout.ActiveDocument.1">
                  <p:embed/>
                </p:oleObj>
              </mc:Choice>
              <mc:Fallback>
                <p:oleObj name="Diapositiva de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 hidden="1">
            <a:extLst>
              <a:ext uri="{FF2B5EF4-FFF2-40B4-BE49-F238E27FC236}">
                <a16:creationId xmlns:a16="http://schemas.microsoft.com/office/drawing/2014/main" id="{D6482B0D-9400-4E35-BF14-5DFD81C479E7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4400" b="0" i="0" baseline="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E8EE2D-292A-489A-A7BE-9AFD7E0A743F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5E6799E-F4AF-4F21-A302-9472FAD643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1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tags" Target="../tags/tag23.xml"/><Relationship Id="rId7" Type="http://schemas.openxmlformats.org/officeDocument/2006/relationships/image" Target="../media/image11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image" Target="../media/image2.jpe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8094614F-BECB-4744-A0E5-4FD32B39A15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09043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>
            <a:extLst>
              <a:ext uri="{FF2B5EF4-FFF2-40B4-BE49-F238E27FC236}">
                <a16:creationId xmlns:a16="http://schemas.microsoft.com/office/drawing/2014/main" id="{8BB586DD-1BF3-4D3B-AF3C-B7CB2D33FED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65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A1702B-E475-47F3-A226-5590441F0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600201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Santiago de Chile’s food venues Clusterization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E139C0-D802-45C9-B51F-AE0AEB16E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Camilo Fuentes Moenne</a:t>
            </a:r>
            <a:endParaRPr lang="es-ES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January 2020</a:t>
            </a:r>
            <a:endParaRPr lang="es-ES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48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5FDC23B2-4292-4A3C-BF2C-EB4A4980E17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6554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>
            <a:extLst>
              <a:ext uri="{FF2B5EF4-FFF2-40B4-BE49-F238E27FC236}">
                <a16:creationId xmlns:a16="http://schemas.microsoft.com/office/drawing/2014/main" id="{EC45FDB3-B787-4469-B4E8-774C3D22377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CL" sz="440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70EA2F-D151-41B1-94B3-28A454DB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Clusterization </a:t>
            </a:r>
            <a:r>
              <a:rPr lang="es-CL" dirty="0" err="1">
                <a:latin typeface="Calibri" panose="020F0502020204030204" pitchFamily="34" charset="0"/>
              </a:rPr>
              <a:t>Results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96B29D-3544-41D2-BFAB-6EAD46B1DDD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57104" y="1882259"/>
            <a:ext cx="6924536" cy="4210892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C8AF2E9-B852-4CB9-9299-8B48B7FF1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708449"/>
              </p:ext>
            </p:extLst>
          </p:nvPr>
        </p:nvGraphicFramePr>
        <p:xfrm>
          <a:off x="7616413" y="2950484"/>
          <a:ext cx="4234341" cy="154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Worksheet" r:id="rId8" imgW="3676779" imgH="1342980" progId="Excel.Sheet.12">
                  <p:embed/>
                </p:oleObj>
              </mc:Choice>
              <mc:Fallback>
                <p:oleObj name="Worksheet" r:id="rId8" imgW="3676779" imgH="13429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6413" y="2950484"/>
                        <a:ext cx="4234341" cy="1546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30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16DE5967-AF20-4C75-83B4-335F1286B6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73325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D7E8951B-AB3E-4382-8780-92809536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>
                <a:latin typeface="Calibri" panose="020F0502020204030204" pitchFamily="34" charset="0"/>
              </a:rPr>
              <a:t>Conclusions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A500D-3A29-4005-92FB-BEF59294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Good </a:t>
            </a:r>
            <a:r>
              <a:rPr lang="es-CL" dirty="0" err="1">
                <a:latin typeface="Calibri" panose="020F0502020204030204" pitchFamily="34" charset="0"/>
              </a:rPr>
              <a:t>initial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approach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but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several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areas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uncovered</a:t>
            </a:r>
            <a:r>
              <a:rPr lang="es-CL" dirty="0">
                <a:latin typeface="Calibri" panose="020F0502020204030204" pitchFamily="34" charset="0"/>
              </a:rPr>
              <a:t>.</a:t>
            </a:r>
          </a:p>
          <a:p>
            <a:r>
              <a:rPr lang="es-ES" dirty="0" err="1">
                <a:latin typeface="Calibri" panose="020F0502020204030204" pitchFamily="34" charset="0"/>
              </a:rPr>
              <a:t>Limitations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due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to</a:t>
            </a:r>
            <a:r>
              <a:rPr lang="es-ES" dirty="0">
                <a:latin typeface="Calibri" panose="020F0502020204030204" pitchFamily="34" charset="0"/>
              </a:rPr>
              <a:t> Foursquare’s standard </a:t>
            </a:r>
            <a:r>
              <a:rPr lang="es-ES" dirty="0" err="1">
                <a:latin typeface="Calibri" panose="020F0502020204030204" pitchFamily="34" charset="0"/>
              </a:rPr>
              <a:t>user</a:t>
            </a:r>
            <a:r>
              <a:rPr lang="es-ES" dirty="0">
                <a:latin typeface="Calibri" panose="020F0502020204030204" pitchFamily="34" charset="0"/>
              </a:rPr>
              <a:t>.</a:t>
            </a:r>
          </a:p>
          <a:p>
            <a:r>
              <a:rPr lang="es-ES" dirty="0" err="1">
                <a:latin typeface="Calibri" panose="020F0502020204030204" pitchFamily="34" charset="0"/>
              </a:rPr>
              <a:t>Areas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succesfully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clustered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based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on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initial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approach</a:t>
            </a:r>
            <a:r>
              <a:rPr lang="es-ES" dirty="0"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0EA8D59-9342-4521-9398-837DDE18F276}"/>
              </a:ext>
            </a:extLst>
          </p:cNvPr>
          <p:cNvSpPr txBox="1">
            <a:spLocks/>
          </p:cNvSpPr>
          <p:nvPr/>
        </p:nvSpPr>
        <p:spPr>
          <a:xfrm>
            <a:off x="1140351" y="33985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err="1">
                <a:latin typeface="Calibri" panose="020F0502020204030204" pitchFamily="34" charset="0"/>
              </a:rPr>
              <a:t>Suggestions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42D155E-28B5-40F2-8109-E25B60750821}"/>
              </a:ext>
            </a:extLst>
          </p:cNvPr>
          <p:cNvSpPr txBox="1">
            <a:spLocks/>
          </p:cNvSpPr>
          <p:nvPr/>
        </p:nvSpPr>
        <p:spPr>
          <a:xfrm>
            <a:off x="1295400" y="4648912"/>
            <a:ext cx="9872871" cy="1599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latin typeface="Calibri" panose="020F0502020204030204" pitchFamily="34" charset="0"/>
              </a:rPr>
              <a:t>Try </a:t>
            </a:r>
            <a:r>
              <a:rPr lang="es-CL" dirty="0" err="1">
                <a:latin typeface="Calibri" panose="020F0502020204030204" pitchFamily="34" charset="0"/>
              </a:rPr>
              <a:t>other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geospatial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points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such</a:t>
            </a:r>
            <a:r>
              <a:rPr lang="es-CL" dirty="0">
                <a:latin typeface="Calibri" panose="020F0502020204030204" pitchFamily="34" charset="0"/>
              </a:rPr>
              <a:t> as </a:t>
            </a:r>
            <a:r>
              <a:rPr lang="es-CL" dirty="0" err="1">
                <a:latin typeface="Calibri" panose="020F0502020204030204" pitchFamily="34" charset="0"/>
              </a:rPr>
              <a:t>neighborhoods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or</a:t>
            </a:r>
            <a:r>
              <a:rPr lang="es-CL" dirty="0">
                <a:latin typeface="Calibri" panose="020F0502020204030204" pitchFamily="34" charset="0"/>
              </a:rPr>
              <a:t> more </a:t>
            </a:r>
            <a:r>
              <a:rPr lang="es-CL" dirty="0" err="1">
                <a:latin typeface="Calibri" panose="020F0502020204030204" pitchFamily="34" charset="0"/>
              </a:rPr>
              <a:t>defined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comunnal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shapes</a:t>
            </a:r>
            <a:r>
              <a:rPr lang="es-ES" dirty="0">
                <a:latin typeface="Calibri" panose="020F0502020204030204" pitchFamily="34" charset="0"/>
              </a:rPr>
              <a:t>.</a:t>
            </a:r>
          </a:p>
          <a:p>
            <a:r>
              <a:rPr lang="es-ES" dirty="0" err="1">
                <a:latin typeface="Calibri" panose="020F0502020204030204" pitchFamily="34" charset="0"/>
              </a:rPr>
              <a:t>Investigate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other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types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of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venues</a:t>
            </a:r>
            <a:r>
              <a:rPr lang="es-ES" dirty="0">
                <a:latin typeface="Calibri" panose="020F0502020204030204" pitchFamily="34" charset="0"/>
              </a:rPr>
              <a:t>.</a:t>
            </a:r>
          </a:p>
          <a:p>
            <a:r>
              <a:rPr lang="es-ES" dirty="0" err="1">
                <a:latin typeface="Calibri" panose="020F0502020204030204" pitchFamily="34" charset="0"/>
              </a:rPr>
              <a:t>Investigate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the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influence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of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category</a:t>
            </a:r>
            <a:r>
              <a:rPr lang="es-ES" dirty="0">
                <a:latin typeface="Calibri" panose="020F0502020204030204" pitchFamily="34" charset="0"/>
              </a:rPr>
              <a:t> in </a:t>
            </a:r>
            <a:r>
              <a:rPr lang="es-ES" dirty="0" err="1">
                <a:latin typeface="Calibri" panose="020F0502020204030204" pitchFamily="34" charset="0"/>
              </a:rPr>
              <a:t>the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survival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of</a:t>
            </a:r>
            <a:r>
              <a:rPr lang="es-ES" dirty="0">
                <a:latin typeface="Calibri" panose="020F0502020204030204" pitchFamily="34" charset="0"/>
              </a:rPr>
              <a:t> a </a:t>
            </a:r>
            <a:r>
              <a:rPr lang="es-ES" dirty="0" err="1">
                <a:latin typeface="Calibri" panose="020F0502020204030204" pitchFamily="34" charset="0"/>
              </a:rPr>
              <a:t>business</a:t>
            </a:r>
            <a:r>
              <a:rPr lang="es-ES" dirty="0">
                <a:latin typeface="Calibri" panose="020F0502020204030204" pitchFamily="34" charset="0"/>
              </a:rPr>
              <a:t> after </a:t>
            </a:r>
            <a:r>
              <a:rPr lang="es-ES" dirty="0" err="1">
                <a:latin typeface="Calibri" panose="020F0502020204030204" pitchFamily="34" charset="0"/>
              </a:rPr>
              <a:t>placement</a:t>
            </a:r>
            <a:r>
              <a:rPr lang="es-ES" dirty="0">
                <a:latin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764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81A56914-383A-4BE9-AD06-6EDFF41BADB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387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>
            <a:extLst>
              <a:ext uri="{FF2B5EF4-FFF2-40B4-BE49-F238E27FC236}">
                <a16:creationId xmlns:a16="http://schemas.microsoft.com/office/drawing/2014/main" id="{73FAE99D-769D-42D3-8682-89C8CC2486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CL" sz="440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1DD6D7-0C42-4A47-B9D9-F26E2653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>
                <a:latin typeface="Calibri" panose="020F0502020204030204" pitchFamily="34" charset="0"/>
              </a:rPr>
              <a:t>Introduction</a:t>
            </a:r>
            <a:r>
              <a:rPr lang="es-CL" dirty="0">
                <a:latin typeface="Calibri" panose="020F0502020204030204" pitchFamily="34" charset="0"/>
              </a:rPr>
              <a:t> and </a:t>
            </a:r>
            <a:r>
              <a:rPr lang="es-CL" dirty="0" err="1">
                <a:latin typeface="Calibri" panose="020F0502020204030204" pitchFamily="34" charset="0"/>
              </a:rPr>
              <a:t>Problem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013BA-113F-482C-AFE7-02BCA5D4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1766844"/>
            <a:ext cx="9872871" cy="40386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Very recent social crisis in Chile affecting a large amount of little businesses.</a:t>
            </a:r>
          </a:p>
          <a:p>
            <a:r>
              <a:rPr lang="en-US" dirty="0">
                <a:latin typeface="Calibri" panose="020F0502020204030204" pitchFamily="34" charset="0"/>
              </a:rPr>
              <a:t>There has never been a categorization of how the different communes behave in terms of food venues preferences. This investigation will propose a method to group and assign preferences to the group of communes.</a:t>
            </a:r>
            <a:endParaRPr lang="es-ES" dirty="0">
              <a:latin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</a:endParaRPr>
          </a:p>
          <a:p>
            <a:pPr marL="45720" indent="0">
              <a:buNone/>
            </a:pPr>
            <a:r>
              <a:rPr lang="es-ES" b="1" dirty="0" err="1">
                <a:latin typeface="Calibri" panose="020F0502020204030204" pitchFamily="34" charset="0"/>
              </a:rPr>
              <a:t>Goal</a:t>
            </a:r>
            <a:r>
              <a:rPr lang="es-ES" b="1" dirty="0">
                <a:latin typeface="Calibri" panose="020F0502020204030204" pitchFamily="34" charset="0"/>
              </a:rPr>
              <a:t>:</a:t>
            </a:r>
          </a:p>
          <a:p>
            <a:pPr marL="45720" indent="0">
              <a:buNone/>
            </a:pPr>
            <a:r>
              <a:rPr lang="en-US" dirty="0">
                <a:latin typeface="Calibri" panose="020F0502020204030204" pitchFamily="34" charset="0"/>
              </a:rPr>
              <a:t>The results of this investigation can be used to suggest possible expansion or relocation for food venues based on the popularity of their category in a group of communes.</a:t>
            </a:r>
            <a:endParaRPr lang="es-ES" dirty="0">
              <a:latin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130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214BCDC4-46C3-4299-AFB3-C15329DE425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393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>
            <a:extLst>
              <a:ext uri="{FF2B5EF4-FFF2-40B4-BE49-F238E27FC236}">
                <a16:creationId xmlns:a16="http://schemas.microsoft.com/office/drawing/2014/main" id="{32A93983-47D5-4E88-B2F2-79351B5D85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9E36E6-A274-424C-A41F-2C5920C1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Data Acquisition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6B3A0-163E-4DA6-A360-0F2EBE07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Foursquare </a:t>
            </a:r>
            <a:r>
              <a:rPr lang="es-CL" dirty="0" err="1">
                <a:latin typeface="Calibri" panose="020F0502020204030204" pitchFamily="34" charset="0"/>
              </a:rPr>
              <a:t>for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the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venues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information</a:t>
            </a:r>
            <a:endParaRPr lang="es-CL" dirty="0">
              <a:latin typeface="Calibri" panose="020F0502020204030204" pitchFamily="34" charset="0"/>
            </a:endParaRPr>
          </a:p>
          <a:p>
            <a:endParaRPr lang="es-CL" dirty="0">
              <a:latin typeface="Calibri" panose="020F0502020204030204" pitchFamily="34" charset="0"/>
            </a:endParaRPr>
          </a:p>
          <a:p>
            <a:endParaRPr lang="es-CL" dirty="0">
              <a:latin typeface="Calibri" panose="020F0502020204030204" pitchFamily="34" charset="0"/>
            </a:endParaRPr>
          </a:p>
          <a:p>
            <a:endParaRPr lang="es-CL" dirty="0">
              <a:latin typeface="Calibri" panose="020F0502020204030204" pitchFamily="34" charset="0"/>
            </a:endParaRPr>
          </a:p>
          <a:p>
            <a:endParaRPr lang="es-CL" dirty="0">
              <a:latin typeface="Calibri" panose="020F0502020204030204" pitchFamily="34" charset="0"/>
            </a:endParaRPr>
          </a:p>
          <a:p>
            <a:r>
              <a:rPr lang="es-CL" dirty="0" err="1">
                <a:latin typeface="Calibri" panose="020F0502020204030204" pitchFamily="34" charset="0"/>
              </a:rPr>
              <a:t>Public</a:t>
            </a:r>
            <a:r>
              <a:rPr lang="es-CL" dirty="0">
                <a:latin typeface="Calibri" panose="020F0502020204030204" pitchFamily="34" charset="0"/>
              </a:rPr>
              <a:t> data </a:t>
            </a:r>
            <a:r>
              <a:rPr lang="es-CL" dirty="0" err="1">
                <a:latin typeface="Calibri" panose="020F0502020204030204" pitchFamily="34" charset="0"/>
              </a:rPr>
              <a:t>for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commune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geospatial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location</a:t>
            </a:r>
            <a:r>
              <a:rPr lang="es-CL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4098" name="Picture 2" descr="Resultado de imagen para foursquare logo">
            <a:extLst>
              <a:ext uri="{FF2B5EF4-FFF2-40B4-BE49-F238E27FC236}">
                <a16:creationId xmlns:a16="http://schemas.microsoft.com/office/drawing/2014/main" id="{7F5E66F3-29E7-4EC0-9B6C-2C933B211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667" y="2057400"/>
            <a:ext cx="2633084" cy="189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sinim">
            <a:extLst>
              <a:ext uri="{FF2B5EF4-FFF2-40B4-BE49-F238E27FC236}">
                <a16:creationId xmlns:a16="http://schemas.microsoft.com/office/drawing/2014/main" id="{8336F78B-FB14-4482-8601-F2A274005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76" y="404346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78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9B196C0A-504A-45F4-8E9E-91FDF1A213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37139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>
            <a:extLst>
              <a:ext uri="{FF2B5EF4-FFF2-40B4-BE49-F238E27FC236}">
                <a16:creationId xmlns:a16="http://schemas.microsoft.com/office/drawing/2014/main" id="{8DB8445D-4C4B-4426-87FE-310D624430D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CL" sz="440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6C03EA-CE00-43D5-8333-A082D61E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>
                <a:latin typeface="Calibri" panose="020F0502020204030204" pitchFamily="34" charset="0"/>
              </a:rPr>
              <a:t>Defining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initial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radiuses</a:t>
            </a:r>
            <a:r>
              <a:rPr lang="es-CL" dirty="0">
                <a:latin typeface="Calibri" panose="020F0502020204030204" pitchFamily="34" charset="0"/>
              </a:rPr>
              <a:t> and </a:t>
            </a:r>
            <a:r>
              <a:rPr lang="es-CL" dirty="0" err="1">
                <a:latin typeface="Calibri" panose="020F0502020204030204" pitchFamily="34" charset="0"/>
              </a:rPr>
              <a:t>heuristic</a:t>
            </a:r>
            <a:r>
              <a:rPr lang="es-CL" dirty="0">
                <a:latin typeface="Calibri" panose="020F0502020204030204" pitchFamily="34" charset="0"/>
              </a:rPr>
              <a:t>: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AAF7B9-41C3-4272-B071-9FBFBA4F513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57129" y="1965960"/>
            <a:ext cx="7212650" cy="4187012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8D6EBA-F383-406F-98CC-E5D1B851EF1F}"/>
              </a:ext>
            </a:extLst>
          </p:cNvPr>
          <p:cNvSpPr txBox="1"/>
          <p:nvPr/>
        </p:nvSpPr>
        <p:spPr>
          <a:xfrm>
            <a:off x="8673981" y="1965960"/>
            <a:ext cx="2555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Calibri" panose="020F0502020204030204" pitchFamily="34" charset="0"/>
              </a:rPr>
              <a:t>1 km </a:t>
            </a:r>
            <a:r>
              <a:rPr lang="es-CL" dirty="0" err="1">
                <a:latin typeface="Calibri" panose="020F0502020204030204" pitchFamily="34" charset="0"/>
              </a:rPr>
              <a:t>radius</a:t>
            </a:r>
            <a:endParaRPr lang="es-CL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>
                <a:latin typeface="Calibri" panose="020F0502020204030204" pitchFamily="34" charset="0"/>
              </a:rPr>
              <a:t>Increses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until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reaches</a:t>
            </a:r>
            <a:r>
              <a:rPr lang="es-CL" dirty="0">
                <a:latin typeface="Calibri" panose="020F0502020204030204" pitchFamily="34" charset="0"/>
              </a:rPr>
              <a:t> 10 </a:t>
            </a:r>
            <a:r>
              <a:rPr lang="es-CL" dirty="0" err="1">
                <a:latin typeface="Calibri" panose="020F0502020204030204" pitchFamily="34" charset="0"/>
              </a:rPr>
              <a:t>venues</a:t>
            </a:r>
            <a:r>
              <a:rPr lang="es-CL" dirty="0">
                <a:latin typeface="Calibri" panose="020F0502020204030204" pitchFamily="34" charset="0"/>
              </a:rPr>
              <a:t> per </a:t>
            </a:r>
            <a:r>
              <a:rPr lang="es-CL" dirty="0" err="1">
                <a:latin typeface="Calibri" panose="020F0502020204030204" pitchFamily="34" charset="0"/>
              </a:rPr>
              <a:t>commune</a:t>
            </a:r>
            <a:r>
              <a:rPr lang="es-CL" dirty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847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FAF2EE14-B973-4959-A651-769D3D8402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6784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>
            <a:extLst>
              <a:ext uri="{FF2B5EF4-FFF2-40B4-BE49-F238E27FC236}">
                <a16:creationId xmlns:a16="http://schemas.microsoft.com/office/drawing/2014/main" id="{B0C95614-E36B-420E-90ED-87BF8886417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CL" sz="440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003956-6BAE-4A93-8CA1-779117DC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31" y="504202"/>
            <a:ext cx="9875520" cy="1356360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Test </a:t>
            </a:r>
            <a:r>
              <a:rPr lang="es-CL" dirty="0" err="1">
                <a:latin typeface="Calibri" panose="020F0502020204030204" pitchFamily="34" charset="0"/>
              </a:rPr>
              <a:t>Sample</a:t>
            </a:r>
            <a:r>
              <a:rPr lang="es-CL" dirty="0">
                <a:latin typeface="Calibri" panose="020F0502020204030204" pitchFamily="34" charset="0"/>
              </a:rPr>
              <a:t>: Vitacura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D8EC15-142C-45E5-977B-B738AA1F158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75531" y="1860561"/>
            <a:ext cx="5967101" cy="4266773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40F8F9-1FB7-4280-BAAE-3F037D8451C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205538" y="1860560"/>
            <a:ext cx="4459471" cy="4266773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32472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A4184E44-1F05-453D-B065-9BAB7E7076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2102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>
            <a:extLst>
              <a:ext uri="{FF2B5EF4-FFF2-40B4-BE49-F238E27FC236}">
                <a16:creationId xmlns:a16="http://schemas.microsoft.com/office/drawing/2014/main" id="{114A80CA-9FC7-49A0-8793-2885A4E5E8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CL" sz="440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B4D3C0-3A39-45A8-A9F0-BB8C2521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Complete </a:t>
            </a:r>
            <a:r>
              <a:rPr lang="es-CL" dirty="0" err="1">
                <a:latin typeface="Calibri" panose="020F0502020204030204" pitchFamily="34" charset="0"/>
              </a:rPr>
              <a:t>Sample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Overview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with</a:t>
            </a:r>
            <a:r>
              <a:rPr lang="es-CL" dirty="0">
                <a:latin typeface="Calibri" panose="020F0502020204030204" pitchFamily="34" charset="0"/>
              </a:rPr>
              <a:t> final </a:t>
            </a:r>
            <a:r>
              <a:rPr lang="es-CL" dirty="0" err="1">
                <a:latin typeface="Calibri" panose="020F0502020204030204" pitchFamily="34" charset="0"/>
              </a:rPr>
              <a:t>radiuses</a:t>
            </a:r>
            <a:r>
              <a:rPr lang="es-CL" dirty="0">
                <a:latin typeface="Calibri" panose="020F0502020204030204" pitchFamily="34" charset="0"/>
              </a:rPr>
              <a:t>: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9594C9-18A2-45B9-BA27-E754E8C34C7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300445" y="1965960"/>
            <a:ext cx="7591109" cy="4169920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8827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BEFFEAFE-4F0E-4178-81A5-2DD6FCF90D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3507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>
            <a:extLst>
              <a:ext uri="{FF2B5EF4-FFF2-40B4-BE49-F238E27FC236}">
                <a16:creationId xmlns:a16="http://schemas.microsoft.com/office/drawing/2014/main" id="{B05D5E55-D5D3-4EEA-8FD1-260F630F16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CL" sz="440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400029-D2FF-4FB4-B661-D77B495A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Complete </a:t>
            </a:r>
            <a:r>
              <a:rPr lang="es-CL" dirty="0" err="1">
                <a:latin typeface="Calibri" panose="020F0502020204030204" pitchFamily="34" charset="0"/>
              </a:rPr>
              <a:t>Sample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Overview</a:t>
            </a:r>
            <a:endParaRPr lang="es-ES" dirty="0">
              <a:latin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31F8FF-71F2-4CCC-9A54-ED3A323B076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869087" y="1849120"/>
            <a:ext cx="8531145" cy="4399279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41878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882E8B0B-1EFD-466C-A4C3-39056C56BBE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0790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>
            <a:extLst>
              <a:ext uri="{FF2B5EF4-FFF2-40B4-BE49-F238E27FC236}">
                <a16:creationId xmlns:a16="http://schemas.microsoft.com/office/drawing/2014/main" id="{37DC01F2-2DAF-4E28-B6BE-09F84FF83C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CL" sz="440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4460AB-B9AB-4687-8559-F51CE546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Clusterization </a:t>
            </a:r>
            <a:r>
              <a:rPr lang="es-CL" dirty="0" err="1">
                <a:latin typeface="Calibri" panose="020F0502020204030204" pitchFamily="34" charset="0"/>
              </a:rPr>
              <a:t>using</a:t>
            </a:r>
            <a:r>
              <a:rPr lang="es-CL" dirty="0">
                <a:latin typeface="Calibri" panose="020F0502020204030204" pitchFamily="34" charset="0"/>
              </a:rPr>
              <a:t> K-</a:t>
            </a:r>
            <a:r>
              <a:rPr lang="es-CL" dirty="0" err="1">
                <a:latin typeface="Calibri" panose="020F0502020204030204" pitchFamily="34" charset="0"/>
              </a:rPr>
              <a:t>Means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AA36D-864A-4738-8B82-D467CA8D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90686"/>
            <a:ext cx="9872871" cy="4038600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Use </a:t>
            </a:r>
            <a:r>
              <a:rPr lang="es-CL" dirty="0" err="1">
                <a:latin typeface="Calibri" panose="020F0502020204030204" pitchFamily="34" charset="0"/>
              </a:rPr>
              <a:t>the</a:t>
            </a:r>
            <a:r>
              <a:rPr lang="es-CL" dirty="0">
                <a:latin typeface="Calibri" panose="020F0502020204030204" pitchFamily="34" charset="0"/>
              </a:rPr>
              <a:t> top 3 </a:t>
            </a:r>
            <a:r>
              <a:rPr lang="es-CL" dirty="0" err="1">
                <a:latin typeface="Calibri" panose="020F0502020204030204" pitchFamily="34" charset="0"/>
              </a:rPr>
              <a:t>most</a:t>
            </a:r>
            <a:r>
              <a:rPr lang="es-CL" dirty="0">
                <a:latin typeface="Calibri" panose="020F0502020204030204" pitchFamily="34" charset="0"/>
              </a:rPr>
              <a:t> popular </a:t>
            </a:r>
            <a:r>
              <a:rPr lang="es-CL" dirty="0" err="1">
                <a:latin typeface="Calibri" panose="020F0502020204030204" pitchFamily="34" charset="0"/>
              </a:rPr>
              <a:t>venues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categories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to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cluster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the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communes</a:t>
            </a:r>
            <a:r>
              <a:rPr lang="es-CL" dirty="0">
                <a:latin typeface="Calibri" panose="020F0502020204030204" pitchFamily="34" charset="0"/>
              </a:rPr>
              <a:t> in Santiago.</a:t>
            </a:r>
          </a:p>
          <a:p>
            <a:endParaRPr lang="es-CL" dirty="0">
              <a:latin typeface="Calibri" panose="020F0502020204030204" pitchFamily="34" charset="0"/>
            </a:endParaRPr>
          </a:p>
          <a:p>
            <a:endParaRPr lang="es-CL" dirty="0">
              <a:latin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</a:rPr>
              <a:t>Use </a:t>
            </a:r>
            <a:r>
              <a:rPr lang="es-ES" dirty="0" err="1">
                <a:latin typeface="Calibri" panose="020F0502020204030204" pitchFamily="34" charset="0"/>
              </a:rPr>
              <a:t>elbow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method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to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evaluate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the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optimal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number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for</a:t>
            </a:r>
            <a:r>
              <a:rPr lang="es-ES" dirty="0">
                <a:latin typeface="Calibri" panose="020F0502020204030204" pitchFamily="34" charset="0"/>
              </a:rPr>
              <a:t> k.</a:t>
            </a:r>
          </a:p>
        </p:txBody>
      </p:sp>
    </p:spTree>
    <p:extLst>
      <p:ext uri="{BB962C8B-B14F-4D97-AF65-F5344CB8AC3E}">
        <p14:creationId xmlns:p14="http://schemas.microsoft.com/office/powerpoint/2010/main" val="114086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25E42914-2277-4696-996F-BF5545A13A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01395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>
            <a:extLst>
              <a:ext uri="{FF2B5EF4-FFF2-40B4-BE49-F238E27FC236}">
                <a16:creationId xmlns:a16="http://schemas.microsoft.com/office/drawing/2014/main" id="{39B3F1E6-E5DC-4CB6-B037-0FC264EC44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CL" sz="440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2919E7-AD5D-4DD6-8DF5-376D165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K-</a:t>
            </a:r>
            <a:r>
              <a:rPr lang="es-CL" dirty="0" err="1">
                <a:latin typeface="Calibri" panose="020F0502020204030204" pitchFamily="34" charset="0"/>
              </a:rPr>
              <a:t>Means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for</a:t>
            </a:r>
            <a:r>
              <a:rPr lang="es-CL" dirty="0">
                <a:latin typeface="Calibri" panose="020F0502020204030204" pitchFamily="34" charset="0"/>
              </a:rPr>
              <a:t> </a:t>
            </a:r>
            <a:r>
              <a:rPr lang="es-CL" dirty="0" err="1">
                <a:latin typeface="Calibri" panose="020F0502020204030204" pitchFamily="34" charset="0"/>
              </a:rPr>
              <a:t>clusteirng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F282B7-5A2F-4315-BAFE-BD7E6062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333" y="2057400"/>
            <a:ext cx="2649538" cy="4038600"/>
          </a:xfrm>
        </p:spPr>
        <p:txBody>
          <a:bodyPr/>
          <a:lstStyle/>
          <a:p>
            <a:r>
              <a:rPr lang="es-CL" dirty="0" err="1">
                <a:solidFill>
                  <a:schemeClr val="tx1"/>
                </a:solidFill>
                <a:latin typeface="Calibri" panose="020F0502020204030204" pitchFamily="34" charset="0"/>
              </a:rPr>
              <a:t>Elbow</a:t>
            </a:r>
            <a:r>
              <a:rPr lang="es-CL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CL" dirty="0" err="1">
                <a:solidFill>
                  <a:schemeClr val="tx1"/>
                </a:solidFill>
                <a:latin typeface="Calibri" panose="020F0502020204030204" pitchFamily="34" charset="0"/>
              </a:rPr>
              <a:t>method</a:t>
            </a:r>
            <a:r>
              <a:rPr lang="es-CL" dirty="0">
                <a:solidFill>
                  <a:schemeClr val="tx1"/>
                </a:solidFill>
                <a:latin typeface="Calibri" panose="020F0502020204030204" pitchFamily="34" charset="0"/>
              </a:rPr>
              <a:t> shows </a:t>
            </a:r>
            <a:r>
              <a:rPr lang="es-CL" dirty="0" err="1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es-CL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s-CL" dirty="0" err="1">
                <a:solidFill>
                  <a:schemeClr val="tx1"/>
                </a:solidFill>
                <a:latin typeface="Calibri" panose="020F0502020204030204" pitchFamily="34" charset="0"/>
              </a:rPr>
              <a:t>optimal</a:t>
            </a:r>
            <a:r>
              <a:rPr lang="es-CL" dirty="0">
                <a:solidFill>
                  <a:schemeClr val="tx1"/>
                </a:solidFill>
                <a:latin typeface="Calibri" panose="020F0502020204030204" pitchFamily="34" charset="0"/>
              </a:rPr>
              <a:t> k </a:t>
            </a:r>
            <a:r>
              <a:rPr lang="es-CL" dirty="0" err="1">
                <a:solidFill>
                  <a:schemeClr val="tx1"/>
                </a:solidFill>
                <a:latin typeface="Calibri" panose="020F0502020204030204" pitchFamily="34" charset="0"/>
              </a:rPr>
              <a:t>is</a:t>
            </a:r>
            <a:r>
              <a:rPr lang="es-CL" dirty="0">
                <a:solidFill>
                  <a:schemeClr val="tx1"/>
                </a:solidFill>
                <a:latin typeface="Calibri" panose="020F0502020204030204" pitchFamily="34" charset="0"/>
              </a:rPr>
              <a:t> 6.</a:t>
            </a:r>
            <a:endParaRPr lang="es-E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01F52C-0EFE-4CCD-B26A-D96DFD39AB5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143000" y="1787008"/>
            <a:ext cx="6522578" cy="4383056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48420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l4vt7MuSQtG5pT_GOU0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86FMt31Ub_fDRYHcQzj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iavV3YcM_lAA2odmSkh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nY_SIrf2djNh.qHFz1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.ZDKG30o5eM2IxxHMZ3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qjS.Ri9s2chx6P7Hlfu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06i8H65x4nTEd6KkAWp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IS4vIaXZkzFEUO_eI0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iVWvfCZW7kYUJwUN42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W8JdKRmD5PfYYF7pCu0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CCs1IJNNrHsUNrMw6d7w"/>
</p:tagLst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24</TotalTime>
  <Words>242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Base</vt:lpstr>
      <vt:lpstr>Diapositiva de think-cell</vt:lpstr>
      <vt:lpstr>Hoja de cálculo de Microsoft Excel</vt:lpstr>
      <vt:lpstr>Santiago de Chile’s food venues Clusterization </vt:lpstr>
      <vt:lpstr>Introduction and Problem</vt:lpstr>
      <vt:lpstr>Data Acquisition</vt:lpstr>
      <vt:lpstr>Defining initial radiuses and heuristic:</vt:lpstr>
      <vt:lpstr>Test Sample: Vitacura</vt:lpstr>
      <vt:lpstr>Complete Sample Overview with final radiuses:</vt:lpstr>
      <vt:lpstr>Complete Sample Overview</vt:lpstr>
      <vt:lpstr>Clusterization using K-Means</vt:lpstr>
      <vt:lpstr>K-Means for clusteirng</vt:lpstr>
      <vt:lpstr>Clusterization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Santiago de Chile’s food venues Clusterization</dc:title>
  <dc:creator>Camilo Fuentes Moeme Servicios Médicos Tabancura SPA</dc:creator>
  <cp:lastModifiedBy>Camilo Fuentes Moeme Servicios Médicos Tabancura SPA</cp:lastModifiedBy>
  <cp:revision>10</cp:revision>
  <dcterms:created xsi:type="dcterms:W3CDTF">2020-01-20T20:09:14Z</dcterms:created>
  <dcterms:modified xsi:type="dcterms:W3CDTF">2020-01-20T20:33:22Z</dcterms:modified>
</cp:coreProperties>
</file>