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56" r:id="rId3"/>
    <p:sldId id="282" r:id="rId4"/>
    <p:sldId id="312" r:id="rId5"/>
    <p:sldId id="313" r:id="rId6"/>
    <p:sldId id="283" r:id="rId7"/>
    <p:sldId id="285" r:id="rId8"/>
    <p:sldId id="286" r:id="rId9"/>
    <p:sldId id="287" r:id="rId10"/>
    <p:sldId id="284" r:id="rId11"/>
    <p:sldId id="288" r:id="rId12"/>
    <p:sldId id="289" r:id="rId13"/>
    <p:sldId id="290" r:id="rId14"/>
    <p:sldId id="291" r:id="rId15"/>
    <p:sldId id="293" r:id="rId16"/>
    <p:sldId id="292" r:id="rId17"/>
    <p:sldId id="294" r:id="rId18"/>
    <p:sldId id="295" r:id="rId19"/>
    <p:sldId id="296" r:id="rId20"/>
    <p:sldId id="297" r:id="rId21"/>
    <p:sldId id="306" r:id="rId22"/>
    <p:sldId id="317" r:id="rId23"/>
    <p:sldId id="298" r:id="rId24"/>
    <p:sldId id="299" r:id="rId25"/>
    <p:sldId id="300" r:id="rId26"/>
    <p:sldId id="301" r:id="rId27"/>
    <p:sldId id="302" r:id="rId28"/>
    <p:sldId id="314" r:id="rId29"/>
    <p:sldId id="315" r:id="rId30"/>
    <p:sldId id="316" r:id="rId31"/>
    <p:sldId id="303" r:id="rId32"/>
    <p:sldId id="304" r:id="rId33"/>
    <p:sldId id="305" r:id="rId34"/>
    <p:sldId id="307" r:id="rId35"/>
    <p:sldId id="308" r:id="rId36"/>
    <p:sldId id="309" r:id="rId37"/>
    <p:sldId id="310" r:id="rId38"/>
    <p:sldId id="311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7" r:id="rId47"/>
    <p:sldId id="328" r:id="rId48"/>
    <p:sldId id="329" r:id="rId49"/>
    <p:sldId id="330" r:id="rId50"/>
    <p:sldId id="331" r:id="rId51"/>
    <p:sldId id="332" r:id="rId52"/>
    <p:sldId id="333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46467-F306-4052-8023-7ABF6FA593B4}" v="223" dt="2024-04-17T14:28:47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BAE21-04A6-4EB6-8BAC-3B2A9BA10C7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71B39-25B4-4513-94CB-9C5CF09D0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7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05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1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60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8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0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79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13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37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8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29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86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020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83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6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0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96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9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717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71B39-25B4-4513-94CB-9C5CF09D0EF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38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9CBC0-10B7-4327-BD8E-9BEC27EA4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294C3-E07D-4BBF-8D27-51A0F8A9D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D2525-378C-4EA5-9982-1671C45E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0848BD-2816-448B-AF3C-3C040C2D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7D6EAF-37FA-499F-A329-32146DFC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29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6EDA2-E6BF-4D97-982A-5E5ABBE8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890F24-72A4-4DC5-A48B-E4EA229F9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CDCD7-5969-4625-B6E0-6A167AFC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A32B84-E26C-4E08-8029-E25A274A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152E3F-380C-4205-9EAA-77B0E83D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6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B9FB0F-1559-4556-99E3-D167D8208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C4EED1-D343-478F-AF4C-89A92A18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8C5F0-88C1-4F63-B83A-2995BFC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C168C-B613-4DCB-BBDA-142D3BD0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42270-B1A6-48A9-BEEF-1E4044E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25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268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2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06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6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00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8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1C59-D7BA-40EA-BABF-5EE2A350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4EA4A-E11D-46D4-B099-1C8364BE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163BB-61D2-4CB3-995F-594BA10C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73332-7D33-40C2-AF3D-220E3120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EFDCB-459E-4ECB-BDCB-EED6023F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44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45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91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9A15A-ED5F-4C3D-862C-2A07A00C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B25650-2457-4635-ACD6-4C1129C8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E90A2-6733-41C1-BA22-60B892FE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479E8-58E5-49AC-8629-4B0E0237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05284-E4C4-4AA4-B5D0-37FE7620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2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CF76B-A9D8-4872-8B8B-0ECC1974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7EA96-DEB1-4F6F-81DB-7B5C9D7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2DC911-BEE3-49C7-A7E0-A24C76CB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C8F1A-BA3F-44FA-B188-CF72967C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B0CC1F-48FD-48F9-BD25-33C5951A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01239C-7381-4690-9AA8-39CAB11C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1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25A09-DAE8-48C7-83F9-8DE0580B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F3112D-D298-4364-9788-226DFF09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54F919-A14B-4782-B67F-AF5D6E594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35E552-D4F8-4290-9979-FF1C0C685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DF92E6-C909-42B4-82E4-22EA177C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34BFB8-4C5E-4868-B07B-E2601964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C8F8DD-CBEA-40D6-9DA3-541FAFFE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0FE2CE-D403-4E07-8817-F43A9A0A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245EB-4BF5-4712-B2B7-EC6C7692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3B856A-2593-4589-9AE1-7A621196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C2E39F-E9AC-4107-AC77-8FD3BA4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2E64E4-907C-4CB8-BC53-D67288CA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22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FB475E-F87A-4C5C-9F34-81DC3A0C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86AA9D-9771-47EC-B701-6CD9ABF5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407EB-D842-4886-84FF-73A79996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8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8F628-DE50-4704-94AD-6992A019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91D52-2569-4179-87A2-E57231FF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1435C9-ECAA-48AC-B093-CBE730DA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C22490-65FE-47DF-9F03-1DD92326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158E00-080E-4463-BA6C-DE57067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175FA2-02E3-4961-8FED-37AF713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2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2DA10-EA84-4CD3-84E9-05C633DC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B38A1E-5F55-4BC8-9FEC-04F4BB9C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6D41B0-2A9D-4DD3-A03A-76394FFC7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FF706A-154D-4E3F-9503-C7D6022A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6D587B-8F35-40D1-88B0-794831E4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FC555-5D6E-4A7E-AD85-211AA9E8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76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F88A6-F6A8-44A8-84BC-2454D1D0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E08631-6966-4C4D-8E66-BBD62BC8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BF4AB-3B77-4B93-8605-35AE5E070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B51F-638F-40E3-BE31-09DA1F993A7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D0020-6993-48AB-BFB4-435228780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6561D-36DF-4F52-A703-7E36DE834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F1277-FDB1-4F81-B13F-86290F3E8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3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8353" y="2043663"/>
            <a:ext cx="7059224" cy="203105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SFML.</a:t>
            </a:r>
            <a:r>
              <a:rPr lang="ru-RU" sz="7200" b="1" dirty="0">
                <a:solidFill>
                  <a:srgbClr val="FFFFFF"/>
                </a:solidFill>
              </a:rPr>
              <a:t> Основы.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Создание </a:t>
            </a: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главного цикла</a:t>
            </a: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7CBD0E-A1D4-4957-8F83-82D53054F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944" y="2628735"/>
            <a:ext cx="798306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9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Результат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1ABD2F6-3572-4D1B-8658-1E4FEDF64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667" y="2177172"/>
            <a:ext cx="550255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D1188-BAFF-4E71-9EAC-E4BC74185214}"/>
              </a:ext>
            </a:extLst>
          </p:cNvPr>
          <p:cNvSpPr txBox="1"/>
          <p:nvPr/>
        </p:nvSpPr>
        <p:spPr>
          <a:xfrm>
            <a:off x="7137400" y="2438400"/>
            <a:ext cx="386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Получаем окно, которое нельзя закрыть.</a:t>
            </a:r>
          </a:p>
          <a:p>
            <a:endParaRPr lang="ru-RU" dirty="0"/>
          </a:p>
          <a:p>
            <a:r>
              <a:rPr lang="ru-RU" dirty="0"/>
              <a:t>Чтобы закрыть окно, необходимо в основной цикл встроить обработчик оконных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60110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Обработчик оконных событий.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1D457-F6A6-48D2-AE50-574359AAFC2B}"/>
              </a:ext>
            </a:extLst>
          </p:cNvPr>
          <p:cNvSpPr txBox="1"/>
          <p:nvPr/>
        </p:nvSpPr>
        <p:spPr>
          <a:xfrm>
            <a:off x="6498858" y="2166619"/>
            <a:ext cx="4724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Если с окном что</a:t>
            </a:r>
            <a:r>
              <a:rPr lang="en-US" dirty="0"/>
              <a:t>-</a:t>
            </a:r>
            <a:r>
              <a:rPr lang="ru-RU" dirty="0"/>
              <a:t>то произошло – наступило событие, то это событие отловит метод </a:t>
            </a:r>
            <a:r>
              <a:rPr lang="en-US" dirty="0"/>
              <a:t>pollEvent</a:t>
            </a:r>
            <a:r>
              <a:rPr lang="ru-RU" dirty="0"/>
              <a:t>, которое принимает переменную </a:t>
            </a:r>
            <a:r>
              <a:rPr lang="en-US" dirty="0"/>
              <a:t>event </a:t>
            </a:r>
            <a:r>
              <a:rPr lang="ru-RU" dirty="0"/>
              <a:t>по ссылке и модифицирует её.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/>
              <a:t>pollEvent </a:t>
            </a:r>
            <a:r>
              <a:rPr lang="ru-RU" dirty="0"/>
              <a:t>– возвращает </a:t>
            </a:r>
            <a:r>
              <a:rPr lang="en-US" dirty="0"/>
              <a:t>true</a:t>
            </a:r>
            <a:r>
              <a:rPr lang="ru-RU" dirty="0"/>
              <a:t>, если с что-либо произошло.</a:t>
            </a:r>
          </a:p>
          <a:p>
            <a:endParaRPr lang="ru-RU" dirty="0"/>
          </a:p>
          <a:p>
            <a:r>
              <a:rPr lang="ru-RU" dirty="0"/>
              <a:t>	Далее мы можем провести</a:t>
            </a:r>
            <a:r>
              <a:rPr lang="en-US" dirty="0"/>
              <a:t> </a:t>
            </a:r>
            <a:r>
              <a:rPr lang="ru-RU" dirty="0"/>
              <a:t>ряд проверок</a:t>
            </a:r>
            <a:r>
              <a:rPr lang="en-US" dirty="0"/>
              <a:t> </a:t>
            </a:r>
            <a:r>
              <a:rPr lang="ru-RU" dirty="0"/>
              <a:t>на тип того события, которое происходит с окном.</a:t>
            </a:r>
          </a:p>
          <a:p>
            <a:r>
              <a:rPr lang="ru-RU" dirty="0"/>
              <a:t>	Обязательной проверкой является </a:t>
            </a:r>
            <a:r>
              <a:rPr lang="en-US" dirty="0"/>
              <a:t>Event::Closed</a:t>
            </a:r>
            <a:r>
              <a:rPr lang="ru-RU" dirty="0"/>
              <a:t>, чтобы мы могли завершить основной цикл и завершить работу программы.</a:t>
            </a:r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0247AE20-181C-4627-96D8-05F80D3D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178" y="2177172"/>
            <a:ext cx="4257211" cy="45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Результат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3988820A-3EA4-45E7-B537-652745E19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877" y="2269701"/>
            <a:ext cx="9178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Рисуем круг.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6768AF-F23A-4D19-BAB1-30E7D3BC6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80" y="2177172"/>
            <a:ext cx="4030291" cy="4537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55E66-7B68-4194-8C01-6DE312B58181}"/>
              </a:ext>
            </a:extLst>
          </p:cNvPr>
          <p:cNvSpPr txBox="1"/>
          <p:nvPr/>
        </p:nvSpPr>
        <p:spPr>
          <a:xfrm>
            <a:off x="6414994" y="4445948"/>
            <a:ext cx="4436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CircleShape </a:t>
            </a:r>
            <a:r>
              <a:rPr lang="ru-RU" dirty="0"/>
              <a:t>является классом для рисования правильных выпуклых многоугольников.</a:t>
            </a:r>
          </a:p>
          <a:p>
            <a:endParaRPr lang="ru-RU" dirty="0"/>
          </a:p>
          <a:p>
            <a:r>
              <a:rPr lang="ru-RU" dirty="0"/>
              <a:t>Этот класс может использоваться не только для рисования кругов, но и правильных треугольников, квадратов…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6B836E-22E1-4D0D-AAC7-A5E16E9C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67" y="2194513"/>
            <a:ext cx="2172438" cy="225143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512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58" y="1116698"/>
            <a:ext cx="3429144" cy="403235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  <a:cs typeface="Calibri Light"/>
              </a:rPr>
              <a:t>	</a:t>
            </a:r>
            <a:r>
              <a:rPr lang="en-US" sz="3200" dirty="0">
                <a:solidFill>
                  <a:srgbClr val="FFFFFF"/>
                </a:solidFill>
                <a:cs typeface="Calibri Light"/>
              </a:rPr>
              <a:t>SFML</a:t>
            </a:r>
            <a:br>
              <a:rPr lang="en-US" sz="3200" dirty="0">
                <a:solidFill>
                  <a:srgbClr val="FFFFFF"/>
                </a:solidFill>
                <a:cs typeface="Calibri Light"/>
              </a:rPr>
            </a:br>
            <a:r>
              <a:rPr lang="en-US" sz="3200" dirty="0">
                <a:solidFill>
                  <a:srgbClr val="FFFFFF"/>
                </a:solidFill>
                <a:cs typeface="Calibri Light"/>
              </a:rPr>
              <a:t>	Shapes</a:t>
            </a:r>
            <a:endParaRPr lang="ru-RU" sz="32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4300" y="1136434"/>
            <a:ext cx="7537700" cy="5406098"/>
          </a:xfrm>
        </p:spPr>
        <p:txBody>
          <a:bodyPr>
            <a:noAutofit/>
          </a:bodyPr>
          <a:lstStyle/>
          <a:p>
            <a:r>
              <a:rPr lang="ru-RU" dirty="0"/>
              <a:t>SFML предоставляет набор классов, представляющих объекты простой формы. </a:t>
            </a:r>
            <a:endParaRPr lang="en-US" dirty="0"/>
          </a:p>
          <a:p>
            <a:r>
              <a:rPr lang="ru-RU" dirty="0"/>
              <a:t>Каждый тип фигуры — это отдельный класс, но все они происходят от одного и того же базового класса, поэтому у них есть доступ к одному и тому же подмножеству общих функций. </a:t>
            </a:r>
            <a:endParaRPr lang="en-US" dirty="0"/>
          </a:p>
          <a:p>
            <a:r>
              <a:rPr lang="ru-RU" dirty="0"/>
              <a:t>Затем каждый класс добавляет свои особенности: свойство радиуса для класса окружности, размер для класса прямоугольника, точки для класса многоугольника и т. д.</a:t>
            </a:r>
          </a:p>
        </p:txBody>
      </p:sp>
    </p:spTree>
    <p:extLst>
      <p:ext uri="{BB962C8B-B14F-4D97-AF65-F5344CB8AC3E}">
        <p14:creationId xmlns:p14="http://schemas.microsoft.com/office/powerpoint/2010/main" val="259604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Правильные многоугольники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33A0DE-9784-44E7-9447-EC8A4E30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22" y="2754701"/>
            <a:ext cx="5325218" cy="346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B44D4-22F3-4CF5-B7C5-1CC804F1CB65}"/>
              </a:ext>
            </a:extLst>
          </p:cNvPr>
          <p:cNvSpPr txBox="1"/>
          <p:nvPr/>
        </p:nvSpPr>
        <p:spPr>
          <a:xfrm>
            <a:off x="6676890" y="2261590"/>
            <a:ext cx="510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параметр у класса </a:t>
            </a:r>
            <a:r>
              <a:rPr lang="en-US" dirty="0"/>
              <a:t>CircleShape </a:t>
            </a:r>
            <a:r>
              <a:rPr lang="ru-RU" dirty="0"/>
              <a:t>– длина высоты, опущенной из центра формы к любой из сторон.</a:t>
            </a:r>
          </a:p>
          <a:p>
            <a:endParaRPr lang="ru-RU" dirty="0"/>
          </a:p>
          <a:p>
            <a:r>
              <a:rPr lang="ru-RU" dirty="0"/>
              <a:t>Второй параметр – длина этой высоты.</a:t>
            </a:r>
          </a:p>
          <a:p>
            <a:endParaRPr lang="ru-RU" dirty="0"/>
          </a:p>
          <a:p>
            <a:r>
              <a:rPr lang="ru-RU" dirty="0"/>
              <a:t>Методом </a:t>
            </a:r>
            <a:r>
              <a:rPr lang="en-US" dirty="0"/>
              <a:t>.move(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ru-RU" dirty="0"/>
              <a:t> перемещаем нашу форму относительно текущей позиции.</a:t>
            </a:r>
          </a:p>
          <a:p>
            <a:endParaRPr lang="ru-RU" dirty="0"/>
          </a:p>
          <a:p>
            <a:r>
              <a:rPr lang="ru-RU" dirty="0"/>
              <a:t>Конструктор класса </a:t>
            </a:r>
            <a:r>
              <a:rPr lang="en-US" dirty="0"/>
              <a:t>Color </a:t>
            </a:r>
            <a:r>
              <a:rPr lang="ru-RU" dirty="0"/>
              <a:t>может принимает три параметра – интенсивность </a:t>
            </a:r>
            <a:r>
              <a:rPr lang="en-US" dirty="0"/>
              <a:t>RGB</a:t>
            </a:r>
          </a:p>
          <a:p>
            <a:endParaRPr lang="en-US" dirty="0"/>
          </a:p>
          <a:p>
            <a:r>
              <a:rPr lang="ru-RU" dirty="0"/>
              <a:t>Т.к. класс </a:t>
            </a:r>
            <a:r>
              <a:rPr lang="en-US" dirty="0"/>
              <a:t>Shape </a:t>
            </a:r>
            <a:r>
              <a:rPr lang="ru-RU" dirty="0"/>
              <a:t>является базовым для любой формы, можем добавить каждую форму в вектор из указателей типа базового.</a:t>
            </a:r>
          </a:p>
        </p:txBody>
      </p:sp>
    </p:spTree>
    <p:extLst>
      <p:ext uri="{BB962C8B-B14F-4D97-AF65-F5344CB8AC3E}">
        <p14:creationId xmlns:p14="http://schemas.microsoft.com/office/powerpoint/2010/main" val="3112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Правильные многоугольники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82F720-2F66-4E00-89F2-DC3ABAAED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45" y="2269701"/>
            <a:ext cx="4564949" cy="43513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FCB5FF-21B1-4E50-8444-72AD756CB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56" y="2378076"/>
            <a:ext cx="4917444" cy="38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5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Произвольные выпуклые многоугольники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6A1005-7AAB-4E97-BF28-9CF2475E1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22" y="2316490"/>
            <a:ext cx="5115639" cy="39057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F55B91-334C-4B13-AA5D-F772FFAE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48" y="2897754"/>
            <a:ext cx="3286584" cy="4096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512061-8F98-4FF0-9A9C-309623EF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16" y="3336958"/>
            <a:ext cx="294363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6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Прямоугольники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E4B8C66C-0B21-4007-BC1C-C1373EFA5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909" y="3338266"/>
            <a:ext cx="5450010" cy="13425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2F4D0F-B439-4EDA-8C5F-D82C19F5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09" y="2543175"/>
            <a:ext cx="4183577" cy="68267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1E3675C-1C15-4CED-BC54-504A5489E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09" y="3264873"/>
            <a:ext cx="3593991" cy="30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5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58" y="1116698"/>
            <a:ext cx="3429144" cy="403235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  <a:cs typeface="Calibri Light"/>
              </a:rPr>
              <a:t>	</a:t>
            </a:r>
            <a:r>
              <a:rPr lang="en-US" sz="3200" dirty="0">
                <a:solidFill>
                  <a:srgbClr val="FFFFFF"/>
                </a:solidFill>
                <a:cs typeface="Calibri Light"/>
              </a:rPr>
              <a:t>SFML</a:t>
            </a:r>
            <a:endParaRPr lang="ru-RU" sz="32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4300" y="1136434"/>
            <a:ext cx="7537700" cy="4585132"/>
          </a:xfrm>
        </p:spPr>
        <p:txBody>
          <a:bodyPr>
            <a:noAutofit/>
          </a:bodyPr>
          <a:lstStyle/>
          <a:p>
            <a:r>
              <a:rPr lang="ru-RU" dirty="0"/>
              <a:t>SFML является кроссплатформенной, библиотекой для создания мультимедийных приложений. </a:t>
            </a:r>
          </a:p>
          <a:p>
            <a:r>
              <a:rPr lang="ru-RU" dirty="0"/>
              <a:t>Она состоит из пяти модулей: system, window, graphics, audio и network</a:t>
            </a:r>
            <a:endParaRPr lang="en-US" dirty="0"/>
          </a:p>
          <a:p>
            <a:r>
              <a:rPr lang="en-US" dirty="0"/>
              <a:t>SFML </a:t>
            </a:r>
            <a:r>
              <a:rPr lang="ru-RU" dirty="0"/>
              <a:t>является объектно-ориентированной надстройкой над </a:t>
            </a:r>
            <a:r>
              <a:rPr lang="en-US" dirty="0"/>
              <a:t>OpenGL</a:t>
            </a:r>
          </a:p>
          <a:p>
            <a:r>
              <a:rPr lang="ru-RU" dirty="0"/>
              <a:t>Мы затронем только графический модуль </a:t>
            </a:r>
            <a:r>
              <a:rPr lang="en-US" dirty="0"/>
              <a:t>SFML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36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Рисуем окружность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E4B0CC6-647C-4374-A593-D6B16412B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975" y="2269701"/>
            <a:ext cx="6517611" cy="4360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EBC97-5CD9-4A6D-9275-D2DE8586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020" y="2294515"/>
            <a:ext cx="4716470" cy="21854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609BA9-5EA6-426B-8F8E-9D6358664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374" y="4339444"/>
            <a:ext cx="248637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Иерархия классов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SFML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26" name="Picture 2" descr="https://www.sfml-dev.org/documentation/2.5.1/classsf_1_1Drawable.png">
            <a:extLst>
              <a:ext uri="{FF2B5EF4-FFF2-40B4-BE49-F238E27FC236}">
                <a16:creationId xmlns:a16="http://schemas.microsoft.com/office/drawing/2014/main" id="{D28CDAD0-3339-4F8E-8C62-AAA784540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82" y="2354089"/>
            <a:ext cx="8727361" cy="154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fml-dev.org/documentation/2.5.1/classsf_1_1Transformable.png">
            <a:extLst>
              <a:ext uri="{FF2B5EF4-FFF2-40B4-BE49-F238E27FC236}">
                <a16:creationId xmlns:a16="http://schemas.microsoft.com/office/drawing/2014/main" id="{D27FCE6A-667C-42CA-AF1C-EBEDDA89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19" y="4526617"/>
            <a:ext cx="6358756" cy="169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39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8D8E-B76A-4FF9-BBFA-5DEF632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58" y="1116698"/>
            <a:ext cx="3429144" cy="403235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FFFF"/>
                </a:solidFill>
                <a:cs typeface="Calibri Light"/>
              </a:rPr>
              <a:t>	</a:t>
            </a:r>
            <a:r>
              <a:rPr lang="en-US" sz="2800" dirty="0">
                <a:solidFill>
                  <a:srgbClr val="FFFFFF"/>
                </a:solidFill>
                <a:cs typeface="Calibri Light"/>
              </a:rPr>
              <a:t>SFML</a:t>
            </a:r>
            <a:br>
              <a:rPr lang="en-US" sz="2800" dirty="0">
                <a:solidFill>
                  <a:srgbClr val="FFFFFF"/>
                </a:solidFill>
                <a:cs typeface="Calibri Light"/>
              </a:rPr>
            </a:br>
            <a:r>
              <a:rPr lang="en-US" sz="2800" dirty="0">
                <a:solidFill>
                  <a:srgbClr val="FFFFFF"/>
                </a:solidFill>
                <a:cs typeface="Calibri Light"/>
              </a:rPr>
              <a:t>Vertex &amp; VertexArray</a:t>
            </a:r>
            <a:endParaRPr lang="ru-RU" sz="28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4300" y="1136434"/>
            <a:ext cx="7537700" cy="5406098"/>
          </a:xfrm>
        </p:spPr>
        <p:txBody>
          <a:bodyPr>
            <a:noAutofit/>
          </a:bodyPr>
          <a:lstStyle/>
          <a:p>
            <a:r>
              <a:rPr lang="ru-RU" dirty="0"/>
              <a:t>SFML предоставляет механизм более низкого уровня для рисования: массивы вершин. На самом деле массивы вершин используются внутри всех остальных классов SFML. </a:t>
            </a:r>
            <a:endParaRPr lang="en-US" dirty="0"/>
          </a:p>
          <a:p>
            <a:r>
              <a:rPr lang="ru-RU" dirty="0"/>
              <a:t>Они позволяют более гибко определять 2D-объекты, содержащие столько треугольников, сколько вам нужно. </a:t>
            </a:r>
            <a:endParaRPr lang="en-US" dirty="0"/>
          </a:p>
          <a:p>
            <a:r>
              <a:rPr lang="ru-RU" dirty="0"/>
              <a:t>Они даже позволяют рисовать точки или линии.</a:t>
            </a:r>
          </a:p>
        </p:txBody>
      </p:sp>
    </p:spTree>
    <p:extLst>
      <p:ext uri="{BB962C8B-B14F-4D97-AF65-F5344CB8AC3E}">
        <p14:creationId xmlns:p14="http://schemas.microsoft.com/office/powerpoint/2010/main" val="146300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Типы основных примитивов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D9FCACF-98BC-4196-80EB-6E1E13C9D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267" y="2177172"/>
            <a:ext cx="6972353" cy="45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22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Типы основных примитивов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DCCB90-9AEE-48AA-88C5-AEA89BCD5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735" y="2267303"/>
            <a:ext cx="6083300" cy="45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9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Отрисовка Треугольника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BB96F0-9DC0-429B-BE34-08929CB7E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477" y="2564361"/>
            <a:ext cx="7256798" cy="35037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269B2E-581F-4CEB-BB70-B4C94E48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87" y="6021692"/>
            <a:ext cx="4223292" cy="4335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03E6C0-BAB7-4CC7-802F-5AE8DC755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55" y="3213585"/>
            <a:ext cx="2707668" cy="27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0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Отрисовка Треугольника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F730E8-A6B7-4CB7-9422-C9DBE0378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329" y="2396227"/>
            <a:ext cx="9689866" cy="16224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06FE67-CF73-473E-B22B-57DCB96F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5" y="3924346"/>
            <a:ext cx="11693701" cy="7821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F799A-A9B4-432D-8DED-AE92213ED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004" y="4823367"/>
            <a:ext cx="1873907" cy="18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Делаем класс свой окружности. Имплементация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drawable</a:t>
            </a: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.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220B0682-8299-47A8-AAAD-143B8695B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22" y="2543175"/>
            <a:ext cx="6782693" cy="371623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AFC5E63-9D9F-4217-BB88-5025A3C8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802" y="2177172"/>
            <a:ext cx="3672298" cy="45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32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Реализация метода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draw</a:t>
            </a: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6D181C-AB29-4226-8FAD-4CA49596D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935" y="2610499"/>
            <a:ext cx="10870239" cy="2439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10764F-7A16-4C82-8517-D14800D3D8F5}"/>
              </a:ext>
            </a:extLst>
          </p:cNvPr>
          <p:cNvSpPr txBox="1"/>
          <p:nvPr/>
        </p:nvSpPr>
        <p:spPr>
          <a:xfrm>
            <a:off x="1679845" y="5320984"/>
            <a:ext cx="810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То, где мы должны рисовать.</a:t>
            </a:r>
          </a:p>
        </p:txBody>
      </p:sp>
    </p:spTree>
    <p:extLst>
      <p:ext uri="{BB962C8B-B14F-4D97-AF65-F5344CB8AC3E}">
        <p14:creationId xmlns:p14="http://schemas.microsoft.com/office/powerpoint/2010/main" val="3891761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Результат</a:t>
            </a:r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98A70E30-84BC-4FC4-8878-A83CAC1B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45" y="2331383"/>
            <a:ext cx="4620270" cy="396295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B0F1A9-36E3-4696-B7B5-4CC4F7F5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633" y="2115490"/>
            <a:ext cx="2950466" cy="32339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0205E7-6E69-4AEA-A970-3DD63C3B0A91}"/>
              </a:ext>
            </a:extLst>
          </p:cNvPr>
          <p:cNvSpPr txBox="1"/>
          <p:nvPr/>
        </p:nvSpPr>
        <p:spPr>
          <a:xfrm>
            <a:off x="6767239" y="5554133"/>
            <a:ext cx="46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Нам удалось сделать «Прозрачную» фигуру</a:t>
            </a:r>
          </a:p>
        </p:txBody>
      </p:sp>
    </p:spTree>
    <p:extLst>
      <p:ext uri="{BB962C8B-B14F-4D97-AF65-F5344CB8AC3E}">
        <p14:creationId xmlns:p14="http://schemas.microsoft.com/office/powerpoint/2010/main" val="42280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Установка на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VS.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A38583-8868-4F24-8877-F127498BF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090" y="2331383"/>
            <a:ext cx="76887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4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Отрисовка линий</a:t>
            </a: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. Способ 1.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972C04-DAF1-4176-8B01-1D7B34B39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935" y="4623989"/>
            <a:ext cx="7400039" cy="7278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2A6478-2C04-4C8A-949B-41E100BC6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66" y="2927140"/>
            <a:ext cx="6696397" cy="16351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9D4985E-77FC-4DD7-B914-4459B28BB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393" y="3002897"/>
            <a:ext cx="3662897" cy="27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8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Отрисовка линий</a:t>
            </a: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. Способ </a:t>
            </a:r>
            <a:r>
              <a:rPr lang="en-US" sz="4000" dirty="0">
                <a:solidFill>
                  <a:prstClr val="white"/>
                </a:solidFill>
                <a:latin typeface="Calibri Light" panose="020F0302020204030204"/>
              </a:rPr>
              <a:t>2</a:t>
            </a: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009D69D9-1B16-49E5-9436-37755B364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55" y="3499307"/>
            <a:ext cx="6985752" cy="154145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0B40B1A-DBBD-421A-A3C0-CDBB5D35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761" y="2548641"/>
            <a:ext cx="4958736" cy="76851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056110F-5351-45DA-9B7B-A785C92BA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332" y="3317154"/>
            <a:ext cx="2980267" cy="27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75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Отрисовка текста.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B274FE-EF48-4857-86BB-77DBA7E32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322" y="2269700"/>
            <a:ext cx="6359222" cy="45882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95AE03-404A-448E-9372-4B565A80E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349" y="2664935"/>
            <a:ext cx="4442240" cy="764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C0D17E-6F23-4CCB-852E-FB0441F8B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880" y="3511913"/>
            <a:ext cx="2963919" cy="1650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C2BE0-9EEB-4060-9EFB-E068569122A3}"/>
              </a:ext>
            </a:extLst>
          </p:cNvPr>
          <p:cNvSpPr txBox="1"/>
          <p:nvPr/>
        </p:nvSpPr>
        <p:spPr>
          <a:xfrm>
            <a:off x="7907867" y="4834467"/>
            <a:ext cx="347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со шрифтом должен находиться в папке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855118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Отрисовка текста поверх формы. Порядок.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1CC1031-F415-4746-9287-6AA257845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156" y="2269701"/>
            <a:ext cx="9372600" cy="3762375"/>
          </a:xfrm>
        </p:spPr>
        <p:txBody>
          <a:bodyPr/>
          <a:lstStyle/>
          <a:p>
            <a:r>
              <a:rPr lang="ru-RU" dirty="0"/>
              <a:t>Важен порядок, в котором рисуются примитивы. Например, чтобы нарисовать круг, внутри которого будет текст, необходимо, чтобы текст попадал в буфер отрисовки экрана после формы. </a:t>
            </a:r>
          </a:p>
          <a:p>
            <a:r>
              <a:rPr lang="ru-RU" dirty="0"/>
              <a:t>Таким образом, текст будет сверху формы.</a:t>
            </a:r>
          </a:p>
        </p:txBody>
      </p:sp>
    </p:spTree>
    <p:extLst>
      <p:ext uri="{BB962C8B-B14F-4D97-AF65-F5344CB8AC3E}">
        <p14:creationId xmlns:p14="http://schemas.microsoft.com/office/powerpoint/2010/main" val="3562241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Отрисовка текста поверх формы.</a:t>
            </a:r>
            <a:r>
              <a:rPr lang="en-US" sz="40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Пример.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ACBCA1-9DE8-4BA4-A70E-0D4BA05BA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885" y="2269701"/>
            <a:ext cx="5962908" cy="44546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1068B2-D748-416F-AC1E-C337ACF5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68" y="2261941"/>
            <a:ext cx="4471439" cy="45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Отрисовка текста поверх формы.</a:t>
            </a:r>
            <a:r>
              <a:rPr lang="en-US" sz="40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Пример.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3472C9A-C8DE-4DAD-A764-A2A5C8F2C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331" y="2812887"/>
            <a:ext cx="6645350" cy="3051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EE2A56-8E1B-4C4E-87BC-CDEE48BDBAA3}"/>
              </a:ext>
            </a:extLst>
          </p:cNvPr>
          <p:cNvSpPr txBox="1"/>
          <p:nvPr/>
        </p:nvSpPr>
        <p:spPr>
          <a:xfrm>
            <a:off x="7956690" y="3711099"/>
            <a:ext cx="359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методе </a:t>
            </a:r>
            <a:r>
              <a:rPr lang="en-US" dirty="0"/>
              <a:t>draw </a:t>
            </a:r>
            <a:r>
              <a:rPr lang="ru-RU" dirty="0"/>
              <a:t>сначала в буфер окна добавляем компонент </a:t>
            </a:r>
            <a:r>
              <a:rPr lang="en-US" dirty="0"/>
              <a:t>circle</a:t>
            </a:r>
            <a:r>
              <a:rPr lang="ru-RU" dirty="0"/>
              <a:t>, затем компонент </a:t>
            </a:r>
            <a:r>
              <a:rPr lang="en-US" dirty="0"/>
              <a:t>text</a:t>
            </a:r>
            <a:r>
              <a:rPr lang="ru-RU" dirty="0"/>
              <a:t>, чтобы </a:t>
            </a:r>
            <a:r>
              <a:rPr lang="en-US" dirty="0"/>
              <a:t>text </a:t>
            </a:r>
            <a:r>
              <a:rPr lang="ru-RU" dirty="0"/>
              <a:t>был над </a:t>
            </a:r>
            <a:r>
              <a:rPr lang="en-US" dirty="0"/>
              <a:t>circle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591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Отрисовка текста поверх формы.</a:t>
            </a:r>
            <a:r>
              <a:rPr lang="en-US" sz="40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Пример.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21BB3B-7DEC-4E8E-8D49-5601B91E7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842" y="2347913"/>
            <a:ext cx="9669224" cy="32961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EE2A56-8E1B-4C4E-87BC-CDEE48BDBAA3}"/>
              </a:ext>
            </a:extLst>
          </p:cNvPr>
          <p:cNvSpPr txBox="1"/>
          <p:nvPr/>
        </p:nvSpPr>
        <p:spPr>
          <a:xfrm>
            <a:off x="8041357" y="5076100"/>
            <a:ext cx="359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методе </a:t>
            </a:r>
            <a:r>
              <a:rPr lang="en-US" dirty="0"/>
              <a:t>draw </a:t>
            </a:r>
            <a:r>
              <a:rPr lang="ru-RU" dirty="0"/>
              <a:t>сначала в буфер окна добавляем компонент </a:t>
            </a:r>
            <a:r>
              <a:rPr lang="en-US" dirty="0"/>
              <a:t>circle</a:t>
            </a:r>
            <a:r>
              <a:rPr lang="ru-RU" dirty="0"/>
              <a:t>, затем компонент </a:t>
            </a:r>
            <a:r>
              <a:rPr lang="en-US" dirty="0"/>
              <a:t>text</a:t>
            </a:r>
            <a:r>
              <a:rPr lang="ru-RU" dirty="0"/>
              <a:t>, чтобы </a:t>
            </a:r>
            <a:r>
              <a:rPr lang="en-US" dirty="0"/>
              <a:t>text </a:t>
            </a:r>
            <a:r>
              <a:rPr lang="ru-RU" dirty="0"/>
              <a:t>был над </a:t>
            </a:r>
            <a:r>
              <a:rPr lang="en-US" dirty="0"/>
              <a:t>circle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93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Отрисовка текста поверх формы.</a:t>
            </a:r>
            <a:r>
              <a:rPr lang="en-US" sz="40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Пример.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53F242-5D33-41B0-9504-C6788796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3843" y="2543175"/>
            <a:ext cx="4587419" cy="17609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95F04E-3993-4E2D-9B0D-4AD65D984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281" y="2269647"/>
            <a:ext cx="4813335" cy="44958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ACB25-4E82-4E45-88B3-0E7235B86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085" y="4304116"/>
            <a:ext cx="2518518" cy="20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5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8353" y="2043663"/>
            <a:ext cx="7059224" cy="2031055"/>
          </a:xfrm>
        </p:spPr>
        <p:txBody>
          <a:bodyPr>
            <a:normAutofit fontScale="90000"/>
          </a:bodyPr>
          <a:lstStyle/>
          <a:p>
            <a:r>
              <a:rPr lang="en-US" sz="7200" b="1" dirty="0" err="1">
                <a:solidFill>
                  <a:srgbClr val="FFFFFF"/>
                </a:solidFill>
              </a:rPr>
              <a:t>Отрисовка</a:t>
            </a:r>
            <a:r>
              <a:rPr lang="en-US" sz="7200" b="1" dirty="0">
                <a:solidFill>
                  <a:srgbClr val="FFFFFF"/>
                </a:solidFill>
              </a:rPr>
              <a:t> </a:t>
            </a:r>
            <a:r>
              <a:rPr lang="en-US" sz="7200" b="1" dirty="0" err="1">
                <a:solidFill>
                  <a:srgbClr val="FFFFFF"/>
                </a:solidFill>
              </a:rPr>
              <a:t>бинарного</a:t>
            </a:r>
            <a:r>
              <a:rPr lang="en-US" sz="7200" b="1" dirty="0">
                <a:solidFill>
                  <a:srgbClr val="FFFFFF"/>
                </a:solidFill>
              </a:rPr>
              <a:t> </a:t>
            </a:r>
            <a:r>
              <a:rPr lang="en-US" sz="7200" b="1" dirty="0" err="1">
                <a:solidFill>
                  <a:srgbClr val="FFFFFF"/>
                </a:solidFill>
              </a:rPr>
              <a:t>дерева</a:t>
            </a:r>
            <a:r>
              <a:rPr lang="en-US" sz="7200" b="1" dirty="0">
                <a:solidFill>
                  <a:srgbClr val="FFFFFF"/>
                </a:solidFill>
              </a:rPr>
              <a:t> </a:t>
            </a:r>
            <a:r>
              <a:rPr lang="ru-RU" sz="72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198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Базовые расчеты</a:t>
            </a:r>
            <a:endParaRPr lang="ru-RU" dirty="0"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55767E9-FA20-3C3F-4DFB-53A48B2DF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2845" y="2862299"/>
            <a:ext cx="6857192" cy="3217199"/>
          </a:xfrm>
        </p:spPr>
      </p:pic>
    </p:spTree>
    <p:extLst>
      <p:ext uri="{BB962C8B-B14F-4D97-AF65-F5344CB8AC3E}">
        <p14:creationId xmlns:p14="http://schemas.microsoft.com/office/powerpoint/2010/main" val="410784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Установка на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VS.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011750-1987-4B84-A966-3705E2066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077" y="2269701"/>
            <a:ext cx="86192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0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latin typeface="Calibri Light" panose="020F0302020204030204"/>
              </a:rPr>
              <a:t>Сканирование дерева</a:t>
            </a:r>
            <a:endParaRPr lang="ru-RU" dirty="0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5AC9FA1-C1CA-0CF9-F51C-CAC41DA8E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9327" y="2437643"/>
            <a:ext cx="4774905" cy="814720"/>
          </a:xfrm>
        </p:spPr>
      </p:pic>
      <p:pic>
        <p:nvPicPr>
          <p:cNvPr id="6" name="Рисунок 5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B9A355D-1814-944B-EBAD-C1AD69568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145" y="3393558"/>
            <a:ext cx="4288757" cy="34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58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Создание окна</a:t>
            </a:r>
          </a:p>
        </p:txBody>
      </p:sp>
      <p:pic>
        <p:nvPicPr>
          <p:cNvPr id="4" name="Объект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8F92BEF-C3FE-9F74-C3C4-0EF7BE025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0768" y="2738252"/>
            <a:ext cx="6812486" cy="3642501"/>
          </a:xfrm>
        </p:spPr>
      </p:pic>
    </p:spTree>
    <p:extLst>
      <p:ext uri="{BB962C8B-B14F-4D97-AF65-F5344CB8AC3E}">
        <p14:creationId xmlns:p14="http://schemas.microsoft.com/office/powerpoint/2010/main" val="1694232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Вывод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DE7BA2F-791C-0483-ADE5-A5D140DE5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2313" y="2357253"/>
            <a:ext cx="5396233" cy="4298175"/>
          </a:xfrm>
        </p:spPr>
      </p:pic>
    </p:spTree>
    <p:extLst>
      <p:ext uri="{BB962C8B-B14F-4D97-AF65-F5344CB8AC3E}">
        <p14:creationId xmlns:p14="http://schemas.microsoft.com/office/powerpoint/2010/main" val="2610622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Функция рисования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FA3A5D5-FC3B-BB00-8EFE-DC826C287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1735" y="3919238"/>
            <a:ext cx="10515600" cy="1404577"/>
          </a:xfrm>
        </p:spPr>
      </p:pic>
    </p:spTree>
    <p:extLst>
      <p:ext uri="{BB962C8B-B14F-4D97-AF65-F5344CB8AC3E}">
        <p14:creationId xmlns:p14="http://schemas.microsoft.com/office/powerpoint/2010/main" val="96651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Рисуем круг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B9055F4-EF80-34FD-8E74-B2E91811A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4550" y="2714200"/>
            <a:ext cx="7962900" cy="2733675"/>
          </a:xfrm>
        </p:spPr>
      </p:pic>
    </p:spTree>
    <p:extLst>
      <p:ext uri="{BB962C8B-B14F-4D97-AF65-F5344CB8AC3E}">
        <p14:creationId xmlns:p14="http://schemas.microsoft.com/office/powerpoint/2010/main" val="910231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Рисуем текст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36E3B4E-0DEF-A30A-6654-7C2AEA69F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7094" y="2273171"/>
            <a:ext cx="5868950" cy="4581525"/>
          </a:xfrm>
        </p:spPr>
      </p:pic>
    </p:spTree>
    <p:extLst>
      <p:ext uri="{BB962C8B-B14F-4D97-AF65-F5344CB8AC3E}">
        <p14:creationId xmlns:p14="http://schemas.microsoft.com/office/powerpoint/2010/main" val="118453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 err="1">
                <a:solidFill>
                  <a:prstClr val="white"/>
                </a:solidFill>
                <a:ea typeface="+mj-lt"/>
                <a:cs typeface="+mj-lt"/>
              </a:rPr>
              <a:t>Отцентровываем</a:t>
            </a:r>
            <a:r>
              <a:rPr lang="ru-RU" sz="4000" dirty="0">
                <a:solidFill>
                  <a:prstClr val="white"/>
                </a:solidFill>
                <a:ea typeface="+mj-lt"/>
                <a:cs typeface="+mj-lt"/>
              </a:rPr>
              <a:t> текст</a:t>
            </a:r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1DC13EA-6903-3E38-0AF1-496C71436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642" y="3196057"/>
            <a:ext cx="10515600" cy="2815498"/>
          </a:xfrm>
        </p:spPr>
      </p:pic>
    </p:spTree>
    <p:extLst>
      <p:ext uri="{BB962C8B-B14F-4D97-AF65-F5344CB8AC3E}">
        <p14:creationId xmlns:p14="http://schemas.microsoft.com/office/powerpoint/2010/main" val="1396601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Соединяем дите и родителя</a:t>
            </a:r>
          </a:p>
        </p:txBody>
      </p:sp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CEC8952-83E3-68FE-0B35-493A12D07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8227" y="2259788"/>
            <a:ext cx="5804405" cy="4599431"/>
          </a:xfrm>
        </p:spPr>
      </p:pic>
    </p:spTree>
    <p:extLst>
      <p:ext uri="{BB962C8B-B14F-4D97-AF65-F5344CB8AC3E}">
        <p14:creationId xmlns:p14="http://schemas.microsoft.com/office/powerpoint/2010/main" val="2073390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5 элементов</a:t>
            </a:r>
          </a:p>
        </p:txBody>
      </p:sp>
      <p:pic>
        <p:nvPicPr>
          <p:cNvPr id="5" name="Объект 4" descr="Изображение выглядит как снимок экрана, круг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8C41528-604B-4503-C1F4-11647CED0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654" y="2956202"/>
            <a:ext cx="8791575" cy="2781300"/>
          </a:xfrm>
        </p:spPr>
      </p:pic>
    </p:spTree>
    <p:extLst>
      <p:ext uri="{BB962C8B-B14F-4D97-AF65-F5344CB8AC3E}">
        <p14:creationId xmlns:p14="http://schemas.microsoft.com/office/powerpoint/2010/main" val="3255028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10 элементов</a:t>
            </a:r>
          </a:p>
        </p:txBody>
      </p:sp>
      <p:pic>
        <p:nvPicPr>
          <p:cNvPr id="4" name="Объект 3" descr="Изображение выглядит как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3C680A8-8ADF-6B98-573E-E8059B02D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642" y="3287837"/>
            <a:ext cx="10515600" cy="2100310"/>
          </a:xfrm>
        </p:spPr>
      </p:pic>
    </p:spTree>
    <p:extLst>
      <p:ext uri="{BB962C8B-B14F-4D97-AF65-F5344CB8AC3E}">
        <p14:creationId xmlns:p14="http://schemas.microsoft.com/office/powerpoint/2010/main" val="7694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Установка на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VS.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BC374F7-44EF-4D0F-91E2-1DC2ECAA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746" y="2115490"/>
            <a:ext cx="6783974" cy="43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5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15 элементов</a:t>
            </a:r>
          </a:p>
        </p:txBody>
      </p:sp>
      <p:pic>
        <p:nvPicPr>
          <p:cNvPr id="5" name="Объект 4" descr="Изображение выглядит как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09D4BB0-4722-F3F2-7FC5-346CE0D8D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991" y="3537606"/>
            <a:ext cx="10515600" cy="2079237"/>
          </a:xfrm>
        </p:spPr>
      </p:pic>
    </p:spTree>
    <p:extLst>
      <p:ext uri="{BB962C8B-B14F-4D97-AF65-F5344CB8AC3E}">
        <p14:creationId xmlns:p14="http://schemas.microsoft.com/office/powerpoint/2010/main" val="1873800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prstClr val="white"/>
                </a:solidFill>
                <a:cs typeface="Calibri Light"/>
              </a:rPr>
              <a:t>Дерево поиска</a:t>
            </a:r>
          </a:p>
        </p:txBody>
      </p:sp>
      <p:pic>
        <p:nvPicPr>
          <p:cNvPr id="9" name="Объект 8" descr="Изображение выглядит как снимок экрана, круг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FA8F1E1-F16A-2284-5543-2775CAC9F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4975" y="2873024"/>
            <a:ext cx="8782050" cy="2752725"/>
          </a:xfrm>
        </p:spPr>
      </p:pic>
    </p:spTree>
    <p:extLst>
      <p:ext uri="{BB962C8B-B14F-4D97-AF65-F5344CB8AC3E}">
        <p14:creationId xmlns:p14="http://schemas.microsoft.com/office/powerpoint/2010/main" val="212210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Установка на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VS.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ADDCEC-9F51-4E66-AF38-A8E221F65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877" y="2177172"/>
            <a:ext cx="8635157" cy="46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5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Установка на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VS.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804BA76-3D39-4292-8D40-DAEF71047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013" y="2269701"/>
            <a:ext cx="402011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0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Установка на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VS.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6FB7AD-EEAF-436E-A47C-46EFC8B43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22" y="2514358"/>
            <a:ext cx="1025985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0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9DBF49-14E3-41D3-95C0-92A783F66DD3}"/>
              </a:ext>
            </a:extLst>
          </p:cNvPr>
          <p:cNvSpPr txBox="1">
            <a:spLocks/>
          </p:cNvSpPr>
          <p:nvPr/>
        </p:nvSpPr>
        <p:spPr>
          <a:xfrm>
            <a:off x="871909" y="78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Создание окна.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F067FDFD-5A3E-4395-A8F6-0869B17EC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628" y="2269701"/>
            <a:ext cx="7487695" cy="3115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7EADA7-B0E2-41FE-BC25-4A1635CF2E6A}"/>
              </a:ext>
            </a:extLst>
          </p:cNvPr>
          <p:cNvSpPr txBox="1"/>
          <p:nvPr/>
        </p:nvSpPr>
        <p:spPr>
          <a:xfrm>
            <a:off x="2189782" y="5770785"/>
            <a:ext cx="80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главное окно, размером 800х600. Заголовок окна = </a:t>
            </a:r>
            <a:r>
              <a:rPr lang="en-US" dirty="0"/>
              <a:t>“MainWindow”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098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472</Words>
  <Application>Microsoft Office PowerPoint</Application>
  <PresentationFormat>Широкоэкранный</PresentationFormat>
  <Paragraphs>84</Paragraphs>
  <Slides>51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51</vt:i4>
      </vt:variant>
    </vt:vector>
  </HeadingPairs>
  <TitlesOfParts>
    <vt:vector size="53" baseType="lpstr">
      <vt:lpstr>Тема Office</vt:lpstr>
      <vt:lpstr>1_Тема Office</vt:lpstr>
      <vt:lpstr>SFML. Основы.</vt:lpstr>
      <vt:lpstr> SFML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SFML  Shapes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SFML Vertex &amp; VertexArray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Отрисовка бинарного дерева 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SFML. Основы.</dc:title>
  <dc:creator>Андрей Семёнов</dc:creator>
  <cp:lastModifiedBy>Андрей Семёнов</cp:lastModifiedBy>
  <cp:revision>112</cp:revision>
  <dcterms:created xsi:type="dcterms:W3CDTF">2022-05-02T12:17:09Z</dcterms:created>
  <dcterms:modified xsi:type="dcterms:W3CDTF">2024-04-17T14:29:35Z</dcterms:modified>
</cp:coreProperties>
</file>