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7"/>
  </p:notesMasterIdLst>
  <p:sldIdLst>
    <p:sldId id="256" r:id="rId2"/>
    <p:sldId id="257" r:id="rId3"/>
    <p:sldId id="258" r:id="rId4"/>
    <p:sldId id="259" r:id="rId5"/>
    <p:sldId id="262" r:id="rId6"/>
    <p:sldId id="263" r:id="rId7"/>
    <p:sldId id="264" r:id="rId8"/>
    <p:sldId id="265" r:id="rId9"/>
    <p:sldId id="266" r:id="rId10"/>
    <p:sldId id="267" r:id="rId11"/>
    <p:sldId id="268"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A3886-BDAA-4F0D-95D5-53783887F201}" type="datetimeFigureOut">
              <a:rPr lang="en-CA" smtClean="0"/>
              <a:t>2021-02-17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D473C6-6F21-4C72-8C22-5D1101BCE575}" type="slidenum">
              <a:rPr lang="en-CA" smtClean="0"/>
              <a:t>‹#›</a:t>
            </a:fld>
            <a:endParaRPr lang="en-CA"/>
          </a:p>
        </p:txBody>
      </p:sp>
    </p:spTree>
    <p:extLst>
      <p:ext uri="{BB962C8B-B14F-4D97-AF65-F5344CB8AC3E}">
        <p14:creationId xmlns:p14="http://schemas.microsoft.com/office/powerpoint/2010/main" val="44985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BD473C6-6F21-4C72-8C22-5D1101BCE575}" type="slidenum">
              <a:rPr lang="en-CA" smtClean="0"/>
              <a:t>4</a:t>
            </a:fld>
            <a:endParaRPr lang="en-CA"/>
          </a:p>
        </p:txBody>
      </p:sp>
    </p:spTree>
    <p:extLst>
      <p:ext uri="{BB962C8B-B14F-4D97-AF65-F5344CB8AC3E}">
        <p14:creationId xmlns:p14="http://schemas.microsoft.com/office/powerpoint/2010/main" val="4171606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D473C6-6F21-4C72-8C22-5D1101BCE575}" type="slidenum">
              <a:rPr lang="en-CA" smtClean="0"/>
              <a:t>13</a:t>
            </a:fld>
            <a:endParaRPr lang="en-CA"/>
          </a:p>
        </p:txBody>
      </p:sp>
    </p:spTree>
    <p:extLst>
      <p:ext uri="{BB962C8B-B14F-4D97-AF65-F5344CB8AC3E}">
        <p14:creationId xmlns:p14="http://schemas.microsoft.com/office/powerpoint/2010/main" val="2711580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0A88B8-36DE-49AC-B294-078E6D847F2E}" type="datetimeFigureOut">
              <a:rPr lang="en-CA" smtClean="0"/>
              <a:t>2021-02-17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2B58E4-2703-4187-A486-D4FFC5E9811F}"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531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A88B8-36DE-49AC-B294-078E6D847F2E}" type="datetimeFigureOut">
              <a:rPr lang="en-CA" smtClean="0"/>
              <a:t>2021-02-17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161844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A88B8-36DE-49AC-B294-078E6D847F2E}" type="datetimeFigureOut">
              <a:rPr lang="en-CA" smtClean="0"/>
              <a:t>2021-02-17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344592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A88B8-36DE-49AC-B294-078E6D847F2E}" type="datetimeFigureOut">
              <a:rPr lang="en-CA" smtClean="0"/>
              <a:t>2021-02-17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122080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A88B8-36DE-49AC-B294-078E6D847F2E}" type="datetimeFigureOut">
              <a:rPr lang="en-CA" smtClean="0"/>
              <a:t>2021-02-17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2B58E4-2703-4187-A486-D4FFC5E9811F}"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42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0A88B8-36DE-49AC-B294-078E6D847F2E}" type="datetimeFigureOut">
              <a:rPr lang="en-CA" smtClean="0"/>
              <a:t>2021-02-17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371145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0A88B8-36DE-49AC-B294-078E6D847F2E}" type="datetimeFigureOut">
              <a:rPr lang="en-CA" smtClean="0"/>
              <a:t>2021-02-17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2924586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0A88B8-36DE-49AC-B294-078E6D847F2E}" type="datetimeFigureOut">
              <a:rPr lang="en-CA" smtClean="0"/>
              <a:t>2021-02-17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235289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0A88B8-36DE-49AC-B294-078E6D847F2E}" type="datetimeFigureOut">
              <a:rPr lang="en-CA" smtClean="0"/>
              <a:t>2021-02-17</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162299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0A88B8-36DE-49AC-B294-078E6D847F2E}" type="datetimeFigureOut">
              <a:rPr lang="en-CA" smtClean="0"/>
              <a:t>2021-02-17</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2B58E4-2703-4187-A486-D4FFC5E9811F}" type="slidenum">
              <a:rPr lang="en-CA" smtClean="0"/>
              <a:t>‹#›</a:t>
            </a:fld>
            <a:endParaRPr lang="en-CA"/>
          </a:p>
        </p:txBody>
      </p:sp>
    </p:spTree>
    <p:extLst>
      <p:ext uri="{BB962C8B-B14F-4D97-AF65-F5344CB8AC3E}">
        <p14:creationId xmlns:p14="http://schemas.microsoft.com/office/powerpoint/2010/main" val="3269840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0A88B8-36DE-49AC-B294-078E6D847F2E}" type="datetimeFigureOut">
              <a:rPr lang="en-CA" smtClean="0"/>
              <a:t>2021-02-17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37814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0A88B8-36DE-49AC-B294-078E6D847F2E}" type="datetimeFigureOut">
              <a:rPr lang="en-CA" smtClean="0"/>
              <a:t>2021-02-17</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C2B58E4-2703-4187-A486-D4FFC5E9811F}"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09127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cikit-learn.org/stable/modules/tree.html#minimal-cost-complexity-pru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 472 A1 </a:t>
            </a:r>
            <a:br>
              <a:rPr lang="en-CA" dirty="0"/>
            </a:br>
            <a:r>
              <a:rPr lang="en-CA" sz="6000" dirty="0"/>
              <a:t>Group 9 Presentation</a:t>
            </a:r>
          </a:p>
        </p:txBody>
      </p:sp>
      <p:sp>
        <p:nvSpPr>
          <p:cNvPr id="3" name="Subtitle 2"/>
          <p:cNvSpPr>
            <a:spLocks noGrp="1"/>
          </p:cNvSpPr>
          <p:nvPr>
            <p:ph type="subTitle" idx="1"/>
          </p:nvPr>
        </p:nvSpPr>
        <p:spPr/>
        <p:txBody>
          <a:bodyPr numCol="2">
            <a:normAutofit/>
          </a:bodyPr>
          <a:lstStyle/>
          <a:p>
            <a:r>
              <a:rPr lang="en-CA" dirty="0"/>
              <a:t>Matthew Segal 40031839</a:t>
            </a:r>
          </a:p>
          <a:p>
            <a:r>
              <a:rPr lang="en-CA"/>
              <a:t>Evan Mateo 27725167</a:t>
            </a:r>
            <a:endParaRPr lang="en-CA" dirty="0"/>
          </a:p>
          <a:p>
            <a:r>
              <a:rPr lang="en-CA" dirty="0"/>
              <a:t>Joanna Lin</a:t>
            </a:r>
          </a:p>
        </p:txBody>
      </p:sp>
    </p:spTree>
    <p:extLst>
      <p:ext uri="{BB962C8B-B14F-4D97-AF65-F5344CB8AC3E}">
        <p14:creationId xmlns:p14="http://schemas.microsoft.com/office/powerpoint/2010/main" val="2310778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500" dirty="0"/>
              <a:t>Interesting Note on Decision Tree Pruning</a:t>
            </a:r>
          </a:p>
        </p:txBody>
      </p:sp>
      <p:sp>
        <p:nvSpPr>
          <p:cNvPr id="3" name="Content Placeholder 2"/>
          <p:cNvSpPr>
            <a:spLocks noGrp="1"/>
          </p:cNvSpPr>
          <p:nvPr>
            <p:ph idx="1"/>
          </p:nvPr>
        </p:nvSpPr>
        <p:spPr/>
        <p:txBody>
          <a:bodyPr/>
          <a:lstStyle/>
          <a:p>
            <a:r>
              <a:rPr lang="en-CA" dirty="0"/>
              <a:t>One might think that pruning a complex Decision Tree might improve its performance, but we actually found the opposite to be true: altering the </a:t>
            </a:r>
            <a:r>
              <a:rPr lang="en-CA" dirty="0" err="1"/>
              <a:t>max_depth</a:t>
            </a:r>
            <a:r>
              <a:rPr lang="en-CA" dirty="0"/>
              <a:t> and </a:t>
            </a:r>
            <a:r>
              <a:rPr lang="en-CA" dirty="0" err="1"/>
              <a:t>max_leaf_nodes</a:t>
            </a:r>
            <a:r>
              <a:rPr lang="en-CA" dirty="0"/>
              <a:t> parameters resulted in less accurate predictions. </a:t>
            </a:r>
          </a:p>
          <a:p>
            <a:r>
              <a:rPr lang="en-CA" dirty="0"/>
              <a:t>There is a parameter of Decision Tree classifiers in </a:t>
            </a:r>
            <a:r>
              <a:rPr lang="en-CA" dirty="0" err="1"/>
              <a:t>sklearn</a:t>
            </a:r>
            <a:r>
              <a:rPr lang="en-CA" dirty="0"/>
              <a:t> called </a:t>
            </a:r>
            <a:r>
              <a:rPr lang="en-CA" dirty="0" err="1"/>
              <a:t>ccp_alpha</a:t>
            </a:r>
            <a:r>
              <a:rPr lang="en-CA" dirty="0"/>
              <a:t> which is generally used to find the best Tree possible using Minimal Cost-Complexity Pruning. In other words, setting this parameter to certain values prunes the Tree to avoid over-fitting by certain amounts, see: </a:t>
            </a:r>
            <a:r>
              <a:rPr lang="en-CA" dirty="0">
                <a:hlinkClick r:id="rId2"/>
              </a:rPr>
              <a:t>https://scikit-learn.org/stable/modules/tree.html#minimal-cost-complexity-pruning</a:t>
            </a:r>
            <a:r>
              <a:rPr lang="en-CA" dirty="0"/>
              <a:t>.</a:t>
            </a:r>
          </a:p>
          <a:p>
            <a:r>
              <a:rPr lang="en-CA" dirty="0"/>
              <a:t>After writing a function to test many possible values for </a:t>
            </a:r>
            <a:r>
              <a:rPr lang="en-CA" dirty="0" err="1"/>
              <a:t>ccp_alpha</a:t>
            </a:r>
            <a:r>
              <a:rPr lang="en-CA" dirty="0"/>
              <a:t> across many iterations of the Decision tree classifier algorithm, it was found that setting this value to 0 (indicating no pruning at all) maximized accuracy for both training and testing data.</a:t>
            </a:r>
          </a:p>
        </p:txBody>
      </p:sp>
    </p:spTree>
    <p:extLst>
      <p:ext uri="{BB962C8B-B14F-4D97-AF65-F5344CB8AC3E}">
        <p14:creationId xmlns:p14="http://schemas.microsoft.com/office/powerpoint/2010/main" val="126881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100" dirty="0"/>
              <a:t>Interesting Note on Decision Tree Pruning, cont.</a:t>
            </a:r>
          </a:p>
        </p:txBody>
      </p:sp>
      <p:sp>
        <p:nvSpPr>
          <p:cNvPr id="3" name="Content Placeholder 2"/>
          <p:cNvSpPr>
            <a:spLocks noGrp="1"/>
          </p:cNvSpPr>
          <p:nvPr>
            <p:ph sz="half" idx="1"/>
          </p:nvPr>
        </p:nvSpPr>
        <p:spPr/>
        <p:txBody>
          <a:bodyPr>
            <a:normAutofit fontScale="92500" lnSpcReduction="10000"/>
          </a:bodyPr>
          <a:lstStyle/>
          <a:p>
            <a:r>
              <a:rPr lang="en-CA" dirty="0"/>
              <a:t>Here, we see this data. We can see the best way to maximize accuracy for Decision Trees (with this dataset, anyway) is to not prune them at all.</a:t>
            </a:r>
          </a:p>
          <a:p>
            <a:endParaRPr lang="en-CA" dirty="0"/>
          </a:p>
          <a:p>
            <a:r>
              <a:rPr lang="en-CA" dirty="0"/>
              <a:t>One possible reason for this is our text sanitation. We use an aggressive custom algorithm to remove all special characters and simple words with no emotional affect (“for”, “to”, “a”, etc.) This results in our training and testing data having only useful words in it. So pruning any of these useful words in the Tree will likely reduce accuracy. Also note: even under best accuracy, testing data is much less accurate than training data.</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006204"/>
            <a:ext cx="4937125" cy="3702843"/>
          </a:xfrm>
        </p:spPr>
      </p:pic>
    </p:spTree>
    <p:extLst>
      <p:ext uri="{BB962C8B-B14F-4D97-AF65-F5344CB8AC3E}">
        <p14:creationId xmlns:p14="http://schemas.microsoft.com/office/powerpoint/2010/main" val="668155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Member Responsibility</a:t>
            </a:r>
          </a:p>
        </p:txBody>
      </p:sp>
    </p:spTree>
    <p:extLst>
      <p:ext uri="{BB962C8B-B14F-4D97-AF65-F5344CB8AC3E}">
        <p14:creationId xmlns:p14="http://schemas.microsoft.com/office/powerpoint/2010/main" val="442986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Matthew Segal</a:t>
            </a:r>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CA" dirty="0"/>
              <a:t>Wrote the function to sanitize the text: </a:t>
            </a:r>
            <a:r>
              <a:rPr lang="en-CA" dirty="0" err="1"/>
              <a:t>sanitize_text</a:t>
            </a:r>
            <a:endParaRPr lang="en-CA" dirty="0"/>
          </a:p>
          <a:p>
            <a:pPr marL="457200" indent="-457200">
              <a:buFont typeface="+mj-lt"/>
              <a:buAutoNum type="arabicPeriod"/>
            </a:pPr>
            <a:r>
              <a:rPr lang="en-CA" dirty="0"/>
              <a:t>Wrote the function to create and save all graphical confusion matrices: </a:t>
            </a:r>
            <a:r>
              <a:rPr lang="en-CA" dirty="0" err="1"/>
              <a:t>save_graphical_confusion_matrix</a:t>
            </a:r>
            <a:endParaRPr lang="en-CA" dirty="0"/>
          </a:p>
          <a:p>
            <a:pPr marL="457200" indent="-457200">
              <a:buFont typeface="+mj-lt"/>
              <a:buAutoNum type="arabicPeriod"/>
            </a:pPr>
            <a:r>
              <a:rPr lang="en-CA" dirty="0"/>
              <a:t>Wrote the function to analyse the relationship between </a:t>
            </a:r>
            <a:r>
              <a:rPr lang="en-CA" dirty="0" err="1"/>
              <a:t>ccp_alpha</a:t>
            </a:r>
            <a:r>
              <a:rPr lang="en-CA" dirty="0"/>
              <a:t> and accuracy: </a:t>
            </a:r>
            <a:r>
              <a:rPr lang="en-CA" dirty="0" err="1"/>
              <a:t>analyze_ccp_alpha</a:t>
            </a:r>
            <a:endParaRPr lang="en-CA" dirty="0"/>
          </a:p>
          <a:p>
            <a:pPr marL="457200" indent="-457200">
              <a:buFont typeface="+mj-lt"/>
              <a:buAutoNum type="arabicPeriod"/>
            </a:pPr>
            <a:r>
              <a:rPr lang="en-CA" dirty="0"/>
              <a:t>Provided overall file structure to the repository to improve organization</a:t>
            </a:r>
          </a:p>
          <a:p>
            <a:pPr marL="457200" indent="-457200">
              <a:buFont typeface="+mj-lt"/>
              <a:buAutoNum type="arabicPeriod"/>
            </a:pPr>
            <a:r>
              <a:rPr lang="en-CA" dirty="0"/>
              <a:t>Improved code style by restructuring main.py to implement a proper entry point by way of a main function</a:t>
            </a:r>
          </a:p>
          <a:p>
            <a:pPr marL="457200" indent="-457200">
              <a:buFont typeface="+mj-lt"/>
              <a:buAutoNum type="arabicPeriod"/>
            </a:pPr>
            <a:r>
              <a:rPr lang="en-CA" dirty="0"/>
              <a:t>Simplified the code to split the data into training and testing sets by using </a:t>
            </a:r>
            <a:r>
              <a:rPr lang="en-CA" dirty="0" err="1"/>
              <a:t>train_test_split</a:t>
            </a:r>
            <a:r>
              <a:rPr lang="en-CA" dirty="0"/>
              <a:t> from </a:t>
            </a:r>
            <a:r>
              <a:rPr lang="en-CA" dirty="0" err="1"/>
              <a:t>sklearn</a:t>
            </a:r>
            <a:endParaRPr lang="en-CA" dirty="0"/>
          </a:p>
          <a:p>
            <a:pPr marL="457200" indent="-457200">
              <a:buFont typeface="+mj-lt"/>
              <a:buAutoNum type="arabicPeriod"/>
            </a:pPr>
            <a:r>
              <a:rPr lang="en-CA" dirty="0"/>
              <a:t>Wrote several custom algorithms to </a:t>
            </a:r>
            <a:r>
              <a:rPr lang="en-CA" dirty="0" err="1"/>
              <a:t>vectorize</a:t>
            </a:r>
            <a:r>
              <a:rPr lang="en-CA" dirty="0"/>
              <a:t> the data (that were not used in the final product)</a:t>
            </a:r>
          </a:p>
          <a:p>
            <a:pPr marL="457200" indent="-457200">
              <a:buFont typeface="+mj-lt"/>
              <a:buAutoNum type="arabicPeriod"/>
            </a:pPr>
            <a:r>
              <a:rPr lang="en-CA" dirty="0"/>
              <a:t>Wrote much of the slideshow and presentation</a:t>
            </a:r>
          </a:p>
          <a:p>
            <a:pPr marL="457200" indent="-457200">
              <a:buFont typeface="+mj-lt"/>
              <a:buAutoNum type="arabicPeriod"/>
            </a:pPr>
            <a:endParaRPr lang="en-CA" dirty="0"/>
          </a:p>
        </p:txBody>
      </p:sp>
    </p:spTree>
    <p:extLst>
      <p:ext uri="{BB962C8B-B14F-4D97-AF65-F5344CB8AC3E}">
        <p14:creationId xmlns:p14="http://schemas.microsoft.com/office/powerpoint/2010/main" val="3860648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Evan Mateo</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CA"/>
              <a:t>Worked on reading the initial dataset</a:t>
            </a:r>
          </a:p>
          <a:p>
            <a:pPr marL="457200" indent="-457200">
              <a:buFont typeface="+mj-lt"/>
              <a:buAutoNum type="arabicPeriod"/>
            </a:pPr>
            <a:r>
              <a:rPr lang="en-CA"/>
              <a:t>Vectorized words of documents using CountVectorizer</a:t>
            </a:r>
          </a:p>
          <a:p>
            <a:pPr marL="457200" indent="-457200">
              <a:buFont typeface="+mj-lt"/>
              <a:buAutoNum type="arabicPeriod"/>
            </a:pPr>
            <a:r>
              <a:rPr lang="en-CA"/>
              <a:t>Worked on the best decision tree using GridSearchCV and KFold for automatically searching the optimal hyperparameters</a:t>
            </a:r>
          </a:p>
          <a:p>
            <a:pPr marL="457200" indent="-457200">
              <a:buFont typeface="+mj-lt"/>
              <a:buAutoNum type="arabicPeriod"/>
            </a:pPr>
            <a:r>
              <a:rPr lang="en-CA"/>
              <a:t>Plot class (label) distribution</a:t>
            </a:r>
          </a:p>
          <a:p>
            <a:pPr marL="457200" indent="-457200">
              <a:buFont typeface="+mj-lt"/>
              <a:buAutoNum type="arabicPeriod"/>
            </a:pPr>
            <a:r>
              <a:rPr lang="en-CA"/>
              <a:t>Worked on outputting list of false positives for task 4 analysis</a:t>
            </a:r>
            <a:endParaRPr lang="en-CA" dirty="0"/>
          </a:p>
        </p:txBody>
      </p:sp>
    </p:spTree>
    <p:extLst>
      <p:ext uri="{BB962C8B-B14F-4D97-AF65-F5344CB8AC3E}">
        <p14:creationId xmlns:p14="http://schemas.microsoft.com/office/powerpoint/2010/main" val="321576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Joanna Lin</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CA" dirty="0">
                <a:solidFill>
                  <a:srgbClr val="FF0000"/>
                </a:solidFill>
              </a:rPr>
              <a:t>BRAG ABOUT YOURSELVES</a:t>
            </a:r>
          </a:p>
          <a:p>
            <a:pPr marL="457200" indent="-457200">
              <a:buFont typeface="+mj-lt"/>
              <a:buAutoNum type="arabicPeriod"/>
            </a:pPr>
            <a:endParaRPr lang="en-CA" dirty="0"/>
          </a:p>
        </p:txBody>
      </p:sp>
    </p:spTree>
    <p:extLst>
      <p:ext uri="{BB962C8B-B14F-4D97-AF65-F5344CB8AC3E}">
        <p14:creationId xmlns:p14="http://schemas.microsoft.com/office/powerpoint/2010/main" val="148046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Note</a:t>
            </a:r>
          </a:p>
        </p:txBody>
      </p:sp>
      <p:sp>
        <p:nvSpPr>
          <p:cNvPr id="3" name="Content Placeholder 2"/>
          <p:cNvSpPr>
            <a:spLocks noGrp="1"/>
          </p:cNvSpPr>
          <p:nvPr>
            <p:ph idx="1"/>
          </p:nvPr>
        </p:nvSpPr>
        <p:spPr/>
        <p:txBody>
          <a:bodyPr/>
          <a:lstStyle/>
          <a:p>
            <a:pPr marL="0" indent="0">
              <a:buNone/>
            </a:pPr>
            <a:r>
              <a:rPr lang="en-CA" dirty="0"/>
              <a:t>All data and diagrams used in this presentation represent the results of one possible execution of our code. It is conceivable that running our code might result in slightly different output.</a:t>
            </a:r>
          </a:p>
        </p:txBody>
      </p:sp>
    </p:spTree>
    <p:extLst>
      <p:ext uri="{BB962C8B-B14F-4D97-AF65-F5344CB8AC3E}">
        <p14:creationId xmlns:p14="http://schemas.microsoft.com/office/powerpoint/2010/main" val="315448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 of Initial Dataset</a:t>
            </a:r>
          </a:p>
        </p:txBody>
      </p:sp>
      <p:sp>
        <p:nvSpPr>
          <p:cNvPr id="3" name="Content Placeholder 2"/>
          <p:cNvSpPr>
            <a:spLocks noGrp="1"/>
          </p:cNvSpPr>
          <p:nvPr>
            <p:ph idx="1"/>
          </p:nvPr>
        </p:nvSpPr>
        <p:spPr/>
        <p:txBody>
          <a:bodyPr>
            <a:normAutofit/>
          </a:bodyPr>
          <a:lstStyle/>
          <a:p>
            <a:r>
              <a:rPr lang="en-CA" dirty="0"/>
              <a:t>The given dataset is composed of thousands of reviews for various </a:t>
            </a:r>
            <a:r>
              <a:rPr lang="en-CA"/>
              <a:t>products.</a:t>
            </a:r>
          </a:p>
          <a:p>
            <a:endParaRPr lang="en-US"/>
          </a:p>
          <a:p>
            <a:r>
              <a:rPr lang="en-US"/>
              <a:t>The initial dataset is composed of:</a:t>
            </a:r>
          </a:p>
          <a:p>
            <a:pPr marL="749808" lvl="1" indent="-457200">
              <a:buFont typeface="+mj-lt"/>
              <a:buAutoNum type="arabicPeriod"/>
            </a:pPr>
            <a:r>
              <a:rPr lang="en-US"/>
              <a:t>2 classes – “pos” and “neg”</a:t>
            </a:r>
          </a:p>
          <a:p>
            <a:pPr marL="749808" lvl="1" indent="-457200">
              <a:buFont typeface="+mj-lt"/>
              <a:buAutoNum type="arabicPeriod"/>
            </a:pPr>
            <a:r>
              <a:rPr lang="en-US"/>
              <a:t>44502 features (58871 before sanitized)</a:t>
            </a:r>
          </a:p>
          <a:p>
            <a:endParaRPr lang="en-CA"/>
          </a:p>
          <a:p>
            <a:r>
              <a:rPr lang="en-CA" b="1"/>
              <a:t>Sanitized input</a:t>
            </a:r>
          </a:p>
          <a:p>
            <a:r>
              <a:rPr lang="en-CA"/>
              <a:t>Remove </a:t>
            </a:r>
            <a:r>
              <a:rPr lang="en-CA" dirty="0"/>
              <a:t>all special characters and “emotionless” words (like “to”, “a”, “the”, etc</a:t>
            </a:r>
            <a:r>
              <a:rPr lang="en-CA"/>
              <a:t>.). </a:t>
            </a:r>
            <a:br>
              <a:rPr lang="en-CA"/>
            </a:br>
            <a:r>
              <a:rPr lang="en-CA"/>
              <a:t>This should reduce noisy input a little and </a:t>
            </a:r>
            <a:r>
              <a:rPr lang="en-CA" dirty="0"/>
              <a:t>lead to superior sentiment classification.</a:t>
            </a:r>
          </a:p>
        </p:txBody>
      </p:sp>
    </p:spTree>
    <p:extLst>
      <p:ext uri="{BB962C8B-B14F-4D97-AF65-F5344CB8AC3E}">
        <p14:creationId xmlns:p14="http://schemas.microsoft.com/office/powerpoint/2010/main" val="491545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 of Initial Dataset, cont.</a:t>
            </a:r>
          </a:p>
        </p:txBody>
      </p:sp>
      <p:sp>
        <p:nvSpPr>
          <p:cNvPr id="3" name="Content Placeholder 2"/>
          <p:cNvSpPr>
            <a:spLocks noGrp="1"/>
          </p:cNvSpPr>
          <p:nvPr>
            <p:ph idx="1"/>
          </p:nvPr>
        </p:nvSpPr>
        <p:spPr>
          <a:xfrm>
            <a:off x="1097280" y="1845734"/>
            <a:ext cx="3715352" cy="2020413"/>
          </a:xfrm>
        </p:spPr>
        <p:txBody>
          <a:bodyPr>
            <a:normAutofit/>
          </a:bodyPr>
          <a:lstStyle/>
          <a:p>
            <a:pPr marL="0" indent="0">
              <a:buNone/>
            </a:pPr>
            <a:r>
              <a:rPr lang="en-CA" b="1"/>
              <a:t>  Possible reasons for noisy input</a:t>
            </a:r>
          </a:p>
          <a:p>
            <a:pPr marL="749808" lvl="1" indent="-457200">
              <a:buFont typeface="+mj-lt"/>
              <a:buAutoNum type="arabicPeriod"/>
            </a:pPr>
            <a:r>
              <a:rPr lang="en-US"/>
              <a:t>Mislabeling</a:t>
            </a:r>
          </a:p>
          <a:p>
            <a:pPr marL="749808" lvl="1" indent="-457200">
              <a:buFont typeface="+mj-lt"/>
              <a:buAutoNum type="arabicPeriod"/>
            </a:pPr>
            <a:r>
              <a:rPr lang="en-US"/>
              <a:t>Very long documents</a:t>
            </a:r>
          </a:p>
          <a:p>
            <a:pPr marL="749808" lvl="1" indent="-457200">
              <a:buFont typeface="+mj-lt"/>
              <a:buAutoNum type="arabicPeriod"/>
            </a:pPr>
            <a:r>
              <a:rPr lang="en-US"/>
              <a:t>Non-review documents</a:t>
            </a:r>
          </a:p>
          <a:p>
            <a:pPr marL="749808" lvl="1" indent="-457200">
              <a:buFont typeface="+mj-lt"/>
              <a:buAutoNum type="arabicPeriod"/>
            </a:pPr>
            <a:r>
              <a:rPr lang="en-US"/>
              <a:t>Misspelling</a:t>
            </a:r>
          </a:p>
          <a:p>
            <a:pPr marL="749808" lvl="1" indent="-457200">
              <a:buFont typeface="+mj-lt"/>
              <a:buAutoNum type="arabicPeriod"/>
            </a:pPr>
            <a:r>
              <a:rPr lang="en-US"/>
              <a:t>Mixed sentiment</a:t>
            </a:r>
            <a:endParaRPr lang="en-CA"/>
          </a:p>
        </p:txBody>
      </p:sp>
      <p:sp>
        <p:nvSpPr>
          <p:cNvPr id="5" name="Content Placeholder 2">
            <a:extLst>
              <a:ext uri="{FF2B5EF4-FFF2-40B4-BE49-F238E27FC236}">
                <a16:creationId xmlns:a16="http://schemas.microsoft.com/office/drawing/2014/main" id="{5C4E72DE-8D69-4FAD-8037-B463CF993126}"/>
              </a:ext>
            </a:extLst>
          </p:cNvPr>
          <p:cNvSpPr txBox="1">
            <a:spLocks/>
          </p:cNvSpPr>
          <p:nvPr/>
        </p:nvSpPr>
        <p:spPr>
          <a:xfrm>
            <a:off x="5845744" y="1845734"/>
            <a:ext cx="3715352" cy="290272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CA"/>
          </a:p>
        </p:txBody>
      </p:sp>
      <p:sp>
        <p:nvSpPr>
          <p:cNvPr id="7" name="TextBox 6">
            <a:extLst>
              <a:ext uri="{FF2B5EF4-FFF2-40B4-BE49-F238E27FC236}">
                <a16:creationId xmlns:a16="http://schemas.microsoft.com/office/drawing/2014/main" id="{9BC596B4-950B-4404-8764-2DEE718E32BB}"/>
              </a:ext>
            </a:extLst>
          </p:cNvPr>
          <p:cNvSpPr txBox="1"/>
          <p:nvPr/>
        </p:nvSpPr>
        <p:spPr>
          <a:xfrm>
            <a:off x="1097280" y="4160001"/>
            <a:ext cx="10517203" cy="1631216"/>
          </a:xfrm>
          <a:prstGeom prst="rect">
            <a:avLst/>
          </a:prstGeom>
          <a:noFill/>
        </p:spPr>
        <p:txBody>
          <a:bodyPr wrap="square">
            <a:spAutoFit/>
          </a:bodyPr>
          <a:lstStyle/>
          <a:p>
            <a:r>
              <a:rPr lang="en-US" sz="1600" b="1">
                <a:solidFill>
                  <a:schemeClr val="tx1">
                    <a:lumMod val="75000"/>
                    <a:lumOff val="25000"/>
                  </a:schemeClr>
                </a:solidFill>
              </a:rPr>
              <a:t>Example – Non-review document</a:t>
            </a:r>
            <a:endParaRPr lang="en-US" sz="1600">
              <a:solidFill>
                <a:schemeClr val="tx1">
                  <a:lumMod val="75000"/>
                  <a:lumOff val="25000"/>
                </a:schemeClr>
              </a:solidFill>
            </a:endParaRPr>
          </a:p>
          <a:p>
            <a:r>
              <a:rPr lang="en-US" sz="1600">
                <a:solidFill>
                  <a:schemeClr val="tx1">
                    <a:lumMod val="75000"/>
                    <a:lumOff val="25000"/>
                  </a:schemeClr>
                </a:solidFill>
              </a:rPr>
              <a:t>8463 books neg 7.txt noam </a:t>
            </a:r>
            <a:r>
              <a:rPr lang="en-US" sz="1600" b="1">
                <a:solidFill>
                  <a:schemeClr val="tx1">
                    <a:lumMod val="75000"/>
                    <a:lumOff val="25000"/>
                  </a:schemeClr>
                </a:solidFill>
              </a:rPr>
              <a:t>chomsky</a:t>
            </a:r>
            <a:r>
              <a:rPr lang="en-US" sz="1600">
                <a:solidFill>
                  <a:schemeClr val="tx1">
                    <a:lumMod val="75000"/>
                    <a:lumOff val="25000"/>
                  </a:schemeClr>
                </a:solidFill>
              </a:rPr>
              <a:t> has thrived greatly in this great country of his , yours , and mine - the united states of america . he has made millions of dollars teaching , lecturing , selling his books , and investing </a:t>
            </a:r>
          </a:p>
          <a:p>
            <a:r>
              <a:rPr lang="en-US" sz="1600">
                <a:solidFill>
                  <a:schemeClr val="tx1">
                    <a:lumMod val="75000"/>
                    <a:lumOff val="25000"/>
                  </a:schemeClr>
                </a:solidFill>
              </a:rPr>
              <a:t>…</a:t>
            </a:r>
            <a:br>
              <a:rPr lang="en-US" sz="1600">
                <a:solidFill>
                  <a:schemeClr val="tx1">
                    <a:lumMod val="75000"/>
                    <a:lumOff val="25000"/>
                  </a:schemeClr>
                </a:solidFill>
              </a:rPr>
            </a:br>
            <a:r>
              <a:rPr lang="en-US" sz="1600">
                <a:solidFill>
                  <a:schemeClr val="tx1">
                    <a:lumMod val="75000"/>
                    <a:lumOff val="25000"/>
                  </a:schemeClr>
                </a:solidFill>
              </a:rPr>
              <a:t>let us hope he retires outside of our homeland that he hates so much , the united states of america . god bless america , which will continue to give </a:t>
            </a:r>
            <a:r>
              <a:rPr lang="en-US" sz="1600" b="1">
                <a:solidFill>
                  <a:schemeClr val="tx1">
                    <a:lumMod val="75000"/>
                    <a:lumOff val="25000"/>
                  </a:schemeClr>
                </a:solidFill>
              </a:rPr>
              <a:t>chomsky</a:t>
            </a:r>
            <a:r>
              <a:rPr lang="en-US" sz="1600">
                <a:solidFill>
                  <a:schemeClr val="tx1">
                    <a:lumMod val="75000"/>
                    <a:lumOff val="25000"/>
                  </a:schemeClr>
                </a:solidFill>
              </a:rPr>
              <a:t> the right to speak , teach , and make lots of money . raybo</a:t>
            </a:r>
          </a:p>
        </p:txBody>
      </p:sp>
    </p:spTree>
    <p:extLst>
      <p:ext uri="{BB962C8B-B14F-4D97-AF65-F5344CB8AC3E}">
        <p14:creationId xmlns:p14="http://schemas.microsoft.com/office/powerpoint/2010/main" val="175274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Metrics</a:t>
            </a:r>
            <a:endParaRPr lang="en-CA" dirty="0"/>
          </a:p>
        </p:txBody>
      </p:sp>
      <p:sp>
        <p:nvSpPr>
          <p:cNvPr id="3" name="Content Placeholder 2"/>
          <p:cNvSpPr>
            <a:spLocks noGrp="1"/>
          </p:cNvSpPr>
          <p:nvPr>
            <p:ph sz="half" idx="1"/>
          </p:nvPr>
        </p:nvSpPr>
        <p:spPr>
          <a:xfrm>
            <a:off x="1097278" y="2696388"/>
            <a:ext cx="5120959" cy="3366526"/>
          </a:xfrm>
        </p:spPr>
        <p:txBody>
          <a:bodyPr/>
          <a:lstStyle/>
          <a:p>
            <a:pPr lvl="1"/>
            <a:r>
              <a:rPr lang="en-CA"/>
              <a:t>Accuracy</a:t>
            </a:r>
          </a:p>
          <a:p>
            <a:pPr lvl="1"/>
            <a:r>
              <a:rPr lang="en-CA"/>
              <a:t>Precision</a:t>
            </a:r>
          </a:p>
          <a:p>
            <a:pPr lvl="1"/>
            <a:r>
              <a:rPr lang="en-CA"/>
              <a:t>Recall</a:t>
            </a:r>
          </a:p>
          <a:p>
            <a:pPr lvl="1"/>
            <a:r>
              <a:rPr lang="en-CA"/>
              <a:t>F1-score</a:t>
            </a:r>
          </a:p>
          <a:p>
            <a:pPr marL="201168" lvl="1" indent="0">
              <a:buNone/>
            </a:pPr>
            <a:endParaRPr lang="en-CA"/>
          </a:p>
          <a:p>
            <a:pPr marL="201168" lvl="1" indent="0">
              <a:buNone/>
            </a:pPr>
            <a:r>
              <a:rPr lang="en-CA"/>
              <a:t>Balanced class distribution </a:t>
            </a:r>
            <a:r>
              <a:rPr lang="en-CA">
                <a:sym typeface="Wingdings" panose="05000000000000000000" pitchFamily="2" charset="2"/>
              </a:rPr>
              <a:t></a:t>
            </a:r>
            <a:r>
              <a:rPr lang="en-CA"/>
              <a:t> confidence in accuracy</a:t>
            </a:r>
          </a:p>
          <a:p>
            <a:endParaRPr lang="en-CA"/>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51374" y="2023187"/>
            <a:ext cx="4937125" cy="3702843"/>
          </a:xfrm>
        </p:spPr>
      </p:pic>
    </p:spTree>
    <p:extLst>
      <p:ext uri="{BB962C8B-B14F-4D97-AF65-F5344CB8AC3E}">
        <p14:creationId xmlns:p14="http://schemas.microsoft.com/office/powerpoint/2010/main" val="96030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Naïve Bayes</a:t>
            </a:r>
            <a:endParaRPr lang="en-CA" dirty="0"/>
          </a:p>
        </p:txBody>
      </p:sp>
      <p:sp>
        <p:nvSpPr>
          <p:cNvPr id="3" name="Content Placeholder 2"/>
          <p:cNvSpPr>
            <a:spLocks noGrp="1"/>
          </p:cNvSpPr>
          <p:nvPr>
            <p:ph sz="half" idx="1"/>
          </p:nvPr>
        </p:nvSpPr>
        <p:spPr/>
        <p:txBody>
          <a:bodyPr>
            <a:normAutofit/>
          </a:bodyPr>
          <a:lstStyle/>
          <a:p>
            <a:pPr>
              <a:lnSpc>
                <a:spcPct val="100000"/>
              </a:lnSpc>
            </a:pPr>
            <a:r>
              <a:rPr lang="en-CA" sz="1400" dirty="0"/>
              <a:t> </a:t>
            </a:r>
            <a:r>
              <a:rPr lang="en-CA" sz="1400"/>
              <a:t>	 </a:t>
            </a:r>
            <a:r>
              <a:rPr lang="en-CA" sz="1400" err="1"/>
              <a:t>neg</a:t>
            </a:r>
            <a:r>
              <a:rPr lang="en-CA" sz="1400"/>
              <a:t>                  	pos                 </a:t>
            </a:r>
            <a:endParaRPr lang="en-CA" sz="1400" dirty="0"/>
          </a:p>
          <a:p>
            <a:pPr>
              <a:lnSpc>
                <a:spcPct val="100000"/>
              </a:lnSpc>
            </a:pPr>
            <a:r>
              <a:rPr lang="en-CA" sz="1400"/>
              <a:t>precision     0.7824367088607594  </a:t>
            </a:r>
            <a:r>
              <a:rPr lang="en-CA" sz="1400" dirty="0"/>
              <a:t>	</a:t>
            </a:r>
            <a:r>
              <a:rPr lang="en-CA" sz="1400"/>
              <a:t>0.8275245755138516  </a:t>
            </a:r>
            <a:endParaRPr lang="en-CA" sz="1400" dirty="0"/>
          </a:p>
          <a:p>
            <a:pPr>
              <a:lnSpc>
                <a:spcPct val="100000"/>
              </a:lnSpc>
            </a:pPr>
            <a:r>
              <a:rPr lang="en-CA" sz="1400"/>
              <a:t>recall            0.8367174280879864  </a:t>
            </a:r>
            <a:r>
              <a:rPr lang="en-CA" sz="1400" dirty="0"/>
              <a:t>	0.7710241465445462  </a:t>
            </a:r>
          </a:p>
          <a:p>
            <a:pPr>
              <a:lnSpc>
                <a:spcPct val="100000"/>
              </a:lnSpc>
            </a:pPr>
            <a:r>
              <a:rPr lang="en-CA" sz="1400"/>
              <a:t>f1-score       0.8086672117743254  </a:t>
            </a:r>
            <a:r>
              <a:rPr lang="en-CA" sz="1400" dirty="0"/>
              <a:t>	0.7982758620689654  </a:t>
            </a:r>
          </a:p>
          <a:p>
            <a:pPr>
              <a:lnSpc>
                <a:spcPct val="100000"/>
              </a:lnSpc>
            </a:pPr>
            <a:r>
              <a:rPr lang="en-CA" sz="1400"/>
              <a:t>accuracy: </a:t>
            </a:r>
            <a:r>
              <a:rPr lang="en-CA" sz="1400" dirty="0"/>
              <a:t>0.8036088963491398</a:t>
            </a:r>
          </a:p>
          <a:p>
            <a:endParaRPr lang="en-CA" sz="1400"/>
          </a:p>
          <a:p>
            <a:r>
              <a:rPr lang="en-CA" sz="1400"/>
              <a:t>neg </a:t>
            </a:r>
            <a:r>
              <a:rPr lang="en-CA" sz="1400">
                <a:sym typeface="Wingdings" panose="05000000000000000000" pitchFamily="2" charset="2"/>
              </a:rPr>
              <a:t> higher recall (more neg predictions)</a:t>
            </a:r>
          </a:p>
          <a:p>
            <a:r>
              <a:rPr lang="en-CA" sz="1400">
                <a:sym typeface="Wingdings" panose="05000000000000000000" pitchFamily="2" charset="2"/>
              </a:rPr>
              <a:t>pos  higher precision (fewer pos predictions)</a:t>
            </a:r>
            <a:endParaRPr lang="en-CA" sz="140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006204"/>
            <a:ext cx="4937125" cy="3702843"/>
          </a:xfrm>
        </p:spPr>
      </p:pic>
      <p:sp>
        <p:nvSpPr>
          <p:cNvPr id="4" name="TextBox 3">
            <a:extLst>
              <a:ext uri="{FF2B5EF4-FFF2-40B4-BE49-F238E27FC236}">
                <a16:creationId xmlns:a16="http://schemas.microsoft.com/office/drawing/2014/main" id="{AF8A45BA-DCC2-40F2-95F0-96D8E8062D28}"/>
              </a:ext>
            </a:extLst>
          </p:cNvPr>
          <p:cNvSpPr txBox="1"/>
          <p:nvPr/>
        </p:nvSpPr>
        <p:spPr>
          <a:xfrm>
            <a:off x="7387390" y="5793225"/>
            <a:ext cx="729916" cy="369332"/>
          </a:xfrm>
          <a:prstGeom prst="rect">
            <a:avLst/>
          </a:prstGeom>
          <a:noFill/>
        </p:spPr>
        <p:txBody>
          <a:bodyPr wrap="square" rtlCol="0">
            <a:spAutoFit/>
          </a:bodyPr>
          <a:lstStyle/>
          <a:p>
            <a:pPr algn="ctr"/>
            <a:r>
              <a:rPr lang="en-US"/>
              <a:t>1264</a:t>
            </a:r>
          </a:p>
        </p:txBody>
      </p:sp>
      <p:sp>
        <p:nvSpPr>
          <p:cNvPr id="6" name="TextBox 5">
            <a:extLst>
              <a:ext uri="{FF2B5EF4-FFF2-40B4-BE49-F238E27FC236}">
                <a16:creationId xmlns:a16="http://schemas.microsoft.com/office/drawing/2014/main" id="{FB17CDB8-5BCE-4D33-B6D8-86B1E96ADAA2}"/>
              </a:ext>
            </a:extLst>
          </p:cNvPr>
          <p:cNvSpPr txBox="1"/>
          <p:nvPr/>
        </p:nvSpPr>
        <p:spPr>
          <a:xfrm>
            <a:off x="8803909" y="5793225"/>
            <a:ext cx="729916" cy="369332"/>
          </a:xfrm>
          <a:prstGeom prst="rect">
            <a:avLst/>
          </a:prstGeom>
          <a:noFill/>
        </p:spPr>
        <p:txBody>
          <a:bodyPr wrap="square" rtlCol="0">
            <a:spAutoFit/>
          </a:bodyPr>
          <a:lstStyle/>
          <a:p>
            <a:pPr algn="ctr"/>
            <a:r>
              <a:rPr lang="en-US"/>
              <a:t>1119</a:t>
            </a:r>
          </a:p>
        </p:txBody>
      </p:sp>
    </p:spTree>
    <p:extLst>
      <p:ext uri="{BB962C8B-B14F-4D97-AF65-F5344CB8AC3E}">
        <p14:creationId xmlns:p14="http://schemas.microsoft.com/office/powerpoint/2010/main" val="109706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500"/>
              <a:t>Base Decision Tree</a:t>
            </a:r>
            <a:endParaRPr lang="en-CA" sz="4500" dirty="0"/>
          </a:p>
        </p:txBody>
      </p:sp>
      <p:sp>
        <p:nvSpPr>
          <p:cNvPr id="3" name="Content Placeholder 2"/>
          <p:cNvSpPr>
            <a:spLocks noGrp="1"/>
          </p:cNvSpPr>
          <p:nvPr>
            <p:ph sz="half" idx="1"/>
          </p:nvPr>
        </p:nvSpPr>
        <p:spPr>
          <a:xfrm>
            <a:off x="1097279" y="1845733"/>
            <a:ext cx="4937760" cy="4346519"/>
          </a:xfrm>
        </p:spPr>
        <p:txBody>
          <a:bodyPr>
            <a:noAutofit/>
          </a:bodyPr>
          <a:lstStyle/>
          <a:p>
            <a:pPr>
              <a:lnSpc>
                <a:spcPct val="100000"/>
              </a:lnSpc>
            </a:pPr>
            <a:r>
              <a:rPr lang="en-CA" sz="1400" dirty="0"/>
              <a:t> 	  </a:t>
            </a:r>
            <a:r>
              <a:rPr lang="en-CA" sz="1400" dirty="0" err="1"/>
              <a:t>neg</a:t>
            </a:r>
            <a:r>
              <a:rPr lang="en-CA" sz="1400" dirty="0"/>
              <a:t>                                   </a:t>
            </a:r>
            <a:r>
              <a:rPr lang="en-CA" sz="1400" dirty="0" err="1"/>
              <a:t>pos</a:t>
            </a:r>
            <a:r>
              <a:rPr lang="en-CA" sz="1400" dirty="0"/>
              <a:t>                 </a:t>
            </a:r>
          </a:p>
          <a:p>
            <a:pPr>
              <a:lnSpc>
                <a:spcPct val="100000"/>
              </a:lnSpc>
            </a:pPr>
            <a:r>
              <a:rPr lang="en-CA" sz="1400" dirty="0"/>
              <a:t>precision      0.7016060862214708  0.7066666666666667  </a:t>
            </a:r>
          </a:p>
          <a:p>
            <a:pPr>
              <a:lnSpc>
                <a:spcPct val="100000"/>
              </a:lnSpc>
            </a:pPr>
            <a:r>
              <a:rPr lang="en-CA" sz="1400"/>
              <a:t>recall             0.7021996615905245  </a:t>
            </a:r>
            <a:r>
              <a:rPr lang="en-CA" sz="1400" dirty="0"/>
              <a:t>0.7060782681099084  </a:t>
            </a:r>
          </a:p>
          <a:p>
            <a:pPr>
              <a:lnSpc>
                <a:spcPct val="100000"/>
              </a:lnSpc>
            </a:pPr>
            <a:r>
              <a:rPr lang="en-CA" sz="1400"/>
              <a:t>f1-score        </a:t>
            </a:r>
            <a:r>
              <a:rPr lang="en-CA" sz="1400" dirty="0"/>
              <a:t>0.7019027484143764  0.7063723448563098  </a:t>
            </a:r>
          </a:p>
          <a:p>
            <a:pPr>
              <a:lnSpc>
                <a:spcPct val="100000"/>
              </a:lnSpc>
            </a:pPr>
            <a:r>
              <a:rPr lang="en-CA" sz="1400" dirty="0"/>
              <a:t>accuracy</a:t>
            </a:r>
            <a:r>
              <a:rPr lang="en-CA" sz="1400"/>
              <a:t>: 0.7041544271926143</a:t>
            </a:r>
          </a:p>
          <a:p>
            <a:pPr>
              <a:lnSpc>
                <a:spcPct val="100000"/>
              </a:lnSpc>
            </a:pPr>
            <a:endParaRPr lang="en-CA" sz="1400"/>
          </a:p>
          <a:p>
            <a:pPr>
              <a:lnSpc>
                <a:spcPct val="100000"/>
              </a:lnSpc>
            </a:pPr>
            <a:r>
              <a:rPr lang="en-CA" sz="1400"/>
              <a:t>Lower accuracy compared to NB (0.8036).</a:t>
            </a:r>
            <a:br>
              <a:rPr lang="en-CA" sz="1400"/>
            </a:br>
            <a:br>
              <a:rPr lang="en-CA" sz="1400"/>
            </a:br>
            <a:r>
              <a:rPr lang="en-CA" sz="1400" b="1"/>
              <a:t>Hyperparameters</a:t>
            </a:r>
            <a:br>
              <a:rPr lang="en-CA" sz="1400" b="1"/>
            </a:br>
            <a:r>
              <a:rPr lang="en-CA" sz="1400"/>
              <a:t>Our initial Decision Tree algorithm assumes that the criterion is set to “entropy” and the random_state is 0 (this is to ensure deterministic behaviour during fitting. See </a:t>
            </a:r>
            <a:r>
              <a:rPr lang="en-CA" sz="1400">
                <a:hlinkClick r:id="rId2"/>
              </a:rPr>
              <a:t>https://scikit-learn.org/stable/modules/generated/sklearn.tree.DecisionTreeClassifier.html</a:t>
            </a:r>
            <a:r>
              <a:rPr lang="en-CA" sz="1400"/>
              <a:t>).</a:t>
            </a:r>
            <a:endParaRPr lang="en-CA" sz="14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006204"/>
            <a:ext cx="4937125" cy="3702843"/>
          </a:xfrm>
        </p:spPr>
      </p:pic>
      <p:sp>
        <p:nvSpPr>
          <p:cNvPr id="6" name="TextBox 5">
            <a:extLst>
              <a:ext uri="{FF2B5EF4-FFF2-40B4-BE49-F238E27FC236}">
                <a16:creationId xmlns:a16="http://schemas.microsoft.com/office/drawing/2014/main" id="{EE1C579C-3051-40CF-9646-8FF2ADCD8C76}"/>
              </a:ext>
            </a:extLst>
          </p:cNvPr>
          <p:cNvSpPr txBox="1"/>
          <p:nvPr/>
        </p:nvSpPr>
        <p:spPr>
          <a:xfrm>
            <a:off x="7387390" y="5793225"/>
            <a:ext cx="729916" cy="369332"/>
          </a:xfrm>
          <a:prstGeom prst="rect">
            <a:avLst/>
          </a:prstGeom>
          <a:noFill/>
        </p:spPr>
        <p:txBody>
          <a:bodyPr wrap="square" rtlCol="0">
            <a:spAutoFit/>
          </a:bodyPr>
          <a:lstStyle/>
          <a:p>
            <a:pPr algn="ctr"/>
            <a:r>
              <a:rPr lang="en-US"/>
              <a:t>1183</a:t>
            </a:r>
          </a:p>
        </p:txBody>
      </p:sp>
      <p:sp>
        <p:nvSpPr>
          <p:cNvPr id="7" name="TextBox 6">
            <a:extLst>
              <a:ext uri="{FF2B5EF4-FFF2-40B4-BE49-F238E27FC236}">
                <a16:creationId xmlns:a16="http://schemas.microsoft.com/office/drawing/2014/main" id="{84ED26E2-8F48-4C88-8C57-61C5612DE573}"/>
              </a:ext>
            </a:extLst>
          </p:cNvPr>
          <p:cNvSpPr txBox="1"/>
          <p:nvPr/>
        </p:nvSpPr>
        <p:spPr>
          <a:xfrm>
            <a:off x="8803909" y="5793225"/>
            <a:ext cx="729916" cy="369332"/>
          </a:xfrm>
          <a:prstGeom prst="rect">
            <a:avLst/>
          </a:prstGeom>
          <a:noFill/>
        </p:spPr>
        <p:txBody>
          <a:bodyPr wrap="square" rtlCol="0">
            <a:spAutoFit/>
          </a:bodyPr>
          <a:lstStyle/>
          <a:p>
            <a:pPr algn="ctr"/>
            <a:r>
              <a:rPr lang="en-US"/>
              <a:t>1200</a:t>
            </a:r>
          </a:p>
        </p:txBody>
      </p:sp>
    </p:spTree>
    <p:extLst>
      <p:ext uri="{BB962C8B-B14F-4D97-AF65-F5344CB8AC3E}">
        <p14:creationId xmlns:p14="http://schemas.microsoft.com/office/powerpoint/2010/main" val="257654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500"/>
              <a:t>Best Decision Tree</a:t>
            </a:r>
            <a:endParaRPr lang="en-CA" sz="4500" dirty="0"/>
          </a:p>
        </p:txBody>
      </p:sp>
      <p:sp>
        <p:nvSpPr>
          <p:cNvPr id="3" name="Content Placeholder 2"/>
          <p:cNvSpPr>
            <a:spLocks noGrp="1"/>
          </p:cNvSpPr>
          <p:nvPr>
            <p:ph sz="half" idx="1"/>
          </p:nvPr>
        </p:nvSpPr>
        <p:spPr/>
        <p:txBody>
          <a:bodyPr>
            <a:normAutofit/>
          </a:bodyPr>
          <a:lstStyle/>
          <a:p>
            <a:pPr>
              <a:lnSpc>
                <a:spcPct val="100000"/>
              </a:lnSpc>
            </a:pPr>
            <a:r>
              <a:rPr lang="en-CA" sz="1400" dirty="0"/>
              <a:t> 	  </a:t>
            </a:r>
            <a:r>
              <a:rPr lang="en-CA" sz="1400" dirty="0" err="1"/>
              <a:t>neg</a:t>
            </a:r>
            <a:r>
              <a:rPr lang="en-CA" sz="1400" dirty="0"/>
              <a:t>                                   </a:t>
            </a:r>
            <a:r>
              <a:rPr lang="en-CA" sz="1400" dirty="0" err="1"/>
              <a:t>pos</a:t>
            </a:r>
            <a:r>
              <a:rPr lang="en-CA" sz="1400" dirty="0"/>
              <a:t>                 </a:t>
            </a:r>
          </a:p>
          <a:p>
            <a:pPr>
              <a:lnSpc>
                <a:spcPct val="100000"/>
              </a:lnSpc>
            </a:pPr>
            <a:r>
              <a:rPr lang="en-CA" sz="1400" dirty="0"/>
              <a:t>precision      0.7112068965517241  0.7080948487326247  </a:t>
            </a:r>
          </a:p>
          <a:p>
            <a:pPr>
              <a:lnSpc>
                <a:spcPct val="100000"/>
              </a:lnSpc>
            </a:pPr>
            <a:r>
              <a:rPr lang="en-CA" sz="1400"/>
              <a:t>recall             </a:t>
            </a:r>
            <a:r>
              <a:rPr lang="en-CA" sz="1400" dirty="0"/>
              <a:t>0.6979695431472082  0.7210657785179018  </a:t>
            </a:r>
          </a:p>
          <a:p>
            <a:pPr>
              <a:lnSpc>
                <a:spcPct val="100000"/>
              </a:lnSpc>
            </a:pPr>
            <a:r>
              <a:rPr lang="en-CA" sz="1400"/>
              <a:t>f1-score        0.704526046114432    </a:t>
            </a:r>
            <a:r>
              <a:rPr lang="en-CA" sz="1400" dirty="0"/>
              <a:t>0.7145214521452145  </a:t>
            </a:r>
          </a:p>
          <a:p>
            <a:pPr>
              <a:lnSpc>
                <a:spcPct val="100000"/>
              </a:lnSpc>
            </a:pPr>
            <a:r>
              <a:rPr lang="en-CA" sz="1400" dirty="0"/>
              <a:t>accuracy: 0.7096097356273605</a:t>
            </a:r>
          </a:p>
          <a:p>
            <a:pPr>
              <a:lnSpc>
                <a:spcPct val="100000"/>
              </a:lnSpc>
            </a:pPr>
            <a:endParaRPr lang="en-CA" sz="1400"/>
          </a:p>
          <a:p>
            <a:pPr>
              <a:lnSpc>
                <a:spcPct val="100000"/>
              </a:lnSpc>
            </a:pPr>
            <a:r>
              <a:rPr lang="en-CA" sz="1400"/>
              <a:t>Slightly better than base DT (0.7042).</a:t>
            </a:r>
            <a:endParaRPr lang="en-CA" sz="14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006204"/>
            <a:ext cx="4937125" cy="3702843"/>
          </a:xfrm>
        </p:spPr>
      </p:pic>
      <p:sp>
        <p:nvSpPr>
          <p:cNvPr id="6" name="TextBox 5">
            <a:extLst>
              <a:ext uri="{FF2B5EF4-FFF2-40B4-BE49-F238E27FC236}">
                <a16:creationId xmlns:a16="http://schemas.microsoft.com/office/drawing/2014/main" id="{6BCC6401-1EC2-4DC5-8A06-467EA25BB301}"/>
              </a:ext>
            </a:extLst>
          </p:cNvPr>
          <p:cNvSpPr txBox="1"/>
          <p:nvPr/>
        </p:nvSpPr>
        <p:spPr>
          <a:xfrm>
            <a:off x="7387390" y="5793225"/>
            <a:ext cx="729916" cy="369332"/>
          </a:xfrm>
          <a:prstGeom prst="rect">
            <a:avLst/>
          </a:prstGeom>
          <a:noFill/>
        </p:spPr>
        <p:txBody>
          <a:bodyPr wrap="square" rtlCol="0">
            <a:spAutoFit/>
          </a:bodyPr>
          <a:lstStyle/>
          <a:p>
            <a:pPr algn="ctr"/>
            <a:r>
              <a:rPr lang="en-US"/>
              <a:t>1160</a:t>
            </a:r>
          </a:p>
        </p:txBody>
      </p:sp>
      <p:sp>
        <p:nvSpPr>
          <p:cNvPr id="7" name="TextBox 6">
            <a:extLst>
              <a:ext uri="{FF2B5EF4-FFF2-40B4-BE49-F238E27FC236}">
                <a16:creationId xmlns:a16="http://schemas.microsoft.com/office/drawing/2014/main" id="{4D5099CA-9C66-404E-B5BA-B67BAA473D1A}"/>
              </a:ext>
            </a:extLst>
          </p:cNvPr>
          <p:cNvSpPr txBox="1"/>
          <p:nvPr/>
        </p:nvSpPr>
        <p:spPr>
          <a:xfrm>
            <a:off x="8803909" y="5793225"/>
            <a:ext cx="729916" cy="369332"/>
          </a:xfrm>
          <a:prstGeom prst="rect">
            <a:avLst/>
          </a:prstGeom>
          <a:noFill/>
        </p:spPr>
        <p:txBody>
          <a:bodyPr wrap="square" rtlCol="0">
            <a:spAutoFit/>
          </a:bodyPr>
          <a:lstStyle/>
          <a:p>
            <a:pPr algn="ctr"/>
            <a:r>
              <a:rPr lang="en-US"/>
              <a:t>1223</a:t>
            </a:r>
          </a:p>
        </p:txBody>
      </p:sp>
    </p:spTree>
    <p:extLst>
      <p:ext uri="{BB962C8B-B14F-4D97-AF65-F5344CB8AC3E}">
        <p14:creationId xmlns:p14="http://schemas.microsoft.com/office/powerpoint/2010/main" val="295522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Further Analysis of the Best Decision Tree</a:t>
            </a:r>
          </a:p>
        </p:txBody>
      </p:sp>
      <p:sp>
        <p:nvSpPr>
          <p:cNvPr id="3" name="Content Placeholder 2"/>
          <p:cNvSpPr>
            <a:spLocks noGrp="1"/>
          </p:cNvSpPr>
          <p:nvPr>
            <p:ph idx="1"/>
          </p:nvPr>
        </p:nvSpPr>
        <p:spPr/>
        <p:txBody>
          <a:bodyPr/>
          <a:lstStyle/>
          <a:p>
            <a:pPr>
              <a:lnSpc>
                <a:spcPct val="100000"/>
              </a:lnSpc>
            </a:pPr>
            <a:endParaRPr lang="en-CA"/>
          </a:p>
          <a:p>
            <a:pPr algn="ctr">
              <a:lnSpc>
                <a:spcPct val="100000"/>
              </a:lnSpc>
            </a:pPr>
            <a:r>
              <a:rPr lang="en-CA" sz="2800"/>
              <a:t>Best Decision Tree = DT + GridSearchCV + Kfold</a:t>
            </a:r>
          </a:p>
          <a:p>
            <a:pPr algn="ctr">
              <a:lnSpc>
                <a:spcPct val="100000"/>
              </a:lnSpc>
            </a:pPr>
            <a:endParaRPr lang="en-CA"/>
          </a:p>
          <a:p>
            <a:pPr>
              <a:lnSpc>
                <a:spcPct val="100000"/>
              </a:lnSpc>
            </a:pPr>
            <a:r>
              <a:rPr lang="en-CA" b="1"/>
              <a:t>Hyperparameters searched</a:t>
            </a:r>
          </a:p>
          <a:p>
            <a:pPr>
              <a:lnSpc>
                <a:spcPct val="100000"/>
              </a:lnSpc>
            </a:pPr>
            <a:r>
              <a:rPr lang="en-CA"/>
              <a:t>criterion – {entropy, gini}</a:t>
            </a:r>
          </a:p>
          <a:p>
            <a:pPr>
              <a:lnSpc>
                <a:spcPct val="100000"/>
              </a:lnSpc>
            </a:pPr>
            <a:r>
              <a:rPr lang="en-CA"/>
              <a:t>splitter – {best, random}</a:t>
            </a:r>
          </a:p>
          <a:p>
            <a:pPr>
              <a:lnSpc>
                <a:spcPct val="100000"/>
              </a:lnSpc>
            </a:pPr>
            <a:r>
              <a:rPr lang="en-CA"/>
              <a:t>max_depth – {range between 30 and 100}</a:t>
            </a:r>
          </a:p>
        </p:txBody>
      </p:sp>
    </p:spTree>
    <p:extLst>
      <p:ext uri="{BB962C8B-B14F-4D97-AF65-F5344CB8AC3E}">
        <p14:creationId xmlns:p14="http://schemas.microsoft.com/office/powerpoint/2010/main" val="5371847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1162</TotalTime>
  <Words>938</Words>
  <Application>Microsoft Office PowerPoint</Application>
  <PresentationFormat>Widescreen</PresentationFormat>
  <Paragraphs>99</Paragraphs>
  <Slides>15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Calibri Light</vt:lpstr>
      <vt:lpstr>Retrospect</vt:lpstr>
      <vt:lpstr>COMP 472 A1  Group 9 Presentation</vt:lpstr>
      <vt:lpstr>Note</vt:lpstr>
      <vt:lpstr>Analysis of Initial Dataset</vt:lpstr>
      <vt:lpstr>Analysis of Initial Dataset, cont.</vt:lpstr>
      <vt:lpstr>Metrics</vt:lpstr>
      <vt:lpstr>Naïve Bayes</vt:lpstr>
      <vt:lpstr>Base Decision Tree</vt:lpstr>
      <vt:lpstr>Best Decision Tree</vt:lpstr>
      <vt:lpstr>Further Analysis of the Best Decision Tree</vt:lpstr>
      <vt:lpstr>Interesting Note on Decision Tree Pruning</vt:lpstr>
      <vt:lpstr>Interesting Note on Decision Tree Pruning, cont.</vt:lpstr>
      <vt:lpstr>Member Responsibility</vt:lpstr>
      <vt:lpstr>Matthew Segal</vt:lpstr>
      <vt:lpstr>Evan Mateo</vt:lpstr>
      <vt:lpstr>Joanna Lin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472 A1 Presentation</dc:title>
  <dc:creator>M S</dc:creator>
  <cp:lastModifiedBy>Evan</cp:lastModifiedBy>
  <cp:revision>92</cp:revision>
  <dcterms:created xsi:type="dcterms:W3CDTF">2021-02-18T00:16:11Z</dcterms:created>
  <dcterms:modified xsi:type="dcterms:W3CDTF">2021-02-18T20:41:12Z</dcterms:modified>
</cp:coreProperties>
</file>