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8"/>
  </p:notesMasterIdLst>
  <p:sldIdLst>
    <p:sldId id="256" r:id="rId2"/>
    <p:sldId id="257" r:id="rId3"/>
    <p:sldId id="258" r:id="rId4"/>
    <p:sldId id="259" r:id="rId5"/>
    <p:sldId id="262" r:id="rId6"/>
    <p:sldId id="263" r:id="rId7"/>
    <p:sldId id="264" r:id="rId8"/>
    <p:sldId id="265" r:id="rId9"/>
    <p:sldId id="266" r:id="rId10"/>
    <p:sldId id="267"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A3886-BDAA-4F0D-95D5-53783887F201}" type="datetimeFigureOut">
              <a:rPr lang="en-CA" smtClean="0"/>
              <a:t>2021-02-17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473C6-6F21-4C72-8C22-5D1101BCE575}" type="slidenum">
              <a:rPr lang="en-CA" smtClean="0"/>
              <a:t>‹#›</a:t>
            </a:fld>
            <a:endParaRPr lang="en-CA"/>
          </a:p>
        </p:txBody>
      </p:sp>
    </p:spTree>
    <p:extLst>
      <p:ext uri="{BB962C8B-B14F-4D97-AF65-F5344CB8AC3E}">
        <p14:creationId xmlns:p14="http://schemas.microsoft.com/office/powerpoint/2010/main" val="44985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BD473C6-6F21-4C72-8C22-5D1101BCE575}" type="slidenum">
              <a:rPr lang="en-CA" smtClean="0"/>
              <a:t>4</a:t>
            </a:fld>
            <a:endParaRPr lang="en-CA"/>
          </a:p>
        </p:txBody>
      </p:sp>
    </p:spTree>
    <p:extLst>
      <p:ext uri="{BB962C8B-B14F-4D97-AF65-F5344CB8AC3E}">
        <p14:creationId xmlns:p14="http://schemas.microsoft.com/office/powerpoint/2010/main" val="417160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53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184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4459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22080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A88B8-36DE-49AC-B294-078E6D847F2E}" type="datetimeFigureOut">
              <a:rPr lang="en-CA" smtClean="0"/>
              <a:t>2021-02-17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2B58E4-2703-4187-A486-D4FFC5E9811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2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1145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smtClean="0"/>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0A88B8-36DE-49AC-B294-078E6D847F2E}" type="datetimeFigureOut">
              <a:rPr lang="en-CA" smtClean="0"/>
              <a:t>2021-02-17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92458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0A88B8-36DE-49AC-B294-078E6D847F2E}" type="datetimeFigureOut">
              <a:rPr lang="en-CA" smtClean="0"/>
              <a:t>2021-02-17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23528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0A88B8-36DE-49AC-B294-078E6D847F2E}" type="datetimeFigureOut">
              <a:rPr lang="en-CA" smtClean="0"/>
              <a:t>2021-02-17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162299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2B58E4-2703-4187-A486-D4FFC5E9811F}" type="slidenum">
              <a:rPr lang="en-CA" smtClean="0"/>
              <a:t>‹#›</a:t>
            </a:fld>
            <a:endParaRPr lang="en-CA"/>
          </a:p>
        </p:txBody>
      </p:sp>
    </p:spTree>
    <p:extLst>
      <p:ext uri="{BB962C8B-B14F-4D97-AF65-F5344CB8AC3E}">
        <p14:creationId xmlns:p14="http://schemas.microsoft.com/office/powerpoint/2010/main" val="326984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A88B8-36DE-49AC-B294-078E6D847F2E}" type="datetimeFigureOut">
              <a:rPr lang="en-CA" smtClean="0"/>
              <a:t>2021-02-17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2B58E4-2703-4187-A486-D4FFC5E9811F}" type="slidenum">
              <a:rPr lang="en-CA" smtClean="0"/>
              <a:t>‹#›</a:t>
            </a:fld>
            <a:endParaRPr lang="en-CA"/>
          </a:p>
        </p:txBody>
      </p:sp>
    </p:spTree>
    <p:extLst>
      <p:ext uri="{BB962C8B-B14F-4D97-AF65-F5344CB8AC3E}">
        <p14:creationId xmlns:p14="http://schemas.microsoft.com/office/powerpoint/2010/main" val="3781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0A88B8-36DE-49AC-B294-078E6D847F2E}" type="datetimeFigureOut">
              <a:rPr lang="en-CA" smtClean="0"/>
              <a:t>2021-02-17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2B58E4-2703-4187-A486-D4FFC5E9811F}"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0912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stable/modules/tree.html#minimal-cost-complexity-pru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 472 A1 </a:t>
            </a:r>
            <a:br>
              <a:rPr lang="en-CA" dirty="0" smtClean="0"/>
            </a:br>
            <a:r>
              <a:rPr lang="en-CA" sz="6000" dirty="0" smtClean="0"/>
              <a:t>Group 9 Presentation</a:t>
            </a:r>
            <a:endParaRPr lang="en-CA" sz="6000" dirty="0"/>
          </a:p>
        </p:txBody>
      </p:sp>
      <p:sp>
        <p:nvSpPr>
          <p:cNvPr id="3" name="Subtitle 2"/>
          <p:cNvSpPr>
            <a:spLocks noGrp="1"/>
          </p:cNvSpPr>
          <p:nvPr>
            <p:ph type="subTitle" idx="1"/>
          </p:nvPr>
        </p:nvSpPr>
        <p:spPr/>
        <p:txBody>
          <a:bodyPr numCol="2">
            <a:normAutofit/>
          </a:bodyPr>
          <a:lstStyle/>
          <a:p>
            <a:r>
              <a:rPr lang="en-CA" dirty="0" smtClean="0"/>
              <a:t>Matthew Segal 40031839</a:t>
            </a:r>
          </a:p>
          <a:p>
            <a:r>
              <a:rPr lang="en-CA" dirty="0" smtClean="0"/>
              <a:t>Leo </a:t>
            </a:r>
            <a:r>
              <a:rPr lang="en-CA" dirty="0" err="1" smtClean="0"/>
              <a:t>Benac</a:t>
            </a:r>
            <a:endParaRPr lang="en-CA" dirty="0" smtClean="0"/>
          </a:p>
          <a:p>
            <a:r>
              <a:rPr lang="en-CA" dirty="0" smtClean="0"/>
              <a:t>Evan Mateo</a:t>
            </a:r>
          </a:p>
          <a:p>
            <a:r>
              <a:rPr lang="en-CA" dirty="0" smtClean="0"/>
              <a:t>Joanna Lin</a:t>
            </a:r>
            <a:endParaRPr lang="en-CA" dirty="0"/>
          </a:p>
        </p:txBody>
      </p:sp>
    </p:spTree>
    <p:extLst>
      <p:ext uri="{BB962C8B-B14F-4D97-AF65-F5344CB8AC3E}">
        <p14:creationId xmlns:p14="http://schemas.microsoft.com/office/powerpoint/2010/main" val="231077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dirty="0" smtClean="0"/>
              <a:t>Interesting Note on Decision </a:t>
            </a:r>
            <a:r>
              <a:rPr lang="en-CA" sz="4500" dirty="0"/>
              <a:t>T</a:t>
            </a:r>
            <a:r>
              <a:rPr lang="en-CA" sz="4500" dirty="0" smtClean="0"/>
              <a:t>ree Pruning</a:t>
            </a:r>
            <a:endParaRPr lang="en-CA" sz="4500" dirty="0"/>
          </a:p>
        </p:txBody>
      </p:sp>
      <p:sp>
        <p:nvSpPr>
          <p:cNvPr id="3" name="Content Placeholder 2"/>
          <p:cNvSpPr>
            <a:spLocks noGrp="1"/>
          </p:cNvSpPr>
          <p:nvPr>
            <p:ph idx="1"/>
          </p:nvPr>
        </p:nvSpPr>
        <p:spPr/>
        <p:txBody>
          <a:bodyPr/>
          <a:lstStyle/>
          <a:p>
            <a:r>
              <a:rPr lang="en-CA" dirty="0" smtClean="0"/>
              <a:t>One might think that pruning a complex Decision Tree might improve its performance, but we actually found the opposite to be true: altering the </a:t>
            </a:r>
            <a:r>
              <a:rPr lang="en-CA" dirty="0" err="1" smtClean="0"/>
              <a:t>max_depth</a:t>
            </a:r>
            <a:r>
              <a:rPr lang="en-CA" dirty="0" smtClean="0"/>
              <a:t> and </a:t>
            </a:r>
            <a:r>
              <a:rPr lang="en-CA" dirty="0" err="1" smtClean="0"/>
              <a:t>max_leaf_nodes</a:t>
            </a:r>
            <a:r>
              <a:rPr lang="en-CA" dirty="0" smtClean="0"/>
              <a:t> parameters resulted in less accurate predictions. </a:t>
            </a:r>
          </a:p>
          <a:p>
            <a:r>
              <a:rPr lang="en-CA" dirty="0" smtClean="0"/>
              <a:t>There is a parameter of Decision Tree classifiers in </a:t>
            </a:r>
            <a:r>
              <a:rPr lang="en-CA" dirty="0" err="1" smtClean="0"/>
              <a:t>sklearn</a:t>
            </a:r>
            <a:r>
              <a:rPr lang="en-CA" dirty="0" smtClean="0"/>
              <a:t> called </a:t>
            </a:r>
            <a:r>
              <a:rPr lang="en-CA" dirty="0" err="1" smtClean="0"/>
              <a:t>ccp_alpha</a:t>
            </a:r>
            <a:r>
              <a:rPr lang="en-CA" dirty="0" smtClean="0"/>
              <a:t> which is generally used to find the best Tree possible using Minimal Cost-Complexity Pruning. In other words, setting this parameter to certain values prunes the Tree to </a:t>
            </a:r>
            <a:r>
              <a:rPr lang="en-CA" dirty="0"/>
              <a:t>avoid </a:t>
            </a:r>
            <a:r>
              <a:rPr lang="en-CA" dirty="0" smtClean="0"/>
              <a:t>over-fitting by certain amounts, </a:t>
            </a:r>
            <a:r>
              <a:rPr lang="en-CA" dirty="0"/>
              <a:t>see: </a:t>
            </a:r>
            <a:r>
              <a:rPr lang="en-CA" dirty="0">
                <a:hlinkClick r:id="rId2"/>
              </a:rPr>
              <a:t>https://</a:t>
            </a:r>
            <a:r>
              <a:rPr lang="en-CA" dirty="0" smtClean="0">
                <a:hlinkClick r:id="rId2"/>
              </a:rPr>
              <a:t>scikit-learn.org/stable/modules/tree.html#minimal-cost-complexity-pruning</a:t>
            </a:r>
            <a:r>
              <a:rPr lang="en-CA" dirty="0" smtClean="0"/>
              <a:t>.</a:t>
            </a:r>
          </a:p>
          <a:p>
            <a:r>
              <a:rPr lang="en-CA" dirty="0" smtClean="0"/>
              <a:t>After writing a function to test many possible values for </a:t>
            </a:r>
            <a:r>
              <a:rPr lang="en-CA" dirty="0" err="1" smtClean="0"/>
              <a:t>ccp_alpha</a:t>
            </a:r>
            <a:r>
              <a:rPr lang="en-CA" dirty="0" smtClean="0"/>
              <a:t> across many iterations of the Decision tree classifier algorithm, it was found that setting this value to 0 (indicating no pruning at all) maximized accuracy for both training and testing data.</a:t>
            </a:r>
            <a:endParaRPr lang="en-CA" dirty="0"/>
          </a:p>
        </p:txBody>
      </p:sp>
    </p:spTree>
    <p:extLst>
      <p:ext uri="{BB962C8B-B14F-4D97-AF65-F5344CB8AC3E}">
        <p14:creationId xmlns:p14="http://schemas.microsoft.com/office/powerpoint/2010/main" val="126881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100" dirty="0"/>
              <a:t>Interesting Note on Decision Tree </a:t>
            </a:r>
            <a:r>
              <a:rPr lang="en-CA" sz="4100" dirty="0" smtClean="0"/>
              <a:t>Pruning, cont.</a:t>
            </a:r>
            <a:endParaRPr lang="en-CA" sz="4100" dirty="0"/>
          </a:p>
        </p:txBody>
      </p:sp>
      <p:sp>
        <p:nvSpPr>
          <p:cNvPr id="3" name="Content Placeholder 2"/>
          <p:cNvSpPr>
            <a:spLocks noGrp="1"/>
          </p:cNvSpPr>
          <p:nvPr>
            <p:ph sz="half" idx="1"/>
          </p:nvPr>
        </p:nvSpPr>
        <p:spPr/>
        <p:txBody>
          <a:bodyPr>
            <a:normAutofit fontScale="92500" lnSpcReduction="10000"/>
          </a:bodyPr>
          <a:lstStyle/>
          <a:p>
            <a:r>
              <a:rPr lang="en-CA" dirty="0" smtClean="0"/>
              <a:t>Here, we see this data. We can see the best way to maximize accuracy for Decision Trees (with this dataset, anyway) is to not prune them at all.</a:t>
            </a:r>
          </a:p>
          <a:p>
            <a:endParaRPr lang="en-CA" dirty="0"/>
          </a:p>
          <a:p>
            <a:r>
              <a:rPr lang="en-CA" dirty="0" smtClean="0"/>
              <a:t>One possible reason for this is our text sanitation. We use an aggressive custom algorithm to remove all special characters and simple words with no emotional affect (“for”, “to”, “a”, etc.) This results in our training and testing data having only useful words in it. So pruning any of these useful words in the Tree will likely reduce accuracy. Also note: even under best accuracy, testing data is much less accurate than training data.</a:t>
            </a:r>
            <a:endParaRPr lang="en-CA"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66815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Member Responsibility</a:t>
            </a:r>
          </a:p>
        </p:txBody>
      </p:sp>
    </p:spTree>
    <p:extLst>
      <p:ext uri="{BB962C8B-B14F-4D97-AF65-F5344CB8AC3E}">
        <p14:creationId xmlns:p14="http://schemas.microsoft.com/office/powerpoint/2010/main" val="44298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Matthew Segal</a:t>
            </a:r>
            <a:endParaRPr lang="en-CA"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CA" dirty="0" smtClean="0"/>
              <a:t>Wrote the function to sanitize the text: </a:t>
            </a:r>
            <a:r>
              <a:rPr lang="en-CA" dirty="0" err="1" smtClean="0"/>
              <a:t>sanitize_text</a:t>
            </a:r>
            <a:endParaRPr lang="en-CA" dirty="0" smtClean="0"/>
          </a:p>
          <a:p>
            <a:pPr marL="457200" indent="-457200">
              <a:buFont typeface="+mj-lt"/>
              <a:buAutoNum type="arabicPeriod"/>
            </a:pPr>
            <a:r>
              <a:rPr lang="en-CA" dirty="0" smtClean="0"/>
              <a:t>Wrote the function to create and save all graphical confusion matrices: </a:t>
            </a:r>
            <a:r>
              <a:rPr lang="en-CA" dirty="0" err="1"/>
              <a:t>save_graphical_confusion_matrix</a:t>
            </a:r>
            <a:endParaRPr lang="en-CA" dirty="0"/>
          </a:p>
          <a:p>
            <a:pPr marL="457200" indent="-457200">
              <a:buFont typeface="+mj-lt"/>
              <a:buAutoNum type="arabicPeriod"/>
            </a:pPr>
            <a:r>
              <a:rPr lang="en-CA" dirty="0" smtClean="0"/>
              <a:t>Wrote the function to analyse the relationship between </a:t>
            </a:r>
            <a:r>
              <a:rPr lang="en-CA" dirty="0" err="1" smtClean="0"/>
              <a:t>ccp_alpha</a:t>
            </a:r>
            <a:r>
              <a:rPr lang="en-CA" dirty="0" smtClean="0"/>
              <a:t> and accuracy: </a:t>
            </a:r>
            <a:r>
              <a:rPr lang="en-CA" dirty="0" err="1"/>
              <a:t>analyze_ccp_alpha</a:t>
            </a:r>
            <a:endParaRPr lang="en-CA" dirty="0"/>
          </a:p>
          <a:p>
            <a:pPr marL="457200" indent="-457200">
              <a:buFont typeface="+mj-lt"/>
              <a:buAutoNum type="arabicPeriod"/>
            </a:pPr>
            <a:r>
              <a:rPr lang="en-CA" dirty="0" smtClean="0"/>
              <a:t>Provided overall file structure to the repository to improve organization</a:t>
            </a:r>
          </a:p>
          <a:p>
            <a:pPr marL="457200" indent="-457200">
              <a:buFont typeface="+mj-lt"/>
              <a:buAutoNum type="arabicPeriod"/>
            </a:pPr>
            <a:r>
              <a:rPr lang="en-CA" dirty="0" smtClean="0"/>
              <a:t>Improved code style by restructuring main.py to implement a proper entry point by way of a main function</a:t>
            </a:r>
          </a:p>
          <a:p>
            <a:pPr marL="457200" indent="-457200">
              <a:buFont typeface="+mj-lt"/>
              <a:buAutoNum type="arabicPeriod"/>
            </a:pPr>
            <a:r>
              <a:rPr lang="en-CA" dirty="0" smtClean="0"/>
              <a:t>Simplified the code to split the data into training and testing sets by using </a:t>
            </a:r>
            <a:r>
              <a:rPr lang="en-CA" dirty="0" err="1" smtClean="0"/>
              <a:t>train_test_split</a:t>
            </a:r>
            <a:r>
              <a:rPr lang="en-CA" dirty="0" smtClean="0"/>
              <a:t> from </a:t>
            </a:r>
            <a:r>
              <a:rPr lang="en-CA" dirty="0" err="1" smtClean="0"/>
              <a:t>sklearn</a:t>
            </a:r>
            <a:endParaRPr lang="en-CA" dirty="0" smtClean="0"/>
          </a:p>
          <a:p>
            <a:pPr marL="457200" indent="-457200">
              <a:buFont typeface="+mj-lt"/>
              <a:buAutoNum type="arabicPeriod"/>
            </a:pPr>
            <a:r>
              <a:rPr lang="en-CA" dirty="0" smtClean="0"/>
              <a:t>Wrote several custom algorithms to </a:t>
            </a:r>
            <a:r>
              <a:rPr lang="en-CA" dirty="0" err="1" smtClean="0"/>
              <a:t>vectorize</a:t>
            </a:r>
            <a:r>
              <a:rPr lang="en-CA" dirty="0" smtClean="0"/>
              <a:t> the data (that were not used in the final product)</a:t>
            </a:r>
          </a:p>
          <a:p>
            <a:pPr marL="457200" indent="-457200">
              <a:buFont typeface="+mj-lt"/>
              <a:buAutoNum type="arabicPeriod"/>
            </a:pPr>
            <a:r>
              <a:rPr lang="en-CA" dirty="0" smtClean="0"/>
              <a:t>Wrote much of the slideshow and presentation</a:t>
            </a:r>
          </a:p>
          <a:p>
            <a:pPr marL="457200" indent="-457200">
              <a:buFont typeface="+mj-lt"/>
              <a:buAutoNum type="arabicPeriod"/>
            </a:pPr>
            <a:endParaRPr lang="en-CA" dirty="0"/>
          </a:p>
        </p:txBody>
      </p:sp>
    </p:spTree>
    <p:extLst>
      <p:ext uri="{BB962C8B-B14F-4D97-AF65-F5344CB8AC3E}">
        <p14:creationId xmlns:p14="http://schemas.microsoft.com/office/powerpoint/2010/main" val="386064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Evan Mateo</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smtClean="0">
                <a:solidFill>
                  <a:srgbClr val="FF0000"/>
                </a:solidFill>
              </a:rPr>
              <a:t>BRAG ABOUT YOURSELVES</a:t>
            </a:r>
          </a:p>
          <a:p>
            <a:pPr marL="457200" indent="-457200">
              <a:buFont typeface="+mj-lt"/>
              <a:buAutoNum type="arabicPeriod"/>
            </a:pPr>
            <a:endParaRPr lang="en-CA" dirty="0"/>
          </a:p>
        </p:txBody>
      </p:sp>
    </p:spTree>
    <p:extLst>
      <p:ext uri="{BB962C8B-B14F-4D97-AF65-F5344CB8AC3E}">
        <p14:creationId xmlns:p14="http://schemas.microsoft.com/office/powerpoint/2010/main" val="32157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Joanna Lin</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smtClean="0">
                <a:solidFill>
                  <a:srgbClr val="FF0000"/>
                </a:solidFill>
              </a:rPr>
              <a:t>BRAG ABOUT YOURSELVES</a:t>
            </a:r>
          </a:p>
          <a:p>
            <a:pPr marL="457200" indent="-457200">
              <a:buFont typeface="+mj-lt"/>
              <a:buAutoNum type="arabicPeriod"/>
            </a:pPr>
            <a:endParaRPr lang="en-CA" dirty="0"/>
          </a:p>
        </p:txBody>
      </p:sp>
    </p:spTree>
    <p:extLst>
      <p:ext uri="{BB962C8B-B14F-4D97-AF65-F5344CB8AC3E}">
        <p14:creationId xmlns:p14="http://schemas.microsoft.com/office/powerpoint/2010/main" val="148046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Leo </a:t>
            </a:r>
            <a:r>
              <a:rPr lang="en-CA" dirty="0" err="1" smtClean="0"/>
              <a:t>Benac</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smtClean="0">
                <a:solidFill>
                  <a:srgbClr val="FF0000"/>
                </a:solidFill>
              </a:rPr>
              <a:t>BRAG ABOUT YOURSELVES</a:t>
            </a:r>
          </a:p>
          <a:p>
            <a:pPr marL="457200" indent="-457200">
              <a:buFont typeface="+mj-lt"/>
              <a:buAutoNum type="arabicPeriod"/>
            </a:pPr>
            <a:endParaRPr lang="en-CA" dirty="0"/>
          </a:p>
        </p:txBody>
      </p:sp>
    </p:spTree>
    <p:extLst>
      <p:ext uri="{BB962C8B-B14F-4D97-AF65-F5344CB8AC3E}">
        <p14:creationId xmlns:p14="http://schemas.microsoft.com/office/powerpoint/2010/main" val="5360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a:t>
            </a:r>
            <a:endParaRPr lang="en-CA" dirty="0"/>
          </a:p>
        </p:txBody>
      </p:sp>
      <p:sp>
        <p:nvSpPr>
          <p:cNvPr id="3" name="Content Placeholder 2"/>
          <p:cNvSpPr>
            <a:spLocks noGrp="1"/>
          </p:cNvSpPr>
          <p:nvPr>
            <p:ph idx="1"/>
          </p:nvPr>
        </p:nvSpPr>
        <p:spPr/>
        <p:txBody>
          <a:bodyPr/>
          <a:lstStyle/>
          <a:p>
            <a:pPr marL="0" indent="0">
              <a:buNone/>
            </a:pPr>
            <a:r>
              <a:rPr lang="en-CA" dirty="0" smtClean="0"/>
              <a:t>All data and diagrams used in this presentation represent the results of one possible execution of our code. It is conceivable that running our code might result in slightly different output.</a:t>
            </a:r>
            <a:endParaRPr lang="en-CA" dirty="0"/>
          </a:p>
        </p:txBody>
      </p:sp>
    </p:spTree>
    <p:extLst>
      <p:ext uri="{BB962C8B-B14F-4D97-AF65-F5344CB8AC3E}">
        <p14:creationId xmlns:p14="http://schemas.microsoft.com/office/powerpoint/2010/main" val="315448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 of Initial Dataset</a:t>
            </a:r>
            <a:endParaRPr lang="en-CA" dirty="0"/>
          </a:p>
        </p:txBody>
      </p:sp>
      <p:sp>
        <p:nvSpPr>
          <p:cNvPr id="3" name="Content Placeholder 2"/>
          <p:cNvSpPr>
            <a:spLocks noGrp="1"/>
          </p:cNvSpPr>
          <p:nvPr>
            <p:ph idx="1"/>
          </p:nvPr>
        </p:nvSpPr>
        <p:spPr/>
        <p:txBody>
          <a:bodyPr>
            <a:normAutofit/>
          </a:bodyPr>
          <a:lstStyle/>
          <a:p>
            <a:r>
              <a:rPr lang="en-CA" dirty="0" smtClean="0"/>
              <a:t>The given dataset is composed of thousands of reviews for various products. These reviews are initially classified using “</a:t>
            </a:r>
            <a:r>
              <a:rPr lang="en-CA" dirty="0" err="1" smtClean="0"/>
              <a:t>pos</a:t>
            </a:r>
            <a:r>
              <a:rPr lang="en-CA" dirty="0" smtClean="0"/>
              <a:t>” and “</a:t>
            </a:r>
            <a:r>
              <a:rPr lang="en-CA" dirty="0" err="1" smtClean="0"/>
              <a:t>neg</a:t>
            </a:r>
            <a:r>
              <a:rPr lang="en-CA" dirty="0" smtClean="0"/>
              <a:t>” labels to indicate whether the review is positive or negative. </a:t>
            </a:r>
          </a:p>
          <a:p>
            <a:r>
              <a:rPr lang="en-CA" dirty="0" smtClean="0"/>
              <a:t>The assignment was to use machine learning to be able to analyze the sentiment of a new unseen review, given analysis of a large training set of the documents. </a:t>
            </a:r>
          </a:p>
          <a:p>
            <a:r>
              <a:rPr lang="en-CA" dirty="0" smtClean="0"/>
              <a:t>What is interesting, however, is that the given text is not fully sanitized. We designed an algorithm to process the incoming data to remove all special characters and “emotionless” words (like “to”, “a”, “the”, etc.). This should lead to superior sentiment classification.</a:t>
            </a:r>
            <a:endParaRPr lang="en-CA" dirty="0"/>
          </a:p>
        </p:txBody>
      </p:sp>
    </p:spTree>
    <p:extLst>
      <p:ext uri="{BB962C8B-B14F-4D97-AF65-F5344CB8AC3E}">
        <p14:creationId xmlns:p14="http://schemas.microsoft.com/office/powerpoint/2010/main" val="49154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 of Initial Dataset, cont.</a:t>
            </a:r>
            <a:endParaRPr lang="en-CA" dirty="0"/>
          </a:p>
        </p:txBody>
      </p:sp>
      <p:sp>
        <p:nvSpPr>
          <p:cNvPr id="3" name="Content Placeholder 2"/>
          <p:cNvSpPr>
            <a:spLocks noGrp="1"/>
          </p:cNvSpPr>
          <p:nvPr>
            <p:ph idx="1"/>
          </p:nvPr>
        </p:nvSpPr>
        <p:spPr/>
        <p:txBody>
          <a:bodyPr>
            <a:normAutofit/>
          </a:bodyPr>
          <a:lstStyle/>
          <a:p>
            <a:r>
              <a:rPr lang="en-CA" dirty="0" smtClean="0"/>
              <a:t>Another difficult aspect of this dataset is that each review has so many words (each word considered a feature), and each review has a different number of words. </a:t>
            </a:r>
            <a:endParaRPr lang="en-CA" dirty="0"/>
          </a:p>
          <a:p>
            <a:r>
              <a:rPr lang="en-CA" dirty="0" smtClean="0"/>
              <a:t>Algorithms that make use of Decision Trees will have much difficulty processing this data, as for each review, the algorithm must determine which words are ideal to branch upon, and there are many possible words. </a:t>
            </a:r>
          </a:p>
          <a:p>
            <a:r>
              <a:rPr lang="en-CA" dirty="0" smtClean="0"/>
              <a:t>We noticed that both Decision Tree algorithms were the slowest as a result.</a:t>
            </a:r>
          </a:p>
          <a:p>
            <a:r>
              <a:rPr lang="en-CA" dirty="0" smtClean="0"/>
              <a:t>But Naïve Bayes was comparatively fast, since only simple probability calculations need to be performed for each word.</a:t>
            </a:r>
          </a:p>
          <a:p>
            <a:r>
              <a:rPr lang="en-CA" dirty="0" smtClean="0">
                <a:solidFill>
                  <a:srgbClr val="FF0000"/>
                </a:solidFill>
              </a:rPr>
              <a:t>TRUE?</a:t>
            </a:r>
            <a:endParaRPr lang="en-CA" dirty="0">
              <a:solidFill>
                <a:srgbClr val="FF0000"/>
              </a:solidFill>
            </a:endParaRPr>
          </a:p>
        </p:txBody>
      </p:sp>
    </p:spTree>
    <p:extLst>
      <p:ext uri="{BB962C8B-B14F-4D97-AF65-F5344CB8AC3E}">
        <p14:creationId xmlns:p14="http://schemas.microsoft.com/office/powerpoint/2010/main" val="17527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Best Measure to Compare With</a:t>
            </a:r>
          </a:p>
        </p:txBody>
      </p:sp>
      <p:sp>
        <p:nvSpPr>
          <p:cNvPr id="3" name="Content Placeholder 2"/>
          <p:cNvSpPr>
            <a:spLocks noGrp="1"/>
          </p:cNvSpPr>
          <p:nvPr>
            <p:ph sz="half" idx="1"/>
          </p:nvPr>
        </p:nvSpPr>
        <p:spPr/>
        <p:txBody>
          <a:bodyPr/>
          <a:lstStyle/>
          <a:p>
            <a:r>
              <a:rPr lang="en-CA" dirty="0"/>
              <a:t>The </a:t>
            </a:r>
            <a:r>
              <a:rPr lang="en-CA" dirty="0" smtClean="0"/>
              <a:t>frequencies </a:t>
            </a:r>
            <a:r>
              <a:rPr lang="en-CA" dirty="0"/>
              <a:t>of positive and negative </a:t>
            </a:r>
            <a:r>
              <a:rPr lang="en-CA" dirty="0" smtClean="0"/>
              <a:t>reviews </a:t>
            </a:r>
            <a:r>
              <a:rPr lang="en-CA" dirty="0"/>
              <a:t>are roughly equal in the training set, so we find that accuracy is the best measurement to compare algorithms with</a:t>
            </a:r>
            <a:r>
              <a:rPr lang="en-CA" dirty="0" smtClean="0"/>
              <a:t>.</a:t>
            </a:r>
          </a:p>
          <a:p>
            <a:r>
              <a:rPr lang="en-CA" dirty="0" smtClean="0"/>
              <a:t>In future slides, we will show all 4 measurements (accuracy, F1 score, precision, and recall), but we will focus on accuracy. This is especially true since the F1 score is really just a weighted harmonic mean of precision and recall.</a:t>
            </a:r>
            <a:endParaRPr lang="en-CA" dirty="0"/>
          </a:p>
          <a:p>
            <a:endParaRPr lang="en-CA"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9603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 of the Naïve Bayes Algorithm</a:t>
            </a:r>
            <a:endParaRPr lang="en-CA" dirty="0"/>
          </a:p>
        </p:txBody>
      </p:sp>
      <p:sp>
        <p:nvSpPr>
          <p:cNvPr id="3" name="Content Placeholder 2"/>
          <p:cNvSpPr>
            <a:spLocks noGrp="1"/>
          </p:cNvSpPr>
          <p:nvPr>
            <p:ph sz="half" idx="1"/>
          </p:nvPr>
        </p:nvSpPr>
        <p:spPr/>
        <p:txBody>
          <a:bodyPr>
            <a:normAutofit lnSpcReduction="10000"/>
          </a:bodyPr>
          <a:lstStyle/>
          <a:p>
            <a:r>
              <a:rPr lang="en-CA" sz="1400" dirty="0"/>
              <a:t> 	</a:t>
            </a:r>
            <a:r>
              <a:rPr lang="en-CA" sz="1400" dirty="0" smtClean="0"/>
              <a:t>    </a:t>
            </a:r>
            <a:r>
              <a:rPr lang="en-CA" sz="1400" dirty="0" err="1" smtClean="0"/>
              <a:t>neg</a:t>
            </a:r>
            <a:r>
              <a:rPr lang="en-CA" sz="1400" dirty="0" smtClean="0"/>
              <a:t>                   	</a:t>
            </a:r>
            <a:r>
              <a:rPr lang="en-CA" sz="1400" dirty="0" err="1" smtClean="0"/>
              <a:t>pos</a:t>
            </a:r>
            <a:r>
              <a:rPr lang="en-CA" sz="1400" dirty="0" smtClean="0"/>
              <a:t>                 </a:t>
            </a:r>
            <a:endParaRPr lang="en-CA" sz="1400" dirty="0"/>
          </a:p>
          <a:p>
            <a:r>
              <a:rPr lang="en-CA" sz="1400" dirty="0"/>
              <a:t>precision      </a:t>
            </a:r>
            <a:r>
              <a:rPr lang="en-CA" sz="1400" dirty="0" smtClean="0"/>
              <a:t>  0.7824367088607594  	0.8275245755138516  </a:t>
            </a:r>
            <a:endParaRPr lang="en-CA" sz="1400" dirty="0"/>
          </a:p>
          <a:p>
            <a:r>
              <a:rPr lang="en-CA" sz="1400" dirty="0"/>
              <a:t>recall         </a:t>
            </a:r>
            <a:r>
              <a:rPr lang="en-CA" sz="1400" dirty="0" smtClean="0"/>
              <a:t>      0.8367174280879864  	0.7710241465445462  </a:t>
            </a:r>
            <a:endParaRPr lang="en-CA" sz="1400" dirty="0"/>
          </a:p>
          <a:p>
            <a:r>
              <a:rPr lang="en-CA" sz="1400" dirty="0"/>
              <a:t>f1-score       </a:t>
            </a:r>
            <a:r>
              <a:rPr lang="en-CA" sz="1400" dirty="0" smtClean="0"/>
              <a:t>   0.8086672117743254  	0.7982758620689654  </a:t>
            </a:r>
            <a:endParaRPr lang="en-CA" sz="1400" dirty="0"/>
          </a:p>
          <a:p>
            <a:r>
              <a:rPr lang="en-CA" sz="1400" dirty="0"/>
              <a:t>accuracy: </a:t>
            </a:r>
            <a:r>
              <a:rPr lang="en-CA" sz="1400" dirty="0" smtClean="0"/>
              <a:t>0.8036088963491398</a:t>
            </a:r>
            <a:endParaRPr lang="en-CA" sz="1400" dirty="0"/>
          </a:p>
          <a:p>
            <a:r>
              <a:rPr lang="en-CA" sz="1400" dirty="0" smtClean="0"/>
              <a:t>As you can see, Naïve Bayes performed well in terms of accuracy, scoring about 80%. Considering the confusion matrix, most classifications by far were in the True Positive and True Negative categories. Only a relatively small proportion of all data were False Positives or False Negatives. </a:t>
            </a:r>
          </a:p>
          <a:p>
            <a:r>
              <a:rPr lang="en-CA" sz="1400" dirty="0" smtClean="0"/>
              <a:t>This algorithm was also very fast, performing much faster than either Decision Tree algorithm. This is because only simple probability calculations are performed for each word in a document. Decision Trees are much more involved algorithms and take longer to compute.</a:t>
            </a:r>
            <a:endParaRPr lang="en-CA" sz="1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10970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dirty="0" smtClean="0"/>
              <a:t>Analysis of the </a:t>
            </a:r>
            <a:r>
              <a:rPr lang="en-CA" sz="4500" dirty="0"/>
              <a:t>B</a:t>
            </a:r>
            <a:r>
              <a:rPr lang="en-CA" sz="4500" dirty="0" smtClean="0"/>
              <a:t>ase Decision Tree Algorithm</a:t>
            </a:r>
            <a:endParaRPr lang="en-CA" sz="4500" dirty="0"/>
          </a:p>
        </p:txBody>
      </p:sp>
      <p:sp>
        <p:nvSpPr>
          <p:cNvPr id="3" name="Content Placeholder 2"/>
          <p:cNvSpPr>
            <a:spLocks noGrp="1"/>
          </p:cNvSpPr>
          <p:nvPr>
            <p:ph sz="half" idx="1"/>
          </p:nvPr>
        </p:nvSpPr>
        <p:spPr/>
        <p:txBody>
          <a:bodyPr>
            <a:normAutofit lnSpcReduction="10000"/>
          </a:bodyPr>
          <a:lstStyle/>
          <a:p>
            <a:r>
              <a:rPr lang="en-CA" sz="1400" dirty="0"/>
              <a:t> </a:t>
            </a:r>
            <a:r>
              <a:rPr lang="en-CA" sz="1400" dirty="0" smtClean="0"/>
              <a:t>	  </a:t>
            </a:r>
            <a:r>
              <a:rPr lang="en-CA" sz="1400" dirty="0" err="1" smtClean="0"/>
              <a:t>neg</a:t>
            </a:r>
            <a:r>
              <a:rPr lang="en-CA" sz="1400" dirty="0" smtClean="0"/>
              <a:t>                                   </a:t>
            </a:r>
            <a:r>
              <a:rPr lang="en-CA" sz="1400" dirty="0" err="1" smtClean="0"/>
              <a:t>pos</a:t>
            </a:r>
            <a:r>
              <a:rPr lang="en-CA" sz="1400" dirty="0" smtClean="0"/>
              <a:t>                 </a:t>
            </a:r>
            <a:endParaRPr lang="en-CA" sz="1400" dirty="0"/>
          </a:p>
          <a:p>
            <a:r>
              <a:rPr lang="en-CA" sz="1400" dirty="0"/>
              <a:t>precision      0.7016060862214708  0.7066666666666667  </a:t>
            </a:r>
          </a:p>
          <a:p>
            <a:r>
              <a:rPr lang="en-CA" sz="1400" dirty="0"/>
              <a:t>recall         </a:t>
            </a:r>
            <a:r>
              <a:rPr lang="en-CA" sz="1400" dirty="0" smtClean="0"/>
              <a:t>   0.7021996615905245  </a:t>
            </a:r>
            <a:r>
              <a:rPr lang="en-CA" sz="1400" dirty="0"/>
              <a:t>0.7060782681099084  </a:t>
            </a:r>
          </a:p>
          <a:p>
            <a:r>
              <a:rPr lang="en-CA" sz="1400" dirty="0"/>
              <a:t>f1-score       0.7019027484143764  0.7063723448563098  </a:t>
            </a:r>
          </a:p>
          <a:p>
            <a:r>
              <a:rPr lang="en-CA" sz="1400" dirty="0"/>
              <a:t>accuracy: </a:t>
            </a:r>
            <a:r>
              <a:rPr lang="en-CA" sz="1400" dirty="0" smtClean="0"/>
              <a:t>0.7041544271926143</a:t>
            </a:r>
          </a:p>
          <a:p>
            <a:r>
              <a:rPr lang="en-CA" sz="1400" dirty="0" smtClean="0"/>
              <a:t>This algorithm performed noticeably worse than the Naïve Bayes approach, scoring only 70.4% accuracy. There are also fewer items in the True Positive and Negative categories, and more items in the False Positive and Negative categories, indicating more misclassification.</a:t>
            </a:r>
          </a:p>
          <a:p>
            <a:r>
              <a:rPr lang="en-CA" sz="1400" dirty="0" smtClean="0"/>
              <a:t>Our initial Decision Tree algorithm assumes that the criterion is set to “entropy” and the </a:t>
            </a:r>
            <a:r>
              <a:rPr lang="en-CA" sz="1400" dirty="0" err="1" smtClean="0"/>
              <a:t>random_state</a:t>
            </a:r>
            <a:r>
              <a:rPr lang="en-CA" sz="1400" dirty="0" smtClean="0"/>
              <a:t> is 0 (this is to ensure deterministic behaviour during fitting. </a:t>
            </a:r>
            <a:r>
              <a:rPr lang="en-CA" sz="1400" dirty="0"/>
              <a:t>See </a:t>
            </a:r>
            <a:r>
              <a:rPr lang="en-CA" sz="1400" dirty="0">
                <a:hlinkClick r:id="rId2"/>
              </a:rPr>
              <a:t>https://scikit-learn.org/stable/modules/generated/sklearn.tree.DecisionTreeClassifier.html</a:t>
            </a:r>
            <a:r>
              <a:rPr lang="en-CA" sz="1400" dirty="0"/>
              <a:t>).</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25765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500" dirty="0"/>
              <a:t>Analysis of the </a:t>
            </a:r>
            <a:r>
              <a:rPr lang="en-CA" sz="4500" dirty="0" smtClean="0"/>
              <a:t>Best </a:t>
            </a:r>
            <a:r>
              <a:rPr lang="en-CA" sz="4500" dirty="0"/>
              <a:t>Decision Tree Algorithm</a:t>
            </a:r>
          </a:p>
        </p:txBody>
      </p:sp>
      <p:sp>
        <p:nvSpPr>
          <p:cNvPr id="3" name="Content Placeholder 2"/>
          <p:cNvSpPr>
            <a:spLocks noGrp="1"/>
          </p:cNvSpPr>
          <p:nvPr>
            <p:ph sz="half" idx="1"/>
          </p:nvPr>
        </p:nvSpPr>
        <p:spPr/>
        <p:txBody>
          <a:bodyPr>
            <a:normAutofit/>
          </a:bodyPr>
          <a:lstStyle/>
          <a:p>
            <a:r>
              <a:rPr lang="en-CA" sz="1400" dirty="0"/>
              <a:t> </a:t>
            </a:r>
            <a:r>
              <a:rPr lang="en-CA" sz="1400" dirty="0" smtClean="0"/>
              <a:t>	  </a:t>
            </a:r>
            <a:r>
              <a:rPr lang="en-CA" sz="1400" dirty="0" err="1" smtClean="0"/>
              <a:t>neg</a:t>
            </a:r>
            <a:r>
              <a:rPr lang="en-CA" sz="1400" dirty="0" smtClean="0"/>
              <a:t>                                   </a:t>
            </a:r>
            <a:r>
              <a:rPr lang="en-CA" sz="1400" dirty="0" err="1"/>
              <a:t>pos</a:t>
            </a:r>
            <a:r>
              <a:rPr lang="en-CA" sz="1400" dirty="0"/>
              <a:t>                 </a:t>
            </a:r>
          </a:p>
          <a:p>
            <a:r>
              <a:rPr lang="en-CA" sz="1400" dirty="0"/>
              <a:t>precision      0.7112068965517241  0.7080948487326247  </a:t>
            </a:r>
          </a:p>
          <a:p>
            <a:r>
              <a:rPr lang="en-CA" sz="1400" dirty="0"/>
              <a:t>recall         </a:t>
            </a:r>
            <a:r>
              <a:rPr lang="en-CA" sz="1400" dirty="0" smtClean="0"/>
              <a:t>   0.6979695431472082  </a:t>
            </a:r>
            <a:r>
              <a:rPr lang="en-CA" sz="1400" dirty="0"/>
              <a:t>0.7210657785179018  </a:t>
            </a:r>
          </a:p>
          <a:p>
            <a:r>
              <a:rPr lang="en-CA" sz="1400" dirty="0"/>
              <a:t>f1-score       0.704526046114432   </a:t>
            </a:r>
            <a:r>
              <a:rPr lang="en-CA" sz="1400" dirty="0" smtClean="0"/>
              <a:t> 0.7145214521452145  </a:t>
            </a:r>
            <a:endParaRPr lang="en-CA" sz="1400" dirty="0"/>
          </a:p>
          <a:p>
            <a:r>
              <a:rPr lang="en-CA" sz="1400" dirty="0"/>
              <a:t>accuracy: </a:t>
            </a:r>
            <a:r>
              <a:rPr lang="en-CA" sz="1400" dirty="0" smtClean="0"/>
              <a:t>0.7096097356273605</a:t>
            </a:r>
          </a:p>
          <a:p>
            <a:r>
              <a:rPr lang="en-CA" sz="1400" dirty="0" smtClean="0"/>
              <a:t>This algorithm, surprisingly, performs only very slightly better, giving 70.9% accuracy. Its confusion matrix is also very similar to the base Decision Tree approach, indicating similar proportions of classification and misclassification.</a:t>
            </a:r>
          </a:p>
          <a:p>
            <a:endParaRPr lang="en-CA" sz="1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29552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Analysis of the Best Decision Tree</a:t>
            </a:r>
            <a:endParaRPr lang="en-CA" dirty="0"/>
          </a:p>
        </p:txBody>
      </p:sp>
      <p:sp>
        <p:nvSpPr>
          <p:cNvPr id="3" name="Content Placeholder 2"/>
          <p:cNvSpPr>
            <a:spLocks noGrp="1"/>
          </p:cNvSpPr>
          <p:nvPr>
            <p:ph idx="1"/>
          </p:nvPr>
        </p:nvSpPr>
        <p:spPr/>
        <p:txBody>
          <a:bodyPr/>
          <a:lstStyle/>
          <a:p>
            <a:r>
              <a:rPr lang="en-CA" dirty="0" smtClean="0"/>
              <a:t>The best Decision Tree classifier was found using a </a:t>
            </a:r>
            <a:r>
              <a:rPr lang="en-CA" dirty="0"/>
              <a:t>c</a:t>
            </a:r>
            <a:r>
              <a:rPr lang="en-CA" dirty="0" smtClean="0"/>
              <a:t>ustom function that exhaustively tested all combinations of parameters using cross-validation.</a:t>
            </a:r>
          </a:p>
          <a:p>
            <a:r>
              <a:rPr lang="en-CA" dirty="0" smtClean="0"/>
              <a:t>We used </a:t>
            </a:r>
            <a:r>
              <a:rPr lang="en-CA" dirty="0" err="1" smtClean="0"/>
              <a:t>KFold</a:t>
            </a:r>
            <a:r>
              <a:rPr lang="en-CA" dirty="0" smtClean="0"/>
              <a:t> and </a:t>
            </a:r>
            <a:r>
              <a:rPr lang="en-CA" dirty="0" err="1" smtClean="0"/>
              <a:t>GridSearchCV</a:t>
            </a:r>
            <a:r>
              <a:rPr lang="en-CA" dirty="0" smtClean="0"/>
              <a:t> (both from </a:t>
            </a:r>
            <a:r>
              <a:rPr lang="en-CA" dirty="0" err="1" smtClean="0"/>
              <a:t>sklearn.model_selection</a:t>
            </a:r>
            <a:r>
              <a:rPr lang="en-CA" dirty="0" smtClean="0"/>
              <a:t>) for this.</a:t>
            </a:r>
          </a:p>
          <a:p>
            <a:r>
              <a:rPr lang="en-CA" dirty="0" smtClean="0">
                <a:solidFill>
                  <a:srgbClr val="FF0000"/>
                </a:solidFill>
              </a:rPr>
              <a:t>EXPLAIN MORE</a:t>
            </a:r>
          </a:p>
          <a:p>
            <a:endParaRPr lang="en-CA" dirty="0">
              <a:solidFill>
                <a:srgbClr val="FF0000"/>
              </a:solidFill>
            </a:endParaRPr>
          </a:p>
        </p:txBody>
      </p:sp>
    </p:spTree>
    <p:extLst>
      <p:ext uri="{BB962C8B-B14F-4D97-AF65-F5344CB8AC3E}">
        <p14:creationId xmlns:p14="http://schemas.microsoft.com/office/powerpoint/2010/main" val="5371847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TotalTime>
  <Words>831</Words>
  <Application>Microsoft Office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COMP 472 A1  Group 9 Presentation</vt:lpstr>
      <vt:lpstr>Note</vt:lpstr>
      <vt:lpstr>Analysis of Initial Dataset</vt:lpstr>
      <vt:lpstr>Analysis of Initial Dataset, cont.</vt:lpstr>
      <vt:lpstr>Best Measure to Compare With</vt:lpstr>
      <vt:lpstr>Analysis of the Naïve Bayes Algorithm</vt:lpstr>
      <vt:lpstr>Analysis of the Base Decision Tree Algorithm</vt:lpstr>
      <vt:lpstr>Analysis of the Best Decision Tree Algorithm</vt:lpstr>
      <vt:lpstr>Further Analysis of the Best Decision Tree</vt:lpstr>
      <vt:lpstr>Interesting Note on Decision Tree Pruning</vt:lpstr>
      <vt:lpstr>Interesting Note on Decision Tree Pruning, cont.</vt:lpstr>
      <vt:lpstr>Member Responsibility</vt:lpstr>
      <vt:lpstr>Matthew Segal</vt:lpstr>
      <vt:lpstr>Evan Mateo</vt:lpstr>
      <vt:lpstr>Joanna Lin</vt:lpstr>
      <vt:lpstr>Leo Benac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A1 Presentation</dc:title>
  <dc:creator>M S</dc:creator>
  <cp:lastModifiedBy>M S</cp:lastModifiedBy>
  <cp:revision>68</cp:revision>
  <dcterms:created xsi:type="dcterms:W3CDTF">2021-02-18T00:16:11Z</dcterms:created>
  <dcterms:modified xsi:type="dcterms:W3CDTF">2021-02-18T02:25:25Z</dcterms:modified>
</cp:coreProperties>
</file>