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4" r:id="rId6"/>
    <p:sldId id="257" r:id="rId7"/>
    <p:sldId id="258" r:id="rId8"/>
    <p:sldId id="266" r:id="rId9"/>
    <p:sldId id="280" r:id="rId10"/>
    <p:sldId id="282" r:id="rId11"/>
    <p:sldId id="278" r:id="rId12"/>
    <p:sldId id="283" r:id="rId13"/>
    <p:sldId id="279" r:id="rId14"/>
    <p:sldId id="281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AM0c4wj1_VL9-pX9MbIv2Fr2YJStTsaG?usp=sharing" TargetMode="External"/><Relationship Id="rId7" Type="http://schemas.openxmlformats.org/officeDocument/2006/relationships/hyperlink" Target="http://www.youtube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geeksforgeeks.org/" TargetMode="External"/><Relationship Id="rId5" Type="http://schemas.openxmlformats.org/officeDocument/2006/relationships/hyperlink" Target="https://drive.google.com/drive/folders/1eHVwsSK3V9buvDY1qwWxOEq5yNldW8jR?usp=sharing" TargetMode="External"/><Relationship Id="rId4" Type="http://schemas.openxmlformats.org/officeDocument/2006/relationships/hyperlink" Target="https://github.com/BlackSparrow99/Maze_Solve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21101031@uap-bd.ed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mailto:21101013@uap-bd.edu" TargetMode="External"/><Relationship Id="rId4" Type="http://schemas.openxmlformats.org/officeDocument/2006/relationships/hyperlink" Target="mailto:21101033@uap-bd.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8882" y="3329790"/>
            <a:ext cx="5373384" cy="3200400"/>
          </a:xfrm>
        </p:spPr>
        <p:txBody>
          <a:bodyPr anchor="ctr"/>
          <a:lstStyle/>
          <a:p>
            <a:r>
              <a:rPr lang="en-US" dirty="0"/>
              <a:t>Maze Solving with a* algorithm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0266" y="682524"/>
            <a:ext cx="4448710" cy="3376691"/>
          </a:xfrm>
        </p:spPr>
        <p:txBody>
          <a:bodyPr/>
          <a:lstStyle/>
          <a:p>
            <a:r>
              <a:rPr lang="en-US" sz="5400" dirty="0"/>
              <a:t>Summary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448EF356-1822-E2AE-2794-322870D4C22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3080" r="23080"/>
          <a:stretch/>
        </p:blipFill>
        <p:spPr>
          <a:xfrm>
            <a:off x="-123290" y="-14605"/>
            <a:ext cx="6576291" cy="6872605"/>
          </a:xfr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4379" y="90285"/>
            <a:ext cx="8420100" cy="1150470"/>
          </a:xfrm>
        </p:spPr>
        <p:txBody>
          <a:bodyPr>
            <a:normAutofit/>
          </a:bodyPr>
          <a:lstStyle/>
          <a:p>
            <a:r>
              <a:rPr lang="en-GB" dirty="0"/>
              <a:t>L</a:t>
            </a:r>
            <a:r>
              <a:rPr lang="en-US" dirty="0"/>
              <a:t>inks and reference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1138" y="1390261"/>
            <a:ext cx="3924300" cy="358971"/>
          </a:xfrm>
        </p:spPr>
        <p:txBody>
          <a:bodyPr/>
          <a:lstStyle/>
          <a:p>
            <a:r>
              <a:rPr lang="en-US" dirty="0"/>
              <a:t>Code links: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40802" y="1844894"/>
            <a:ext cx="8747023" cy="2333815"/>
          </a:xfrm>
        </p:spPr>
        <p:txBody>
          <a:bodyPr>
            <a:normAutofit fontScale="92500" lnSpcReduction="10000"/>
          </a:bodyPr>
          <a:lstStyle/>
          <a:p>
            <a:r>
              <a:rPr lang="en-US" sz="1700" dirty="0" err="1"/>
              <a:t>Colab</a:t>
            </a:r>
            <a:r>
              <a:rPr lang="en-US" sz="1700" dirty="0"/>
              <a:t>:</a:t>
            </a:r>
            <a:br>
              <a:rPr lang="en-US" sz="1700" dirty="0"/>
            </a:br>
            <a:r>
              <a:rPr lang="en-US" sz="1700" dirty="0">
                <a:hlinkClick r:id="rId3"/>
              </a:rPr>
              <a:t>https://colab.research.google.com/drive/1AM0c4wj1_VL9-pX9MbIv2Fr2YJStTsaG?usp=sharing</a:t>
            </a:r>
            <a:endParaRPr lang="en-US" sz="1700" dirty="0"/>
          </a:p>
          <a:p>
            <a:r>
              <a:rPr lang="en-US" sz="1700" dirty="0" err="1"/>
              <a:t>Github</a:t>
            </a:r>
            <a:r>
              <a:rPr lang="en-US" sz="1700" dirty="0"/>
              <a:t>:</a:t>
            </a:r>
            <a:br>
              <a:rPr lang="en-US" sz="1700" dirty="0"/>
            </a:br>
            <a:r>
              <a:rPr lang="en-GB" sz="1700" dirty="0">
                <a:hlinkClick r:id="rId4"/>
              </a:rPr>
              <a:t>BlackSparrow99/</a:t>
            </a:r>
            <a:r>
              <a:rPr lang="en-GB" sz="1700" dirty="0" err="1">
                <a:hlinkClick r:id="rId4"/>
              </a:rPr>
              <a:t>Maze_Solver</a:t>
            </a:r>
            <a:r>
              <a:rPr lang="en-GB" sz="1700" dirty="0">
                <a:hlinkClick r:id="rId4"/>
              </a:rPr>
              <a:t> (github.com)</a:t>
            </a:r>
            <a:endParaRPr lang="en-GB" sz="1700" dirty="0"/>
          </a:p>
          <a:p>
            <a:r>
              <a:rPr lang="en-GB" sz="1700" dirty="0"/>
              <a:t>Google drive:</a:t>
            </a:r>
          </a:p>
          <a:p>
            <a:r>
              <a:rPr lang="en-US" sz="1700" dirty="0">
                <a:hlinkClick r:id="rId5"/>
              </a:rPr>
              <a:t>https://drive.google.com/drive/folders/1eHVwsSK3V9buvDY1qwWxOEq5yNldW8jR?usp=sharing</a:t>
            </a:r>
            <a:endParaRPr lang="en-US" sz="1700" dirty="0"/>
          </a:p>
          <a:p>
            <a:endParaRPr lang="en-US" dirty="0"/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931138" y="4853777"/>
            <a:ext cx="7047271" cy="1581950"/>
          </a:xfrm>
        </p:spPr>
        <p:txBody>
          <a:bodyPr>
            <a:normAutofit/>
          </a:bodyPr>
          <a:lstStyle/>
          <a:p>
            <a:r>
              <a:rPr lang="en-GB" sz="1600" dirty="0">
                <a:hlinkClick r:id="rId6"/>
              </a:rPr>
              <a:t>www.geeksforgeeks.org</a:t>
            </a:r>
            <a:endParaRPr lang="en-GB" sz="1600" dirty="0"/>
          </a:p>
          <a:p>
            <a:r>
              <a:rPr lang="en-GB" sz="1600" dirty="0">
                <a:hlinkClick r:id="rId7"/>
              </a:rPr>
              <a:t>www.youtube.com</a:t>
            </a:r>
            <a:endParaRPr lang="en-GB" sz="1600" dirty="0"/>
          </a:p>
          <a:p>
            <a:r>
              <a:rPr lang="en-GB" sz="1600" dirty="0"/>
              <a:t>CSE 403 theory</a:t>
            </a:r>
          </a:p>
          <a:p>
            <a:r>
              <a:rPr lang="en-GB" sz="1600" dirty="0"/>
              <a:t>www.tutorialspoint.com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5762B-0392-4616-D72C-2CD30C87C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11811" y="4389278"/>
            <a:ext cx="3943627" cy="464499"/>
          </a:xfrm>
        </p:spPr>
        <p:txBody>
          <a:bodyPr/>
          <a:lstStyle/>
          <a:p>
            <a:r>
              <a:rPr lang="en-GB" dirty="0"/>
              <a:t>References and source links: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074961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2336" y="3002128"/>
            <a:ext cx="4179570" cy="3118247"/>
          </a:xfrm>
        </p:spPr>
        <p:txBody>
          <a:bodyPr>
            <a:noAutofit/>
          </a:bodyPr>
          <a:lstStyle/>
          <a:p>
            <a:r>
              <a:rPr lang="en-GB" dirty="0">
                <a:hlinkClick r:id="rId3"/>
              </a:rPr>
              <a:t>Mahadi</a:t>
            </a:r>
          </a:p>
          <a:p>
            <a:r>
              <a:rPr lang="en-GB" sz="1600" dirty="0">
                <a:hlinkClick r:id="rId3"/>
              </a:rPr>
              <a:t>21101031@uap-bd.edu</a:t>
            </a:r>
            <a:endParaRPr lang="en-GB" sz="1600" dirty="0"/>
          </a:p>
          <a:p>
            <a:r>
              <a:rPr lang="en-GB" dirty="0"/>
              <a:t>Bijoy</a:t>
            </a:r>
          </a:p>
          <a:p>
            <a:r>
              <a:rPr lang="en-GB" sz="1600" dirty="0">
                <a:hlinkClick r:id="rId4"/>
              </a:rPr>
              <a:t>21101033@uap-bd.edu</a:t>
            </a:r>
            <a:endParaRPr lang="en-GB" sz="1600" dirty="0"/>
          </a:p>
          <a:p>
            <a:r>
              <a:rPr lang="en-GB" dirty="0" err="1"/>
              <a:t>Niloy</a:t>
            </a:r>
            <a:endParaRPr lang="en-GB" dirty="0"/>
          </a:p>
          <a:p>
            <a:r>
              <a:rPr lang="en-GB" sz="1600" dirty="0">
                <a:hlinkClick r:id="rId5"/>
              </a:rPr>
              <a:t>21101013@uap-bd.edu</a:t>
            </a:r>
            <a:endParaRPr lang="en-GB" sz="1600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7" y="3878589"/>
            <a:ext cx="6961107" cy="1997867"/>
          </a:xfrm>
        </p:spPr>
        <p:txBody>
          <a:bodyPr anchor="b">
            <a:normAutofit/>
          </a:bodyPr>
          <a:lstStyle/>
          <a:p>
            <a:r>
              <a:rPr lang="en-US" sz="7200" dirty="0"/>
              <a:t>The Team </a:t>
            </a:r>
            <a:r>
              <a:rPr lang="en-US" sz="2400" dirty="0" err="1"/>
              <a:t>team</a:t>
            </a:r>
            <a:r>
              <a:rPr lang="en-US" sz="2400" dirty="0"/>
              <a:t> 2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28034" y="3629590"/>
            <a:ext cx="3825766" cy="22468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Khandakar</a:t>
            </a:r>
            <a:r>
              <a:rPr lang="en-US" dirty="0"/>
              <a:t> </a:t>
            </a:r>
            <a:r>
              <a:rPr lang="en-US" dirty="0" err="1"/>
              <a:t>Mahedi</a:t>
            </a:r>
            <a:r>
              <a:rPr lang="en-US" dirty="0"/>
              <a:t> Hasan</a:t>
            </a:r>
          </a:p>
          <a:p>
            <a:pPr marL="457200" lvl="1" indent="0">
              <a:buNone/>
            </a:pPr>
            <a:r>
              <a:rPr lang="en-US" dirty="0"/>
              <a:t>21101031</a:t>
            </a:r>
          </a:p>
          <a:p>
            <a:pPr marL="0" indent="0">
              <a:buNone/>
            </a:pPr>
            <a:r>
              <a:rPr lang="en-US" dirty="0"/>
              <a:t>Md. Bijoy</a:t>
            </a:r>
          </a:p>
          <a:p>
            <a:pPr marL="457200" lvl="1" indent="0">
              <a:buNone/>
            </a:pPr>
            <a:r>
              <a:rPr lang="en-US" dirty="0"/>
              <a:t>21101033</a:t>
            </a:r>
          </a:p>
          <a:p>
            <a:pPr marL="0" indent="0">
              <a:buNone/>
            </a:pPr>
            <a:r>
              <a:rPr lang="en-US" dirty="0" err="1"/>
              <a:t>Naimur</a:t>
            </a:r>
            <a:r>
              <a:rPr lang="en-US" dirty="0"/>
              <a:t> Rashid </a:t>
            </a:r>
            <a:r>
              <a:rPr lang="en-US" dirty="0" err="1"/>
              <a:t>Niloy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21101013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 dirty="0"/>
              <a:t>Maze</a:t>
            </a:r>
          </a:p>
          <a:p>
            <a:r>
              <a:rPr lang="en-US" dirty="0"/>
              <a:t>A* algorithm</a:t>
            </a:r>
          </a:p>
          <a:p>
            <a:r>
              <a:rPr lang="en-US" dirty="0"/>
              <a:t>Path cost</a:t>
            </a:r>
          </a:p>
          <a:p>
            <a:r>
              <a:rPr lang="en-US" dirty="0"/>
              <a:t>Heuristic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Links &amp; references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316" y="904126"/>
            <a:ext cx="2890667" cy="1664086"/>
          </a:xfrm>
        </p:spPr>
        <p:txBody>
          <a:bodyPr>
            <a:noAutofit/>
          </a:bodyPr>
          <a:lstStyle/>
          <a:p>
            <a:r>
              <a:rPr lang="en-US" sz="4800" dirty="0"/>
              <a:t>Maze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8FA3EC-2BE4-8A48-6434-F48910F9A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551" y="2095247"/>
            <a:ext cx="6238884" cy="415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Placeholder 46">
            <a:extLst>
              <a:ext uri="{FF2B5EF4-FFF2-40B4-BE49-F238E27FC236}">
                <a16:creationId xmlns:a16="http://schemas.microsoft.com/office/drawing/2014/main" id="{F55BC7A4-EE4B-7EFC-C325-408D66C3CB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0139" r="10139"/>
          <a:stretch/>
        </p:blipFill>
        <p:spPr>
          <a:xfrm>
            <a:off x="-28230" y="-9144"/>
            <a:ext cx="5481955" cy="687628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F127F09B-BCDD-82F8-085B-CF40B62C2F2B}"/>
              </a:ext>
            </a:extLst>
          </p:cNvPr>
          <p:cNvSpPr txBox="1">
            <a:spLocks/>
          </p:cNvSpPr>
          <p:nvPr/>
        </p:nvSpPr>
        <p:spPr>
          <a:xfrm>
            <a:off x="6400801" y="1202076"/>
            <a:ext cx="5085708" cy="2781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A* algorithm</a:t>
            </a:r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Path cost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701" y="363725"/>
            <a:ext cx="9953308" cy="961642"/>
          </a:xfrm>
        </p:spPr>
        <p:txBody>
          <a:bodyPr/>
          <a:lstStyle/>
          <a:p>
            <a:r>
              <a:rPr lang="en-GB" dirty="0"/>
              <a:t>Path cost calculation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5112969F-EB84-49D5-7100-1FB28870FB30}"/>
                  </a:ext>
                </a:extLst>
              </p:cNvPr>
              <p:cNvSpPr>
                <a:spLocks noGrp="1"/>
              </p:cNvSpPr>
              <p:nvPr>
                <p:ph sz="half" idx="14"/>
              </p:nvPr>
            </p:nvSpPr>
            <p:spPr>
              <a:xfrm>
                <a:off x="6592312" y="3846548"/>
                <a:ext cx="4274814" cy="178086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Euclidean Distance:</a:t>
                </a:r>
              </a:p>
              <a:p>
                <a:endParaRPr lang="en-GB" dirty="0"/>
              </a:p>
              <a:p>
                <a:r>
                  <a:rPr lang="en-GB" dirty="0"/>
                  <a:t>g(n)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en-GB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r>
                          <a:rPr lang="en-GB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rad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5112969F-EB84-49D5-7100-1FB28870F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4"/>
              </p:nvPr>
            </p:nvSpPr>
            <p:spPr>
              <a:xfrm>
                <a:off x="6592312" y="3846548"/>
                <a:ext cx="4274814" cy="1780861"/>
              </a:xfrm>
              <a:blipFill>
                <a:blip r:embed="rId3"/>
                <a:stretch>
                  <a:fillRect l="-1140" t="-4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157FD6-9CAC-247B-07B9-FE4E472C1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465" y="2009170"/>
            <a:ext cx="1900945" cy="20240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C88F35-7FAA-7910-98C0-B7A65C49AD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7464" y="4343720"/>
            <a:ext cx="1900945" cy="2024009"/>
          </a:xfrm>
          <a:prstGeom prst="rect">
            <a:avLst/>
          </a:prstGeom>
        </p:spPr>
      </p:pic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482E9B92-DD33-3608-9E1E-01F64BE438EC}"/>
              </a:ext>
            </a:extLst>
          </p:cNvPr>
          <p:cNvSpPr txBox="1">
            <a:spLocks/>
          </p:cNvSpPr>
          <p:nvPr/>
        </p:nvSpPr>
        <p:spPr>
          <a:xfrm>
            <a:off x="3998410" y="3331716"/>
            <a:ext cx="1900945" cy="37326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Cardinal</a:t>
            </a:r>
            <a:endParaRPr lang="es-ES" dirty="0"/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6DB9760C-2372-9CA9-7EAD-2098D41FDC98}"/>
              </a:ext>
            </a:extLst>
          </p:cNvPr>
          <p:cNvSpPr txBox="1">
            <a:spLocks/>
          </p:cNvSpPr>
          <p:nvPr/>
        </p:nvSpPr>
        <p:spPr>
          <a:xfrm>
            <a:off x="3998410" y="5683926"/>
            <a:ext cx="1900945" cy="37326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Diagonal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sz="4800" dirty="0"/>
              <a:t>Heuristic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055" y="360937"/>
            <a:ext cx="9003889" cy="1672508"/>
          </a:xfrm>
        </p:spPr>
        <p:txBody>
          <a:bodyPr>
            <a:normAutofit/>
          </a:bodyPr>
          <a:lstStyle/>
          <a:p>
            <a:r>
              <a:rPr lang="en-US" sz="3200" dirty="0"/>
              <a:t>Heuristic Calculation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B587B122-1579-FDB8-443B-F05E622163C3}"/>
                  </a:ext>
                </a:extLst>
              </p:cNvPr>
              <p:cNvSpPr>
                <a:spLocks noGrp="1"/>
              </p:cNvSpPr>
              <p:nvPr>
                <p:ph sz="half" idx="16"/>
              </p:nvPr>
            </p:nvSpPr>
            <p:spPr>
              <a:xfrm>
                <a:off x="2814484" y="2651741"/>
                <a:ext cx="4992330" cy="322887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Manhattan distance:</a:t>
                </a:r>
                <a:endParaRPr lang="en-GB" dirty="0"/>
              </a:p>
              <a:p>
                <a:r>
                  <a:rPr lang="en-GB" dirty="0"/>
                  <a:t>h</a:t>
                </a:r>
                <a:r>
                  <a:rPr lang="en-US" dirty="0"/>
                  <a:t>(n)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𝑐𝑥</m:t>
                        </m:r>
                        <m:r>
                          <a:rPr lang="en-GB" b="0" i="1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𝑔𝑦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𝑐𝑦</m:t>
                        </m:r>
                        <m:r>
                          <a:rPr lang="en-GB" b="0" i="1" baseline="-2500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Diagonal distance:</a:t>
                </a:r>
              </a:p>
              <a:p>
                <a:r>
                  <a:rPr lang="en-GB" dirty="0"/>
                  <a:t>h</a:t>
                </a:r>
                <a:r>
                  <a:rPr lang="en-US" dirty="0"/>
                  <a:t>(n) = 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max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GB" i="1" baseline="-2500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𝑐𝑥</m:t>
                            </m:r>
                            <m:r>
                              <a:rPr lang="en-GB" b="0" i="1" baseline="-250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 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GB" i="1" baseline="-25000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𝑐𝑦</m:t>
                            </m:r>
                            <m:r>
                              <a:rPr lang="en-GB" b="0" i="1" baseline="-2500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B587B122-1579-FDB8-443B-F05E62216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6"/>
              </p:nvPr>
            </p:nvSpPr>
            <p:spPr>
              <a:xfrm>
                <a:off x="2814484" y="2651741"/>
                <a:ext cx="4992330" cy="3228873"/>
              </a:xfrm>
              <a:blipFill>
                <a:blip r:embed="rId3"/>
                <a:stretch>
                  <a:fillRect l="-1099" t="-2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230e9df3-be65-4c73-a93b-d1236ebd677e"/>
    <ds:schemaRef ds:uri="http://schemas.microsoft.com/office/2006/metadata/properties"/>
    <ds:schemaRef ds:uri="16c05727-aa75-4e4a-9b5f-8a80a1165891"/>
    <ds:schemaRef ds:uri="http://schemas.openxmlformats.org/package/2006/metadata/core-properties"/>
    <ds:schemaRef ds:uri="http://www.w3.org/XML/1998/namespace"/>
    <ds:schemaRef ds:uri="http://purl.org/dc/terms/"/>
    <ds:schemaRef ds:uri="71af3243-3dd4-4a8d-8c0d-dd76da1f02a5"/>
    <ds:schemaRef ds:uri="http://schemas.microsoft.com/sharepoint/v3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361</TotalTime>
  <Words>110</Words>
  <Application>Microsoft Office PowerPoint</Application>
  <PresentationFormat>Widescreen</PresentationFormat>
  <Paragraphs>70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</vt:lpstr>
      <vt:lpstr>Cambria Math</vt:lpstr>
      <vt:lpstr>Tenorite</vt:lpstr>
      <vt:lpstr>Custom</vt:lpstr>
      <vt:lpstr>Maze Solving with a* algorithm</vt:lpstr>
      <vt:lpstr>The Team team 2</vt:lpstr>
      <vt:lpstr>AGENDA</vt:lpstr>
      <vt:lpstr>Maze</vt:lpstr>
      <vt:lpstr>PowerPoint Presentation</vt:lpstr>
      <vt:lpstr>Path cost</vt:lpstr>
      <vt:lpstr>Path cost calculation</vt:lpstr>
      <vt:lpstr>Heuristic</vt:lpstr>
      <vt:lpstr>Heuristic Calculation</vt:lpstr>
      <vt:lpstr>Summary</vt:lpstr>
      <vt:lpstr>Links and 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Solving with a* algorithm</dc:title>
  <dc:creator>Hassan Mahadi</dc:creator>
  <cp:lastModifiedBy>Lab4PC01</cp:lastModifiedBy>
  <cp:revision>27</cp:revision>
  <dcterms:created xsi:type="dcterms:W3CDTF">2024-11-04T15:17:53Z</dcterms:created>
  <dcterms:modified xsi:type="dcterms:W3CDTF">2024-11-05T09:04:42Z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