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2" r:id="rId5"/>
    <p:sldId id="261" r:id="rId6"/>
    <p:sldId id="259" r:id="rId7"/>
    <p:sldId id="264" r:id="rId8"/>
    <p:sldId id="265" r:id="rId9"/>
    <p:sldId id="260"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623"/>
  </p:normalViewPr>
  <p:slideViewPr>
    <p:cSldViewPr snapToGrid="0" snapToObjects="1">
      <p:cViewPr varScale="1">
        <p:scale>
          <a:sx n="85" d="100"/>
          <a:sy n="85" d="100"/>
        </p:scale>
        <p:origin x="10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43A15-9F02-474F-88E9-4772075C98BD}" type="datetimeFigureOut">
              <a:rPr lang="en-US" smtClean="0"/>
              <a:t>12/13/18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254DD-2F88-9E4B-A22C-2053F7CDA406}" type="slidenum">
              <a:rPr lang="en-US" smtClean="0"/>
              <a:t>‹#›</a:t>
            </a:fld>
            <a:endParaRPr lang="en-US"/>
          </a:p>
        </p:txBody>
      </p:sp>
    </p:spTree>
    <p:extLst>
      <p:ext uri="{BB962C8B-B14F-4D97-AF65-F5344CB8AC3E}">
        <p14:creationId xmlns:p14="http://schemas.microsoft.com/office/powerpoint/2010/main" val="3887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statistics taken from the intermediate xml files. </a:t>
            </a:r>
          </a:p>
          <a:p>
            <a:endParaRPr lang="en-US" baseline="0" dirty="0" smtClean="0"/>
          </a:p>
          <a:p>
            <a:pPr marL="171450" indent="-171450">
              <a:buFontTx/>
              <a:buChar char="-"/>
            </a:pPr>
            <a:r>
              <a:rPr lang="en-US" baseline="0" dirty="0" smtClean="0"/>
              <a:t>These xml files are altered versions of the TET output files which have been processed for article boundaries</a:t>
            </a:r>
          </a:p>
          <a:p>
            <a:pPr marL="171450" indent="-171450">
              <a:buFontTx/>
              <a:buChar char="-"/>
            </a:pPr>
            <a:endParaRPr lang="en-US" baseline="0" dirty="0" smtClean="0"/>
          </a:p>
          <a:p>
            <a:pPr marL="171450" indent="-171450">
              <a:buFontTx/>
              <a:buChar char="-"/>
            </a:pPr>
            <a:r>
              <a:rPr lang="en-US" baseline="0" dirty="0" smtClean="0"/>
              <a:t>The number of tokens and types are according to TET’s </a:t>
            </a:r>
            <a:r>
              <a:rPr lang="en-US" baseline="0" dirty="0" err="1" smtClean="0"/>
              <a:t>wordplus</a:t>
            </a:r>
            <a:r>
              <a:rPr lang="en-US" baseline="0" dirty="0" smtClean="0"/>
              <a:t> extraction mode</a:t>
            </a:r>
          </a:p>
          <a:p>
            <a:pPr marL="171450" indent="-171450">
              <a:buFontTx/>
              <a:buChar char="-"/>
            </a:pPr>
            <a:endParaRPr lang="en-US" baseline="0" dirty="0" smtClean="0"/>
          </a:p>
          <a:p>
            <a:pPr marL="171450" indent="-171450">
              <a:buFontTx/>
              <a:buChar char="-"/>
            </a:pPr>
            <a:r>
              <a:rPr lang="en-US" b="1" baseline="0" dirty="0" smtClean="0"/>
              <a:t>Note on TET’s ‘tokenization’:</a:t>
            </a:r>
          </a:p>
          <a:p>
            <a:pPr marL="0" indent="0">
              <a:buFontTx/>
              <a:buNone/>
            </a:pPr>
            <a:endParaRPr lang="en-US" baseline="0" dirty="0" smtClean="0"/>
          </a:p>
          <a:p>
            <a:pPr marL="171450" indent="-171450">
              <a:buFontTx/>
              <a:buChar char="-"/>
            </a:pPr>
            <a:r>
              <a:rPr lang="en-US" baseline="0" dirty="0" smtClean="0"/>
              <a:t>TET’s tokenization is not very reliable and needs to be corrected in a further processing step. Below are some examples of the tokenization done by TET:</a:t>
            </a:r>
          </a:p>
          <a:p>
            <a:pPr marL="628650" lvl="1" indent="-171450">
              <a:buFontTx/>
              <a:buChar char="-"/>
            </a:pPr>
            <a:r>
              <a:rPr lang="en-US" baseline="0" dirty="0" smtClean="0"/>
              <a:t>&lt;Text&gt;.»&lt;/Text&gt;</a:t>
            </a:r>
          </a:p>
          <a:p>
            <a:pPr marL="628650" lvl="1" indent="-171450">
              <a:buFontTx/>
              <a:buChar char="-"/>
            </a:pPr>
            <a:r>
              <a:rPr lang="en-US" baseline="0" dirty="0" smtClean="0"/>
              <a:t>&lt;Text&gt;Nr&lt;/Text&gt;&lt;Text&gt;.&lt;/Text&gt;</a:t>
            </a:r>
          </a:p>
          <a:p>
            <a:pPr marL="628650" lvl="1" indent="-171450">
              <a:buFontTx/>
              <a:buChar char="-"/>
            </a:pPr>
            <a:r>
              <a:rPr lang="mr-IN" baseline="0" dirty="0" smtClean="0"/>
              <a:t>&lt;</a:t>
            </a:r>
            <a:r>
              <a:rPr lang="mr-IN" baseline="0" dirty="0" err="1" smtClean="0"/>
              <a:t>Text</a:t>
            </a:r>
            <a:r>
              <a:rPr lang="mr-IN" baseline="0" dirty="0" smtClean="0"/>
              <a:t>&gt;0,5&lt;/</a:t>
            </a:r>
            <a:r>
              <a:rPr lang="mr-IN" baseline="0" dirty="0" err="1" smtClean="0"/>
              <a:t>Text</a:t>
            </a:r>
            <a:r>
              <a:rPr lang="mr-IN" baseline="0" dirty="0" smtClean="0"/>
              <a:t>&gt;</a:t>
            </a:r>
            <a:endParaRPr lang="en-US" baseline="0" dirty="0" smtClean="0"/>
          </a:p>
          <a:p>
            <a:pPr marL="628650" lvl="1" indent="-171450">
              <a:buFontTx/>
              <a:buChar char="-"/>
            </a:pPr>
            <a:r>
              <a:rPr lang="en-US" baseline="0" dirty="0" smtClean="0"/>
              <a:t>&lt;Text&gt;</a:t>
            </a:r>
            <a:r>
              <a:rPr lang="en-US" baseline="0" dirty="0" err="1" smtClean="0"/>
              <a:t>Raum-Zeit</a:t>
            </a:r>
            <a:r>
              <a:rPr lang="en-US" baseline="0" dirty="0" smtClean="0"/>
              <a:t>-&lt;/Text&gt;&lt;Text&gt;</a:t>
            </a:r>
            <a:r>
              <a:rPr lang="en-US" baseline="0" dirty="0" err="1" smtClean="0"/>
              <a:t>Inselgruppe</a:t>
            </a:r>
            <a:r>
              <a:rPr lang="en-US" baseline="0" dirty="0" smtClean="0"/>
              <a:t>&lt;/Text&gt;&lt;Text&gt;.&lt;/Text&gt;</a:t>
            </a:r>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0DC254DD-2F88-9E4B-A22C-2053F7CDA406}" type="slidenum">
              <a:rPr lang="en-US" smtClean="0"/>
              <a:t>2</a:t>
            </a:fld>
            <a:endParaRPr lang="en-US"/>
          </a:p>
        </p:txBody>
      </p:sp>
    </p:spTree>
    <p:extLst>
      <p:ext uri="{BB962C8B-B14F-4D97-AF65-F5344CB8AC3E}">
        <p14:creationId xmlns:p14="http://schemas.microsoft.com/office/powerpoint/2010/main" val="46889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These</a:t>
            </a:r>
            <a:r>
              <a:rPr lang="en-US" baseline="0" dirty="0" smtClean="0"/>
              <a:t> results show the 10 most frequent ‘types’ which appear based on the intermediate xml files.</a:t>
            </a:r>
          </a:p>
          <a:p>
            <a:pPr marL="171450" indent="-171450">
              <a:buFontTx/>
              <a:buChar char="-"/>
            </a:pPr>
            <a:endParaRPr lang="en-US" baseline="0" dirty="0" smtClean="0"/>
          </a:p>
          <a:p>
            <a:pPr marL="171450" indent="-171450">
              <a:buFontTx/>
              <a:buChar char="-"/>
            </a:pPr>
            <a:r>
              <a:rPr lang="en-US" baseline="0" dirty="0" err="1" smtClean="0"/>
              <a:t>Stopwords</a:t>
            </a:r>
            <a:r>
              <a:rPr lang="en-US" baseline="0" dirty="0" smtClean="0"/>
              <a:t> and punctuation marks have been filtered out for this table.</a:t>
            </a:r>
          </a:p>
          <a:p>
            <a:pPr marL="171450" indent="-171450">
              <a:buFontTx/>
              <a:buChar char="-"/>
            </a:pPr>
            <a:endParaRPr lang="en-US" dirty="0" smtClean="0"/>
          </a:p>
          <a:p>
            <a:pPr marL="171450" indent="-171450">
              <a:buFontTx/>
              <a:buChar char="-"/>
            </a:pPr>
            <a:r>
              <a:rPr lang="en-US" dirty="0" smtClean="0"/>
              <a:t>These</a:t>
            </a:r>
            <a:r>
              <a:rPr lang="en-US" baseline="0" dirty="0" smtClean="0"/>
              <a:t> are not true types a</a:t>
            </a:r>
            <a:r>
              <a:rPr lang="en-US" dirty="0" smtClean="0"/>
              <a:t>s lemmatization</a:t>
            </a:r>
            <a:r>
              <a:rPr lang="en-US" baseline="0" dirty="0" smtClean="0"/>
              <a:t> has not yet been done, but it still provides an idea of the types of texts in the corpus.</a:t>
            </a:r>
          </a:p>
          <a:p>
            <a:endParaRPr lang="en-US" dirty="0"/>
          </a:p>
        </p:txBody>
      </p:sp>
      <p:sp>
        <p:nvSpPr>
          <p:cNvPr id="4" name="Slide Number Placeholder 3"/>
          <p:cNvSpPr>
            <a:spLocks noGrp="1"/>
          </p:cNvSpPr>
          <p:nvPr>
            <p:ph type="sldNum" sz="quarter" idx="10"/>
          </p:nvPr>
        </p:nvSpPr>
        <p:spPr/>
        <p:txBody>
          <a:bodyPr/>
          <a:lstStyle/>
          <a:p>
            <a:fld id="{0DC254DD-2F88-9E4B-A22C-2053F7CDA406}" type="slidenum">
              <a:rPr lang="en-US" smtClean="0"/>
              <a:t>3</a:t>
            </a:fld>
            <a:endParaRPr lang="en-US"/>
          </a:p>
        </p:txBody>
      </p:sp>
    </p:spTree>
    <p:extLst>
      <p:ext uri="{BB962C8B-B14F-4D97-AF65-F5344CB8AC3E}">
        <p14:creationId xmlns:p14="http://schemas.microsoft.com/office/powerpoint/2010/main" val="85006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provides information about some of the challenges we have faced in producing the corpus.</a:t>
            </a:r>
          </a:p>
          <a:p>
            <a:endParaRPr lang="en-US" b="1" baseline="0" dirty="0" smtClean="0"/>
          </a:p>
          <a:p>
            <a:r>
              <a:rPr lang="en-US" b="1" baseline="0" dirty="0" smtClean="0"/>
              <a:t>Dealing with PDFs</a:t>
            </a:r>
          </a:p>
          <a:p>
            <a:pPr marL="171450" indent="-171450">
              <a:buFontTx/>
              <a:buChar char="-"/>
            </a:pPr>
            <a:r>
              <a:rPr lang="en-US" baseline="0" dirty="0" smtClean="0"/>
              <a:t>The layout of the publications has changed over the years. </a:t>
            </a:r>
          </a:p>
          <a:p>
            <a:pPr marL="171450" indent="-171450">
              <a:buFontTx/>
              <a:buChar char="-"/>
            </a:pPr>
            <a:r>
              <a:rPr lang="en-US" baseline="0" dirty="0" smtClean="0"/>
              <a:t>This required separate parsing functions for each era in order to be able to extract the contents and insert article boundaries.</a:t>
            </a:r>
          </a:p>
          <a:p>
            <a:pPr marL="171450" indent="-171450">
              <a:buFontTx/>
              <a:buChar char="-"/>
            </a:pPr>
            <a:r>
              <a:rPr lang="en-US" baseline="0" dirty="0" smtClean="0"/>
              <a:t>Additionally, some contents pages contained mistakes, such as missing articles and incorrect page numbers. The obvious errors were able to be corrected semi-automatically.</a:t>
            </a:r>
          </a:p>
          <a:p>
            <a:pPr marL="171450" indent="-171450">
              <a:buFontTx/>
              <a:buChar char="-"/>
            </a:pPr>
            <a:endParaRPr lang="en-US" b="1" baseline="0" dirty="0" smtClean="0"/>
          </a:p>
          <a:p>
            <a:pPr marL="0" indent="0">
              <a:buFontTx/>
              <a:buNone/>
            </a:pPr>
            <a:r>
              <a:rPr lang="en-US" b="1" baseline="0" dirty="0" smtClean="0"/>
              <a:t>Article boundary detection</a:t>
            </a:r>
          </a:p>
          <a:p>
            <a:pPr marL="171450" indent="-171450">
              <a:buFontTx/>
              <a:buChar char="-"/>
            </a:pPr>
            <a:r>
              <a:rPr lang="en-US" baseline="0" dirty="0" smtClean="0"/>
              <a:t>I used a semi-automatic approach for parsing the contents pages which allows the user to confirm and edit (if necessary) the extracted contents list before article boundaries are inserted.</a:t>
            </a:r>
          </a:p>
          <a:p>
            <a:pPr marL="171450" indent="-171450">
              <a:buFontTx/>
              <a:buChar char="-"/>
            </a:pPr>
            <a:r>
              <a:rPr lang="en-US" baseline="0" dirty="0" smtClean="0"/>
              <a:t>The TET output also posed challenges for automatic parsing of the contents where titles were sometimes split between paragraph tags.</a:t>
            </a:r>
          </a:p>
          <a:p>
            <a:pPr marL="171450" indent="-171450">
              <a:buFontTx/>
              <a:buChar char="-"/>
            </a:pPr>
            <a:r>
              <a:rPr lang="en-US" baseline="0" dirty="0" smtClean="0"/>
              <a:t>A possible approach that could potentially yield better results would be to use OCR to process just the contents page from each issue and use this data to then insert article boundaries in the TETML files.</a:t>
            </a:r>
          </a:p>
          <a:p>
            <a:pPr marL="171450" indent="-171450">
              <a:buFontTx/>
              <a:buChar char="-"/>
            </a:pPr>
            <a:endParaRPr lang="en-US" b="1" baseline="0" dirty="0" smtClean="0"/>
          </a:p>
          <a:p>
            <a:pPr marL="0" indent="0">
              <a:buFontTx/>
              <a:buNone/>
            </a:pPr>
            <a:r>
              <a:rPr lang="en-US" b="1" baseline="0" dirty="0" smtClean="0"/>
              <a:t>PDF text extraction</a:t>
            </a:r>
          </a:p>
          <a:p>
            <a:pPr marL="171450" indent="-171450">
              <a:buFontTx/>
              <a:buChar char="-"/>
            </a:pPr>
            <a:r>
              <a:rPr lang="en-US" baseline="0" dirty="0" smtClean="0"/>
              <a:t>Reassembling the text in order to process for proper tokenization is described in the notes on slide 2.</a:t>
            </a:r>
          </a:p>
          <a:p>
            <a:pPr marL="171450" indent="-171450">
              <a:buFontTx/>
              <a:buChar char="-"/>
            </a:pPr>
            <a:r>
              <a:rPr lang="en-US" baseline="0" dirty="0" smtClean="0"/>
              <a:t>High level information from TETML </a:t>
            </a:r>
            <a:r>
              <a:rPr lang="en-US" baseline="0" dirty="0" err="1" smtClean="0"/>
              <a:t>wordplus</a:t>
            </a:r>
            <a:r>
              <a:rPr lang="en-US" baseline="0" dirty="0" smtClean="0"/>
              <a:t> files has been used to filter out noise and reduce errors caused by drop-caps.</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0DC254DD-2F88-9E4B-A22C-2053F7CDA406}" type="slidenum">
              <a:rPr lang="en-US" smtClean="0"/>
              <a:t>4</a:t>
            </a:fld>
            <a:endParaRPr lang="en-US"/>
          </a:p>
        </p:txBody>
      </p:sp>
    </p:spTree>
    <p:extLst>
      <p:ext uri="{BB962C8B-B14F-4D97-AF65-F5344CB8AC3E}">
        <p14:creationId xmlns:p14="http://schemas.microsoft.com/office/powerpoint/2010/main" val="62976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German and French issue number 77</a:t>
            </a:r>
          </a:p>
          <a:p>
            <a:endParaRPr lang="en-US" dirty="0" smtClean="0"/>
          </a:p>
          <a:p>
            <a:r>
              <a:rPr lang="en-US" dirty="0" smtClean="0"/>
              <a:t>The</a:t>
            </a:r>
            <a:r>
              <a:rPr lang="en-US" baseline="0" dirty="0" smtClean="0"/>
              <a:t> article ‘</a:t>
            </a:r>
            <a:r>
              <a:rPr lang="en-US" baseline="0" dirty="0" err="1" smtClean="0"/>
              <a:t>Boîte</a:t>
            </a:r>
            <a:r>
              <a:rPr lang="en-US" baseline="0" dirty="0" smtClean="0"/>
              <a:t> </a:t>
            </a:r>
            <a:r>
              <a:rPr lang="en-US" baseline="0" dirty="0" err="1" smtClean="0"/>
              <a:t>à</a:t>
            </a:r>
            <a:r>
              <a:rPr lang="en-US" baseline="0" dirty="0" smtClean="0"/>
              <a:t> </a:t>
            </a:r>
            <a:r>
              <a:rPr lang="en-US" baseline="0" dirty="0" err="1" smtClean="0"/>
              <a:t>outils</a:t>
            </a:r>
            <a:r>
              <a:rPr lang="en-US" sz="1200" b="0" i="0" u="none" strike="noStrike" kern="1200" baseline="0" dirty="0" smtClean="0">
                <a:solidFill>
                  <a:schemeClr val="tx1"/>
                </a:solidFill>
                <a:latin typeface="+mn-lt"/>
                <a:ea typeface="+mn-ea"/>
                <a:cs typeface="+mn-cs"/>
              </a:rPr>
              <a:t>’ is missing from the French contents list, even though it appears on page 26 of both the German and French issues. This was discovered when comparing the number of articles boundaries inserted into each issue.</a:t>
            </a:r>
            <a:endParaRPr lang="en-US" dirty="0"/>
          </a:p>
        </p:txBody>
      </p:sp>
      <p:sp>
        <p:nvSpPr>
          <p:cNvPr id="4" name="Slide Number Placeholder 3"/>
          <p:cNvSpPr>
            <a:spLocks noGrp="1"/>
          </p:cNvSpPr>
          <p:nvPr>
            <p:ph type="sldNum" sz="quarter" idx="10"/>
          </p:nvPr>
        </p:nvSpPr>
        <p:spPr/>
        <p:txBody>
          <a:bodyPr/>
          <a:lstStyle/>
          <a:p>
            <a:fld id="{0DC254DD-2F88-9E4B-A22C-2053F7CDA406}" type="slidenum">
              <a:rPr lang="en-US" smtClean="0"/>
              <a:t>5</a:t>
            </a:fld>
            <a:endParaRPr lang="en-US"/>
          </a:p>
        </p:txBody>
      </p:sp>
    </p:spTree>
    <p:extLst>
      <p:ext uri="{BB962C8B-B14F-4D97-AF65-F5344CB8AC3E}">
        <p14:creationId xmlns:p14="http://schemas.microsoft.com/office/powerpoint/2010/main" val="56717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254DD-2F88-9E4B-A22C-2053F7CDA406}" type="slidenum">
              <a:rPr lang="en-US" smtClean="0"/>
              <a:t>6</a:t>
            </a:fld>
            <a:endParaRPr lang="en-US"/>
          </a:p>
        </p:txBody>
      </p:sp>
    </p:spTree>
    <p:extLst>
      <p:ext uri="{BB962C8B-B14F-4D97-AF65-F5344CB8AC3E}">
        <p14:creationId xmlns:p14="http://schemas.microsoft.com/office/powerpoint/2010/main" val="936729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drop cap ‘M’ is</a:t>
            </a:r>
            <a:r>
              <a:rPr lang="en-US" baseline="0" dirty="0" smtClean="0"/>
              <a:t> inserted into the previous Para tag.</a:t>
            </a:r>
          </a:p>
          <a:p>
            <a:endParaRPr lang="en-US" baseline="0" dirty="0" smtClean="0"/>
          </a:p>
        </p:txBody>
      </p:sp>
      <p:sp>
        <p:nvSpPr>
          <p:cNvPr id="4" name="Slide Number Placeholder 3"/>
          <p:cNvSpPr>
            <a:spLocks noGrp="1"/>
          </p:cNvSpPr>
          <p:nvPr>
            <p:ph type="sldNum" sz="quarter" idx="10"/>
          </p:nvPr>
        </p:nvSpPr>
        <p:spPr/>
        <p:txBody>
          <a:bodyPr/>
          <a:lstStyle/>
          <a:p>
            <a:fld id="{0DC254DD-2F88-9E4B-A22C-2053F7CDA406}" type="slidenum">
              <a:rPr lang="en-US" smtClean="0"/>
              <a:t>7</a:t>
            </a:fld>
            <a:endParaRPr lang="en-US"/>
          </a:p>
        </p:txBody>
      </p:sp>
    </p:spTree>
    <p:extLst>
      <p:ext uri="{BB962C8B-B14F-4D97-AF65-F5344CB8AC3E}">
        <p14:creationId xmlns:p14="http://schemas.microsoft.com/office/powerpoint/2010/main" val="127451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‘w’ from ‘</a:t>
            </a:r>
            <a:r>
              <a:rPr lang="en-US" dirty="0" err="1" smtClean="0"/>
              <a:t>wikimedia</a:t>
            </a:r>
            <a:r>
              <a:rPr lang="en-US" dirty="0" smtClean="0"/>
              <a:t>’ appears</a:t>
            </a:r>
            <a:r>
              <a:rPr lang="en-US" baseline="0" dirty="0" smtClean="0"/>
              <a:t> in its own para tag, while the rest of the word appears beforehand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example is taken from the TET’s page extraction mode, which we used in a preliminary investigation for text extraction. Due to such issues, we found we had better results with TET’s </a:t>
            </a:r>
            <a:r>
              <a:rPr lang="en-US" baseline="0" dirty="0" err="1" smtClean="0"/>
              <a:t>wordplus</a:t>
            </a:r>
            <a:r>
              <a:rPr lang="en-US" baseline="0" dirty="0" smtClean="0"/>
              <a:t> extraction mode.</a:t>
            </a:r>
            <a:endParaRPr lang="en-US" dirty="0" smtClean="0"/>
          </a:p>
          <a:p>
            <a:endParaRPr lang="en-US" dirty="0"/>
          </a:p>
        </p:txBody>
      </p:sp>
      <p:sp>
        <p:nvSpPr>
          <p:cNvPr id="4" name="Slide Number Placeholder 3"/>
          <p:cNvSpPr>
            <a:spLocks noGrp="1"/>
          </p:cNvSpPr>
          <p:nvPr>
            <p:ph type="sldNum" sz="quarter" idx="10"/>
          </p:nvPr>
        </p:nvSpPr>
        <p:spPr/>
        <p:txBody>
          <a:bodyPr/>
          <a:lstStyle/>
          <a:p>
            <a:fld id="{0DC254DD-2F88-9E4B-A22C-2053F7CDA406}" type="slidenum">
              <a:rPr lang="en-US" smtClean="0"/>
              <a:t>8</a:t>
            </a:fld>
            <a:endParaRPr lang="en-US"/>
          </a:p>
        </p:txBody>
      </p:sp>
    </p:spTree>
    <p:extLst>
      <p:ext uri="{BB962C8B-B14F-4D97-AF65-F5344CB8AC3E}">
        <p14:creationId xmlns:p14="http://schemas.microsoft.com/office/powerpoint/2010/main" val="116316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an example of the invisible text in the TETML </a:t>
            </a:r>
            <a:r>
              <a:rPr lang="en-US" baseline="0" dirty="0" err="1" smtClean="0"/>
              <a:t>wordplus</a:t>
            </a:r>
            <a:r>
              <a:rPr lang="en-US" baseline="0" dirty="0" smtClean="0"/>
              <a:t> files. The high-level glyph information has been removed from the picture of the XML in order to be able to show how the invisible text splits sentences. We found that the invisible text generally had a smaller font size than the content text and so we implemented a rule to ignore text smaller than font size 8.</a:t>
            </a:r>
          </a:p>
        </p:txBody>
      </p:sp>
      <p:sp>
        <p:nvSpPr>
          <p:cNvPr id="4" name="Slide Number Placeholder 3"/>
          <p:cNvSpPr>
            <a:spLocks noGrp="1"/>
          </p:cNvSpPr>
          <p:nvPr>
            <p:ph type="sldNum" sz="quarter" idx="10"/>
          </p:nvPr>
        </p:nvSpPr>
        <p:spPr/>
        <p:txBody>
          <a:bodyPr/>
          <a:lstStyle/>
          <a:p>
            <a:fld id="{0DC254DD-2F88-9E4B-A22C-2053F7CDA406}" type="slidenum">
              <a:rPr lang="en-US" smtClean="0"/>
              <a:t>9</a:t>
            </a:fld>
            <a:endParaRPr lang="en-US"/>
          </a:p>
        </p:txBody>
      </p:sp>
    </p:spTree>
    <p:extLst>
      <p:ext uri="{BB962C8B-B14F-4D97-AF65-F5344CB8AC3E}">
        <p14:creationId xmlns:p14="http://schemas.microsoft.com/office/powerpoint/2010/main" val="79812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C254DD-2F88-9E4B-A22C-2053F7CDA406}" type="slidenum">
              <a:rPr lang="en-US" smtClean="0"/>
              <a:t>10</a:t>
            </a:fld>
            <a:endParaRPr lang="en-US"/>
          </a:p>
        </p:txBody>
      </p:sp>
    </p:spTree>
    <p:extLst>
      <p:ext uri="{BB962C8B-B14F-4D97-AF65-F5344CB8AC3E}">
        <p14:creationId xmlns:p14="http://schemas.microsoft.com/office/powerpoint/2010/main" val="25763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CFE979-3159-1B4C-BC85-BA298AB8339A}"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34381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FE979-3159-1B4C-BC85-BA298AB8339A}"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85443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FE979-3159-1B4C-BC85-BA298AB8339A}"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9690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FE979-3159-1B4C-BC85-BA298AB8339A}"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212653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CFE979-3159-1B4C-BC85-BA298AB8339A}" type="datetimeFigureOut">
              <a:rPr lang="en-US" smtClean="0"/>
              <a:t>12/13/18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03951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FE979-3159-1B4C-BC85-BA298AB8339A}"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38028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FE979-3159-1B4C-BC85-BA298AB8339A}" type="datetimeFigureOut">
              <a:rPr lang="en-US" smtClean="0"/>
              <a:t>12/13/18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24804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CFE979-3159-1B4C-BC85-BA298AB8339A}" type="datetimeFigureOut">
              <a:rPr lang="en-US" smtClean="0"/>
              <a:t>12/13/18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37059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FE979-3159-1B4C-BC85-BA298AB8339A}" type="datetimeFigureOut">
              <a:rPr lang="en-US" smtClean="0"/>
              <a:t>12/13/18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164303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FE979-3159-1B4C-BC85-BA298AB8339A}"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347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CFE979-3159-1B4C-BC85-BA298AB8339A}" type="datetimeFigureOut">
              <a:rPr lang="en-US" smtClean="0"/>
              <a:t>12/13/18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3E50-B325-0B41-BD8A-CAA3D72158A8}" type="slidenum">
              <a:rPr lang="en-US" smtClean="0"/>
              <a:t>‹#›</a:t>
            </a:fld>
            <a:endParaRPr lang="en-US"/>
          </a:p>
        </p:txBody>
      </p:sp>
    </p:spTree>
    <p:extLst>
      <p:ext uri="{BB962C8B-B14F-4D97-AF65-F5344CB8AC3E}">
        <p14:creationId xmlns:p14="http://schemas.microsoft.com/office/powerpoint/2010/main" val="6597437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FE979-3159-1B4C-BC85-BA298AB8339A}" type="datetimeFigureOut">
              <a:rPr lang="en-US" smtClean="0"/>
              <a:t>12/13/18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43E50-B325-0B41-BD8A-CAA3D72158A8}" type="slidenum">
              <a:rPr lang="en-US" smtClean="0"/>
              <a:t>‹#›</a:t>
            </a:fld>
            <a:endParaRPr lang="en-US"/>
          </a:p>
        </p:txBody>
      </p:sp>
    </p:spTree>
    <p:extLst>
      <p:ext uri="{BB962C8B-B14F-4D97-AF65-F5344CB8AC3E}">
        <p14:creationId xmlns:p14="http://schemas.microsoft.com/office/powerpoint/2010/main" val="10855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18266"/>
            <a:ext cx="10769600" cy="2062103"/>
          </a:xfrm>
          <a:prstGeom prst="rect">
            <a:avLst/>
          </a:prstGeom>
          <a:noFill/>
        </p:spPr>
        <p:txBody>
          <a:bodyPr wrap="square" rtlCol="0">
            <a:spAutoFit/>
          </a:bodyPr>
          <a:lstStyle/>
          <a:p>
            <a:pPr algn="ctr"/>
            <a:r>
              <a:rPr lang="en-US" sz="6400" dirty="0" smtClean="0"/>
              <a:t>SNF Horizonte Magazine Corpus</a:t>
            </a:r>
          </a:p>
          <a:p>
            <a:pPr algn="ctr"/>
            <a:endParaRPr lang="en-US" sz="3200" dirty="0" smtClean="0"/>
          </a:p>
          <a:p>
            <a:pPr algn="ctr"/>
            <a:r>
              <a:rPr lang="en-US" sz="3200" dirty="0" smtClean="0"/>
              <a:t>December 2018</a:t>
            </a:r>
            <a:endParaRPr lang="en-US" sz="3200" dirty="0"/>
          </a:p>
        </p:txBody>
      </p:sp>
    </p:spTree>
    <p:extLst>
      <p:ext uri="{BB962C8B-B14F-4D97-AF65-F5344CB8AC3E}">
        <p14:creationId xmlns:p14="http://schemas.microsoft.com/office/powerpoint/2010/main" val="432164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838200" y="1825624"/>
            <a:ext cx="10515600" cy="4335333"/>
          </a:xfrm>
        </p:spPr>
        <p:txBody>
          <a:bodyPr>
            <a:normAutofit/>
          </a:bodyPr>
          <a:lstStyle/>
          <a:p>
            <a:r>
              <a:rPr lang="en-US" dirty="0" smtClean="0"/>
              <a:t>Use the existing Credit Suisse corpus pipeline to annotate corpus</a:t>
            </a:r>
          </a:p>
          <a:p>
            <a:pPr lvl="1"/>
            <a:r>
              <a:rPr lang="en-US" dirty="0" smtClean="0"/>
              <a:t>Cleaning</a:t>
            </a:r>
          </a:p>
          <a:p>
            <a:pPr lvl="1"/>
            <a:r>
              <a:rPr lang="en-US" dirty="0" smtClean="0"/>
              <a:t>Tokenization</a:t>
            </a:r>
            <a:endParaRPr lang="en-US" dirty="0" smtClean="0"/>
          </a:p>
          <a:p>
            <a:pPr lvl="1"/>
            <a:r>
              <a:rPr lang="en-US" dirty="0" err="1" smtClean="0"/>
              <a:t>PoS</a:t>
            </a:r>
            <a:r>
              <a:rPr lang="en-US" dirty="0"/>
              <a:t>-</a:t>
            </a:r>
            <a:r>
              <a:rPr lang="en-US" dirty="0" smtClean="0"/>
              <a:t>Tagging</a:t>
            </a:r>
          </a:p>
          <a:p>
            <a:pPr lvl="1"/>
            <a:r>
              <a:rPr lang="en-US" dirty="0" smtClean="0"/>
              <a:t>Lemmatization</a:t>
            </a:r>
          </a:p>
          <a:p>
            <a:pPr lvl="1"/>
            <a:r>
              <a:rPr lang="en-US" dirty="0" smtClean="0"/>
              <a:t>Special handling of German compounds and separable prefix verbs</a:t>
            </a:r>
          </a:p>
          <a:p>
            <a:pPr lvl="1"/>
            <a:r>
              <a:rPr lang="en-US" dirty="0" smtClean="0"/>
              <a:t>Sentence alignment</a:t>
            </a:r>
          </a:p>
          <a:p>
            <a:pPr lvl="1"/>
            <a:r>
              <a:rPr lang="en-US" dirty="0" smtClean="0"/>
              <a:t>Word alignment</a:t>
            </a:r>
            <a:endParaRPr lang="en-US" dirty="0"/>
          </a:p>
        </p:txBody>
      </p:sp>
    </p:spTree>
    <p:extLst>
      <p:ext uri="{BB962C8B-B14F-4D97-AF65-F5344CB8AC3E}">
        <p14:creationId xmlns:p14="http://schemas.microsoft.com/office/powerpoint/2010/main" val="1461514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Corpus statistics </a:t>
            </a:r>
            <a:r>
              <a:rPr lang="mr-IN" dirty="0" smtClean="0"/>
              <a:t>–</a:t>
            </a:r>
            <a:r>
              <a:rPr lang="en-US" dirty="0" smtClean="0"/>
              <a:t> 12/12/18</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43537564"/>
              </p:ext>
            </p:extLst>
          </p:nvPr>
        </p:nvGraphicFramePr>
        <p:xfrm>
          <a:off x="838200" y="2047424"/>
          <a:ext cx="10515600" cy="2411840"/>
        </p:xfrm>
        <a:graphic>
          <a:graphicData uri="http://schemas.openxmlformats.org/drawingml/2006/table">
            <a:tbl>
              <a:tblPr firstRow="1" bandRow="1">
                <a:tableStyleId>{7DF18680-E054-41AD-8BC1-D1AEF772440D}</a:tableStyleId>
              </a:tblPr>
              <a:tblGrid>
                <a:gridCol w="2628900"/>
                <a:gridCol w="2628900"/>
                <a:gridCol w="2628900"/>
                <a:gridCol w="2628900"/>
              </a:tblGrid>
              <a:tr h="482368">
                <a:tc>
                  <a:txBody>
                    <a:bodyPr/>
                    <a:lstStyle/>
                    <a:p>
                      <a:endParaRPr lang="en-US" dirty="0"/>
                    </a:p>
                  </a:txBody>
                  <a:tcPr/>
                </a:tc>
                <a:tc>
                  <a:txBody>
                    <a:bodyPr/>
                    <a:lstStyle/>
                    <a:p>
                      <a:r>
                        <a:rPr lang="en-US" dirty="0" smtClean="0"/>
                        <a:t>DE</a:t>
                      </a:r>
                      <a:endParaRPr lang="en-US" dirty="0"/>
                    </a:p>
                  </a:txBody>
                  <a:tcPr/>
                </a:tc>
                <a:tc>
                  <a:txBody>
                    <a:bodyPr/>
                    <a:lstStyle/>
                    <a:p>
                      <a:r>
                        <a:rPr lang="en-US" dirty="0" smtClean="0"/>
                        <a:t>FR</a:t>
                      </a:r>
                      <a:endParaRPr lang="en-US" dirty="0"/>
                    </a:p>
                  </a:txBody>
                  <a:tcPr/>
                </a:tc>
                <a:tc>
                  <a:txBody>
                    <a:bodyPr/>
                    <a:lstStyle/>
                    <a:p>
                      <a:r>
                        <a:rPr lang="en-US" dirty="0" smtClean="0"/>
                        <a:t>EN</a:t>
                      </a:r>
                      <a:endParaRPr lang="en-US" dirty="0"/>
                    </a:p>
                  </a:txBody>
                  <a:tcPr/>
                </a:tc>
              </a:tr>
              <a:tr h="482368">
                <a:tc>
                  <a:txBody>
                    <a:bodyPr/>
                    <a:lstStyle/>
                    <a:p>
                      <a:r>
                        <a:rPr lang="en-US" dirty="0" smtClean="0"/>
                        <a:t>Number of issues</a:t>
                      </a:r>
                      <a:endParaRPr lang="en-US" dirty="0"/>
                    </a:p>
                  </a:txBody>
                  <a:tcPr/>
                </a:tc>
                <a:tc>
                  <a:txBody>
                    <a:bodyPr/>
                    <a:lstStyle/>
                    <a:p>
                      <a:r>
                        <a:rPr lang="en-US" dirty="0" smtClean="0"/>
                        <a:t>52</a:t>
                      </a:r>
                      <a:endParaRPr lang="en-US" dirty="0"/>
                    </a:p>
                  </a:txBody>
                  <a:tcPr/>
                </a:tc>
                <a:tc>
                  <a:txBody>
                    <a:bodyPr/>
                    <a:lstStyle/>
                    <a:p>
                      <a:r>
                        <a:rPr lang="en-US" dirty="0" smtClean="0"/>
                        <a:t>52</a:t>
                      </a:r>
                      <a:endParaRPr lang="en-US" dirty="0"/>
                    </a:p>
                  </a:txBody>
                  <a:tcPr/>
                </a:tc>
                <a:tc>
                  <a:txBody>
                    <a:bodyPr/>
                    <a:lstStyle/>
                    <a:p>
                      <a:r>
                        <a:rPr lang="en-US" dirty="0" smtClean="0"/>
                        <a:t>15</a:t>
                      </a:r>
                      <a:endParaRPr lang="en-US" dirty="0"/>
                    </a:p>
                  </a:txBody>
                  <a:tcPr/>
                </a:tc>
              </a:tr>
              <a:tr h="482368">
                <a:tc>
                  <a:txBody>
                    <a:bodyPr/>
                    <a:lstStyle/>
                    <a:p>
                      <a:r>
                        <a:rPr lang="en-US" dirty="0" smtClean="0"/>
                        <a:t>Number of articles</a:t>
                      </a:r>
                      <a:endParaRPr lang="en-US" dirty="0"/>
                    </a:p>
                  </a:txBody>
                  <a:tcPr/>
                </a:tc>
                <a:tc>
                  <a:txBody>
                    <a:bodyPr/>
                    <a:lstStyle/>
                    <a:p>
                      <a:r>
                        <a:rPr lang="is-IS" dirty="0" smtClean="0"/>
                        <a:t>1,239</a:t>
                      </a:r>
                      <a:endParaRPr lang="en-US" dirty="0"/>
                    </a:p>
                  </a:txBody>
                  <a:tcPr/>
                </a:tc>
                <a:tc>
                  <a:txBody>
                    <a:bodyPr/>
                    <a:lstStyle/>
                    <a:p>
                      <a:r>
                        <a:rPr lang="en-US" dirty="0" smtClean="0"/>
                        <a:t>1,239</a:t>
                      </a:r>
                      <a:endParaRPr lang="en-US" dirty="0"/>
                    </a:p>
                  </a:txBody>
                  <a:tcPr/>
                </a:tc>
                <a:tc>
                  <a:txBody>
                    <a:bodyPr/>
                    <a:lstStyle/>
                    <a:p>
                      <a:r>
                        <a:rPr lang="en-US" dirty="0" smtClean="0"/>
                        <a:t>395</a:t>
                      </a:r>
                      <a:endParaRPr lang="en-US" dirty="0"/>
                    </a:p>
                  </a:txBody>
                  <a:tcPr/>
                </a:tc>
              </a:tr>
              <a:tr h="482368">
                <a:tc>
                  <a:txBody>
                    <a:bodyPr/>
                    <a:lstStyle/>
                    <a:p>
                      <a:r>
                        <a:rPr lang="en-US" dirty="0" smtClean="0"/>
                        <a:t>Number of tokens</a:t>
                      </a:r>
                      <a:endParaRPr lang="en-US" dirty="0"/>
                    </a:p>
                  </a:txBody>
                  <a:tcPr/>
                </a:tc>
                <a:tc>
                  <a:txBody>
                    <a:bodyPr/>
                    <a:lstStyle/>
                    <a:p>
                      <a:r>
                        <a:rPr lang="cs-CZ" dirty="0" smtClean="0"/>
                        <a:t>1,110,757</a:t>
                      </a:r>
                      <a:endParaRPr lang="en-US" dirty="0"/>
                    </a:p>
                  </a:txBody>
                  <a:tcPr/>
                </a:tc>
                <a:tc>
                  <a:txBody>
                    <a:bodyPr/>
                    <a:lstStyle/>
                    <a:p>
                      <a:r>
                        <a:rPr lang="is-IS" dirty="0" smtClean="0"/>
                        <a:t>1,340,980</a:t>
                      </a:r>
                      <a:endParaRPr lang="en-US" dirty="0"/>
                    </a:p>
                  </a:txBody>
                  <a:tcPr/>
                </a:tc>
                <a:tc>
                  <a:txBody>
                    <a:bodyPr/>
                    <a:lstStyle/>
                    <a:p>
                      <a:r>
                        <a:rPr lang="is-IS" dirty="0" smtClean="0"/>
                        <a:t>426,121</a:t>
                      </a:r>
                      <a:endParaRPr lang="en-US" dirty="0"/>
                    </a:p>
                  </a:txBody>
                  <a:tcPr/>
                </a:tc>
              </a:tr>
              <a:tr h="482368">
                <a:tc>
                  <a:txBody>
                    <a:bodyPr/>
                    <a:lstStyle/>
                    <a:p>
                      <a:r>
                        <a:rPr lang="en-US" dirty="0" smtClean="0"/>
                        <a:t>Number of types</a:t>
                      </a:r>
                      <a:endParaRPr lang="en-US" dirty="0"/>
                    </a:p>
                  </a:txBody>
                  <a:tcPr/>
                </a:tc>
                <a:tc>
                  <a:txBody>
                    <a:bodyPr/>
                    <a:lstStyle/>
                    <a:p>
                      <a:r>
                        <a:rPr lang="cs-CZ" dirty="0" smtClean="0"/>
                        <a:t>83,615</a:t>
                      </a:r>
                      <a:endParaRPr lang="en-US" dirty="0"/>
                    </a:p>
                  </a:txBody>
                  <a:tcPr/>
                </a:tc>
                <a:tc>
                  <a:txBody>
                    <a:bodyPr/>
                    <a:lstStyle/>
                    <a:p>
                      <a:r>
                        <a:rPr lang="is-IS" dirty="0" smtClean="0"/>
                        <a:t>51,658</a:t>
                      </a:r>
                      <a:endParaRPr lang="en-US" dirty="0"/>
                    </a:p>
                  </a:txBody>
                  <a:tcPr/>
                </a:tc>
                <a:tc>
                  <a:txBody>
                    <a:bodyPr/>
                    <a:lstStyle/>
                    <a:p>
                      <a:r>
                        <a:rPr lang="is-IS" dirty="0" smtClean="0"/>
                        <a:t>23,544</a:t>
                      </a:r>
                      <a:endParaRPr lang="en-US" dirty="0"/>
                    </a:p>
                  </a:txBody>
                  <a:tcPr/>
                </a:tc>
              </a:tr>
            </a:tbl>
          </a:graphicData>
        </a:graphic>
      </p:graphicFrame>
    </p:spTree>
    <p:extLst>
      <p:ext uri="{BB962C8B-B14F-4D97-AF65-F5344CB8AC3E}">
        <p14:creationId xmlns:p14="http://schemas.microsoft.com/office/powerpoint/2010/main" val="162114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587"/>
          </a:xfrm>
        </p:spPr>
        <p:txBody>
          <a:bodyPr/>
          <a:lstStyle/>
          <a:p>
            <a:r>
              <a:rPr lang="en-US" dirty="0" smtClean="0"/>
              <a:t>Most frequent ‘types’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0068606"/>
              </p:ext>
            </p:extLst>
          </p:nvPr>
        </p:nvGraphicFramePr>
        <p:xfrm>
          <a:off x="2152650" y="1064712"/>
          <a:ext cx="7886700" cy="5463672"/>
        </p:xfrm>
        <a:graphic>
          <a:graphicData uri="http://schemas.openxmlformats.org/drawingml/2006/table">
            <a:tbl>
              <a:tblPr firstRow="1" bandRow="1">
                <a:tableStyleId>{7DF18680-E054-41AD-8BC1-D1AEF772440D}</a:tableStyleId>
              </a:tblPr>
              <a:tblGrid>
                <a:gridCol w="2628900"/>
                <a:gridCol w="2628900"/>
                <a:gridCol w="2628900"/>
              </a:tblGrid>
              <a:tr h="455306">
                <a:tc>
                  <a:txBody>
                    <a:bodyPr/>
                    <a:lstStyle/>
                    <a:p>
                      <a:r>
                        <a:rPr lang="en-US" dirty="0" smtClean="0"/>
                        <a:t>DE</a:t>
                      </a:r>
                      <a:endParaRPr lang="en-US" dirty="0"/>
                    </a:p>
                  </a:txBody>
                  <a:tcPr/>
                </a:tc>
                <a:tc>
                  <a:txBody>
                    <a:bodyPr/>
                    <a:lstStyle/>
                    <a:p>
                      <a:r>
                        <a:rPr lang="en-US" dirty="0" smtClean="0"/>
                        <a:t>FR</a:t>
                      </a:r>
                      <a:endParaRPr lang="en-US" dirty="0"/>
                    </a:p>
                  </a:txBody>
                  <a:tcPr/>
                </a:tc>
                <a:tc>
                  <a:txBody>
                    <a:bodyPr/>
                    <a:lstStyle/>
                    <a:p>
                      <a:r>
                        <a:rPr lang="en-US" dirty="0" smtClean="0"/>
                        <a:t>EN</a:t>
                      </a:r>
                      <a:endParaRPr lang="en-US" dirty="0"/>
                    </a:p>
                  </a:txBody>
                  <a:tcPr/>
                </a:tc>
              </a:tr>
              <a:tr h="455306">
                <a:tc>
                  <a:txBody>
                    <a:bodyPr/>
                    <a:lstStyle/>
                    <a:p>
                      <a:r>
                        <a:rPr lang="en-US" dirty="0" err="1" smtClean="0"/>
                        <a:t>schweiz</a:t>
                      </a:r>
                      <a:r>
                        <a:rPr lang="en-US" dirty="0" smtClean="0"/>
                        <a:t> </a:t>
                      </a:r>
                    </a:p>
                  </a:txBody>
                  <a:tcPr/>
                </a:tc>
                <a:tc>
                  <a:txBody>
                    <a:bodyPr/>
                    <a:lstStyle/>
                    <a:p>
                      <a:r>
                        <a:rPr lang="en-US" dirty="0" err="1" smtClean="0"/>
                        <a:t>suisse</a:t>
                      </a:r>
                      <a:endParaRPr lang="en-US" dirty="0" smtClean="0"/>
                    </a:p>
                  </a:txBody>
                  <a:tcPr/>
                </a:tc>
                <a:tc>
                  <a:txBody>
                    <a:bodyPr/>
                    <a:lstStyle/>
                    <a:p>
                      <a:r>
                        <a:rPr lang="en-US" dirty="0" err="1" smtClean="0"/>
                        <a:t>swiss</a:t>
                      </a:r>
                      <a:endParaRPr lang="en-US" dirty="0" smtClean="0"/>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horizonte</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qu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research</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nationalfonds</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recherche</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science</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schweizerischer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national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says</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universität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fonds</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national</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forschung</a:t>
                      </a:r>
                      <a:endParaRPr lang="en-US" dirty="0" smtClean="0"/>
                    </a:p>
                  </a:txBody>
                  <a:tcPr/>
                </a:tc>
                <a:tc>
                  <a:txBody>
                    <a:bodyPr/>
                    <a:lstStyle/>
                    <a:p>
                      <a:r>
                        <a:rPr lang="en-US" dirty="0" smtClean="0"/>
                        <a:t>horizons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university</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akademien</a:t>
                      </a:r>
                      <a:endParaRPr lang="en-US" dirty="0" smtClean="0"/>
                    </a:p>
                  </a:txBody>
                  <a:tcPr/>
                </a:tc>
                <a:tc>
                  <a:txBody>
                    <a:bodyPr/>
                    <a:lstStyle/>
                    <a:p>
                      <a:r>
                        <a:rPr lang="en-US" dirty="0" err="1" smtClean="0"/>
                        <a:t>université</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horizons </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chercheurs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academies</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zürich</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suisses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foundation</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wissenschaft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scientifique</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researchers</a:t>
                      </a:r>
                    </a:p>
                  </a:txBody>
                  <a:tcPr/>
                </a:tc>
              </a:tr>
              <a:tr h="455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snf</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science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a:t>
                      </a:r>
                    </a:p>
                  </a:txBody>
                  <a:tcPr/>
                </a:tc>
              </a:tr>
            </a:tbl>
          </a:graphicData>
        </a:graphic>
      </p:graphicFrame>
    </p:spTree>
    <p:extLst>
      <p:ext uri="{BB962C8B-B14F-4D97-AF65-F5344CB8AC3E}">
        <p14:creationId xmlns:p14="http://schemas.microsoft.com/office/powerpoint/2010/main" val="1524424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533" y="1397237"/>
            <a:ext cx="11446933" cy="5020495"/>
          </a:xfrm>
        </p:spPr>
        <p:txBody>
          <a:bodyPr>
            <a:normAutofit lnSpcReduction="10000"/>
          </a:bodyPr>
          <a:lstStyle/>
          <a:p>
            <a:pPr lvl="1"/>
            <a:r>
              <a:rPr lang="en-US" dirty="0" smtClean="0"/>
              <a:t>Dealing with PDFs</a:t>
            </a:r>
          </a:p>
          <a:p>
            <a:pPr lvl="2"/>
            <a:r>
              <a:rPr lang="en-US" dirty="0" smtClean="0"/>
              <a:t>52 PDFs from 3 ‘eras’</a:t>
            </a:r>
          </a:p>
          <a:p>
            <a:pPr lvl="3"/>
            <a:r>
              <a:rPr lang="en-US" dirty="0" smtClean="0"/>
              <a:t>Old: 2005 </a:t>
            </a:r>
            <a:r>
              <a:rPr lang="mr-IN" dirty="0" smtClean="0"/>
              <a:t>–</a:t>
            </a:r>
            <a:r>
              <a:rPr lang="en-US" dirty="0" smtClean="0"/>
              <a:t> 2009</a:t>
            </a:r>
          </a:p>
          <a:p>
            <a:pPr lvl="3"/>
            <a:r>
              <a:rPr lang="en-US" dirty="0" smtClean="0"/>
              <a:t>Middle: 2009 </a:t>
            </a:r>
            <a:r>
              <a:rPr lang="mr-IN" dirty="0" smtClean="0"/>
              <a:t>–</a:t>
            </a:r>
            <a:r>
              <a:rPr lang="en-US" dirty="0" smtClean="0"/>
              <a:t> 2012</a:t>
            </a:r>
          </a:p>
          <a:p>
            <a:pPr lvl="3"/>
            <a:r>
              <a:rPr lang="en-US" dirty="0" smtClean="0"/>
              <a:t>New: 2014 </a:t>
            </a:r>
            <a:r>
              <a:rPr lang="mr-IN" dirty="0" smtClean="0"/>
              <a:t>–</a:t>
            </a:r>
            <a:r>
              <a:rPr lang="en-US" dirty="0" smtClean="0"/>
              <a:t> 2017</a:t>
            </a:r>
          </a:p>
          <a:p>
            <a:pPr lvl="2"/>
            <a:r>
              <a:rPr lang="en-US" dirty="0" smtClean="0"/>
              <a:t>Some publications contain errors (see slide 5)</a:t>
            </a:r>
          </a:p>
          <a:p>
            <a:pPr lvl="2"/>
            <a:r>
              <a:rPr lang="en-US" dirty="0" smtClean="0"/>
              <a:t>Some publications are missing pages</a:t>
            </a:r>
          </a:p>
          <a:p>
            <a:pPr marL="914400" lvl="2" indent="0">
              <a:buNone/>
            </a:pPr>
            <a:endParaRPr lang="en-US" dirty="0" smtClean="0"/>
          </a:p>
          <a:p>
            <a:pPr marL="800100" lvl="1" indent="-342900">
              <a:buFont typeface="Arial" charset="0"/>
              <a:buChar char="•"/>
            </a:pPr>
            <a:r>
              <a:rPr lang="en-US" dirty="0" smtClean="0"/>
              <a:t>Article boundary detection in PDFs</a:t>
            </a:r>
          </a:p>
          <a:p>
            <a:pPr marL="1257300" lvl="2" indent="-342900">
              <a:buFont typeface="Arial" charset="0"/>
              <a:buChar char="•"/>
            </a:pPr>
            <a:r>
              <a:rPr lang="en-US" dirty="0" smtClean="0"/>
              <a:t>Semi-automatically processed contents pages for article titles and starting page numbers</a:t>
            </a:r>
          </a:p>
          <a:p>
            <a:pPr marL="1371600" lvl="3" indent="0">
              <a:buNone/>
            </a:pPr>
            <a:endParaRPr lang="en-US" dirty="0" smtClean="0"/>
          </a:p>
          <a:p>
            <a:pPr marL="800100" lvl="1" indent="-342900">
              <a:buFont typeface="Arial" charset="0"/>
              <a:buChar char="•"/>
            </a:pPr>
            <a:r>
              <a:rPr lang="en-US" dirty="0"/>
              <a:t>PDF text extraction</a:t>
            </a:r>
          </a:p>
          <a:p>
            <a:pPr marL="1257300" lvl="2" indent="-342900">
              <a:buFont typeface="Arial" charset="0"/>
              <a:buChar char="•"/>
            </a:pPr>
            <a:r>
              <a:rPr lang="en-US" dirty="0" smtClean="0"/>
              <a:t>Extraction </a:t>
            </a:r>
            <a:r>
              <a:rPr lang="en-US" dirty="0"/>
              <a:t>with TET-lib </a:t>
            </a:r>
            <a:r>
              <a:rPr lang="en-US" dirty="0" smtClean="0"/>
              <a:t>produces inconsistent XML layouts, making it very difficult to parse automatically</a:t>
            </a:r>
            <a:endParaRPr lang="en-US" dirty="0"/>
          </a:p>
          <a:p>
            <a:pPr marL="1257300" lvl="2" indent="-342900">
              <a:buFont typeface="Arial" charset="0"/>
              <a:buChar char="•"/>
            </a:pPr>
            <a:r>
              <a:rPr lang="en-US" dirty="0"/>
              <a:t>Text is extracted as ‘tokens’ and needs to be </a:t>
            </a:r>
            <a:r>
              <a:rPr lang="en-US" dirty="0" smtClean="0"/>
              <a:t>reassembled (see slide 6)</a:t>
            </a:r>
          </a:p>
          <a:p>
            <a:pPr marL="1257300" lvl="2" indent="-342900">
              <a:buFont typeface="Arial" charset="0"/>
              <a:buChar char="•"/>
            </a:pPr>
            <a:r>
              <a:rPr lang="en-US" dirty="0" smtClean="0"/>
              <a:t>Extracted text contains a lot of </a:t>
            </a:r>
            <a:r>
              <a:rPr lang="en-US" i="1" dirty="0" smtClean="0"/>
              <a:t>noise</a:t>
            </a:r>
            <a:r>
              <a:rPr lang="en-US" dirty="0" smtClean="0"/>
              <a:t> and mixed segments (see slide 7 - 9)</a:t>
            </a:r>
            <a:endParaRPr lang="en-US" dirty="0"/>
          </a:p>
          <a:p>
            <a:pPr marL="1257300" lvl="2" indent="-342900">
              <a:buFont typeface="Arial" charset="0"/>
              <a:buChar char="•"/>
            </a:pPr>
            <a:endParaRPr lang="en-US" dirty="0" smtClean="0"/>
          </a:p>
          <a:p>
            <a:endParaRPr lang="en-US" dirty="0"/>
          </a:p>
        </p:txBody>
      </p:sp>
      <p:sp>
        <p:nvSpPr>
          <p:cNvPr id="4" name="Title 1"/>
          <p:cNvSpPr>
            <a:spLocks noGrp="1"/>
          </p:cNvSpPr>
          <p:nvPr>
            <p:ph type="title"/>
          </p:nvPr>
        </p:nvSpPr>
        <p:spPr>
          <a:xfrm>
            <a:off x="838200" y="365126"/>
            <a:ext cx="10515600" cy="1032112"/>
          </a:xfrm>
        </p:spPr>
        <p:txBody>
          <a:bodyPr/>
          <a:lstStyle/>
          <a:p>
            <a:r>
              <a:rPr lang="en-US" dirty="0" smtClean="0"/>
              <a:t>Some Challenges</a:t>
            </a:r>
            <a:endParaRPr lang="en-US" dirty="0"/>
          </a:p>
        </p:txBody>
      </p:sp>
    </p:spTree>
    <p:extLst>
      <p:ext uri="{BB962C8B-B14F-4D97-AF65-F5344CB8AC3E}">
        <p14:creationId xmlns:p14="http://schemas.microsoft.com/office/powerpoint/2010/main" val="674947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592" y="3964740"/>
            <a:ext cx="9496816" cy="2893260"/>
          </a:xfrm>
          <a:prstGeom prst="rect">
            <a:avLst/>
          </a:prstGeom>
        </p:spPr>
      </p:pic>
      <p:sp>
        <p:nvSpPr>
          <p:cNvPr id="2" name="Title 1"/>
          <p:cNvSpPr>
            <a:spLocks noGrp="1"/>
          </p:cNvSpPr>
          <p:nvPr>
            <p:ph type="title"/>
          </p:nvPr>
        </p:nvSpPr>
        <p:spPr>
          <a:xfrm>
            <a:off x="615778" y="266271"/>
            <a:ext cx="10515600" cy="1325563"/>
          </a:xfrm>
        </p:spPr>
        <p:txBody>
          <a:bodyPr/>
          <a:lstStyle/>
          <a:p>
            <a:r>
              <a:rPr lang="en-US" dirty="0" smtClean="0"/>
              <a:t>Missing Contents Information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592" y="1400782"/>
            <a:ext cx="9496816" cy="2853865"/>
          </a:xfrm>
          <a:prstGeom prst="rect">
            <a:avLst/>
          </a:prstGeom>
        </p:spPr>
      </p:pic>
      <p:sp>
        <p:nvSpPr>
          <p:cNvPr id="8" name="Oval 7"/>
          <p:cNvSpPr/>
          <p:nvPr/>
        </p:nvSpPr>
        <p:spPr>
          <a:xfrm>
            <a:off x="6112933" y="2473133"/>
            <a:ext cx="2082800" cy="321734"/>
          </a:xfrm>
          <a:prstGeom prst="ellipse">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22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074"/>
            <a:ext cx="10515600" cy="1325563"/>
          </a:xfrm>
        </p:spPr>
        <p:txBody>
          <a:bodyPr/>
          <a:lstStyle/>
          <a:p>
            <a:r>
              <a:rPr lang="en-US" dirty="0" smtClean="0"/>
              <a:t>The problem of split text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489289"/>
              </p:ext>
            </p:extLst>
          </p:nvPr>
        </p:nvGraphicFramePr>
        <p:xfrm>
          <a:off x="838200" y="2059730"/>
          <a:ext cx="10477500" cy="3114040"/>
        </p:xfrm>
        <a:graphic>
          <a:graphicData uri="http://schemas.openxmlformats.org/drawingml/2006/table">
            <a:tbl>
              <a:tblPr firstRow="1" bandRow="1">
                <a:tableStyleId>{5C22544A-7EE6-4342-B048-85BDC9FD1C3A}</a:tableStyleId>
              </a:tblPr>
              <a:tblGrid>
                <a:gridCol w="2619375"/>
                <a:gridCol w="2619375"/>
                <a:gridCol w="2619375"/>
                <a:gridCol w="2619375"/>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TET output:</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L ’ </a:t>
                      </a:r>
                      <a:r>
                        <a:rPr lang="en-US" dirty="0" err="1" smtClean="0"/>
                        <a:t>autre</a:t>
                      </a:r>
                      <a:r>
                        <a:rPr lang="en-US" dirty="0" smtClean="0"/>
                        <a:t> </a:t>
                      </a:r>
                      <a:r>
                        <a:rPr lang="en-US" dirty="0" err="1" smtClean="0"/>
                        <a:t>moitié</a:t>
                      </a:r>
                      <a:r>
                        <a:rPr lang="en-US" dirty="0" smtClean="0"/>
                        <a:t> du monde </a:t>
                      </a:r>
                    </a:p>
                    <a:p>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Der Touchscreen : </a:t>
                      </a:r>
                      <a:r>
                        <a:rPr lang="en-US" dirty="0" err="1" smtClean="0"/>
                        <a:t>Zaubern</a:t>
                      </a:r>
                      <a:r>
                        <a:rPr lang="en-US" dirty="0" smtClean="0"/>
                        <a:t> </a:t>
                      </a:r>
                      <a:r>
                        <a:rPr lang="en-US" dirty="0" err="1" smtClean="0"/>
                        <a:t>mit</a:t>
                      </a:r>
                      <a:r>
                        <a:rPr lang="en-US" dirty="0" smtClean="0"/>
                        <a:t> </a:t>
                      </a:r>
                      <a:r>
                        <a:rPr lang="en-US" dirty="0" err="1" smtClean="0"/>
                        <a:t>dem</a:t>
                      </a:r>
                      <a:r>
                        <a:rPr lang="en-US" dirty="0" smtClean="0"/>
                        <a:t> Finger ?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Flatland » von Edwin A . Abbott</a:t>
                      </a:r>
                    </a:p>
                    <a:p>
                      <a:endParaRPr lang="en-US" dirty="0"/>
                    </a:p>
                  </a:txBody>
                  <a:tcPr/>
                </a:tc>
              </a:tr>
              <a:tr h="370840">
                <a:tc>
                  <a:txBody>
                    <a:bodyPr/>
                    <a:lstStyle/>
                    <a:p>
                      <a:r>
                        <a:rPr lang="en-US" dirty="0" smtClean="0"/>
                        <a:t>Corrected output:</a:t>
                      </a:r>
                      <a:endParaRPr lang="en-US" dirty="0"/>
                    </a:p>
                  </a:txBody>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a:rPr>
                        <a:t>L’autre</a:t>
                      </a:r>
                      <a:r>
                        <a:rPr lang="en-US" dirty="0" smtClean="0">
                          <a:sym typeface="Wingdings"/>
                        </a:rPr>
                        <a:t> </a:t>
                      </a:r>
                      <a:r>
                        <a:rPr lang="en-US" dirty="0" err="1" smtClean="0">
                          <a:sym typeface="Wingdings"/>
                        </a:rPr>
                        <a:t>moitié</a:t>
                      </a:r>
                      <a:r>
                        <a:rPr lang="en-US" dirty="0" smtClean="0">
                          <a:sym typeface="Wingdings"/>
                        </a:rPr>
                        <a:t> du monde</a:t>
                      </a:r>
                    </a:p>
                    <a:p>
                      <a:endParaRPr lang="en-US" dirty="0"/>
                    </a:p>
                  </a:txBody>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Der Touchscreen: </a:t>
                      </a:r>
                      <a:r>
                        <a:rPr lang="en-US" dirty="0" err="1" smtClean="0">
                          <a:sym typeface="Wingdings"/>
                        </a:rPr>
                        <a:t>Zaubern</a:t>
                      </a:r>
                      <a:r>
                        <a:rPr lang="en-US" dirty="0" smtClean="0">
                          <a:sym typeface="Wingdings"/>
                        </a:rPr>
                        <a:t> </a:t>
                      </a:r>
                      <a:r>
                        <a:rPr lang="en-US" dirty="0" err="1" smtClean="0">
                          <a:sym typeface="Wingdings"/>
                        </a:rPr>
                        <a:t>mit</a:t>
                      </a:r>
                      <a:r>
                        <a:rPr lang="en-US" dirty="0" smtClean="0">
                          <a:sym typeface="Wingdings"/>
                        </a:rPr>
                        <a:t> </a:t>
                      </a:r>
                      <a:r>
                        <a:rPr lang="en-US" dirty="0" err="1" smtClean="0">
                          <a:sym typeface="Wingdings"/>
                        </a:rPr>
                        <a:t>dem</a:t>
                      </a:r>
                      <a:r>
                        <a:rPr lang="en-US" dirty="0" smtClean="0">
                          <a:sym typeface="Wingdings"/>
                        </a:rPr>
                        <a:t> Finger?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«Flatland» von Edwin A. Abbott</a:t>
                      </a:r>
                    </a:p>
                    <a:p>
                      <a:endParaRPr lang="en-US" dirty="0"/>
                    </a:p>
                  </a:txBody>
                  <a:tcPr/>
                </a:tc>
              </a:tr>
              <a:tr h="370840">
                <a:tc>
                  <a:txBody>
                    <a:bodyPr/>
                    <a:lstStyle/>
                    <a:p>
                      <a:r>
                        <a:rPr lang="en-US" dirty="0" smtClean="0"/>
                        <a:t>What we want:</a:t>
                      </a:r>
                      <a:endParaRPr lang="en-US" dirty="0"/>
                    </a:p>
                  </a:txBody>
                  <a:tcPr/>
                </a:tc>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a:rPr>
                        <a:t>L’ </a:t>
                      </a:r>
                      <a:r>
                        <a:rPr lang="en-US" dirty="0" err="1" smtClean="0">
                          <a:sym typeface="Wingdings"/>
                        </a:rPr>
                        <a:t>autre</a:t>
                      </a:r>
                      <a:r>
                        <a:rPr lang="en-US" dirty="0" smtClean="0">
                          <a:sym typeface="Wingdings"/>
                        </a:rPr>
                        <a:t> </a:t>
                      </a:r>
                      <a:r>
                        <a:rPr lang="en-US" dirty="0" err="1" smtClean="0">
                          <a:sym typeface="Wingdings"/>
                        </a:rPr>
                        <a:t>moitié</a:t>
                      </a:r>
                      <a:r>
                        <a:rPr lang="en-US" dirty="0" smtClean="0">
                          <a:sym typeface="Wingdings"/>
                        </a:rPr>
                        <a:t> du monde</a:t>
                      </a:r>
                    </a:p>
                    <a:p>
                      <a:endParaRPr lang="en-US" dirty="0"/>
                    </a:p>
                  </a:txBody>
                  <a:tcPr/>
                </a:tc>
                <a:tc>
                  <a:txBody>
                    <a:bodyPr/>
                    <a:lstStyle/>
                    <a:p>
                      <a:pPr marL="0" marR="0" lvl="5" indent="0" algn="l" defTabSz="914400" rtl="0" eaLnBrk="1" fontAlgn="auto" latinLnBrk="0" hangingPunct="1">
                        <a:lnSpc>
                          <a:spcPct val="100000"/>
                        </a:lnSpc>
                        <a:spcBef>
                          <a:spcPts val="0"/>
                        </a:spcBef>
                        <a:spcAft>
                          <a:spcPts val="0"/>
                        </a:spcAft>
                        <a:buClrTx/>
                        <a:buSzTx/>
                        <a:buFontTx/>
                        <a:buNone/>
                        <a:tabLst/>
                        <a:defRPr/>
                      </a:pPr>
                      <a:r>
                        <a:rPr lang="en-US" dirty="0" smtClean="0"/>
                        <a:t>Der Touchscreen : </a:t>
                      </a:r>
                      <a:r>
                        <a:rPr lang="en-US" dirty="0" err="1" smtClean="0"/>
                        <a:t>Zaubern</a:t>
                      </a:r>
                      <a:r>
                        <a:rPr lang="en-US" dirty="0" smtClean="0"/>
                        <a:t> </a:t>
                      </a:r>
                      <a:r>
                        <a:rPr lang="en-US" dirty="0" err="1" smtClean="0"/>
                        <a:t>mit</a:t>
                      </a:r>
                      <a:r>
                        <a:rPr lang="en-US" dirty="0" smtClean="0"/>
                        <a:t> </a:t>
                      </a:r>
                      <a:r>
                        <a:rPr lang="en-US" dirty="0" err="1" smtClean="0"/>
                        <a:t>dem</a:t>
                      </a:r>
                      <a:r>
                        <a:rPr lang="en-US" dirty="0" smtClean="0"/>
                        <a:t> Finger ? </a:t>
                      </a:r>
                    </a:p>
                    <a:p>
                      <a:endParaRPr lang="en-US" dirty="0"/>
                    </a:p>
                  </a:txBody>
                  <a:tcPr/>
                </a:tc>
                <a:tc>
                  <a:txBody>
                    <a:bodyPr/>
                    <a:lstStyle/>
                    <a:p>
                      <a:r>
                        <a:rPr lang="en-US" dirty="0" smtClean="0"/>
                        <a:t>« Flatland » von Edwin A. Abbott</a:t>
                      </a:r>
                      <a:endParaRPr lang="en-US" dirty="0"/>
                    </a:p>
                  </a:txBody>
                  <a:tcPr/>
                </a:tc>
              </a:tr>
            </a:tbl>
          </a:graphicData>
        </a:graphic>
      </p:graphicFrame>
    </p:spTree>
    <p:extLst>
      <p:ext uri="{BB962C8B-B14F-4D97-AF65-F5344CB8AC3E}">
        <p14:creationId xmlns:p14="http://schemas.microsoft.com/office/powerpoint/2010/main" val="146176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058" y="2137833"/>
            <a:ext cx="4330700" cy="22479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6333" y="2785533"/>
            <a:ext cx="6248400" cy="952500"/>
          </a:xfrm>
          <a:prstGeom prst="rect">
            <a:avLst/>
          </a:prstGeom>
        </p:spPr>
      </p:pic>
      <p:sp>
        <p:nvSpPr>
          <p:cNvPr id="9" name="Title 1"/>
          <p:cNvSpPr>
            <a:spLocks noGrp="1"/>
          </p:cNvSpPr>
          <p:nvPr>
            <p:ph type="title"/>
          </p:nvPr>
        </p:nvSpPr>
        <p:spPr>
          <a:xfrm>
            <a:off x="838200" y="292074"/>
            <a:ext cx="10515600" cy="1325563"/>
          </a:xfrm>
        </p:spPr>
        <p:txBody>
          <a:bodyPr/>
          <a:lstStyle/>
          <a:p>
            <a:r>
              <a:rPr lang="en-US" dirty="0" smtClean="0"/>
              <a:t>Special handling of ‘drop caps’ required</a:t>
            </a:r>
            <a:endParaRPr lang="en-US" dirty="0"/>
          </a:p>
        </p:txBody>
      </p:sp>
    </p:spTree>
    <p:extLst>
      <p:ext uri="{BB962C8B-B14F-4D97-AF65-F5344CB8AC3E}">
        <p14:creationId xmlns:p14="http://schemas.microsoft.com/office/powerpoint/2010/main" val="652600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466" y="1586706"/>
            <a:ext cx="3598333" cy="1325563"/>
          </a:xfrm>
        </p:spPr>
        <p:txBody>
          <a:bodyPr>
            <a:normAutofit fontScale="90000"/>
          </a:bodyPr>
          <a:lstStyle/>
          <a:p>
            <a:pPr algn="ctr"/>
            <a:r>
              <a:rPr lang="en-US" dirty="0" smtClean="0"/>
              <a:t>Different noise</a:t>
            </a:r>
            <a:r>
              <a:rPr lang="mr-IN" dirty="0" smtClean="0"/>
              <a:t>…</a:t>
            </a:r>
            <a:r>
              <a:rPr lang="en-US" dirty="0" smtClean="0"/>
              <a:t> same article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591" y="4055653"/>
            <a:ext cx="6493375" cy="2565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25" y="1027906"/>
            <a:ext cx="7079631" cy="2797056"/>
          </a:xfrm>
          <a:prstGeom prst="rect">
            <a:avLst/>
          </a:prstGeom>
        </p:spPr>
      </p:pic>
    </p:spTree>
    <p:extLst>
      <p:ext uri="{BB962C8B-B14F-4D97-AF65-F5344CB8AC3E}">
        <p14:creationId xmlns:p14="http://schemas.microsoft.com/office/powerpoint/2010/main" val="2066583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307336"/>
            <a:ext cx="6864503" cy="2046397"/>
          </a:xfrm>
        </p:spPr>
        <p:txBody>
          <a:bodyPr>
            <a:normAutofit/>
          </a:bodyPr>
          <a:lstStyle/>
          <a:p>
            <a:pPr marL="457200" lvl="1" indent="0">
              <a:buNone/>
            </a:pPr>
            <a:r>
              <a:rPr lang="en-US" dirty="0" smtClean="0"/>
              <a:t>AND</a:t>
            </a:r>
            <a:r>
              <a:rPr lang="mr-IN" dirty="0" smtClean="0"/>
              <a:t>…</a:t>
            </a:r>
            <a:endParaRPr lang="en-US" dirty="0" smtClean="0"/>
          </a:p>
          <a:p>
            <a:pPr lvl="2"/>
            <a:r>
              <a:rPr lang="en-US" sz="2400" dirty="0" smtClean="0"/>
              <a:t>Invisible text on pages with maps</a:t>
            </a:r>
          </a:p>
          <a:p>
            <a:pPr lvl="2"/>
            <a:r>
              <a:rPr lang="en-US" sz="2400" dirty="0" smtClean="0"/>
              <a:t>Splits up paragraphs, sentences </a:t>
            </a:r>
            <a:r>
              <a:rPr lang="en-US" sz="2400" b="1" dirty="0" smtClean="0"/>
              <a:t>and</a:t>
            </a:r>
            <a:r>
              <a:rPr lang="en-US" sz="2400" dirty="0" smtClean="0"/>
              <a:t> words!</a:t>
            </a:r>
            <a:endParaRPr lang="en-US" sz="2400" dirty="0"/>
          </a:p>
          <a:p>
            <a:pPr lvl="2"/>
            <a:r>
              <a:rPr lang="en-US" sz="2400" dirty="0" smtClean="0"/>
              <a:t>Solution: use fine-grained information from TETML to find </a:t>
            </a:r>
            <a:r>
              <a:rPr lang="en-US" sz="2400" smtClean="0"/>
              <a:t>candidates and remove</a:t>
            </a: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33" y="2430932"/>
            <a:ext cx="4939162" cy="41516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765" y="307336"/>
            <a:ext cx="5037609" cy="6275255"/>
          </a:xfrm>
          <a:prstGeom prst="rect">
            <a:avLst/>
          </a:prstGeom>
        </p:spPr>
      </p:pic>
    </p:spTree>
    <p:extLst>
      <p:ext uri="{BB962C8B-B14F-4D97-AF65-F5344CB8AC3E}">
        <p14:creationId xmlns:p14="http://schemas.microsoft.com/office/powerpoint/2010/main" val="1467747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935</Words>
  <Application>Microsoft Macintosh PowerPoint</Application>
  <PresentationFormat>Widescreen</PresentationFormat>
  <Paragraphs>155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Mangal</vt:lpstr>
      <vt:lpstr>Wingdings</vt:lpstr>
      <vt:lpstr>Arial</vt:lpstr>
      <vt:lpstr>Office Theme</vt:lpstr>
      <vt:lpstr>PowerPoint Presentation</vt:lpstr>
      <vt:lpstr>Corpus statistics – 12/12/18</vt:lpstr>
      <vt:lpstr>Most frequent ‘types’</vt:lpstr>
      <vt:lpstr>Some Challenges</vt:lpstr>
      <vt:lpstr>Missing Contents Information</vt:lpstr>
      <vt:lpstr>The problem of split text</vt:lpstr>
      <vt:lpstr>Special handling of ‘drop caps’ required</vt:lpstr>
      <vt:lpstr>Different noise… same article</vt:lpstr>
      <vt:lpstr>PowerPoint Presentation</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47</cp:revision>
  <dcterms:created xsi:type="dcterms:W3CDTF">2018-12-12T09:40:45Z</dcterms:created>
  <dcterms:modified xsi:type="dcterms:W3CDTF">2018-12-13T17:52:55Z</dcterms:modified>
</cp:coreProperties>
</file>