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7102-B2E6-448A-9961-2CDCC69368C3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FABC-AFB1-4D5F-97AB-F50003FC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9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7102-B2E6-448A-9961-2CDCC69368C3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FABC-AFB1-4D5F-97AB-F50003FC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7102-B2E6-448A-9961-2CDCC69368C3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FABC-AFB1-4D5F-97AB-F50003FC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5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7102-B2E6-448A-9961-2CDCC69368C3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FABC-AFB1-4D5F-97AB-F50003FC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1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7102-B2E6-448A-9961-2CDCC69368C3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FABC-AFB1-4D5F-97AB-F50003FC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3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7102-B2E6-448A-9961-2CDCC69368C3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FABC-AFB1-4D5F-97AB-F50003FC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9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7102-B2E6-448A-9961-2CDCC69368C3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FABC-AFB1-4D5F-97AB-F50003FC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1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7102-B2E6-448A-9961-2CDCC69368C3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FABC-AFB1-4D5F-97AB-F50003FC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3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7102-B2E6-448A-9961-2CDCC69368C3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FABC-AFB1-4D5F-97AB-F50003FC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5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7102-B2E6-448A-9961-2CDCC69368C3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FABC-AFB1-4D5F-97AB-F50003FC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7102-B2E6-448A-9961-2CDCC69368C3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FABC-AFB1-4D5F-97AB-F50003FC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5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37102-B2E6-448A-9961-2CDCC69368C3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5FABC-AFB1-4D5F-97AB-F50003FC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6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81500" y="217869"/>
            <a:ext cx="3863125" cy="3980644"/>
            <a:chOff x="3619500" y="141669"/>
            <a:chExt cx="3863125" cy="3980644"/>
          </a:xfrm>
        </p:grpSpPr>
        <p:sp>
          <p:nvSpPr>
            <p:cNvPr id="4" name="Rectangle 3"/>
            <p:cNvSpPr/>
            <p:nvPr/>
          </p:nvSpPr>
          <p:spPr>
            <a:xfrm>
              <a:off x="3619500" y="141669"/>
              <a:ext cx="3863125" cy="3734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Chinese the Right Way</a:t>
              </a:r>
              <a:endParaRPr lang="en-US" sz="1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619500" y="515155"/>
              <a:ext cx="3863125" cy="36071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3738093" y="647081"/>
              <a:ext cx="3615207" cy="2221129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-12696" rIns="0" bIns="-12696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Arial Unicode MS" panose="020B0604020202020204" pitchFamily="34" charset="-128"/>
                  <a:ea typeface="inherit"/>
                </a:rPr>
                <a:t>Introduction </a:t>
              </a:r>
              <a:endPara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ea typeface="inheri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Arial Unicode MS" panose="020B0604020202020204" pitchFamily="34" charset="-128"/>
                  <a:ea typeface="inherit"/>
                </a:rPr>
                <a:t>The essence of Chinese lies in Chinese characters, and the difficulty in learning Chinese is also understanding, remembering, and using Chinese characters correctly. A book about the structure of Chinese characters may be the missing link in the existing teaching process. Students who study piano, no matter how junior, will get two textbooks: one for music theory and one for music. There is only one text for learning Chinese. The explanation of the structure of Chinese characters is just a matter of focusing on the new words in this lesson. It is not systematic enough. Speaking gives people a feeling of extra work.</a:t>
              </a:r>
              <a:r>
                <a:rPr kumimoji="0" lang="en-US" alt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3738093" y="2992442"/>
              <a:ext cx="1766552" cy="10361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vert="horz" wrap="square" lIns="0" tIns="-12696" rIns="0" bIns="-12696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Arial Unicode MS" panose="020B0604020202020204" pitchFamily="34" charset="-128"/>
                  <a:ea typeface="inherit"/>
                </a:rPr>
                <a:t>Getting Started w/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sng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Arial Unicode MS" panose="020B0604020202020204" pitchFamily="34" charset="-128"/>
                  <a:ea typeface="inherit"/>
                </a:rPr>
                <a:t>Strokes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100" u="sng" dirty="0" smtClean="0">
                  <a:solidFill>
                    <a:srgbClr val="222222"/>
                  </a:solidFill>
                  <a:latin typeface="Arial Unicode MS" panose="020B0604020202020204" pitchFamily="34" charset="-128"/>
                </a:rPr>
                <a:t>Order of Strokes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sng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Arial Unicode MS" panose="020B0604020202020204" pitchFamily="34" charset="-128"/>
                </a:rPr>
                <a:t>Radicals &amp; components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100" u="sng" dirty="0" smtClean="0">
                  <a:solidFill>
                    <a:srgbClr val="222222"/>
                  </a:solidFill>
                  <a:latin typeface="Arial Unicode MS" panose="020B0604020202020204" pitchFamily="34" charset="-128"/>
                </a:rPr>
                <a:t>Pinyin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sng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Arial Unicode MS" panose="020B0604020202020204" pitchFamily="34" charset="-128"/>
                </a:rPr>
                <a:t>6 Ways to make chars</a:t>
              </a:r>
              <a:endParaRPr kumimoji="0" lang="en-US" altLang="en-US" sz="1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5586748" y="2992442"/>
              <a:ext cx="1766552" cy="10284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vert="horz" wrap="square" lIns="0" tIns="-12696" rIns="0" bIns="-12696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b="1" dirty="0" smtClean="0">
                  <a:solidFill>
                    <a:srgbClr val="222222"/>
                  </a:solidFill>
                  <a:latin typeface="Arial Unicode MS" panose="020B0604020202020204" pitchFamily="34" charset="-128"/>
                  <a:ea typeface="inherit"/>
                </a:rPr>
                <a:t>Featured Lessons</a:t>
              </a:r>
              <a:endPara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ea typeface="inherit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Arial Unicode MS" panose="020B0604020202020204" pitchFamily="34" charset="-128"/>
                  <a:ea typeface="inherit"/>
                </a:rPr>
                <a:t>In several formats for you to choose from: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100" dirty="0">
                <a:solidFill>
                  <a:srgbClr val="222222"/>
                </a:solidFill>
                <a:latin typeface="Arial Unicode MS" panose="020B0604020202020204" pitchFamily="34" charset="-128"/>
              </a:endParaRPr>
            </a:p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100" b="0" i="0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Arial Unicode MS" panose="020B0604020202020204" pitchFamily="34" charset="-128"/>
                </a:rPr>
                <a:t>Start</a:t>
              </a:r>
              <a:r>
                <a:rPr kumimoji="0" lang="en-US" altLang="en-US" sz="1100" b="0" i="0" strike="noStrike" cap="none" normalizeH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Arial Unicode MS" panose="020B0604020202020204" pitchFamily="34" charset="-128"/>
                </a:rPr>
                <a:t> Taking Classes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en-US" altLang="en-US" sz="1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706146" y="3662832"/>
              <a:ext cx="1428750" cy="219075"/>
            </a:xfrm>
            <a:prstGeom prst="roundRect">
              <a:avLst/>
            </a:prstGeom>
            <a:solidFill>
              <a:schemeClr val="accent2">
                <a:lumMod val="75000"/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rot="16200000" flipV="1">
            <a:off x="3604687" y="2422489"/>
            <a:ext cx="922963" cy="8678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18427" y="1324974"/>
            <a:ext cx="3218645" cy="2278821"/>
            <a:chOff x="636968" y="4145678"/>
            <a:chExt cx="3218645" cy="2278821"/>
          </a:xfrm>
        </p:grpSpPr>
        <p:pic>
          <p:nvPicPr>
            <p:cNvPr id="11" name="Picture 10" descr="Image result for 汉字笔画表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841" y="4374411"/>
              <a:ext cx="2980118" cy="2009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Rectangle 12"/>
            <p:cNvSpPr/>
            <p:nvPr/>
          </p:nvSpPr>
          <p:spPr>
            <a:xfrm>
              <a:off x="636968" y="4374410"/>
              <a:ext cx="3213815" cy="20500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6968" y="4145678"/>
              <a:ext cx="3218645" cy="2435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Strokes</a:t>
              </a:r>
              <a:endParaRPr lang="en-US" sz="1600" dirty="0"/>
            </a:p>
          </p:txBody>
        </p:sp>
      </p:grpSp>
      <p:cxnSp>
        <p:nvCxnSpPr>
          <p:cNvPr id="19" name="Straight Arrow Connector 17"/>
          <p:cNvCxnSpPr>
            <a:stCxn id="12" idx="1"/>
            <a:endCxn id="21" idx="0"/>
          </p:cNvCxnSpPr>
          <p:nvPr/>
        </p:nvCxnSpPr>
        <p:spPr>
          <a:xfrm rot="10800000" flipV="1">
            <a:off x="2995813" y="3586737"/>
            <a:ext cx="1504280" cy="7187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91320" y="4575025"/>
            <a:ext cx="3213815" cy="20500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Rectangle 20"/>
          <p:cNvSpPr/>
          <p:nvPr/>
        </p:nvSpPr>
        <p:spPr>
          <a:xfrm>
            <a:off x="1386490" y="4305445"/>
            <a:ext cx="3218645" cy="243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Order of Strokes</a:t>
            </a:r>
            <a:endParaRPr lang="en-US" sz="1600" dirty="0"/>
          </a:p>
        </p:txBody>
      </p:sp>
      <p:pic>
        <p:nvPicPr>
          <p:cNvPr id="22" name="Picture 2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876" y="4676090"/>
            <a:ext cx="3065171" cy="17839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Straight Arrow Connector 17"/>
          <p:cNvCxnSpPr>
            <a:endCxn id="28" idx="0"/>
          </p:cNvCxnSpPr>
          <p:nvPr/>
        </p:nvCxnSpPr>
        <p:spPr>
          <a:xfrm>
            <a:off x="5050934" y="3719828"/>
            <a:ext cx="1350001" cy="5856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796442" y="4575025"/>
            <a:ext cx="3213815" cy="20500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" name="Rectangle 27"/>
          <p:cNvSpPr/>
          <p:nvPr/>
        </p:nvSpPr>
        <p:spPr>
          <a:xfrm>
            <a:off x="4791612" y="4305445"/>
            <a:ext cx="3218645" cy="243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Selected Radicals</a:t>
            </a:r>
            <a:endParaRPr lang="en-US" sz="1600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019372"/>
              </p:ext>
            </p:extLst>
          </p:nvPr>
        </p:nvGraphicFramePr>
        <p:xfrm>
          <a:off x="4791612" y="4691058"/>
          <a:ext cx="3218645" cy="1793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547">
                  <a:extLst>
                    <a:ext uri="{9D8B030D-6E8A-4147-A177-3AD203B41FA5}">
                      <a16:colId xmlns:a16="http://schemas.microsoft.com/office/drawing/2014/main" val="3090937393"/>
                    </a:ext>
                  </a:extLst>
                </a:gridCol>
                <a:gridCol w="319182">
                  <a:extLst>
                    <a:ext uri="{9D8B030D-6E8A-4147-A177-3AD203B41FA5}">
                      <a16:colId xmlns:a16="http://schemas.microsoft.com/office/drawing/2014/main" val="2210506538"/>
                    </a:ext>
                  </a:extLst>
                </a:gridCol>
                <a:gridCol w="324547">
                  <a:extLst>
                    <a:ext uri="{9D8B030D-6E8A-4147-A177-3AD203B41FA5}">
                      <a16:colId xmlns:a16="http://schemas.microsoft.com/office/drawing/2014/main" val="2275117983"/>
                    </a:ext>
                  </a:extLst>
                </a:gridCol>
                <a:gridCol w="319182">
                  <a:extLst>
                    <a:ext uri="{9D8B030D-6E8A-4147-A177-3AD203B41FA5}">
                      <a16:colId xmlns:a16="http://schemas.microsoft.com/office/drawing/2014/main" val="2403414584"/>
                    </a:ext>
                  </a:extLst>
                </a:gridCol>
                <a:gridCol w="324547">
                  <a:extLst>
                    <a:ext uri="{9D8B030D-6E8A-4147-A177-3AD203B41FA5}">
                      <a16:colId xmlns:a16="http://schemas.microsoft.com/office/drawing/2014/main" val="1555320163"/>
                    </a:ext>
                  </a:extLst>
                </a:gridCol>
                <a:gridCol w="319182">
                  <a:extLst>
                    <a:ext uri="{9D8B030D-6E8A-4147-A177-3AD203B41FA5}">
                      <a16:colId xmlns:a16="http://schemas.microsoft.com/office/drawing/2014/main" val="3427416620"/>
                    </a:ext>
                  </a:extLst>
                </a:gridCol>
                <a:gridCol w="324547">
                  <a:extLst>
                    <a:ext uri="{9D8B030D-6E8A-4147-A177-3AD203B41FA5}">
                      <a16:colId xmlns:a16="http://schemas.microsoft.com/office/drawing/2014/main" val="3107777619"/>
                    </a:ext>
                  </a:extLst>
                </a:gridCol>
                <a:gridCol w="319182">
                  <a:extLst>
                    <a:ext uri="{9D8B030D-6E8A-4147-A177-3AD203B41FA5}">
                      <a16:colId xmlns:a16="http://schemas.microsoft.com/office/drawing/2014/main" val="2072537329"/>
                    </a:ext>
                  </a:extLst>
                </a:gridCol>
                <a:gridCol w="324547">
                  <a:extLst>
                    <a:ext uri="{9D8B030D-6E8A-4147-A177-3AD203B41FA5}">
                      <a16:colId xmlns:a16="http://schemas.microsoft.com/office/drawing/2014/main" val="3886304131"/>
                    </a:ext>
                  </a:extLst>
                </a:gridCol>
                <a:gridCol w="319182">
                  <a:extLst>
                    <a:ext uri="{9D8B030D-6E8A-4147-A177-3AD203B41FA5}">
                      <a16:colId xmlns:a16="http://schemas.microsoft.com/office/drawing/2014/main" val="3215935452"/>
                    </a:ext>
                  </a:extLst>
                </a:gridCol>
              </a:tblGrid>
              <a:tr h="16689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口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八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十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门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巾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46536115"/>
                  </a:ext>
                </a:extLst>
              </a:tr>
              <a:tr h="16689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一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辶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王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马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81806351"/>
                  </a:ext>
                </a:extLst>
              </a:tr>
              <a:tr h="16689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亻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目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匕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也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81772609"/>
                  </a:ext>
                </a:extLst>
              </a:tr>
              <a:tr h="16689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日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忄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寸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灬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30488155"/>
                  </a:ext>
                </a:extLst>
              </a:tr>
              <a:tr h="16689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人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心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力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大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巴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09285227"/>
                  </a:ext>
                </a:extLst>
              </a:tr>
              <a:tr h="16689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扌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又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纟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广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钅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24107017"/>
                  </a:ext>
                </a:extLst>
              </a:tr>
              <a:tr h="16689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土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宀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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白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攵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54755702"/>
                  </a:ext>
                </a:extLst>
              </a:tr>
              <a:tr h="16689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木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女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彳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艹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身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15479476"/>
                  </a:ext>
                </a:extLst>
              </a:tr>
              <a:tr h="16689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月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氵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刂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47733673"/>
                  </a:ext>
                </a:extLst>
              </a:tr>
              <a:tr h="16689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儿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阝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禾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子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84988224"/>
                  </a:ext>
                </a:extLst>
              </a:tr>
            </a:tbl>
          </a:graphicData>
        </a:graphic>
      </p:graphicFrame>
      <p:cxnSp>
        <p:nvCxnSpPr>
          <p:cNvPr id="35" name="Straight Arrow Connector 17"/>
          <p:cNvCxnSpPr>
            <a:endCxn id="37" idx="0"/>
          </p:cNvCxnSpPr>
          <p:nvPr/>
        </p:nvCxnSpPr>
        <p:spPr>
          <a:xfrm>
            <a:off x="4921609" y="3863662"/>
            <a:ext cx="4870225" cy="4289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187341" y="4562145"/>
            <a:ext cx="3213815" cy="20500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" name="Rectangle 36"/>
          <p:cNvSpPr/>
          <p:nvPr/>
        </p:nvSpPr>
        <p:spPr>
          <a:xfrm>
            <a:off x="8182511" y="4292565"/>
            <a:ext cx="3218645" cy="243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List of </a:t>
            </a:r>
            <a:r>
              <a:rPr lang="en-US" altLang="zh-CN" sz="1600" dirty="0" err="1" smtClean="0"/>
              <a:t>PinYin</a:t>
            </a:r>
            <a:r>
              <a:rPr lang="en-US" altLang="zh-CN" sz="1600" dirty="0" smtClean="0"/>
              <a:t> Symbols</a:t>
            </a:r>
            <a:endParaRPr lang="en-US" sz="1600" dirty="0"/>
          </a:p>
        </p:txBody>
      </p:sp>
      <p:pic>
        <p:nvPicPr>
          <p:cNvPr id="40" name="Picture 39" descr="Image result for 汉语拼音字母表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625" y="4676090"/>
            <a:ext cx="3156531" cy="1783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466" y="1723242"/>
            <a:ext cx="2702330" cy="20685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Straight Arrow Connector 17"/>
          <p:cNvCxnSpPr>
            <a:endCxn id="44" idx="0"/>
          </p:cNvCxnSpPr>
          <p:nvPr/>
        </p:nvCxnSpPr>
        <p:spPr>
          <a:xfrm flipV="1">
            <a:off x="5589431" y="1466763"/>
            <a:ext cx="4523839" cy="2491344"/>
          </a:xfrm>
          <a:prstGeom prst="curvedConnector4">
            <a:avLst>
              <a:gd name="adj1" fmla="val 32213"/>
              <a:gd name="adj2" fmla="val 1091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8508777" y="1736343"/>
            <a:ext cx="3213815" cy="20500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4" name="Rectangle 43"/>
          <p:cNvSpPr/>
          <p:nvPr/>
        </p:nvSpPr>
        <p:spPr>
          <a:xfrm>
            <a:off x="8503947" y="1466763"/>
            <a:ext cx="3218645" cy="243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 Ways to Form a Character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915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381500" y="217869"/>
            <a:ext cx="3863125" cy="3980644"/>
            <a:chOff x="3619500" y="141669"/>
            <a:chExt cx="3863125" cy="3980644"/>
          </a:xfrm>
        </p:grpSpPr>
        <p:sp>
          <p:nvSpPr>
            <p:cNvPr id="3" name="Rectangle 2"/>
            <p:cNvSpPr/>
            <p:nvPr/>
          </p:nvSpPr>
          <p:spPr>
            <a:xfrm>
              <a:off x="3619500" y="141669"/>
              <a:ext cx="3863125" cy="3734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Chinese the Right Way</a:t>
              </a:r>
              <a:endParaRPr lang="en-US" sz="16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619500" y="515155"/>
              <a:ext cx="3863125" cy="36071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743458" y="624462"/>
              <a:ext cx="3615207" cy="528358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-12696" rIns="0" bIns="-12696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Arial Unicode MS" panose="020B0604020202020204" pitchFamily="34" charset="-128"/>
                  <a:ea typeface="inherit"/>
                </a:rPr>
                <a:t>Select Your Topics</a:t>
              </a:r>
              <a:endPara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ea typeface="inheri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Arial Unicode MS" panose="020B0604020202020204" pitchFamily="34" charset="-128"/>
                  <a:ea typeface="inherit"/>
                </a:rPr>
                <a:t>There</a:t>
              </a:r>
              <a:r>
                <a:rPr kumimoji="0" lang="en-US" altLang="en-US" sz="1100" b="0" i="0" u="none" strike="noStrike" cap="none" normalizeH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Arial Unicode MS" panose="020B0604020202020204" pitchFamily="34" charset="-128"/>
                  <a:ea typeface="inherit"/>
                </a:rPr>
                <a:t> a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Arial Unicode MS" panose="020B0604020202020204" pitchFamily="34" charset="-128"/>
                  <a:ea typeface="inherit"/>
                </a:rPr>
                <a:t>re</a:t>
              </a:r>
              <a:r>
                <a:rPr kumimoji="0" lang="en-US" altLang="en-US" sz="1100" b="0" i="0" u="none" strike="noStrike" cap="none" normalizeH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Arial Unicode MS" panose="020B0604020202020204" pitchFamily="34" charset="-128"/>
                  <a:ea typeface="inherit"/>
                </a:rPr>
                <a:t> a number of topics to choose from. Each comes in Text-based lessons, Videos, and Exercises.</a:t>
              </a:r>
              <a:endPara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610359" y="2734048"/>
              <a:ext cx="1766552" cy="12670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vert="horz" wrap="square" lIns="0" tIns="-12696" rIns="0" bIns="-12696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b="1" dirty="0" smtClean="0">
                  <a:solidFill>
                    <a:srgbClr val="222222"/>
                  </a:solidFill>
                  <a:latin typeface="Arial Unicode MS" panose="020B0604020202020204" pitchFamily="34" charset="-128"/>
                  <a:ea typeface="inherit"/>
                </a:rPr>
                <a:t>Create Your Lessons</a:t>
              </a:r>
              <a:endPara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ea typeface="inherit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Arial Unicode MS" panose="020B0604020202020204" pitchFamily="34" charset="-128"/>
                  <a:ea typeface="inherit"/>
                </a:rPr>
                <a:t>You need to register</a:t>
              </a:r>
              <a:r>
                <a:rPr kumimoji="0" lang="en-US" altLang="en-US" sz="1100" b="0" i="0" u="none" strike="noStrike" cap="none" normalizeH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Arial Unicode MS" panose="020B0604020202020204" pitchFamily="34" charset="-128"/>
                  <a:ea typeface="inherit"/>
                </a:rPr>
                <a:t> first to use this feature.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100" baseline="0" dirty="0">
                <a:solidFill>
                  <a:srgbClr val="222222"/>
                </a:solidFill>
                <a:latin typeface="Arial Unicode MS" panose="020B0604020202020204" pitchFamily="34" charset="-128"/>
                <a:ea typeface="inherit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ea typeface="inherit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ea typeface="inherit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smtClean="0">
                  <a:solidFill>
                    <a:srgbClr val="222222"/>
                  </a:solidFill>
                  <a:latin typeface="Arial Unicode MS" panose="020B0604020202020204" pitchFamily="34" charset="-128"/>
                  <a:ea typeface="inherit"/>
                </a:rPr>
                <a:t>Register    for an account</a:t>
              </a:r>
              <a:endParaRPr kumimoji="0" lang="en-US" altLang="en-US" sz="105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744334" y="3323114"/>
              <a:ext cx="1428750" cy="433714"/>
            </a:xfrm>
            <a:prstGeom prst="roundRect">
              <a:avLst/>
            </a:prstGeom>
            <a:solidFill>
              <a:schemeClr val="accent2">
                <a:lumMod val="75000"/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Login</a:t>
              </a:r>
              <a:endParaRPr lang="en-US" sz="1600" dirty="0"/>
            </a:p>
          </p:txBody>
        </p:sp>
      </p:grpSp>
      <p:sp>
        <p:nvSpPr>
          <p:cNvPr id="10" name="AutoShape 2" descr="Image result for vide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500093" y="1354411"/>
            <a:ext cx="1766552" cy="1359355"/>
            <a:chOff x="4500093" y="1176745"/>
            <a:chExt cx="1766552" cy="1359355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4500093" y="1176745"/>
              <a:ext cx="1766552" cy="135935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vert="horz" wrap="square" lIns="0" tIns="-12696" rIns="0" bIns="-12696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Arial Unicode MS" panose="020B0604020202020204" pitchFamily="34" charset="-128"/>
                  <a:ea typeface="inherit"/>
                </a:rPr>
                <a:t>Fundamentals</a:t>
              </a:r>
              <a:endPara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ea typeface="inheri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100" b="0" i="0" u="sng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ea typeface="inheri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sng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Arial Unicode MS" panose="020B0604020202020204" pitchFamily="34" charset="-128"/>
                  <a:ea typeface="inherit"/>
                </a:rPr>
                <a:t>Lesson</a:t>
              </a:r>
              <a:r>
                <a:rPr kumimoji="0" lang="en-US" altLang="en-US" sz="1100" b="0" i="0" u="sng" strike="noStrike" cap="none" normalizeH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Arial Unicode MS" panose="020B0604020202020204" pitchFamily="34" charset="-128"/>
                  <a:ea typeface="inherit"/>
                </a:rPr>
                <a:t> 1 </a:t>
              </a:r>
              <a:endParaRPr kumimoji="0" lang="en-US" altLang="en-US" sz="1100" b="0" i="0" u="sng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ea typeface="inheri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100" b="0" i="0" u="sng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u="sng" dirty="0">
                  <a:solidFill>
                    <a:srgbClr val="222222"/>
                  </a:solidFill>
                  <a:latin typeface="Arial Unicode MS" panose="020B0604020202020204" pitchFamily="34" charset="-128"/>
                  <a:ea typeface="inherit"/>
                </a:rPr>
                <a:t>Lesson </a:t>
              </a:r>
              <a:r>
                <a:rPr lang="en-US" altLang="en-US" sz="1100" u="sng" dirty="0" smtClean="0">
                  <a:solidFill>
                    <a:srgbClr val="222222"/>
                  </a:solidFill>
                  <a:latin typeface="Arial Unicode MS" panose="020B0604020202020204" pitchFamily="34" charset="-128"/>
                  <a:ea typeface="inherit"/>
                </a:rPr>
                <a:t>2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100" u="sng" dirty="0" smtClean="0">
                <a:solidFill>
                  <a:srgbClr val="222222"/>
                </a:solidFill>
                <a:latin typeface="Arial Unicode MS" panose="020B0604020202020204" pitchFamily="34" charset="-128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u="sng" dirty="0">
                  <a:solidFill>
                    <a:srgbClr val="222222"/>
                  </a:solidFill>
                  <a:latin typeface="Arial Unicode MS" panose="020B0604020202020204" pitchFamily="34" charset="-128"/>
                  <a:ea typeface="inherit"/>
                </a:rPr>
                <a:t>Lesson </a:t>
              </a:r>
              <a:r>
                <a:rPr lang="en-US" altLang="en-US" sz="1100" u="sng" dirty="0" smtClean="0">
                  <a:solidFill>
                    <a:srgbClr val="222222"/>
                  </a:solidFill>
                  <a:latin typeface="Arial Unicode MS" panose="020B0604020202020204" pitchFamily="34" charset="-128"/>
                  <a:ea typeface="inherit"/>
                </a:rPr>
                <a:t>3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en-US" altLang="en-US" sz="1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6583" y="1513117"/>
              <a:ext cx="352246" cy="23993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954" y="1513117"/>
              <a:ext cx="248445" cy="24844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4287" y="1873094"/>
              <a:ext cx="352246" cy="23993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2658" y="1873094"/>
              <a:ext cx="248445" cy="24844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4287" y="2207627"/>
              <a:ext cx="352246" cy="23993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2658" y="2207627"/>
              <a:ext cx="248445" cy="248445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390392" y="1364805"/>
            <a:ext cx="1766552" cy="1359355"/>
            <a:chOff x="4500093" y="1176745"/>
            <a:chExt cx="1766552" cy="1359355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4500093" y="1176745"/>
              <a:ext cx="1766552" cy="135935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vert="horz" wrap="square" lIns="0" tIns="-12696" rIns="0" bIns="-12696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Arial Unicode MS" panose="020B0604020202020204" pitchFamily="34" charset="-128"/>
                  <a:ea typeface="inherit"/>
                </a:rPr>
                <a:t>Topics</a:t>
              </a:r>
              <a:endPara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ea typeface="inheri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100" b="0" i="0" u="sng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ea typeface="inheri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sng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Arial Unicode MS" panose="020B0604020202020204" pitchFamily="34" charset="-128"/>
                  <a:ea typeface="inherit"/>
                </a:rPr>
                <a:t>Group</a:t>
              </a:r>
              <a:r>
                <a:rPr kumimoji="0" lang="en-US" altLang="en-US" sz="1100" b="0" i="0" u="sng" strike="noStrike" cap="none" normalizeH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Arial Unicode MS" panose="020B0604020202020204" pitchFamily="34" charset="-128"/>
                  <a:ea typeface="inherit"/>
                </a:rPr>
                <a:t> 1 </a:t>
              </a:r>
              <a:endParaRPr kumimoji="0" lang="en-US" altLang="en-US" sz="1100" b="0" i="0" u="sng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ea typeface="inheri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100" b="0" i="0" u="sng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u="sng" dirty="0" smtClean="0">
                  <a:solidFill>
                    <a:srgbClr val="222222"/>
                  </a:solidFill>
                  <a:latin typeface="Arial Unicode MS" panose="020B0604020202020204" pitchFamily="34" charset="-128"/>
                  <a:ea typeface="inherit"/>
                </a:rPr>
                <a:t>Group 2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100" u="sng" dirty="0" smtClean="0">
                <a:solidFill>
                  <a:srgbClr val="222222"/>
                </a:solidFill>
                <a:latin typeface="Arial Unicode MS" panose="020B0604020202020204" pitchFamily="34" charset="-128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u="sng" dirty="0" smtClean="0">
                  <a:solidFill>
                    <a:srgbClr val="222222"/>
                  </a:solidFill>
                  <a:latin typeface="Arial Unicode MS" panose="020B0604020202020204" pitchFamily="34" charset="-128"/>
                  <a:ea typeface="inherit"/>
                </a:rPr>
                <a:t>Group 3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en-US" altLang="en-US" sz="1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6583" y="1513117"/>
              <a:ext cx="352246" cy="23993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954" y="1513117"/>
              <a:ext cx="248445" cy="24844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4287" y="1873094"/>
              <a:ext cx="352246" cy="239936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2658" y="1873094"/>
              <a:ext cx="248445" cy="24844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4287" y="2207627"/>
              <a:ext cx="352246" cy="23993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2658" y="2207627"/>
              <a:ext cx="248445" cy="248445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4500093" y="2799854"/>
            <a:ext cx="1766552" cy="1359355"/>
            <a:chOff x="4500093" y="1176745"/>
            <a:chExt cx="1766552" cy="1359355"/>
          </a:xfrm>
        </p:grpSpPr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4500093" y="1176745"/>
              <a:ext cx="1766552" cy="13593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vert="horz" wrap="square" lIns="0" tIns="-12696" rIns="0" bIns="-12696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Arial Unicode MS" panose="020B0604020202020204" pitchFamily="34" charset="-128"/>
                  <a:ea typeface="inherit"/>
                </a:rPr>
                <a:t>Learn </a:t>
              </a:r>
              <a:r>
                <a:rPr kumimoji="0" lang="en-US" altLang="en-US" sz="1400" b="1" i="0" u="none" strike="noStrike" cap="none" normalizeH="0" baseline="0" dirty="0" err="1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Arial Unicode MS" panose="020B0604020202020204" pitchFamily="34" charset="-128"/>
                  <a:ea typeface="inherit"/>
                </a:rPr>
                <a:t>Chn</a:t>
              </a:r>
              <a:r>
                <a:rPr kumimoji="0" lang="en-US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Arial Unicode MS" panose="020B0604020202020204" pitchFamily="34" charset="-128"/>
                  <a:ea typeface="inherit"/>
                </a:rPr>
                <a:t> w/ Mulan</a:t>
              </a:r>
              <a:endPara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ea typeface="inheri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100" b="0" i="0" u="sng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ea typeface="inheri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sng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Arial Unicode MS" panose="020B0604020202020204" pitchFamily="34" charset="-128"/>
                  <a:ea typeface="inherit"/>
                </a:rPr>
                <a:t>Lesson</a:t>
              </a:r>
              <a:r>
                <a:rPr kumimoji="0" lang="en-US" altLang="en-US" sz="1100" b="0" i="0" u="sng" strike="noStrike" cap="none" normalizeH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Arial Unicode MS" panose="020B0604020202020204" pitchFamily="34" charset="-128"/>
                  <a:ea typeface="inherit"/>
                </a:rPr>
                <a:t> 1 </a:t>
              </a:r>
              <a:endParaRPr kumimoji="0" lang="en-US" altLang="en-US" sz="1100" b="0" i="0" u="sng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ea typeface="inheri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100" b="0" i="0" u="sng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u="sng" dirty="0">
                  <a:solidFill>
                    <a:srgbClr val="222222"/>
                  </a:solidFill>
                  <a:latin typeface="Arial Unicode MS" panose="020B0604020202020204" pitchFamily="34" charset="-128"/>
                  <a:ea typeface="inherit"/>
                </a:rPr>
                <a:t>Lesson </a:t>
              </a:r>
              <a:r>
                <a:rPr lang="en-US" altLang="en-US" sz="1100" u="sng" dirty="0" smtClean="0">
                  <a:solidFill>
                    <a:srgbClr val="222222"/>
                  </a:solidFill>
                  <a:latin typeface="Arial Unicode MS" panose="020B0604020202020204" pitchFamily="34" charset="-128"/>
                  <a:ea typeface="inherit"/>
                </a:rPr>
                <a:t>2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100" u="sng" dirty="0" smtClean="0">
                <a:solidFill>
                  <a:srgbClr val="222222"/>
                </a:solidFill>
                <a:latin typeface="Arial Unicode MS" panose="020B0604020202020204" pitchFamily="34" charset="-128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u="sng" dirty="0">
                  <a:solidFill>
                    <a:srgbClr val="222222"/>
                  </a:solidFill>
                  <a:latin typeface="Arial Unicode MS" panose="020B0604020202020204" pitchFamily="34" charset="-128"/>
                  <a:ea typeface="inherit"/>
                </a:rPr>
                <a:t>Lesson </a:t>
              </a:r>
              <a:r>
                <a:rPr lang="en-US" altLang="en-US" sz="1100" u="sng" dirty="0" smtClean="0">
                  <a:solidFill>
                    <a:srgbClr val="222222"/>
                  </a:solidFill>
                  <a:latin typeface="Arial Unicode MS" panose="020B0604020202020204" pitchFamily="34" charset="-128"/>
                  <a:ea typeface="inherit"/>
                </a:rPr>
                <a:t>3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en-US" altLang="en-US" sz="1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6583" y="1513117"/>
              <a:ext cx="352246" cy="239936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954" y="1513117"/>
              <a:ext cx="248445" cy="248445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4287" y="1873094"/>
              <a:ext cx="352246" cy="239936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2658" y="1873094"/>
              <a:ext cx="248445" cy="248445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4287" y="2207627"/>
              <a:ext cx="352246" cy="239936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2658" y="2207627"/>
              <a:ext cx="248445" cy="2484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9240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339</Words>
  <Application>Microsoft Office PowerPoint</Application>
  <PresentationFormat>Widescreen</PresentationFormat>
  <Paragraphs>149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 Unicode MS</vt:lpstr>
      <vt:lpstr>DengXian</vt:lpstr>
      <vt:lpstr>DengXian</vt:lpstr>
      <vt:lpstr>inherit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Mercer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Zhao</dc:creator>
  <cp:lastModifiedBy>Martin Zhao</cp:lastModifiedBy>
  <cp:revision>8</cp:revision>
  <dcterms:created xsi:type="dcterms:W3CDTF">2019-09-19T15:58:51Z</dcterms:created>
  <dcterms:modified xsi:type="dcterms:W3CDTF">2019-09-19T19:49:49Z</dcterms:modified>
</cp:coreProperties>
</file>